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91033" y="366505"/>
            <a:ext cx="2761933" cy="528319"/>
          </a:xfrm>
          <a:prstGeom prst="rect">
            <a:avLst/>
          </a:prstGeom>
        </p:spPr>
        <p:txBody>
          <a:bodyPr wrap="square" lIns="0" tIns="0" rIns="0" bIns="0">
            <a:spAutoFit/>
          </a:bodyPr>
          <a:lstStyle>
            <a:lvl1pPr>
              <a:defRPr sz="33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93496" y="1347751"/>
            <a:ext cx="7557007" cy="29514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859" y="1659684"/>
            <a:ext cx="8340725" cy="513080"/>
          </a:xfrm>
          <a:prstGeom prst="rect">
            <a:avLst/>
          </a:prstGeom>
        </p:spPr>
        <p:txBody>
          <a:bodyPr vert="horz" wrap="square" lIns="0" tIns="12700" rIns="0" bIns="0" rtlCol="0">
            <a:spAutoFit/>
          </a:bodyPr>
          <a:lstStyle/>
          <a:p>
            <a:pPr marL="12700">
              <a:lnSpc>
                <a:spcPct val="100000"/>
              </a:lnSpc>
              <a:spcBef>
                <a:spcPts val="100"/>
              </a:spcBef>
            </a:pPr>
            <a:r>
              <a:rPr sz="3200" u="heavy" spc="-55" dirty="0">
                <a:uFill>
                  <a:solidFill>
                    <a:srgbClr val="000000"/>
                  </a:solidFill>
                </a:uFill>
              </a:rPr>
              <a:t>B.Tech</a:t>
            </a:r>
            <a:r>
              <a:rPr sz="3200" u="heavy" spc="-25" dirty="0">
                <a:uFill>
                  <a:solidFill>
                    <a:srgbClr val="000000"/>
                  </a:solidFill>
                </a:uFill>
              </a:rPr>
              <a:t> </a:t>
            </a:r>
            <a:r>
              <a:rPr sz="3200" u="heavy" spc="-10" dirty="0">
                <a:uFill>
                  <a:solidFill>
                    <a:srgbClr val="000000"/>
                  </a:solidFill>
                </a:uFill>
              </a:rPr>
              <a:t>Project</a:t>
            </a:r>
            <a:r>
              <a:rPr sz="3200" u="heavy" spc="-15" dirty="0">
                <a:uFill>
                  <a:solidFill>
                    <a:srgbClr val="000000"/>
                  </a:solidFill>
                </a:uFill>
              </a:rPr>
              <a:t> </a:t>
            </a:r>
            <a:r>
              <a:rPr sz="3200" u="heavy" spc="-10" dirty="0">
                <a:uFill>
                  <a:solidFill>
                    <a:srgbClr val="000000"/>
                  </a:solidFill>
                </a:uFill>
              </a:rPr>
              <a:t>External</a:t>
            </a:r>
            <a:r>
              <a:rPr sz="3200" u="heavy" spc="-25" dirty="0">
                <a:uFill>
                  <a:solidFill>
                    <a:srgbClr val="000000"/>
                  </a:solidFill>
                </a:uFill>
              </a:rPr>
              <a:t> </a:t>
            </a:r>
            <a:r>
              <a:rPr sz="3200" u="heavy" spc="-10" dirty="0">
                <a:uFill>
                  <a:solidFill>
                    <a:srgbClr val="000000"/>
                  </a:solidFill>
                </a:uFill>
              </a:rPr>
              <a:t>Evaluation,</a:t>
            </a:r>
            <a:r>
              <a:rPr sz="3200" u="heavy" spc="-75" dirty="0">
                <a:uFill>
                  <a:solidFill>
                    <a:srgbClr val="000000"/>
                  </a:solidFill>
                </a:uFill>
              </a:rPr>
              <a:t> </a:t>
            </a:r>
            <a:r>
              <a:rPr sz="3200" u="heavy" spc="-5" dirty="0">
                <a:uFill>
                  <a:solidFill>
                    <a:srgbClr val="000000"/>
                  </a:solidFill>
                </a:uFill>
              </a:rPr>
              <a:t>VIIIth</a:t>
            </a:r>
            <a:r>
              <a:rPr sz="3200" u="heavy" spc="-20" dirty="0">
                <a:uFill>
                  <a:solidFill>
                    <a:srgbClr val="000000"/>
                  </a:solidFill>
                </a:uFill>
              </a:rPr>
              <a:t> </a:t>
            </a:r>
            <a:r>
              <a:rPr sz="3200" u="heavy" spc="-5" dirty="0">
                <a:uFill>
                  <a:solidFill>
                    <a:srgbClr val="000000"/>
                  </a:solidFill>
                </a:uFill>
              </a:rPr>
              <a:t>Sem</a:t>
            </a:r>
            <a:endParaRPr sz="3200"/>
          </a:p>
        </p:txBody>
      </p:sp>
      <p:sp>
        <p:nvSpPr>
          <p:cNvPr id="3" name="object 3"/>
          <p:cNvSpPr txBox="1"/>
          <p:nvPr/>
        </p:nvSpPr>
        <p:spPr>
          <a:xfrm>
            <a:off x="910675" y="2427780"/>
            <a:ext cx="7485380" cy="1079500"/>
          </a:xfrm>
          <a:prstGeom prst="rect">
            <a:avLst/>
          </a:prstGeom>
        </p:spPr>
        <p:txBody>
          <a:bodyPr vert="horz" wrap="square" lIns="0" tIns="12700" rIns="0" bIns="0" rtlCol="0">
            <a:spAutoFit/>
          </a:bodyPr>
          <a:lstStyle/>
          <a:p>
            <a:pPr marL="62230" algn="ctr">
              <a:lnSpc>
                <a:spcPct val="100000"/>
              </a:lnSpc>
              <a:spcBef>
                <a:spcPts val="100"/>
              </a:spcBef>
            </a:pPr>
            <a:r>
              <a:rPr lang="en-IN" sz="2000" b="1" spc="-40" dirty="0">
                <a:latin typeface="Times New Roman"/>
                <a:cs typeface="Times New Roman"/>
              </a:rPr>
              <a:t>Automated Plant Watering System</a:t>
            </a:r>
            <a:endParaRPr sz="2000" b="1" dirty="0">
              <a:latin typeface="Times New Roman"/>
              <a:cs typeface="Times New Roman"/>
            </a:endParaRPr>
          </a:p>
          <a:p>
            <a:pPr>
              <a:lnSpc>
                <a:spcPct val="100000"/>
              </a:lnSpc>
              <a:spcBef>
                <a:spcPts val="40"/>
              </a:spcBef>
            </a:pPr>
            <a:endParaRPr sz="1750" dirty="0">
              <a:latin typeface="Times New Roman"/>
              <a:cs typeface="Times New Roman"/>
            </a:endParaRPr>
          </a:p>
          <a:p>
            <a:pPr marL="12700">
              <a:lnSpc>
                <a:spcPts val="1920"/>
              </a:lnSpc>
              <a:spcBef>
                <a:spcPts val="5"/>
              </a:spcBef>
            </a:pPr>
            <a:r>
              <a:rPr sz="1800" spc="-5" dirty="0">
                <a:latin typeface="Georgia"/>
                <a:cs typeface="Georgia"/>
              </a:rPr>
              <a:t>Presented</a:t>
            </a:r>
            <a:r>
              <a:rPr sz="1800" spc="-35" dirty="0">
                <a:latin typeface="Georgia"/>
                <a:cs typeface="Georgia"/>
              </a:rPr>
              <a:t> </a:t>
            </a:r>
            <a:r>
              <a:rPr sz="1800" spc="-5" dirty="0">
                <a:latin typeface="Georgia"/>
                <a:cs typeface="Georgia"/>
              </a:rPr>
              <a:t>by</a:t>
            </a:r>
            <a:r>
              <a:rPr sz="1800" spc="-30" dirty="0">
                <a:latin typeface="Georgia"/>
                <a:cs typeface="Georgia"/>
              </a:rPr>
              <a:t> </a:t>
            </a:r>
            <a:r>
              <a:rPr sz="1800" spc="-5" dirty="0">
                <a:latin typeface="Georgia"/>
                <a:cs typeface="Georgia"/>
              </a:rPr>
              <a:t>:-</a:t>
            </a:r>
            <a:endParaRPr sz="1800" dirty="0">
              <a:latin typeface="Georgia"/>
              <a:cs typeface="Georgia"/>
            </a:endParaRPr>
          </a:p>
          <a:p>
            <a:pPr marR="5080" algn="r">
              <a:lnSpc>
                <a:spcPts val="1920"/>
              </a:lnSpc>
            </a:pPr>
            <a:r>
              <a:rPr sz="1800" spc="-5" dirty="0">
                <a:latin typeface="Times New Roman"/>
                <a:cs typeface="Times New Roman"/>
              </a:rPr>
              <a:t>Under</a:t>
            </a:r>
            <a:r>
              <a:rPr sz="1800" spc="-25" dirty="0">
                <a:latin typeface="Times New Roman"/>
                <a:cs typeface="Times New Roman"/>
              </a:rPr>
              <a:t> </a:t>
            </a:r>
            <a:r>
              <a:rPr sz="1800" spc="-5" dirty="0">
                <a:latin typeface="Times New Roman"/>
                <a:cs typeface="Times New Roman"/>
              </a:rPr>
              <a:t>the</a:t>
            </a:r>
            <a:r>
              <a:rPr sz="1800" spc="-25" dirty="0">
                <a:latin typeface="Times New Roman"/>
                <a:cs typeface="Times New Roman"/>
              </a:rPr>
              <a:t> </a:t>
            </a:r>
            <a:r>
              <a:rPr sz="1800" spc="-5" dirty="0">
                <a:latin typeface="Times New Roman"/>
                <a:cs typeface="Times New Roman"/>
              </a:rPr>
              <a:t>Supervision</a:t>
            </a:r>
            <a:r>
              <a:rPr sz="1800" spc="-25" dirty="0">
                <a:latin typeface="Times New Roman"/>
                <a:cs typeface="Times New Roman"/>
              </a:rPr>
              <a:t> </a:t>
            </a:r>
            <a:r>
              <a:rPr sz="1800" dirty="0">
                <a:latin typeface="Times New Roman"/>
                <a:cs typeface="Times New Roman"/>
              </a:rPr>
              <a:t>of:-</a:t>
            </a:r>
          </a:p>
        </p:txBody>
      </p:sp>
      <p:sp>
        <p:nvSpPr>
          <p:cNvPr id="4" name="object 4"/>
          <p:cNvSpPr txBox="1"/>
          <p:nvPr/>
        </p:nvSpPr>
        <p:spPr>
          <a:xfrm>
            <a:off x="1003039" y="5372104"/>
            <a:ext cx="7349490" cy="1031240"/>
          </a:xfrm>
          <a:prstGeom prst="rect">
            <a:avLst/>
          </a:prstGeom>
        </p:spPr>
        <p:txBody>
          <a:bodyPr vert="horz" wrap="square" lIns="0" tIns="12700" rIns="0" bIns="0" rtlCol="0">
            <a:spAutoFit/>
          </a:bodyPr>
          <a:lstStyle/>
          <a:p>
            <a:pPr marL="12700" marR="5080" algn="ctr">
              <a:lnSpc>
                <a:spcPct val="100000"/>
              </a:lnSpc>
              <a:spcBef>
                <a:spcPts val="100"/>
              </a:spcBef>
            </a:pPr>
            <a:r>
              <a:rPr sz="2200" spc="-40" dirty="0">
                <a:latin typeface="Times New Roman"/>
                <a:cs typeface="Times New Roman"/>
              </a:rPr>
              <a:t>DEPARTMENT </a:t>
            </a:r>
            <a:r>
              <a:rPr sz="2200" spc="-5" dirty="0">
                <a:latin typeface="Times New Roman"/>
                <a:cs typeface="Times New Roman"/>
              </a:rPr>
              <a:t>OF COMPUTER SCIENCE </a:t>
            </a:r>
            <a:r>
              <a:rPr sz="2200" dirty="0">
                <a:latin typeface="Times New Roman"/>
                <a:cs typeface="Times New Roman"/>
              </a:rPr>
              <a:t>&amp; </a:t>
            </a:r>
            <a:r>
              <a:rPr sz="2200" spc="-5" dirty="0">
                <a:latin typeface="Times New Roman"/>
                <a:cs typeface="Times New Roman"/>
              </a:rPr>
              <a:t>ENGINEERING </a:t>
            </a:r>
            <a:r>
              <a:rPr sz="2200" spc="-535" dirty="0">
                <a:latin typeface="Times New Roman"/>
                <a:cs typeface="Times New Roman"/>
              </a:rPr>
              <a:t> </a:t>
            </a:r>
            <a:r>
              <a:rPr sz="2200" spc="-5" dirty="0">
                <a:latin typeface="Times New Roman"/>
                <a:cs typeface="Times New Roman"/>
              </a:rPr>
              <a:t>SCHOOL</a:t>
            </a:r>
            <a:r>
              <a:rPr sz="2200" spc="-90" dirty="0">
                <a:latin typeface="Times New Roman"/>
                <a:cs typeface="Times New Roman"/>
              </a:rPr>
              <a:t> </a:t>
            </a:r>
            <a:r>
              <a:rPr sz="2200" spc="-5" dirty="0">
                <a:latin typeface="Times New Roman"/>
                <a:cs typeface="Times New Roman"/>
              </a:rPr>
              <a:t>OF</a:t>
            </a:r>
            <a:r>
              <a:rPr sz="2200" spc="-10" dirty="0">
                <a:latin typeface="Times New Roman"/>
                <a:cs typeface="Times New Roman"/>
              </a:rPr>
              <a:t> </a:t>
            </a:r>
            <a:r>
              <a:rPr sz="2200" spc="-5" dirty="0">
                <a:latin typeface="Times New Roman"/>
                <a:cs typeface="Times New Roman"/>
              </a:rPr>
              <a:t>ENGINEERING</a:t>
            </a:r>
            <a:r>
              <a:rPr sz="2200" spc="-125" dirty="0">
                <a:latin typeface="Times New Roman"/>
                <a:cs typeface="Times New Roman"/>
              </a:rPr>
              <a:t> </a:t>
            </a:r>
            <a:r>
              <a:rPr sz="2200" spc="-5" dirty="0">
                <a:latin typeface="Times New Roman"/>
                <a:cs typeface="Times New Roman"/>
              </a:rPr>
              <a:t>AND</a:t>
            </a:r>
            <a:r>
              <a:rPr sz="2200" spc="-50" dirty="0">
                <a:latin typeface="Times New Roman"/>
                <a:cs typeface="Times New Roman"/>
              </a:rPr>
              <a:t> </a:t>
            </a:r>
            <a:r>
              <a:rPr sz="2200" spc="-5" dirty="0">
                <a:latin typeface="Times New Roman"/>
                <a:cs typeface="Times New Roman"/>
              </a:rPr>
              <a:t>TECHNOLOGY</a:t>
            </a:r>
            <a:endParaRPr sz="2200">
              <a:latin typeface="Times New Roman"/>
              <a:cs typeface="Times New Roman"/>
            </a:endParaRPr>
          </a:p>
          <a:p>
            <a:pPr marL="8255" algn="ctr">
              <a:lnSpc>
                <a:spcPct val="100000"/>
              </a:lnSpc>
            </a:pPr>
            <a:r>
              <a:rPr sz="2200" spc="-40" dirty="0">
                <a:latin typeface="Times New Roman"/>
                <a:cs typeface="Times New Roman"/>
              </a:rPr>
              <a:t>May,</a:t>
            </a:r>
            <a:r>
              <a:rPr sz="2200" spc="-45" dirty="0">
                <a:latin typeface="Times New Roman"/>
                <a:cs typeface="Times New Roman"/>
              </a:rPr>
              <a:t> </a:t>
            </a:r>
            <a:r>
              <a:rPr sz="2200" dirty="0">
                <a:latin typeface="Times New Roman"/>
                <a:cs typeface="Times New Roman"/>
              </a:rPr>
              <a:t>2022</a:t>
            </a:r>
            <a:endParaRPr sz="2200">
              <a:latin typeface="Times New Roman"/>
              <a:cs typeface="Times New Roman"/>
            </a:endParaRPr>
          </a:p>
        </p:txBody>
      </p:sp>
      <p:sp>
        <p:nvSpPr>
          <p:cNvPr id="5" name="object 5"/>
          <p:cNvSpPr txBox="1"/>
          <p:nvPr/>
        </p:nvSpPr>
        <p:spPr>
          <a:xfrm>
            <a:off x="910675" y="3542395"/>
            <a:ext cx="3813725" cy="1397819"/>
          </a:xfrm>
          <a:prstGeom prst="rect">
            <a:avLst/>
          </a:prstGeom>
        </p:spPr>
        <p:txBody>
          <a:bodyPr vert="horz" wrap="square" lIns="0" tIns="12700" rIns="0" bIns="0" rtlCol="0">
            <a:spAutoFit/>
          </a:bodyPr>
          <a:lstStyle/>
          <a:p>
            <a:pPr marL="12700">
              <a:lnSpc>
                <a:spcPct val="100000"/>
              </a:lnSpc>
              <a:spcBef>
                <a:spcPts val="100"/>
              </a:spcBef>
            </a:pPr>
            <a:r>
              <a:rPr lang="en-IN" spc="-5" dirty="0">
                <a:latin typeface="Georgia"/>
                <a:cs typeface="Georgia"/>
              </a:rPr>
              <a:t>Shubham Gupta</a:t>
            </a:r>
            <a:r>
              <a:rPr sz="1800" spc="-5" dirty="0">
                <a:latin typeface="Georgia"/>
                <a:cs typeface="Georgia"/>
              </a:rPr>
              <a:t>,</a:t>
            </a:r>
            <a:r>
              <a:rPr sz="1800" spc="-40" dirty="0">
                <a:latin typeface="Georgia"/>
                <a:cs typeface="Georgia"/>
              </a:rPr>
              <a:t> </a:t>
            </a:r>
            <a:r>
              <a:rPr sz="1800" spc="-5" dirty="0">
                <a:latin typeface="Georgia"/>
                <a:cs typeface="Georgia"/>
              </a:rPr>
              <a:t>201800</a:t>
            </a:r>
            <a:r>
              <a:rPr lang="en-IN" sz="1800" spc="-5" dirty="0">
                <a:latin typeface="Georgia"/>
                <a:cs typeface="Georgia"/>
              </a:rPr>
              <a:t>6327</a:t>
            </a:r>
            <a:endParaRPr sz="1800" dirty="0">
              <a:latin typeface="Georgia"/>
              <a:cs typeface="Georgia"/>
            </a:endParaRPr>
          </a:p>
          <a:p>
            <a:pPr marL="12700">
              <a:lnSpc>
                <a:spcPct val="100000"/>
              </a:lnSpc>
            </a:pPr>
            <a:r>
              <a:rPr lang="en-IN" spc="-5" dirty="0" err="1">
                <a:latin typeface="Georgia"/>
                <a:cs typeface="Georgia"/>
              </a:rPr>
              <a:t>Shray</a:t>
            </a:r>
            <a:r>
              <a:rPr lang="en-IN" spc="-5" dirty="0">
                <a:latin typeface="Georgia"/>
                <a:cs typeface="Georgia"/>
              </a:rPr>
              <a:t> Sharma</a:t>
            </a:r>
            <a:r>
              <a:rPr sz="1800" spc="-5" dirty="0">
                <a:latin typeface="Georgia"/>
                <a:cs typeface="Georgia"/>
              </a:rPr>
              <a:t>,</a:t>
            </a:r>
            <a:r>
              <a:rPr sz="1800" spc="-30" dirty="0">
                <a:latin typeface="Georgia"/>
                <a:cs typeface="Georgia"/>
              </a:rPr>
              <a:t> </a:t>
            </a:r>
            <a:r>
              <a:rPr sz="1800" spc="-5" dirty="0">
                <a:latin typeface="Georgia"/>
                <a:cs typeface="Georgia"/>
              </a:rPr>
              <a:t>20180</a:t>
            </a:r>
            <a:r>
              <a:rPr lang="en-IN" sz="1800" spc="-5" dirty="0">
                <a:latin typeface="Georgia"/>
                <a:cs typeface="Georgia"/>
              </a:rPr>
              <a:t>08770</a:t>
            </a:r>
            <a:endParaRPr sz="1800" dirty="0">
              <a:latin typeface="Georgia"/>
              <a:cs typeface="Georgia"/>
            </a:endParaRPr>
          </a:p>
          <a:p>
            <a:pPr marL="12700">
              <a:lnSpc>
                <a:spcPct val="100000"/>
              </a:lnSpc>
            </a:pPr>
            <a:r>
              <a:rPr lang="en-IN" spc="-5" dirty="0">
                <a:latin typeface="Georgia"/>
                <a:cs typeface="Georgia"/>
              </a:rPr>
              <a:t>Mukul Rajput</a:t>
            </a:r>
            <a:r>
              <a:rPr sz="1800" spc="-5" dirty="0">
                <a:latin typeface="Georgia"/>
                <a:cs typeface="Georgia"/>
              </a:rPr>
              <a:t>,</a:t>
            </a:r>
            <a:r>
              <a:rPr sz="1800" spc="-50" dirty="0">
                <a:latin typeface="Georgia"/>
                <a:cs typeface="Georgia"/>
              </a:rPr>
              <a:t> </a:t>
            </a:r>
            <a:r>
              <a:rPr sz="1800" spc="-5" dirty="0">
                <a:latin typeface="Georgia"/>
                <a:cs typeface="Georgia"/>
              </a:rPr>
              <a:t>20180</a:t>
            </a:r>
            <a:r>
              <a:rPr lang="en-IN" sz="1800" spc="-5" dirty="0">
                <a:latin typeface="Georgia"/>
                <a:cs typeface="Georgia"/>
              </a:rPr>
              <a:t>13543</a:t>
            </a:r>
            <a:endParaRPr sz="1800" dirty="0">
              <a:latin typeface="Georgia"/>
              <a:cs typeface="Georgia"/>
            </a:endParaRPr>
          </a:p>
          <a:p>
            <a:pPr marL="12700">
              <a:lnSpc>
                <a:spcPct val="100000"/>
              </a:lnSpc>
            </a:pPr>
            <a:r>
              <a:rPr lang="en-IN" spc="-5" dirty="0">
                <a:latin typeface="Georgia"/>
                <a:cs typeface="Georgia"/>
              </a:rPr>
              <a:t>Shaan Raj Pradhan</a:t>
            </a:r>
            <a:r>
              <a:rPr sz="1800" spc="-5" dirty="0">
                <a:latin typeface="Georgia"/>
                <a:cs typeface="Georgia"/>
              </a:rPr>
              <a:t>,</a:t>
            </a:r>
            <a:r>
              <a:rPr sz="1800" spc="-50" dirty="0">
                <a:latin typeface="Georgia"/>
                <a:cs typeface="Georgia"/>
              </a:rPr>
              <a:t> </a:t>
            </a:r>
            <a:r>
              <a:rPr sz="1800" spc="-5" dirty="0">
                <a:latin typeface="Georgia"/>
                <a:cs typeface="Georgia"/>
              </a:rPr>
              <a:t>20180</a:t>
            </a:r>
            <a:r>
              <a:rPr lang="en-IN" sz="1800" spc="-5" dirty="0">
                <a:latin typeface="Georgia"/>
                <a:cs typeface="Georgia"/>
              </a:rPr>
              <a:t>10540</a:t>
            </a:r>
            <a:endParaRPr sz="1800" dirty="0">
              <a:latin typeface="Georgia"/>
              <a:cs typeface="Georgia"/>
            </a:endParaRPr>
          </a:p>
          <a:p>
            <a:pPr marL="12700">
              <a:lnSpc>
                <a:spcPct val="100000"/>
              </a:lnSpc>
            </a:pPr>
            <a:endParaRPr sz="1800" dirty="0">
              <a:latin typeface="Georgia"/>
              <a:cs typeface="Georgia"/>
            </a:endParaRPr>
          </a:p>
        </p:txBody>
      </p:sp>
      <p:sp>
        <p:nvSpPr>
          <p:cNvPr id="6" name="object 6"/>
          <p:cNvSpPr txBox="1"/>
          <p:nvPr/>
        </p:nvSpPr>
        <p:spPr>
          <a:xfrm>
            <a:off x="5840048" y="3752869"/>
            <a:ext cx="2670725" cy="843821"/>
          </a:xfrm>
          <a:prstGeom prst="rect">
            <a:avLst/>
          </a:prstGeom>
        </p:spPr>
        <p:txBody>
          <a:bodyPr vert="horz" wrap="square" lIns="0" tIns="12700" rIns="0" bIns="0" rtlCol="0">
            <a:spAutoFit/>
          </a:bodyPr>
          <a:lstStyle/>
          <a:p>
            <a:pPr marL="12065" marR="5080" algn="ctr">
              <a:lnSpc>
                <a:spcPct val="100000"/>
              </a:lnSpc>
              <a:spcBef>
                <a:spcPts val="100"/>
              </a:spcBef>
            </a:pPr>
            <a:r>
              <a:rPr lang="en-IN" sz="1800" b="1" spc="-60" dirty="0">
                <a:latin typeface="Times New Roman"/>
                <a:cs typeface="Times New Roman"/>
              </a:rPr>
              <a:t>Ms. </a:t>
            </a:r>
            <a:r>
              <a:rPr lang="en-IN" sz="1800" b="1" spc="-60" dirty="0" err="1">
                <a:latin typeface="Times New Roman"/>
                <a:cs typeface="Times New Roman"/>
              </a:rPr>
              <a:t>Shaveta</a:t>
            </a:r>
            <a:r>
              <a:rPr lang="en-IN" sz="1800" b="1" spc="-60" dirty="0">
                <a:latin typeface="Times New Roman"/>
                <a:cs typeface="Times New Roman"/>
              </a:rPr>
              <a:t> </a:t>
            </a:r>
            <a:r>
              <a:rPr lang="en-IN" sz="1800" b="1" spc="-60" dirty="0" err="1">
                <a:latin typeface="Times New Roman"/>
                <a:cs typeface="Times New Roman"/>
              </a:rPr>
              <a:t>Khepra</a:t>
            </a:r>
            <a:r>
              <a:rPr lang="en-IN" sz="1800" b="1" spc="-60" dirty="0">
                <a:latin typeface="Times New Roman"/>
                <a:cs typeface="Times New Roman"/>
              </a:rPr>
              <a:t>, </a:t>
            </a:r>
            <a:r>
              <a:rPr sz="1800" b="1" spc="-5" dirty="0">
                <a:latin typeface="Times New Roman"/>
                <a:cs typeface="Times New Roman"/>
              </a:rPr>
              <a:t>Sharda</a:t>
            </a:r>
            <a:r>
              <a:rPr sz="1800" b="1" spc="-40" dirty="0">
                <a:latin typeface="Times New Roman"/>
                <a:cs typeface="Times New Roman"/>
              </a:rPr>
              <a:t> </a:t>
            </a:r>
            <a:r>
              <a:rPr sz="1800" b="1" spc="-15" dirty="0">
                <a:latin typeface="Times New Roman"/>
                <a:cs typeface="Times New Roman"/>
              </a:rPr>
              <a:t>University,</a:t>
            </a:r>
            <a:r>
              <a:rPr sz="1800" b="1" spc="-30" dirty="0">
                <a:latin typeface="Times New Roman"/>
                <a:cs typeface="Times New Roman"/>
              </a:rPr>
              <a:t> </a:t>
            </a:r>
            <a:r>
              <a:rPr sz="1800" b="1" spc="-60" dirty="0">
                <a:latin typeface="Times New Roman"/>
                <a:cs typeface="Times New Roman"/>
              </a:rPr>
              <a:t>Gr.</a:t>
            </a:r>
            <a:endParaRPr sz="1800" dirty="0">
              <a:latin typeface="Times New Roman"/>
              <a:cs typeface="Times New Roman"/>
            </a:endParaRPr>
          </a:p>
          <a:p>
            <a:pPr marL="635" algn="ctr">
              <a:lnSpc>
                <a:spcPct val="100000"/>
              </a:lnSpc>
            </a:pPr>
            <a:r>
              <a:rPr sz="1800" b="1" spc="-5" dirty="0">
                <a:latin typeface="Times New Roman"/>
                <a:cs typeface="Times New Roman"/>
              </a:rPr>
              <a:t>Noida</a:t>
            </a:r>
            <a:endParaRPr sz="1800" dirty="0">
              <a:latin typeface="Times New Roman"/>
              <a:cs typeface="Times New Roman"/>
            </a:endParaRPr>
          </a:p>
        </p:txBody>
      </p:sp>
      <p:sp>
        <p:nvSpPr>
          <p:cNvPr id="7" name="object 7"/>
          <p:cNvSpPr txBox="1"/>
          <p:nvPr/>
        </p:nvSpPr>
        <p:spPr>
          <a:xfrm>
            <a:off x="8510773" y="6428624"/>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B8B8B"/>
                </a:solidFill>
                <a:latin typeface="Calibri"/>
                <a:cs typeface="Calibri"/>
              </a:rPr>
              <a:t>1</a:t>
            </a:r>
            <a:endParaRPr sz="1200">
              <a:latin typeface="Calibri"/>
              <a:cs typeface="Calibri"/>
            </a:endParaRPr>
          </a:p>
        </p:txBody>
      </p:sp>
      <p:pic>
        <p:nvPicPr>
          <p:cNvPr id="8" name="object 8"/>
          <p:cNvPicPr/>
          <p:nvPr/>
        </p:nvPicPr>
        <p:blipFill>
          <a:blip r:embed="rId2" cstate="print"/>
          <a:stretch>
            <a:fillRect/>
          </a:stretch>
        </p:blipFill>
        <p:spPr>
          <a:xfrm>
            <a:off x="1785959" y="0"/>
            <a:ext cx="6019518" cy="17143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D039E-41DF-2422-1B83-C8FD718C40A9}"/>
              </a:ext>
            </a:extLst>
          </p:cNvPr>
          <p:cNvSpPr txBox="1"/>
          <p:nvPr/>
        </p:nvSpPr>
        <p:spPr>
          <a:xfrm>
            <a:off x="3048000" y="2895600"/>
            <a:ext cx="525780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77747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6896" y="419815"/>
            <a:ext cx="7798434" cy="528320"/>
          </a:xfrm>
          <a:prstGeom prst="rect">
            <a:avLst/>
          </a:prstGeom>
        </p:spPr>
        <p:txBody>
          <a:bodyPr vert="horz" wrap="square" lIns="0" tIns="12700" rIns="0" bIns="0" rtlCol="0">
            <a:spAutoFit/>
          </a:bodyPr>
          <a:lstStyle/>
          <a:p>
            <a:pPr marL="12700">
              <a:lnSpc>
                <a:spcPct val="100000"/>
              </a:lnSpc>
              <a:spcBef>
                <a:spcPts val="100"/>
              </a:spcBef>
            </a:pPr>
            <a:r>
              <a:rPr spc="-10" dirty="0"/>
              <a:t>Approval</a:t>
            </a:r>
            <a:r>
              <a:rPr spc="-15" dirty="0"/>
              <a:t> from </a:t>
            </a:r>
            <a:r>
              <a:rPr spc="-5" dirty="0"/>
              <a:t>the</a:t>
            </a:r>
            <a:r>
              <a:rPr spc="-15" dirty="0"/>
              <a:t> </a:t>
            </a:r>
            <a:r>
              <a:rPr dirty="0"/>
              <a:t>guide</a:t>
            </a:r>
            <a:r>
              <a:rPr spc="-15" dirty="0"/>
              <a:t> </a:t>
            </a:r>
            <a:r>
              <a:rPr dirty="0"/>
              <a:t>for</a:t>
            </a:r>
            <a:r>
              <a:rPr spc="-70" dirty="0"/>
              <a:t> </a:t>
            </a:r>
            <a:r>
              <a:rPr spc="-5" dirty="0"/>
              <a:t>the</a:t>
            </a:r>
            <a:r>
              <a:rPr spc="-15" dirty="0"/>
              <a:t> </a:t>
            </a:r>
            <a:r>
              <a:rPr spc="-5" dirty="0"/>
              <a:t>Evaluation</a:t>
            </a:r>
          </a:p>
        </p:txBody>
      </p:sp>
      <p:pic>
        <p:nvPicPr>
          <p:cNvPr id="4" name="Picture 3">
            <a:extLst>
              <a:ext uri="{FF2B5EF4-FFF2-40B4-BE49-F238E27FC236}">
                <a16:creationId xmlns:a16="http://schemas.microsoft.com/office/drawing/2014/main" id="{64B803DA-1135-16C4-CC90-34EFA818E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13" y="1295400"/>
            <a:ext cx="8077200" cy="45434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57200"/>
            <a:ext cx="5080635" cy="513080"/>
          </a:xfrm>
          <a:prstGeom prst="rect">
            <a:avLst/>
          </a:prstGeom>
        </p:spPr>
        <p:txBody>
          <a:bodyPr vert="horz" wrap="square" lIns="0" tIns="12700" rIns="0" bIns="0" rtlCol="0">
            <a:spAutoFit/>
          </a:bodyPr>
          <a:lstStyle/>
          <a:p>
            <a:pPr marL="12700">
              <a:lnSpc>
                <a:spcPct val="100000"/>
              </a:lnSpc>
              <a:spcBef>
                <a:spcPts val="100"/>
              </a:spcBef>
            </a:pPr>
            <a:r>
              <a:rPr sz="3200" spc="-5" dirty="0"/>
              <a:t>Contents</a:t>
            </a:r>
            <a:r>
              <a:rPr sz="3200" spc="-35" dirty="0"/>
              <a:t> </a:t>
            </a:r>
            <a:r>
              <a:rPr sz="3200" dirty="0"/>
              <a:t>of</a:t>
            </a:r>
            <a:r>
              <a:rPr sz="3200" spc="-25" dirty="0"/>
              <a:t> </a:t>
            </a:r>
            <a:r>
              <a:rPr sz="3200" spc="-5" dirty="0"/>
              <a:t>the</a:t>
            </a:r>
            <a:r>
              <a:rPr sz="3200" spc="-25" dirty="0"/>
              <a:t> </a:t>
            </a:r>
            <a:r>
              <a:rPr sz="3200" spc="-10" dirty="0"/>
              <a:t>Presentation:</a:t>
            </a:r>
            <a:endParaRPr sz="3200" dirty="0"/>
          </a:p>
        </p:txBody>
      </p:sp>
      <p:sp>
        <p:nvSpPr>
          <p:cNvPr id="3" name="object 3"/>
          <p:cNvSpPr txBox="1"/>
          <p:nvPr/>
        </p:nvSpPr>
        <p:spPr>
          <a:xfrm>
            <a:off x="914400" y="1219200"/>
            <a:ext cx="3947160" cy="1488440"/>
          </a:xfrm>
          <a:prstGeom prst="rect">
            <a:avLst/>
          </a:prstGeom>
        </p:spPr>
        <p:txBody>
          <a:bodyPr vert="horz" wrap="square" lIns="0" tIns="134620" rIns="0" bIns="0" rtlCol="0">
            <a:spAutoFit/>
          </a:bodyPr>
          <a:lstStyle/>
          <a:p>
            <a:pPr marL="363855" indent="-351790">
              <a:lnSpc>
                <a:spcPct val="100000"/>
              </a:lnSpc>
              <a:spcBef>
                <a:spcPts val="1060"/>
              </a:spcBef>
              <a:buFont typeface="Arial MT"/>
              <a:buChar char="●"/>
              <a:tabLst>
                <a:tab pos="363855" algn="l"/>
                <a:tab pos="364490" algn="l"/>
              </a:tabLst>
            </a:pPr>
            <a:r>
              <a:rPr sz="1600" spc="-20" dirty="0">
                <a:latin typeface="Times New Roman"/>
                <a:cs typeface="Times New Roman"/>
              </a:rPr>
              <a:t>Workload</a:t>
            </a:r>
            <a:r>
              <a:rPr sz="1600" spc="-15" dirty="0">
                <a:latin typeface="Times New Roman"/>
                <a:cs typeface="Times New Roman"/>
              </a:rPr>
              <a:t> </a:t>
            </a:r>
            <a:r>
              <a:rPr sz="1600" spc="-5" dirty="0">
                <a:latin typeface="Times New Roman"/>
                <a:cs typeface="Times New Roman"/>
              </a:rPr>
              <a:t>Distribution</a:t>
            </a:r>
            <a:r>
              <a:rPr sz="1600" spc="-15" dirty="0">
                <a:latin typeface="Times New Roman"/>
                <a:cs typeface="Times New Roman"/>
              </a:rPr>
              <a:t> </a:t>
            </a:r>
            <a:r>
              <a:rPr sz="1600" spc="-5" dirty="0">
                <a:latin typeface="Times New Roman"/>
                <a:cs typeface="Times New Roman"/>
              </a:rPr>
              <a:t>and</a:t>
            </a:r>
            <a:r>
              <a:rPr sz="1600" spc="-20" dirty="0">
                <a:latin typeface="Times New Roman"/>
                <a:cs typeface="Times New Roman"/>
              </a:rPr>
              <a:t> </a:t>
            </a:r>
            <a:r>
              <a:rPr sz="1600" spc="-5" dirty="0">
                <a:latin typeface="Times New Roman"/>
                <a:cs typeface="Times New Roman"/>
              </a:rPr>
              <a:t>Project</a:t>
            </a:r>
            <a:r>
              <a:rPr sz="1600" spc="-15" dirty="0">
                <a:latin typeface="Times New Roman"/>
                <a:cs typeface="Times New Roman"/>
              </a:rPr>
              <a:t> </a:t>
            </a:r>
            <a:r>
              <a:rPr sz="1600" spc="-5" dirty="0">
                <a:latin typeface="Times New Roman"/>
                <a:cs typeface="Times New Roman"/>
              </a:rPr>
              <a:t>Planning</a:t>
            </a:r>
            <a:endParaRPr sz="1600" dirty="0">
              <a:latin typeface="Times New Roman"/>
              <a:cs typeface="Times New Roman"/>
            </a:endParaRPr>
          </a:p>
          <a:p>
            <a:pPr marL="363855" indent="-351790">
              <a:lnSpc>
                <a:spcPct val="100000"/>
              </a:lnSpc>
              <a:spcBef>
                <a:spcPts val="960"/>
              </a:spcBef>
              <a:buFont typeface="Arial MT"/>
              <a:buChar char="●"/>
              <a:tabLst>
                <a:tab pos="363855" algn="l"/>
                <a:tab pos="364490" algn="l"/>
              </a:tabLst>
            </a:pPr>
            <a:r>
              <a:rPr sz="1600" spc="-5" dirty="0">
                <a:latin typeface="Times New Roman"/>
                <a:cs typeface="Times New Roman"/>
              </a:rPr>
              <a:t>Project</a:t>
            </a:r>
            <a:r>
              <a:rPr sz="1600" spc="-50" dirty="0">
                <a:latin typeface="Times New Roman"/>
                <a:cs typeface="Times New Roman"/>
              </a:rPr>
              <a:t> </a:t>
            </a:r>
            <a:r>
              <a:rPr sz="1600" spc="-5" dirty="0">
                <a:latin typeface="Times New Roman"/>
                <a:cs typeface="Times New Roman"/>
              </a:rPr>
              <a:t>Overview</a:t>
            </a:r>
            <a:endParaRPr sz="1600" dirty="0">
              <a:latin typeface="Times New Roman"/>
              <a:cs typeface="Times New Roman"/>
            </a:endParaRPr>
          </a:p>
          <a:p>
            <a:pPr marL="363855" indent="-351790">
              <a:lnSpc>
                <a:spcPct val="100000"/>
              </a:lnSpc>
              <a:spcBef>
                <a:spcPts val="960"/>
              </a:spcBef>
              <a:buFont typeface="Arial MT"/>
              <a:buChar char="●"/>
              <a:tabLst>
                <a:tab pos="363855" algn="l"/>
                <a:tab pos="364490" algn="l"/>
              </a:tabLst>
            </a:pPr>
            <a:r>
              <a:rPr sz="1600" spc="-15" dirty="0">
                <a:latin typeface="Times New Roman"/>
                <a:cs typeface="Times New Roman"/>
              </a:rPr>
              <a:t>Technologies</a:t>
            </a:r>
            <a:r>
              <a:rPr sz="1600" spc="-20" dirty="0">
                <a:latin typeface="Times New Roman"/>
                <a:cs typeface="Times New Roman"/>
              </a:rPr>
              <a:t> </a:t>
            </a:r>
            <a:r>
              <a:rPr sz="1600" dirty="0">
                <a:latin typeface="Times New Roman"/>
                <a:cs typeface="Times New Roman"/>
              </a:rPr>
              <a:t>used</a:t>
            </a:r>
            <a:r>
              <a:rPr sz="1600" spc="-15" dirty="0">
                <a:latin typeface="Times New Roman"/>
                <a:cs typeface="Times New Roman"/>
              </a:rPr>
              <a:t> </a:t>
            </a:r>
            <a:r>
              <a:rPr sz="1600" spc="-5" dirty="0">
                <a:latin typeface="Times New Roman"/>
                <a:cs typeface="Times New Roman"/>
              </a:rPr>
              <a:t>in</a:t>
            </a:r>
            <a:r>
              <a:rPr sz="1600" spc="-20"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spc="-5" dirty="0">
                <a:latin typeface="Times New Roman"/>
                <a:cs typeface="Times New Roman"/>
              </a:rPr>
              <a:t>Project</a:t>
            </a:r>
            <a:endParaRPr sz="1600" dirty="0">
              <a:latin typeface="Times New Roman"/>
              <a:cs typeface="Times New Roman"/>
            </a:endParaRPr>
          </a:p>
          <a:p>
            <a:pPr marL="363855" indent="-351790">
              <a:lnSpc>
                <a:spcPct val="100000"/>
              </a:lnSpc>
              <a:spcBef>
                <a:spcPts val="960"/>
              </a:spcBef>
              <a:buFont typeface="Arial MT"/>
              <a:buChar char="●"/>
              <a:tabLst>
                <a:tab pos="363855" algn="l"/>
                <a:tab pos="364490" algn="l"/>
              </a:tabLst>
            </a:pPr>
            <a:r>
              <a:rPr sz="1600" spc="-5" dirty="0">
                <a:latin typeface="Times New Roman"/>
                <a:cs typeface="Times New Roman"/>
              </a:rPr>
              <a:t>Actual</a:t>
            </a:r>
            <a:r>
              <a:rPr sz="1600" spc="-35" dirty="0">
                <a:latin typeface="Times New Roman"/>
                <a:cs typeface="Times New Roman"/>
              </a:rPr>
              <a:t> </a:t>
            </a:r>
            <a:r>
              <a:rPr sz="1600" spc="-5" dirty="0">
                <a:latin typeface="Times New Roman"/>
                <a:cs typeface="Times New Roman"/>
              </a:rPr>
              <a:t>Project</a:t>
            </a:r>
            <a:r>
              <a:rPr sz="1600" spc="-30" dirty="0">
                <a:latin typeface="Times New Roman"/>
                <a:cs typeface="Times New Roman"/>
              </a:rPr>
              <a:t> </a:t>
            </a:r>
            <a:r>
              <a:rPr sz="1600" dirty="0">
                <a:latin typeface="Times New Roman"/>
                <a:cs typeface="Times New Roman"/>
              </a:rPr>
              <a:t>Images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0200" y="533400"/>
            <a:ext cx="6217285" cy="528320"/>
          </a:xfrm>
          <a:prstGeom prst="rect">
            <a:avLst/>
          </a:prstGeom>
        </p:spPr>
        <p:txBody>
          <a:bodyPr vert="horz" wrap="square" lIns="0" tIns="12700" rIns="0" bIns="0" rtlCol="0">
            <a:spAutoFit/>
          </a:bodyPr>
          <a:lstStyle/>
          <a:p>
            <a:pPr marL="12700">
              <a:lnSpc>
                <a:spcPct val="100000"/>
              </a:lnSpc>
              <a:spcBef>
                <a:spcPts val="100"/>
              </a:spcBef>
            </a:pPr>
            <a:r>
              <a:rPr spc="-25" dirty="0"/>
              <a:t>Workload</a:t>
            </a:r>
            <a:r>
              <a:rPr spc="-20" dirty="0"/>
              <a:t> </a:t>
            </a:r>
            <a:r>
              <a:rPr spc="-5" dirty="0"/>
              <a:t>Distribution</a:t>
            </a:r>
            <a:r>
              <a:rPr spc="-25" dirty="0"/>
              <a:t> </a:t>
            </a:r>
            <a:r>
              <a:rPr dirty="0"/>
              <a:t>of</a:t>
            </a:r>
            <a:r>
              <a:rPr spc="-15" dirty="0"/>
              <a:t> </a:t>
            </a:r>
            <a:r>
              <a:rPr spc="-5" dirty="0"/>
              <a:t>the</a:t>
            </a:r>
            <a:r>
              <a:rPr spc="-20" dirty="0"/>
              <a:t> </a:t>
            </a:r>
            <a:r>
              <a:rPr dirty="0"/>
              <a:t>team</a:t>
            </a:r>
          </a:p>
        </p:txBody>
      </p:sp>
      <p:graphicFrame>
        <p:nvGraphicFramePr>
          <p:cNvPr id="4" name="Table 3">
            <a:extLst>
              <a:ext uri="{FF2B5EF4-FFF2-40B4-BE49-F238E27FC236}">
                <a16:creationId xmlns:a16="http://schemas.microsoft.com/office/drawing/2014/main" id="{BDC46B37-7CD5-7B81-546F-A7731D1DCA39}"/>
              </a:ext>
            </a:extLst>
          </p:cNvPr>
          <p:cNvGraphicFramePr>
            <a:graphicFrameLocks noGrp="1"/>
          </p:cNvGraphicFramePr>
          <p:nvPr>
            <p:extLst>
              <p:ext uri="{D42A27DB-BD31-4B8C-83A1-F6EECF244321}">
                <p14:modId xmlns:p14="http://schemas.microsoft.com/office/powerpoint/2010/main" val="3537449785"/>
              </p:ext>
            </p:extLst>
          </p:nvPr>
        </p:nvGraphicFramePr>
        <p:xfrm>
          <a:off x="1600200" y="1513840"/>
          <a:ext cx="6217285" cy="4751344"/>
        </p:xfrm>
        <a:graphic>
          <a:graphicData uri="http://schemas.openxmlformats.org/drawingml/2006/table">
            <a:tbl>
              <a:tblPr/>
              <a:tblGrid>
                <a:gridCol w="3101267">
                  <a:extLst>
                    <a:ext uri="{9D8B030D-6E8A-4147-A177-3AD203B41FA5}">
                      <a16:colId xmlns:a16="http://schemas.microsoft.com/office/drawing/2014/main" val="20000"/>
                    </a:ext>
                  </a:extLst>
                </a:gridCol>
                <a:gridCol w="3116018">
                  <a:extLst>
                    <a:ext uri="{9D8B030D-6E8A-4147-A177-3AD203B41FA5}">
                      <a16:colId xmlns:a16="http://schemas.microsoft.com/office/drawing/2014/main" val="20001"/>
                    </a:ext>
                  </a:extLst>
                </a:gridCol>
              </a:tblGrid>
              <a:tr h="1010337">
                <a:tc gridSpan="2">
                  <a:txBody>
                    <a:bodyPr/>
                    <a:lstStyle/>
                    <a:p>
                      <a:pPr marL="1512570" marR="1704340" algn="ctr">
                        <a:spcBef>
                          <a:spcPts val="1365"/>
                        </a:spcBef>
                        <a:spcAft>
                          <a:spcPts val="0"/>
                        </a:spcAft>
                      </a:pPr>
                      <a:r>
                        <a:rPr lang="en-US" sz="2400" dirty="0">
                          <a:latin typeface="Times New Roman"/>
                          <a:ea typeface="Times New Roman"/>
                          <a:cs typeface="Times New Roman"/>
                        </a:rPr>
                        <a:t>Workload matrix</a:t>
                      </a:r>
                      <a:endParaRPr lang="en-US" sz="1100" dirty="0">
                        <a:latin typeface="Times New Roman"/>
                        <a:ea typeface="Times New Roman"/>
                        <a:cs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958654">
                <a:tc>
                  <a:txBody>
                    <a:bodyPr/>
                    <a:lstStyle/>
                    <a:p>
                      <a:pPr>
                        <a:spcAft>
                          <a:spcPts val="0"/>
                        </a:spcAft>
                      </a:pPr>
                      <a:endParaRPr lang="en-US" sz="1500" dirty="0">
                        <a:latin typeface="Times New Roman" panose="02020603050405020304" pitchFamily="18" charset="0"/>
                        <a:ea typeface="Times New Roman"/>
                        <a:cs typeface="Times New Roman" panose="02020603050405020304" pitchFamily="18" charset="0"/>
                      </a:endParaRPr>
                    </a:p>
                    <a:p>
                      <a:pPr marL="1017270" marR="1076325" algn="ctr">
                        <a:spcAft>
                          <a:spcPts val="0"/>
                        </a:spcAft>
                      </a:pPr>
                      <a:r>
                        <a:rPr lang="en-US" sz="1500" dirty="0">
                          <a:latin typeface="Times New Roman" panose="02020603050405020304" pitchFamily="18" charset="0"/>
                          <a:ea typeface="Times New Roman"/>
                          <a:cs typeface="Times New Roman" panose="02020603050405020304" pitchFamily="18" charset="0"/>
                        </a:rPr>
                        <a:t>Mukul Rajput</a:t>
                      </a: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spcBef>
                          <a:spcPts val="35"/>
                        </a:spcBef>
                        <a:spcAft>
                          <a:spcPts val="0"/>
                        </a:spcAft>
                      </a:pPr>
                      <a:endParaRPr lang="en-US" sz="1500">
                        <a:latin typeface="Times New Roman" panose="02020603050405020304" pitchFamily="18" charset="0"/>
                        <a:ea typeface="Times New Roman"/>
                        <a:cs typeface="Times New Roman" panose="02020603050405020304" pitchFamily="18" charset="0"/>
                      </a:endParaRPr>
                    </a:p>
                    <a:p>
                      <a:pPr marL="342900" lvl="0" indent="-342900">
                        <a:spcAft>
                          <a:spcPts val="0"/>
                        </a:spcAft>
                        <a:buSzPts val="1100"/>
                        <a:buFont typeface="Arial"/>
                        <a:buChar char="●"/>
                        <a:tabLst>
                          <a:tab pos="542290" algn="l"/>
                          <a:tab pos="542925" algn="l"/>
                        </a:tabLst>
                      </a:pPr>
                      <a:r>
                        <a:rPr lang="en-US" sz="1500">
                          <a:latin typeface="Times New Roman" panose="02020603050405020304" pitchFamily="18" charset="0"/>
                          <a:ea typeface="Arial"/>
                          <a:cs typeface="Times New Roman" panose="02020603050405020304" pitchFamily="18" charset="0"/>
                        </a:rPr>
                        <a:t>Hardware management</a:t>
                      </a:r>
                    </a:p>
                    <a:p>
                      <a:pPr marL="542290" marR="391795" indent="-229235">
                        <a:lnSpc>
                          <a:spcPct val="97000"/>
                        </a:lnSpc>
                        <a:spcBef>
                          <a:spcPts val="95"/>
                        </a:spcBef>
                        <a:spcAft>
                          <a:spcPts val="0"/>
                        </a:spcAft>
                        <a:tabLst>
                          <a:tab pos="542290" algn="l"/>
                        </a:tabLst>
                      </a:pPr>
                      <a:r>
                        <a:rPr lang="en-US" sz="1500">
                          <a:latin typeface="Times New Roman" panose="02020603050405020304" pitchFamily="18" charset="0"/>
                          <a:ea typeface="Times New Roman"/>
                          <a:cs typeface="Times New Roman" panose="02020603050405020304" pitchFamily="18" charset="0"/>
                        </a:rPr>
                        <a:t>-	Will do all the connections and set up of the system</a:t>
                      </a: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05032">
                <a:tc>
                  <a:txBody>
                    <a:bodyPr/>
                    <a:lstStyle/>
                    <a:p>
                      <a:pPr>
                        <a:spcAft>
                          <a:spcPts val="0"/>
                        </a:spcAft>
                      </a:pPr>
                      <a:endParaRPr lang="en-US" sz="1500" dirty="0">
                        <a:latin typeface="Times New Roman" panose="02020603050405020304" pitchFamily="18" charset="0"/>
                        <a:ea typeface="Times New Roman"/>
                        <a:cs typeface="Times New Roman" panose="02020603050405020304" pitchFamily="18" charset="0"/>
                      </a:endParaRPr>
                    </a:p>
                    <a:p>
                      <a:pPr marL="1044575" marR="1076325" algn="ctr">
                        <a:spcBef>
                          <a:spcPts val="5"/>
                        </a:spcBef>
                        <a:spcAft>
                          <a:spcPts val="0"/>
                        </a:spcAft>
                      </a:pPr>
                      <a:r>
                        <a:rPr lang="en-US" sz="1500" dirty="0">
                          <a:latin typeface="Times New Roman" panose="02020603050405020304" pitchFamily="18" charset="0"/>
                          <a:ea typeface="Times New Roman"/>
                          <a:cs typeface="Times New Roman" panose="02020603050405020304" pitchFamily="18" charset="0"/>
                        </a:rPr>
                        <a:t>Shubham Gupta</a:t>
                      </a: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342900" lvl="0" indent="-342900">
                        <a:spcBef>
                          <a:spcPts val="10"/>
                        </a:spcBef>
                        <a:spcAft>
                          <a:spcPts val="0"/>
                        </a:spcAft>
                        <a:buSzPts val="1100"/>
                        <a:buFont typeface="Arial"/>
                        <a:buChar char="●"/>
                        <a:tabLst>
                          <a:tab pos="542290" algn="l"/>
                          <a:tab pos="542925" algn="l"/>
                        </a:tabLst>
                      </a:pPr>
                      <a:r>
                        <a:rPr lang="en-US" sz="1500" dirty="0">
                          <a:latin typeface="Times New Roman" panose="02020603050405020304" pitchFamily="18" charset="0"/>
                          <a:ea typeface="Arial"/>
                          <a:cs typeface="Times New Roman" panose="02020603050405020304" pitchFamily="18" charset="0"/>
                        </a:rPr>
                        <a:t>Coding</a:t>
                      </a:r>
                    </a:p>
                    <a:p>
                      <a:pPr marL="542290" marR="361315" indent="-229235">
                        <a:lnSpc>
                          <a:spcPct val="95000"/>
                        </a:lnSpc>
                        <a:spcBef>
                          <a:spcPts val="185"/>
                        </a:spcBef>
                        <a:spcAft>
                          <a:spcPts val="0"/>
                        </a:spcAft>
                        <a:tabLst>
                          <a:tab pos="542290" algn="l"/>
                        </a:tabLst>
                      </a:pPr>
                      <a:r>
                        <a:rPr lang="en-US" sz="1500" dirty="0">
                          <a:latin typeface="Times New Roman" panose="02020603050405020304" pitchFamily="18" charset="0"/>
                          <a:ea typeface="Times New Roman"/>
                          <a:cs typeface="Times New Roman" panose="02020603050405020304" pitchFamily="18" charset="0"/>
                        </a:rPr>
                        <a:t>-	Design and implement the code for the project</a:t>
                      </a:r>
                    </a:p>
                    <a:p>
                      <a:pPr marL="342900" lvl="0" indent="-342900">
                        <a:spcBef>
                          <a:spcPts val="125"/>
                        </a:spcBef>
                        <a:spcAft>
                          <a:spcPts val="0"/>
                        </a:spcAft>
                        <a:buSzPts val="1100"/>
                        <a:buFont typeface="Arial"/>
                        <a:buChar char="●"/>
                        <a:tabLst>
                          <a:tab pos="542290" algn="l"/>
                          <a:tab pos="542925" algn="l"/>
                        </a:tabLst>
                      </a:pPr>
                      <a:r>
                        <a:rPr lang="en-US" sz="1500" dirty="0">
                          <a:latin typeface="Times New Roman" panose="02020603050405020304" pitchFamily="18" charset="0"/>
                          <a:ea typeface="Arial"/>
                          <a:cs typeface="Times New Roman" panose="02020603050405020304" pitchFamily="18" charset="0"/>
                        </a:rPr>
                        <a:t>Schematics</a:t>
                      </a: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3831">
                <a:tc>
                  <a:txBody>
                    <a:bodyPr/>
                    <a:lstStyle/>
                    <a:p>
                      <a:pPr>
                        <a:spcAft>
                          <a:spcPts val="0"/>
                        </a:spcAft>
                      </a:pPr>
                      <a:endParaRPr lang="en-US" sz="1500">
                        <a:latin typeface="Times New Roman" panose="02020603050405020304" pitchFamily="18" charset="0"/>
                        <a:ea typeface="Times New Roman"/>
                        <a:cs typeface="Times New Roman" panose="02020603050405020304" pitchFamily="18" charset="0"/>
                      </a:endParaRPr>
                    </a:p>
                    <a:p>
                      <a:pPr marL="1005205">
                        <a:spcAft>
                          <a:spcPts val="0"/>
                        </a:spcAft>
                      </a:pPr>
                      <a:r>
                        <a:rPr lang="en-US" sz="1500">
                          <a:latin typeface="Times New Roman" panose="02020603050405020304" pitchFamily="18" charset="0"/>
                          <a:ea typeface="Times New Roman"/>
                          <a:cs typeface="Times New Roman" panose="02020603050405020304" pitchFamily="18" charset="0"/>
                        </a:rPr>
                        <a:t>Shray Sharma</a:t>
                      </a: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342900" lvl="0" indent="-342900">
                        <a:spcBef>
                          <a:spcPts val="20"/>
                        </a:spcBef>
                        <a:spcAft>
                          <a:spcPts val="0"/>
                        </a:spcAft>
                        <a:buSzPts val="1100"/>
                        <a:buFont typeface="Arial"/>
                        <a:buChar char="●"/>
                        <a:tabLst>
                          <a:tab pos="542290" algn="l"/>
                          <a:tab pos="542925" algn="l"/>
                        </a:tabLst>
                      </a:pPr>
                      <a:r>
                        <a:rPr lang="en-US" sz="1500" dirty="0">
                          <a:latin typeface="Times New Roman" panose="02020603050405020304" pitchFamily="18" charset="0"/>
                          <a:ea typeface="Arial"/>
                          <a:cs typeface="Times New Roman" panose="02020603050405020304" pitchFamily="18" charset="0"/>
                        </a:rPr>
                        <a:t>App development</a:t>
                      </a:r>
                    </a:p>
                    <a:p>
                      <a:pPr marL="313690">
                        <a:spcBef>
                          <a:spcPts val="140"/>
                        </a:spcBef>
                        <a:spcAft>
                          <a:spcPts val="0"/>
                        </a:spcAft>
                        <a:tabLst>
                          <a:tab pos="542290" algn="l"/>
                        </a:tabLst>
                      </a:pPr>
                      <a:r>
                        <a:rPr lang="en-US" sz="1500" dirty="0">
                          <a:latin typeface="Times New Roman" panose="02020603050405020304" pitchFamily="18" charset="0"/>
                          <a:ea typeface="Times New Roman"/>
                          <a:cs typeface="Times New Roman" panose="02020603050405020304" pitchFamily="18" charset="0"/>
                        </a:rPr>
                        <a:t>-	Write code for the project</a:t>
                      </a:r>
                    </a:p>
                    <a:p>
                      <a:pPr marL="342900" lvl="0" indent="-342900">
                        <a:spcBef>
                          <a:spcPts val="105"/>
                        </a:spcBef>
                        <a:spcAft>
                          <a:spcPts val="0"/>
                        </a:spcAft>
                        <a:buSzPts val="1100"/>
                        <a:buFont typeface="Arial"/>
                        <a:buChar char="●"/>
                        <a:tabLst>
                          <a:tab pos="542290" algn="l"/>
                          <a:tab pos="542925" algn="l"/>
                        </a:tabLst>
                      </a:pPr>
                      <a:r>
                        <a:rPr lang="en-US" sz="1500" dirty="0">
                          <a:latin typeface="Times New Roman" panose="02020603050405020304" pitchFamily="18" charset="0"/>
                          <a:ea typeface="Arial"/>
                          <a:cs typeface="Times New Roman" panose="02020603050405020304" pitchFamily="18" charset="0"/>
                        </a:rPr>
                        <a:t>Logic</a:t>
                      </a:r>
                    </a:p>
                    <a:p>
                      <a:pPr marL="0" lvl="0" indent="0">
                        <a:spcBef>
                          <a:spcPts val="105"/>
                        </a:spcBef>
                        <a:spcAft>
                          <a:spcPts val="0"/>
                        </a:spcAft>
                        <a:buSzPts val="1100"/>
                        <a:buFont typeface="Arial"/>
                        <a:buNone/>
                        <a:tabLst>
                          <a:tab pos="542290" algn="l"/>
                          <a:tab pos="542925" algn="l"/>
                        </a:tabLst>
                      </a:pPr>
                      <a:endParaRPr lang="en-US" sz="1500" dirty="0">
                        <a:latin typeface="Times New Roman" panose="02020603050405020304" pitchFamily="18" charset="0"/>
                        <a:ea typeface="Arial"/>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24821">
                <a:tc>
                  <a:txBody>
                    <a:bodyPr/>
                    <a:lstStyle/>
                    <a:p>
                      <a:pPr>
                        <a:spcAft>
                          <a:spcPts val="0"/>
                        </a:spcAft>
                      </a:pPr>
                      <a:endParaRPr lang="en-US" sz="1500" dirty="0">
                        <a:latin typeface="Times New Roman" panose="02020603050405020304" pitchFamily="18" charset="0"/>
                        <a:ea typeface="Times New Roman"/>
                        <a:cs typeface="Times New Roman" panose="02020603050405020304" pitchFamily="18" charset="0"/>
                      </a:endParaRPr>
                    </a:p>
                    <a:p>
                      <a:pPr>
                        <a:spcAft>
                          <a:spcPts val="0"/>
                        </a:spcAft>
                      </a:pPr>
                      <a:r>
                        <a:rPr lang="en-US" sz="1500" dirty="0">
                          <a:latin typeface="Times New Roman" panose="02020603050405020304" pitchFamily="18" charset="0"/>
                          <a:ea typeface="Times New Roman"/>
                          <a:cs typeface="Times New Roman" panose="02020603050405020304" pitchFamily="18" charset="0"/>
                        </a:rPr>
                        <a:t>                   Shaan Raj Pradhan</a:t>
                      </a: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342900" lvl="0" indent="-342900">
                        <a:lnSpc>
                          <a:spcPts val="1235"/>
                        </a:lnSpc>
                        <a:spcAft>
                          <a:spcPts val="0"/>
                        </a:spcAft>
                        <a:buSzPts val="1100"/>
                        <a:buFont typeface="Arial"/>
                        <a:buChar char="●"/>
                        <a:tabLst>
                          <a:tab pos="542290" algn="l"/>
                          <a:tab pos="542925" algn="l"/>
                        </a:tabLst>
                      </a:pPr>
                      <a:endParaRPr lang="en-US" sz="1500" dirty="0">
                        <a:latin typeface="Times New Roman" panose="02020603050405020304" pitchFamily="18" charset="0"/>
                        <a:ea typeface="Arial"/>
                        <a:cs typeface="Times New Roman" panose="02020603050405020304" pitchFamily="18" charset="0"/>
                      </a:endParaRPr>
                    </a:p>
                    <a:p>
                      <a:pPr marL="342900" lvl="0" indent="-342900">
                        <a:lnSpc>
                          <a:spcPts val="1235"/>
                        </a:lnSpc>
                        <a:spcAft>
                          <a:spcPts val="0"/>
                        </a:spcAft>
                        <a:buSzPts val="1100"/>
                        <a:buFont typeface="Arial"/>
                        <a:buChar char="●"/>
                        <a:tabLst>
                          <a:tab pos="542290" algn="l"/>
                          <a:tab pos="542925" algn="l"/>
                        </a:tabLst>
                      </a:pPr>
                      <a:r>
                        <a:rPr lang="en-US" sz="1500" dirty="0">
                          <a:latin typeface="Times New Roman" panose="02020603050405020304" pitchFamily="18" charset="0"/>
                          <a:ea typeface="Arial"/>
                          <a:cs typeface="Times New Roman" panose="02020603050405020304" pitchFamily="18" charset="0"/>
                        </a:rPr>
                        <a:t>Testing and debugging</a:t>
                      </a:r>
                    </a:p>
                    <a:p>
                      <a:pPr marL="342900" lvl="0" indent="-342900">
                        <a:spcBef>
                          <a:spcPts val="20"/>
                        </a:spcBef>
                        <a:spcAft>
                          <a:spcPts val="0"/>
                        </a:spcAft>
                        <a:buSzPts val="1100"/>
                        <a:buFont typeface="Arial"/>
                        <a:buChar char="●"/>
                        <a:tabLst>
                          <a:tab pos="542290" algn="l"/>
                          <a:tab pos="542925" algn="l"/>
                        </a:tabLst>
                      </a:pPr>
                      <a:r>
                        <a:rPr lang="en-US" sz="1500" dirty="0">
                          <a:latin typeface="Times New Roman" panose="02020603050405020304" pitchFamily="18" charset="0"/>
                          <a:ea typeface="Arial"/>
                          <a:cs typeface="Times New Roman" panose="02020603050405020304" pitchFamily="18" charset="0"/>
                        </a:rPr>
                        <a:t>Hardware </a:t>
                      </a:r>
                    </a:p>
                    <a:p>
                      <a:pPr marL="342900" lvl="0" indent="-342900">
                        <a:spcBef>
                          <a:spcPts val="20"/>
                        </a:spcBef>
                        <a:spcAft>
                          <a:spcPts val="0"/>
                        </a:spcAft>
                        <a:buSzPts val="1100"/>
                        <a:buFont typeface="Arial"/>
                        <a:buChar char="●"/>
                        <a:tabLst>
                          <a:tab pos="542290" algn="l"/>
                          <a:tab pos="542925" algn="l"/>
                        </a:tabLst>
                      </a:pPr>
                      <a:r>
                        <a:rPr lang="en-US" sz="1500" dirty="0">
                          <a:latin typeface="Times New Roman" panose="02020603050405020304" pitchFamily="18" charset="0"/>
                          <a:ea typeface="Arial"/>
                          <a:cs typeface="Times New Roman" panose="02020603050405020304" pitchFamily="18" charset="0"/>
                        </a:rPr>
                        <a:t>Presentation </a:t>
                      </a: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533400"/>
            <a:ext cx="3126740" cy="482600"/>
          </a:xfrm>
          <a:prstGeom prst="rect">
            <a:avLst/>
          </a:prstGeom>
        </p:spPr>
        <p:txBody>
          <a:bodyPr vert="horz" wrap="square" lIns="0" tIns="12700" rIns="0" bIns="0" rtlCol="0">
            <a:spAutoFit/>
          </a:bodyPr>
          <a:lstStyle/>
          <a:p>
            <a:pPr marL="12700">
              <a:lnSpc>
                <a:spcPct val="100000"/>
              </a:lnSpc>
              <a:spcBef>
                <a:spcPts val="100"/>
              </a:spcBef>
            </a:pPr>
            <a:r>
              <a:rPr lang="en-IN" sz="3000" spc="-35" dirty="0"/>
              <a:t>Abstract</a:t>
            </a:r>
            <a:endParaRPr sz="3000" dirty="0"/>
          </a:p>
        </p:txBody>
      </p:sp>
      <p:sp>
        <p:nvSpPr>
          <p:cNvPr id="3" name="object 3"/>
          <p:cNvSpPr txBox="1"/>
          <p:nvPr/>
        </p:nvSpPr>
        <p:spPr>
          <a:xfrm>
            <a:off x="914400" y="1248723"/>
            <a:ext cx="7817104" cy="4360553"/>
          </a:xfrm>
          <a:prstGeom prst="rect">
            <a:avLst/>
          </a:prstGeom>
        </p:spPr>
        <p:txBody>
          <a:bodyPr vert="horz" wrap="square" lIns="0" tIns="134620" rIns="0" bIns="0" rtlCol="0">
            <a:spAutoFit/>
          </a:bodyPr>
          <a:lstStyle/>
          <a:p>
            <a:pPr marL="190500" marR="620395" algn="just">
              <a:lnSpc>
                <a:spcPct val="115000"/>
              </a:lnSpc>
              <a:spcBef>
                <a:spcPts val="800"/>
              </a:spcBef>
              <a:spcAft>
                <a:spcPts val="0"/>
              </a:spcAft>
            </a:pPr>
            <a:r>
              <a:rPr lang="en-US" sz="1600" dirty="0">
                <a:effectLst/>
                <a:latin typeface="Times New Roman" panose="02020603050405020304" pitchFamily="18" charset="0"/>
                <a:ea typeface="Times New Roman" panose="02020603050405020304" pitchFamily="18" charset="0"/>
              </a:rPr>
              <a:t>The purpose of this research is to create an IoT-based Automated Plant Watering System using various modules such as the Arduino UNO and a moisture sensor. Plant monitoring is one of the most important responsibilities in any agricultural or agriculture setting. It is quite difficult to monitor the plant in certain conditions because human interaction is not accessible 24 hours a day, seven days a week. To solve this problem, the Moisture sensor detects whether the soil is wet or dry, and the sensor readings are sent to the ADC for microcontroller processing. The moisture sensor detects the presence of water and transforms it to an analogue signal that is fed into a small controller through an ADC. If the analogue signal climbs beyond the threshold value, an analog- to-digital converter (ADC) converts it to digital format and provides the water. This IoT device provides peace of mind to the farmer or gardener, as the sensor will automatically display the quantity of moisture content in the soil in the mobile application, where the user can also view a real-time photograph using the camera module. As the security is the major concern in the current world so the mobile application contains a 2-step verification for user login.</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1035" y="381000"/>
            <a:ext cx="3461930" cy="520655"/>
          </a:xfrm>
          <a:prstGeom prst="rect">
            <a:avLst/>
          </a:prstGeom>
        </p:spPr>
        <p:txBody>
          <a:bodyPr vert="horz" wrap="square" lIns="0" tIns="12700" rIns="0" bIns="0" rtlCol="0">
            <a:spAutoFit/>
          </a:bodyPr>
          <a:lstStyle/>
          <a:p>
            <a:pPr marL="12700">
              <a:lnSpc>
                <a:spcPct val="100000"/>
              </a:lnSpc>
              <a:spcBef>
                <a:spcPts val="100"/>
              </a:spcBef>
            </a:pPr>
            <a:r>
              <a:rPr lang="en-IN" spc="-5" dirty="0"/>
              <a:t>Project </a:t>
            </a:r>
            <a:r>
              <a:rPr spc="-5" dirty="0"/>
              <a:t>Overview</a:t>
            </a:r>
          </a:p>
        </p:txBody>
      </p:sp>
      <p:sp>
        <p:nvSpPr>
          <p:cNvPr id="3" name="object 3"/>
          <p:cNvSpPr txBox="1"/>
          <p:nvPr/>
        </p:nvSpPr>
        <p:spPr>
          <a:xfrm>
            <a:off x="932687" y="1447800"/>
            <a:ext cx="7278625" cy="2823850"/>
          </a:xfrm>
          <a:prstGeom prst="rect">
            <a:avLst/>
          </a:prstGeom>
        </p:spPr>
        <p:txBody>
          <a:bodyPr vert="horz" wrap="square" lIns="0" tIns="12700" rIns="0" bIns="0" rtlCol="0">
            <a:spAutoFit/>
          </a:bodyPr>
          <a:lstStyle/>
          <a:p>
            <a:pPr marL="88900" algn="just">
              <a:spcBef>
                <a:spcPts val="995"/>
              </a:spcBef>
              <a:spcAft>
                <a:spcPts val="0"/>
              </a:spcAft>
            </a:pPr>
            <a:r>
              <a:rPr lang="en-US" sz="1200" dirty="0"/>
              <a:t> </a:t>
            </a:r>
            <a:r>
              <a:rPr lang="en-US" dirty="0">
                <a:effectLst/>
                <a:latin typeface="Times New Roman" panose="02020603050405020304" pitchFamily="18" charset="0"/>
                <a:ea typeface="Times New Roman" panose="02020603050405020304" pitchFamily="18" charset="0"/>
              </a:rPr>
              <a:t>This project proposes an automated plant watering system based on Arduino software and hardware, as well as entrepreneurial abilities and traits. It's simply a system that assesses soil moisture with an Arduino soil moisture sensor and then automatically activates a vertical water pump to water the plant when a specified moisture threshold is reached, as programmed in the Arduino IDE. All of the scripts were written using the Arduino IDE application. Part of the hardware is made up of Arduino and generic electronics. Also provides the images of the plant with the use of camera module.</a:t>
            </a:r>
            <a:endParaRPr lang="en-IN" dirty="0">
              <a:effectLst/>
              <a:latin typeface="Times New Roman" panose="02020603050405020304" pitchFamily="18" charset="0"/>
              <a:ea typeface="Times New Roman" panose="02020603050405020304" pitchFamily="18" charset="0"/>
            </a:endParaRPr>
          </a:p>
          <a:p>
            <a:pPr marL="346075" indent="-152400">
              <a:lnSpc>
                <a:spcPct val="100000"/>
              </a:lnSpc>
              <a:spcBef>
                <a:spcPts val="840"/>
              </a:spcBef>
              <a:buChar char="●"/>
              <a:tabLst>
                <a:tab pos="346710" algn="l"/>
              </a:tabLst>
            </a:pPr>
            <a:endParaRPr sz="1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1033" y="366505"/>
            <a:ext cx="3133567" cy="520655"/>
          </a:xfrm>
          <a:prstGeom prst="rect">
            <a:avLst/>
          </a:prstGeom>
        </p:spPr>
        <p:txBody>
          <a:bodyPr vert="horz" wrap="square" lIns="0" tIns="12700" rIns="0" bIns="0" rtlCol="0">
            <a:spAutoFit/>
          </a:bodyPr>
          <a:lstStyle/>
          <a:p>
            <a:pPr marL="163195">
              <a:lnSpc>
                <a:spcPct val="100000"/>
              </a:lnSpc>
              <a:spcBef>
                <a:spcPts val="100"/>
              </a:spcBef>
            </a:pPr>
            <a:r>
              <a:rPr lang="en-IN" spc="-5" dirty="0"/>
              <a:t>Project Images</a:t>
            </a:r>
            <a:endParaRPr spc="-10" dirty="0"/>
          </a:p>
        </p:txBody>
      </p:sp>
      <p:pic>
        <p:nvPicPr>
          <p:cNvPr id="4" name="Picture 3">
            <a:extLst>
              <a:ext uri="{FF2B5EF4-FFF2-40B4-BE49-F238E27FC236}">
                <a16:creationId xmlns:a16="http://schemas.microsoft.com/office/drawing/2014/main" id="{0FBB2A2F-CC54-6C70-BE2B-DFB5601FBDA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8633" y="1222254"/>
            <a:ext cx="3285967" cy="52441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C384B8-8B6A-0F0F-FC70-1193986103B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651234"/>
            <a:ext cx="3624007" cy="5783209"/>
          </a:xfrm>
          <a:prstGeom prst="rect">
            <a:avLst/>
          </a:prstGeom>
          <a:noFill/>
          <a:ln>
            <a:noFill/>
          </a:ln>
        </p:spPr>
      </p:pic>
      <p:pic>
        <p:nvPicPr>
          <p:cNvPr id="4" name="Picture 3">
            <a:extLst>
              <a:ext uri="{FF2B5EF4-FFF2-40B4-BE49-F238E27FC236}">
                <a16:creationId xmlns:a16="http://schemas.microsoft.com/office/drawing/2014/main" id="{1A4DAA89-9951-360A-E0A8-36389E24C7D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3501" y="685799"/>
            <a:ext cx="3624007" cy="57842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39;p20">
            <a:extLst>
              <a:ext uri="{FF2B5EF4-FFF2-40B4-BE49-F238E27FC236}">
                <a16:creationId xmlns:a16="http://schemas.microsoft.com/office/drawing/2014/main" id="{DDC330FC-C876-0919-2072-ACC6C7569551}"/>
              </a:ext>
            </a:extLst>
          </p:cNvPr>
          <p:cNvPicPr/>
          <p:nvPr/>
        </p:nvPicPr>
        <p:blipFill>
          <a:blip r:embed="rId2">
            <a:alphaModFix/>
          </a:blip>
          <a:stretch>
            <a:fillRect/>
          </a:stretch>
        </p:blipFill>
        <p:spPr>
          <a:xfrm>
            <a:off x="838200" y="1981200"/>
            <a:ext cx="3429000" cy="2377440"/>
          </a:xfrm>
          <a:prstGeom prst="rect">
            <a:avLst/>
          </a:prstGeom>
          <a:noFill/>
          <a:ln>
            <a:noFill/>
          </a:ln>
        </p:spPr>
      </p:pic>
      <p:pic>
        <p:nvPicPr>
          <p:cNvPr id="3" name="Google Shape;141;p20">
            <a:extLst>
              <a:ext uri="{FF2B5EF4-FFF2-40B4-BE49-F238E27FC236}">
                <a16:creationId xmlns:a16="http://schemas.microsoft.com/office/drawing/2014/main" id="{98EC571F-34D6-B99E-8F2E-AB097FCF1FF2}"/>
              </a:ext>
            </a:extLst>
          </p:cNvPr>
          <p:cNvPicPr/>
          <p:nvPr/>
        </p:nvPicPr>
        <p:blipFill>
          <a:blip r:embed="rId3">
            <a:alphaModFix/>
          </a:blip>
          <a:stretch>
            <a:fillRect/>
          </a:stretch>
        </p:blipFill>
        <p:spPr>
          <a:xfrm>
            <a:off x="4876802" y="1981200"/>
            <a:ext cx="3352798" cy="2377440"/>
          </a:xfrm>
          <a:prstGeom prst="rect">
            <a:avLst/>
          </a:prstGeom>
          <a:noFill/>
          <a:ln>
            <a:noFill/>
          </a:ln>
        </p:spPr>
      </p:pic>
      <p:sp>
        <p:nvSpPr>
          <p:cNvPr id="4" name="TextBox 3">
            <a:extLst>
              <a:ext uri="{FF2B5EF4-FFF2-40B4-BE49-F238E27FC236}">
                <a16:creationId xmlns:a16="http://schemas.microsoft.com/office/drawing/2014/main" id="{631C4A08-588E-1232-95F7-02595F60C78A}"/>
              </a:ext>
            </a:extLst>
          </p:cNvPr>
          <p:cNvSpPr txBox="1"/>
          <p:nvPr/>
        </p:nvSpPr>
        <p:spPr>
          <a:xfrm>
            <a:off x="1039615" y="4358640"/>
            <a:ext cx="321658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Plant before system is turned on</a:t>
            </a:r>
          </a:p>
        </p:txBody>
      </p:sp>
      <p:sp>
        <p:nvSpPr>
          <p:cNvPr id="5" name="TextBox 4">
            <a:extLst>
              <a:ext uri="{FF2B5EF4-FFF2-40B4-BE49-F238E27FC236}">
                <a16:creationId xmlns:a16="http://schemas.microsoft.com/office/drawing/2014/main" id="{D1D23172-A290-4778-FDA6-CAC7F5F80BF6}"/>
              </a:ext>
            </a:extLst>
          </p:cNvPr>
          <p:cNvSpPr txBox="1"/>
          <p:nvPr/>
        </p:nvSpPr>
        <p:spPr>
          <a:xfrm>
            <a:off x="5149771" y="4358640"/>
            <a:ext cx="2806859"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Plant after water is supplied</a:t>
            </a:r>
          </a:p>
        </p:txBody>
      </p:sp>
    </p:spTree>
    <p:extLst>
      <p:ext uri="{BB962C8B-B14F-4D97-AF65-F5344CB8AC3E}">
        <p14:creationId xmlns:p14="http://schemas.microsoft.com/office/powerpoint/2010/main" val="22001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497</Words>
  <Application>Microsoft Office PowerPoint</Application>
  <PresentationFormat>On-screen Show (4:3)</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MT</vt:lpstr>
      <vt:lpstr>Calibri</vt:lpstr>
      <vt:lpstr>Georgia</vt:lpstr>
      <vt:lpstr>Times New Roman</vt:lpstr>
      <vt:lpstr>Office Theme</vt:lpstr>
      <vt:lpstr>B.Tech Project External Evaluation, VIIIth Sem</vt:lpstr>
      <vt:lpstr>Approval from the guide for the Evaluation</vt:lpstr>
      <vt:lpstr>Contents of the Presentation:</vt:lpstr>
      <vt:lpstr>Workload Distribution of the team</vt:lpstr>
      <vt:lpstr>Abstract</vt:lpstr>
      <vt:lpstr>Project Overview</vt:lpstr>
      <vt:lpstr>Project Images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PPT.pptx</dc:title>
  <cp:lastModifiedBy>Shubham</cp:lastModifiedBy>
  <cp:revision>2</cp:revision>
  <dcterms:created xsi:type="dcterms:W3CDTF">2022-05-05T15:42:19Z</dcterms:created>
  <dcterms:modified xsi:type="dcterms:W3CDTF">2022-05-05T17:26:04Z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