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9" r:id="rId11"/>
    <p:sldId id="266" r:id="rId12"/>
    <p:sldId id="268"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2B7869-A470-44B1-81EB-CC90CEC43F58}"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219641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2B7869-A470-44B1-81EB-CC90CEC43F58}"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362571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2B7869-A470-44B1-81EB-CC90CEC43F58}"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204835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2B7869-A470-44B1-81EB-CC90CEC43F58}"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312551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B7869-A470-44B1-81EB-CC90CEC43F58}"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329273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2B7869-A470-44B1-81EB-CC90CEC43F58}"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75370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2B7869-A470-44B1-81EB-CC90CEC43F58}" type="datetimeFigureOut">
              <a:rPr lang="en-IN" smtClean="0"/>
              <a:t>02-06-2020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229255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2B7869-A470-44B1-81EB-CC90CEC43F58}" type="datetimeFigureOut">
              <a:rPr lang="en-IN" smtClean="0"/>
              <a:t>02-06-2020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24527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B7869-A470-44B1-81EB-CC90CEC43F58}" type="datetimeFigureOut">
              <a:rPr lang="en-IN" smtClean="0"/>
              <a:t>02-06-2020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80157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B7869-A470-44B1-81EB-CC90CEC43F58}"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287289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B7869-A470-44B1-81EB-CC90CEC43F58}"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589A42-B2C3-4FC4-A888-26C1D0FB60EF}" type="slidenum">
              <a:rPr lang="en-IN" smtClean="0"/>
              <a:t>‹#›</a:t>
            </a:fld>
            <a:endParaRPr lang="en-IN"/>
          </a:p>
        </p:txBody>
      </p:sp>
    </p:spTree>
    <p:extLst>
      <p:ext uri="{BB962C8B-B14F-4D97-AF65-F5344CB8AC3E}">
        <p14:creationId xmlns:p14="http://schemas.microsoft.com/office/powerpoint/2010/main" val="373519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B7869-A470-44B1-81EB-CC90CEC43F58}" type="datetimeFigureOut">
              <a:rPr lang="en-IN" smtClean="0"/>
              <a:t>02-06-2020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89A42-B2C3-4FC4-A888-26C1D0FB60EF}" type="slidenum">
              <a:rPr lang="en-IN" smtClean="0"/>
              <a:t>‹#›</a:t>
            </a:fld>
            <a:endParaRPr lang="en-IN"/>
          </a:p>
        </p:txBody>
      </p:sp>
    </p:spTree>
    <p:extLst>
      <p:ext uri="{BB962C8B-B14F-4D97-AF65-F5344CB8AC3E}">
        <p14:creationId xmlns:p14="http://schemas.microsoft.com/office/powerpoint/2010/main" val="3580704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1" cy="6858000"/>
          </a:xfrm>
        </p:spPr>
        <p:txBody>
          <a:bodyPr>
            <a:noAutofit/>
          </a:bodyPr>
          <a:lstStyle/>
          <a:p>
            <a:pPr algn="l"/>
            <a:r>
              <a:rPr lang="en-US" sz="2800" dirty="0" smtClean="0"/>
              <a:t>					</a:t>
            </a:r>
            <a:r>
              <a:rPr lang="en-US" sz="2800" b="1" u="sng" dirty="0" smtClean="0">
                <a:latin typeface="Times New Roman" panose="02020603050405020304" pitchFamily="18" charset="0"/>
                <a:cs typeface="Times New Roman" panose="02020603050405020304" pitchFamily="18" charset="0"/>
              </a:rPr>
              <a:t>INTRODUCTION</a:t>
            </a:r>
            <a:r>
              <a:rPr lang="en-IN" sz="2800" dirty="0" smtClean="0"/>
              <a:t/>
            </a:r>
            <a:br>
              <a:rPr lang="en-IN" sz="2800" dirty="0" smtClean="0"/>
            </a:br>
            <a:r>
              <a:rPr lang="en-IN" sz="2800" dirty="0"/>
              <a:t/>
            </a:r>
            <a:br>
              <a:rPr lang="en-IN" sz="2800" dirty="0"/>
            </a:br>
            <a:r>
              <a:rPr lang="en-US" sz="2800" dirty="0"/>
              <a:t> </a:t>
            </a:r>
            <a:r>
              <a:rPr lang="en-US" sz="2800" dirty="0" smtClean="0">
                <a:latin typeface="Times New Roman" panose="02020603050405020304" pitchFamily="18" charset="0"/>
                <a:cs typeface="Times New Roman" panose="02020603050405020304" pitchFamily="18" charset="0"/>
              </a:rPr>
              <a:t>Library Management System is an application which refers to library systems which are generally small or medium in size. It is used by librarian to manage the library using a computerized system where he/she can record various transactions like issue of books, return of books, addition of new books, addition of new students etc. Books and student maintenance modules are also included in this system which would keep track of the students using the library and also a detailed description about the books a library contains. With this computerized system there will be no loss of book record or member record which generally happens when a non computerized system is used. In addition, report module is also included in Library Management System. If user’s position is admin, the user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83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347" y="1159099"/>
            <a:ext cx="7219778" cy="4546241"/>
          </a:xfrm>
          <a:prstGeom prst="rect">
            <a:avLst/>
          </a:prstGeom>
        </p:spPr>
      </p:pic>
    </p:spTree>
    <p:extLst>
      <p:ext uri="{BB962C8B-B14F-4D97-AF65-F5344CB8AC3E}">
        <p14:creationId xmlns:p14="http://schemas.microsoft.com/office/powerpoint/2010/main" val="57874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12" y="875763"/>
            <a:ext cx="7057622" cy="4582345"/>
          </a:xfrm>
          <a:prstGeom prst="rect">
            <a:avLst/>
          </a:prstGeom>
        </p:spPr>
      </p:pic>
    </p:spTree>
    <p:extLst>
      <p:ext uri="{BB962C8B-B14F-4D97-AF65-F5344CB8AC3E}">
        <p14:creationId xmlns:p14="http://schemas.microsoft.com/office/powerpoint/2010/main" val="224261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865" y="875763"/>
            <a:ext cx="6993228" cy="4649274"/>
          </a:xfrm>
          <a:prstGeom prst="rect">
            <a:avLst/>
          </a:prstGeom>
        </p:spPr>
      </p:pic>
    </p:spTree>
    <p:extLst>
      <p:ext uri="{BB962C8B-B14F-4D97-AF65-F5344CB8AC3E}">
        <p14:creationId xmlns:p14="http://schemas.microsoft.com/office/powerpoint/2010/main" val="105751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46" y="734096"/>
            <a:ext cx="7165842" cy="5048518"/>
          </a:xfrm>
          <a:prstGeom prst="rect">
            <a:avLst/>
          </a:prstGeom>
        </p:spPr>
      </p:pic>
    </p:spTree>
    <p:extLst>
      <p:ext uri="{BB962C8B-B14F-4D97-AF65-F5344CB8AC3E}">
        <p14:creationId xmlns:p14="http://schemas.microsoft.com/office/powerpoint/2010/main" val="19501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1368"/>
            <a:ext cx="9144000" cy="3142445"/>
          </a:xfrm>
        </p:spPr>
        <p:txBody>
          <a:bodyPr>
            <a:noAutofit/>
          </a:bodyPr>
          <a:lstStyle/>
          <a:p>
            <a:pPr algn="ctr"/>
            <a:r>
              <a:rPr lang="en-IN" sz="8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IN"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7443988" y="5628068"/>
            <a:ext cx="4267200" cy="840346"/>
          </a:xfrm>
        </p:spPr>
        <p:txBody>
          <a:bodyPr>
            <a:normAutofit lnSpcReduction="10000"/>
          </a:bodyPr>
          <a:lstStyle/>
          <a:p>
            <a:r>
              <a:rPr lang="en-IN" dirty="0" smtClean="0"/>
              <a:t>By - Vishvender Raj Baisley	</a:t>
            </a:r>
          </a:p>
          <a:p>
            <a:r>
              <a:rPr lang="en-IN" dirty="0" smtClean="0"/>
              <a:t>CSE-B,180101374</a:t>
            </a:r>
          </a:p>
        </p:txBody>
      </p:sp>
    </p:spTree>
    <p:extLst>
      <p:ext uri="{BB962C8B-B14F-4D97-AF65-F5344CB8AC3E}">
        <p14:creationId xmlns:p14="http://schemas.microsoft.com/office/powerpoint/2010/main" val="209594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t>PROJECT </a:t>
            </a:r>
            <a:r>
              <a:rPr lang="en-US" sz="2800" b="1" u="sng" dirty="0"/>
              <a:t>AIMS AND OBJECTIVES</a:t>
            </a:r>
            <a:r>
              <a:rPr lang="en-IN" sz="2800" b="1" u="sng" dirty="0"/>
              <a:t/>
            </a:r>
            <a:br>
              <a:rPr lang="en-IN" sz="2800" b="1" u="sng" dirty="0"/>
            </a:br>
            <a:endParaRPr lang="en-IN" sz="2800" b="1" u="sng" dirty="0"/>
          </a:p>
        </p:txBody>
      </p:sp>
      <p:sp>
        <p:nvSpPr>
          <p:cNvPr id="3" name="Content Placeholder 2"/>
          <p:cNvSpPr>
            <a:spLocks noGrp="1"/>
          </p:cNvSpPr>
          <p:nvPr>
            <p:ph idx="1"/>
          </p:nvPr>
        </p:nvSpPr>
        <p:spPr>
          <a:xfrm>
            <a:off x="631065" y="1825624"/>
            <a:ext cx="10722735" cy="4485023"/>
          </a:xfrm>
        </p:spPr>
        <p:txBody>
          <a:bodyPr>
            <a:noAutofit/>
          </a:bodyPr>
          <a:lstStyle/>
          <a:p>
            <a:r>
              <a:rPr lang="en-US" sz="2400" dirty="0">
                <a:latin typeface="Times New Roman" panose="02020603050405020304" pitchFamily="18" charset="0"/>
                <a:cs typeface="Times New Roman" panose="02020603050405020304" pitchFamily="18" charset="0"/>
              </a:rPr>
              <a:t>The project aims and objectives that will be achieved after completion of this project are discussed in this subchapter. The aims and objectives are as follows: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Online book issue</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Request column for librarian for providing new books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separate column for digital library</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Student </a:t>
            </a:r>
            <a:r>
              <a:rPr lang="en-US" sz="2400" dirty="0">
                <a:latin typeface="Times New Roman" panose="02020603050405020304" pitchFamily="18" charset="0"/>
                <a:cs typeface="Times New Roman" panose="02020603050405020304" pitchFamily="18" charset="0"/>
              </a:rPr>
              <a:t>login page where student can find books issued by him/her and date of return.</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search column to search availability of books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teacher login page where teacher can add any events being organized in the college and important suggestions regarding books.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22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7" y="0"/>
            <a:ext cx="10515600" cy="1325563"/>
          </a:xfrm>
        </p:spPr>
        <p:txBody>
          <a:bodyPr>
            <a:noAutofit/>
          </a:bodyPr>
          <a:lstStyle/>
          <a:p>
            <a:pPr algn="ctr"/>
            <a:r>
              <a:rPr lang="en-US" sz="2800" b="1" u="sng" dirty="0">
                <a:latin typeface="Times New Roman" panose="02020603050405020304" pitchFamily="18" charset="0"/>
                <a:cs typeface="Times New Roman" panose="02020603050405020304" pitchFamily="18" charset="0"/>
              </a:rPr>
              <a:t>PROBLEM STATEMENT</a:t>
            </a:r>
            <a:r>
              <a:rPr lang="en-IN" sz="2800" b="1" u="sng" dirty="0">
                <a:latin typeface="Times New Roman" panose="02020603050405020304" pitchFamily="18" charset="0"/>
                <a:cs typeface="Times New Roman" panose="02020603050405020304" pitchFamily="18" charset="0"/>
              </a:rPr>
              <a:t/>
            </a:r>
            <a:br>
              <a:rPr lang="en-IN" sz="2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4699" y="1197734"/>
            <a:ext cx="11109101" cy="5563673"/>
          </a:xfrm>
        </p:spPr>
        <p:txBody>
          <a:bodyPr>
            <a:noAutofit/>
          </a:bodyPr>
          <a:lstStyle/>
          <a:p>
            <a:r>
              <a:rPr lang="en-US" sz="2400" dirty="0">
                <a:latin typeface="Times New Roman" panose="02020603050405020304" pitchFamily="18" charset="0"/>
                <a:cs typeface="Times New Roman" panose="02020603050405020304" pitchFamily="18" charset="0"/>
              </a:rPr>
              <a:t>The problem occurred before having computerized system includes: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File lost when computerized system is not implemented file is always lost because of human environment. Sometimes due to some human error there may be a loss of records.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File damaged when a computerized system is not there file is always lost due to some accident like spilling of water by some member on file accidentally. Besides some natural disaster like floods or fires may also damage the files. Library Management System Division of Computer Science and Engineering Page 10</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Difficult to search record when there is no computerized system there is always a difficulty in searching of records if the records are large in number.</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Space consuming after the number of records become large the space for physical storage of file and records also increases if no computerized system is implemented</a:t>
            </a:r>
            <a:r>
              <a:rPr lang="en-US"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Cost consuming as there is no computerized system the to add each record paper will be needed which will increase the cost for the management of library.</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24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SOFTWARE </a:t>
            </a:r>
            <a:r>
              <a:rPr lang="en-US" sz="2400" b="1" u="sng" dirty="0" smtClean="0">
                <a:latin typeface="Times New Roman" panose="02020603050405020304" pitchFamily="18" charset="0"/>
                <a:cs typeface="Times New Roman" panose="02020603050405020304" pitchFamily="18" charset="0"/>
              </a:rPr>
              <a:t> AND HARDWARE REQUIREMENTS</a:t>
            </a:r>
            <a:r>
              <a:rPr lang="en-IN" sz="2400" b="1" u="sng" dirty="0" smtClean="0">
                <a:latin typeface="Times New Roman" panose="02020603050405020304" pitchFamily="18" charset="0"/>
                <a:cs typeface="Times New Roman" panose="02020603050405020304" pitchFamily="18" charset="0"/>
              </a:rPr>
              <a:t/>
            </a:r>
            <a:br>
              <a:rPr lang="en-IN" sz="2400" b="1" u="sng" dirty="0" smtClean="0">
                <a:latin typeface="Times New Roman" panose="02020603050405020304" pitchFamily="18" charset="0"/>
                <a:cs typeface="Times New Roman" panose="02020603050405020304" pitchFamily="18" charset="0"/>
              </a:rPr>
            </a:b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sz="3100" dirty="0">
                <a:sym typeface="Symbol" panose="05050102010706020507" pitchFamily="18" charset="2"/>
              </a:rPr>
              <a:t></a:t>
            </a:r>
            <a:r>
              <a:rPr lang="en-US" sz="3100" dirty="0"/>
              <a:t> Operating system- Windows 7 is used as the operating system as it is stable and supports more features and is more user friendly</a:t>
            </a:r>
            <a:endParaRPr lang="en-IN" sz="3100" dirty="0"/>
          </a:p>
          <a:p>
            <a:pPr marL="0" indent="0">
              <a:buNone/>
            </a:pPr>
            <a:endParaRPr lang="en-US" sz="3100" dirty="0" smtClean="0">
              <a:sym typeface="Symbol" panose="05050102010706020507" pitchFamily="18" charset="2"/>
            </a:endParaRPr>
          </a:p>
          <a:p>
            <a:pPr marL="0" indent="0">
              <a:buNone/>
            </a:pPr>
            <a:r>
              <a:rPr lang="en-US" sz="3100" dirty="0" smtClean="0">
                <a:sym typeface="Symbol" panose="05050102010706020507" pitchFamily="18" charset="2"/>
              </a:rPr>
              <a:t></a:t>
            </a:r>
            <a:r>
              <a:rPr lang="en-US" sz="3100" dirty="0" smtClean="0"/>
              <a:t> </a:t>
            </a:r>
            <a:r>
              <a:rPr lang="en-US" sz="3100" dirty="0"/>
              <a:t>Turbo C++ to implement the base of the program library management</a:t>
            </a:r>
            <a:endParaRPr lang="en-IN" sz="3100" dirty="0"/>
          </a:p>
          <a:p>
            <a:pPr marL="0" indent="0">
              <a:buNone/>
            </a:pPr>
            <a:endParaRPr lang="en-US" sz="3100" dirty="0" smtClean="0">
              <a:sym typeface="Symbol" panose="05050102010706020507" pitchFamily="18" charset="2"/>
            </a:endParaRPr>
          </a:p>
          <a:p>
            <a:pPr marL="0" indent="0">
              <a:buNone/>
            </a:pPr>
            <a:r>
              <a:rPr lang="en-US" sz="3100" dirty="0" smtClean="0">
                <a:sym typeface="Symbol" panose="05050102010706020507" pitchFamily="18" charset="2"/>
              </a:rPr>
              <a:t></a:t>
            </a:r>
            <a:r>
              <a:rPr lang="en-US" sz="3100" dirty="0" smtClean="0"/>
              <a:t> </a:t>
            </a:r>
            <a:r>
              <a:rPr lang="en-US" sz="3100" dirty="0"/>
              <a:t>Development tools and Programming language- </a:t>
            </a:r>
            <a:r>
              <a:rPr lang="en-US" sz="3100" dirty="0">
                <a:sym typeface="Symbol" panose="05050102010706020507" pitchFamily="18" charset="2"/>
              </a:rPr>
              <a:t></a:t>
            </a:r>
            <a:r>
              <a:rPr lang="en-US" sz="3100" dirty="0"/>
              <a:t> Turbo C/C++ to implement the base of the program library management by the use of language C#</a:t>
            </a:r>
            <a:endParaRPr lang="en-IN" sz="3100" dirty="0"/>
          </a:p>
          <a:p>
            <a:pPr marL="0" indent="0">
              <a:buNone/>
            </a:pPr>
            <a:endParaRPr lang="en-US" dirty="0" smtClean="0">
              <a:sym typeface="Symbol" panose="05050102010706020507" pitchFamily="18" charset="2"/>
            </a:endParaRPr>
          </a:p>
          <a:p>
            <a:pPr marL="0" indent="0">
              <a:buNone/>
            </a:pPr>
            <a:r>
              <a:rPr lang="en-US" dirty="0" smtClean="0">
                <a:sym typeface="Symbol" panose="05050102010706020507" pitchFamily="18" charset="2"/>
              </a:rPr>
              <a:t></a:t>
            </a:r>
            <a:r>
              <a:rPr lang="en-US" dirty="0" smtClean="0"/>
              <a:t> Intel </a:t>
            </a:r>
            <a:r>
              <a:rPr lang="en-US" dirty="0"/>
              <a:t>core Pentium is used as a processor because it is fast than other processors and provide reliable and stable and we can run our pc for longtime.</a:t>
            </a:r>
            <a:endParaRPr lang="en-IN" dirty="0"/>
          </a:p>
          <a:p>
            <a:pPr marL="0" indent="0">
              <a:buNone/>
            </a:pPr>
            <a:r>
              <a:rPr lang="en-US" dirty="0"/>
              <a:t> </a:t>
            </a:r>
            <a:endParaRPr lang="en-IN" dirty="0"/>
          </a:p>
          <a:p>
            <a:pPr marL="0" indent="0">
              <a:buNone/>
            </a:pPr>
            <a:r>
              <a:rPr lang="en-US" dirty="0" smtClean="0">
                <a:sym typeface="Symbol" panose="05050102010706020507" pitchFamily="18" charset="2"/>
              </a:rPr>
              <a:t></a:t>
            </a:r>
            <a:r>
              <a:rPr lang="en-US" dirty="0" smtClean="0"/>
              <a:t> </a:t>
            </a:r>
            <a:r>
              <a:rPr lang="en-US" dirty="0"/>
              <a:t>By using this processor we can keep on developing our project without any worries. Ram 1gb is used as it will provide fast reading and writing capabilities and will in turn support in processing.</a:t>
            </a:r>
            <a:endParaRPr lang="en-IN" dirty="0"/>
          </a:p>
          <a:p>
            <a:endParaRPr lang="en-IN" dirty="0"/>
          </a:p>
        </p:txBody>
      </p:sp>
    </p:spTree>
    <p:extLst>
      <p:ext uri="{BB962C8B-B14F-4D97-AF65-F5344CB8AC3E}">
        <p14:creationId xmlns:p14="http://schemas.microsoft.com/office/powerpoint/2010/main" val="290034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365125"/>
            <a:ext cx="10515600" cy="1325563"/>
          </a:xfrm>
        </p:spPr>
        <p:txBody>
          <a:bodyPr/>
          <a:lstStyle/>
          <a:p>
            <a:pPr algn="ctr"/>
            <a:r>
              <a:rPr lang="en-US" b="1" u="sng" dirty="0" smtClean="0">
                <a:latin typeface="Times New Roman" panose="02020603050405020304" pitchFamily="18" charset="0"/>
                <a:cs typeface="Times New Roman" panose="02020603050405020304" pitchFamily="18" charset="0"/>
              </a:rPr>
              <a:t>Benefits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6823" y="1506828"/>
            <a:ext cx="10696977" cy="4670135"/>
          </a:xfrm>
        </p:spPr>
        <p:txBody>
          <a:bodyPr>
            <a:noAutofit/>
          </a:bodyPr>
          <a:lstStyle/>
          <a:p>
            <a:pPr marL="0" indent="0">
              <a:buNone/>
            </a:pPr>
            <a:endParaRPr lang="en-US" sz="2400" dirty="0" smtClean="0">
              <a:sym typeface="Symbol" panose="05050102010706020507" pitchFamily="18" charset="2"/>
            </a:endParaRPr>
          </a:p>
          <a:p>
            <a:pPr marL="0" indent="0">
              <a:buNone/>
            </a:pPr>
            <a:r>
              <a:rPr lang="en-US" sz="2400" dirty="0" smtClean="0">
                <a:sym typeface="Symbol" panose="05050102010706020507" pitchFamily="18" charset="2"/>
              </a:rPr>
              <a:t></a:t>
            </a:r>
            <a:r>
              <a:rPr lang="en-US" sz="2400" dirty="0" smtClean="0"/>
              <a:t> </a:t>
            </a:r>
            <a:r>
              <a:rPr lang="en-US" sz="2400" dirty="0"/>
              <a:t>Improvement in control and performance the system is developed to cope up with the current issues and problems of library .The system can add user, validate user and is also bug free.</a:t>
            </a:r>
            <a:endParaRPr lang="en-IN" sz="2400" dirty="0"/>
          </a:p>
          <a:p>
            <a:pPr marL="0" indent="0">
              <a:buNone/>
            </a:pPr>
            <a:r>
              <a:rPr lang="en-US" sz="2400" dirty="0" smtClean="0">
                <a:sym typeface="Symbol" panose="05050102010706020507" pitchFamily="18" charset="2"/>
              </a:rPr>
              <a:t></a:t>
            </a:r>
            <a:r>
              <a:rPr lang="en-US" sz="2400" dirty="0" smtClean="0"/>
              <a:t> </a:t>
            </a:r>
            <a:r>
              <a:rPr lang="en-US" sz="2400" dirty="0"/>
              <a:t>Save cost after computerized system is implemented less human force will be required to maintain the library thus reducing the overall cost.</a:t>
            </a:r>
            <a:endParaRPr lang="en-IN" sz="2400" dirty="0"/>
          </a:p>
          <a:p>
            <a:pPr marL="0" indent="0">
              <a:buNone/>
            </a:pPr>
            <a:r>
              <a:rPr lang="en-US" sz="2400" dirty="0">
                <a:sym typeface="Symbol" panose="05050102010706020507" pitchFamily="18" charset="2"/>
              </a:rPr>
              <a:t></a:t>
            </a:r>
            <a:r>
              <a:rPr lang="en-US" sz="2400" dirty="0"/>
              <a:t> Save time Librarian is able to search record by using few clicks of mouse and few search keywords thus saving his valuable time.</a:t>
            </a:r>
            <a:endParaRPr lang="en-IN" sz="2400" dirty="0"/>
          </a:p>
          <a:p>
            <a:pPr>
              <a:buFont typeface="Symbol" panose="05050102010706020507" pitchFamily="18" charset="2"/>
              <a:buChar char="·"/>
            </a:pPr>
            <a:r>
              <a:rPr lang="en-US" sz="2400" dirty="0" smtClean="0"/>
              <a:t>Option </a:t>
            </a:r>
            <a:r>
              <a:rPr lang="en-US" sz="2400" dirty="0"/>
              <a:t>of online Notice board Librarian will be able to provide a detailed </a:t>
            </a:r>
            <a:r>
              <a:rPr lang="en-US" sz="2400" dirty="0" smtClean="0"/>
              <a:t>description </a:t>
            </a:r>
            <a:r>
              <a:rPr lang="en-US" sz="2400" dirty="0"/>
              <a:t>of workshops going in the college as well as in nearby colleges</a:t>
            </a:r>
            <a:endParaRPr lang="en-IN" sz="2400" dirty="0"/>
          </a:p>
          <a:p>
            <a:pPr marL="0" indent="0">
              <a:buNone/>
            </a:pPr>
            <a:r>
              <a:rPr lang="en-US" sz="2400" dirty="0" smtClean="0">
                <a:sym typeface="Symbol" panose="05050102010706020507" pitchFamily="18" charset="2"/>
              </a:rPr>
              <a:t></a:t>
            </a:r>
            <a:r>
              <a:rPr lang="en-US" sz="2400" dirty="0" smtClean="0"/>
              <a:t> </a:t>
            </a:r>
            <a:r>
              <a:rPr lang="en-US" sz="2400" dirty="0"/>
              <a:t>Data can’t be lost through any natural or human disaster.</a:t>
            </a:r>
            <a:endParaRPr lang="en-IN" sz="2400" dirty="0"/>
          </a:p>
          <a:p>
            <a:pPr marL="0" indent="0">
              <a:buNone/>
            </a:pPr>
            <a:r>
              <a:rPr lang="en-US" sz="2400" dirty="0"/>
              <a:t> </a:t>
            </a:r>
            <a:endParaRPr lang="en-IN" sz="2400" dirty="0"/>
          </a:p>
          <a:p>
            <a:endParaRPr lang="en-IN" sz="2400" dirty="0"/>
          </a:p>
        </p:txBody>
      </p:sp>
    </p:spTree>
    <p:extLst>
      <p:ext uri="{BB962C8B-B14F-4D97-AF65-F5344CB8AC3E}">
        <p14:creationId xmlns:p14="http://schemas.microsoft.com/office/powerpoint/2010/main" val="33370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126" y="145473"/>
            <a:ext cx="10127673" cy="688980"/>
          </a:xfrm>
        </p:spPr>
        <p:txBody>
          <a:bodyPr>
            <a:normAutofit/>
          </a:bodyPr>
          <a:lstStyle/>
          <a:p>
            <a:pPr algn="ctr"/>
            <a:r>
              <a:rPr lang="en-IN" sz="2400" b="1" u="sng" dirty="0" smtClean="0">
                <a:latin typeface="Times New Roman" panose="02020603050405020304" pitchFamily="18" charset="0"/>
                <a:cs typeface="Times New Roman" panose="02020603050405020304" pitchFamily="18" charset="0"/>
              </a:rPr>
              <a:t>Activity Diagram (ER MODEL)</a:t>
            </a:r>
            <a:endParaRPr lang="en-IN" sz="24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479" y="1054105"/>
            <a:ext cx="5371042" cy="5803895"/>
          </a:xfrm>
          <a:prstGeom prst="rect">
            <a:avLst/>
          </a:prstGeom>
        </p:spPr>
      </p:pic>
    </p:spTree>
    <p:extLst>
      <p:ext uri="{BB962C8B-B14F-4D97-AF65-F5344CB8AC3E}">
        <p14:creationId xmlns:p14="http://schemas.microsoft.com/office/powerpoint/2010/main" val="7020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smtClean="0">
                <a:latin typeface="Times New Roman" panose="02020603050405020304" pitchFamily="18" charset="0"/>
                <a:cs typeface="Times New Roman" panose="02020603050405020304" pitchFamily="18" charset="0"/>
              </a:rPr>
              <a:t>Program</a:t>
            </a:r>
            <a:endParaRPr lang="en-IN"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62" y="1982994"/>
            <a:ext cx="7131050" cy="4694701"/>
          </a:xfrm>
          <a:prstGeom prst="rect">
            <a:avLst/>
          </a:prstGeom>
        </p:spPr>
      </p:pic>
    </p:spTree>
    <p:extLst>
      <p:ext uri="{BB962C8B-B14F-4D97-AF65-F5344CB8AC3E}">
        <p14:creationId xmlns:p14="http://schemas.microsoft.com/office/powerpoint/2010/main" val="203095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373" y="714088"/>
            <a:ext cx="7917512" cy="5327903"/>
          </a:xfrm>
          <a:prstGeom prst="rect">
            <a:avLst/>
          </a:prstGeom>
        </p:spPr>
      </p:pic>
    </p:spTree>
    <p:extLst>
      <p:ext uri="{BB962C8B-B14F-4D97-AF65-F5344CB8AC3E}">
        <p14:creationId xmlns:p14="http://schemas.microsoft.com/office/powerpoint/2010/main" val="88056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51" y="844186"/>
            <a:ext cx="7662929" cy="4594870"/>
          </a:xfrm>
          <a:prstGeom prst="rect">
            <a:avLst/>
          </a:prstGeom>
        </p:spPr>
      </p:pic>
    </p:spTree>
    <p:extLst>
      <p:ext uri="{BB962C8B-B14F-4D97-AF65-F5344CB8AC3E}">
        <p14:creationId xmlns:p14="http://schemas.microsoft.com/office/powerpoint/2010/main" val="91298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515</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     INTRODUCTION   Library Management System is an application which refers to library systems which are generally small or medium in size. It is used by librarian to manage the library using a computerized system where he/she can record various transactions like issue of books, return of books, addition of new books, addition of new students etc. Books and student maintenance modules are also included in this system which would keep track of the students using the library and also a detailed description about the books a library contains. With this computerized system there will be no loss of book record or member record which generally happens when a non computerized system is used. In addition, report module is also included in Library Management System. If user’s position is admin, the user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 </vt:lpstr>
      <vt:lpstr>PROJECT AIMS AND OBJECTIVES </vt:lpstr>
      <vt:lpstr>PROBLEM STATEMENT </vt:lpstr>
      <vt:lpstr>SOFTWARE  AND HARDWARE REQUIREMENTS </vt:lpstr>
      <vt:lpstr>Benefits</vt:lpstr>
      <vt:lpstr>Activity Diagram (ER MODEL)</vt:lpstr>
      <vt:lpstr>Program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Library Management System is an application which refers to library systems which are generally small or medium in size. It is used by librarian to manage the library using a computerized system where he/she can record various transactions like issue of books, return of books, addition of new books, addition of new students etc. Books and student maintenance modules are also included in this system which would keep track of the students using the library and also a detailed description about the books a library contains. With this computerized system there will be no loss of book record or member record which generally happens when a non computerized system is used. In addition, report module is also included in Library Management System. If user’s position is admin, the user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dc:title>
  <dc:creator>Baisley</dc:creator>
  <cp:lastModifiedBy>Baisley</cp:lastModifiedBy>
  <cp:revision>4</cp:revision>
  <dcterms:created xsi:type="dcterms:W3CDTF">2020-06-02T17:50:46Z</dcterms:created>
  <dcterms:modified xsi:type="dcterms:W3CDTF">2020-06-02T18:11:51Z</dcterms:modified>
</cp:coreProperties>
</file>