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Lst>
  <p:sldIdLst>
    <p:sldId id="298" r:id="rId5"/>
    <p:sldId id="441" r:id="rId6"/>
    <p:sldId id="442" r:id="rId7"/>
    <p:sldId id="444" r:id="rId8"/>
    <p:sldId id="443" r:id="rId9"/>
    <p:sldId id="446" r:id="rId10"/>
    <p:sldId id="445" r:id="rId11"/>
    <p:sldId id="447" r:id="rId12"/>
    <p:sldId id="448" r:id="rId13"/>
    <p:sldId id="449" r:id="rId14"/>
    <p:sldId id="450" r:id="rId15"/>
    <p:sldId id="451" r:id="rId16"/>
    <p:sldId id="45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19" autoAdjust="0"/>
  </p:normalViewPr>
  <p:slideViewPr>
    <p:cSldViewPr snapToGrid="0">
      <p:cViewPr>
        <p:scale>
          <a:sx n="134" d="100"/>
          <a:sy n="134" d="100"/>
        </p:scale>
        <p:origin x="552" y="10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9184DA70-C731-4C70-880D-CCD4705E623C}" type="datetime1">
              <a:rPr lang="en-US" smtClean="0"/>
              <a:t>10/4/2022</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A98EE3D-8CD1-4C3F-BD1C-C98C9596463C}"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6719066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60079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2D6E202-B606-4609-B914-27C9371A1F6D}" type="datetime1">
              <a:rPr lang="en-US" smtClean="0"/>
              <a:t>10/4/2022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A98EE3D-8CD1-4C3F-BD1C-C98C9596463C}"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82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04-10-2022</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4404785" y="2421467"/>
            <a:ext cx="7020983" cy="3492500"/>
          </a:xfrm>
          <a:prstGeom prst="rect">
            <a:avLst/>
          </a:prstGeom>
        </p:spPr>
        <p:txBody>
          <a:bodyPr vert="horz" lIns="91440" tIns="45720" rIns="91440" bIns="45720" rtlCol="0">
            <a:noAutofit/>
          </a:bodyPr>
          <a:lstStyle>
            <a:lvl1pPr marL="0" indent="0" algn="ctr">
              <a:buNone/>
              <a:defRPr sz="24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12192000" cy="8491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422239" y="162622"/>
            <a:ext cx="4981204" cy="510085"/>
          </a:xfrm>
        </p:spPr>
        <p:txBody>
          <a:bodyPr>
            <a:noAutofit/>
          </a:bodyPr>
          <a:lstStyle>
            <a:lvl1pPr>
              <a:defRPr sz="32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2384" y="280085"/>
            <a:ext cx="1084840" cy="289624"/>
          </a:xfrm>
          <a:prstGeom prst="rect">
            <a:avLst/>
          </a:prstGeom>
        </p:spPr>
      </p:pic>
    </p:spTree>
    <p:extLst>
      <p:ext uri="{BB962C8B-B14F-4D97-AF65-F5344CB8AC3E}">
        <p14:creationId xmlns:p14="http://schemas.microsoft.com/office/powerpoint/2010/main" val="1638462087"/>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48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97669AF7-7BEB-44E4-9852-375E34362B5B}" type="datetime1">
              <a:rPr lang="en-US" smtClean="0"/>
              <a:t>10/4/2022</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A98EE3D-8CD1-4C3F-BD1C-C98C9596463C}"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4574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8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085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9667345-2558-425A-8533-9BFDBCE15005}" type="datetime1">
              <a:rPr lang="en-US" smtClean="0"/>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5516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92BEA474-078D-4E9B-9B14-09A87B19DC46}" type="datetime1">
              <a:rPr lang="en-US" smtClean="0"/>
              <a:t>10/4/2022</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52027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907D986-8816-4272-A432-0437A28A9828}" type="datetime1">
              <a:rPr lang="en-US" smtClean="0"/>
              <a:t>10/4/2022</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pPr algn="l"/>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35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2D6E202-B606-4609-B914-27C9371A1F6D}" type="datetime1">
              <a:rPr lang="en-US" smtClean="0"/>
              <a:t>10/4/2022</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A98EE3D-8CD1-4C3F-BD1C-C98C9596463C}" type="slidenum">
              <a:rPr lang="en-US" smtClean="0"/>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965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88352"/>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accent5"/>
                </a:solidFill>
              </a:rPr>
              <a:t>Lending Club 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b="1" dirty="0"/>
              <a:t>Shrinivas Bhat</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AFF088-BC16-1B9A-831B-7BFF3936B400}"/>
              </a:ext>
            </a:extLst>
          </p:cNvPr>
          <p:cNvSpPr>
            <a:spLocks noGrp="1"/>
          </p:cNvSpPr>
          <p:nvPr>
            <p:ph type="title"/>
          </p:nvPr>
        </p:nvSpPr>
        <p:spPr/>
        <p:txBody>
          <a:bodyPr/>
          <a:lstStyle/>
          <a:p>
            <a:r>
              <a:rPr lang="en-IN" dirty="0"/>
              <a:t>Annual income</a:t>
            </a:r>
          </a:p>
        </p:txBody>
      </p:sp>
      <p:pic>
        <p:nvPicPr>
          <p:cNvPr id="5" name="Picture 4">
            <a:extLst>
              <a:ext uri="{FF2B5EF4-FFF2-40B4-BE49-F238E27FC236}">
                <a16:creationId xmlns:a16="http://schemas.microsoft.com/office/drawing/2014/main" id="{797B8AF0-7D5F-89A7-0EA9-4C99DF97AA67}"/>
              </a:ext>
            </a:extLst>
          </p:cNvPr>
          <p:cNvPicPr>
            <a:picLocks noChangeAspect="1"/>
          </p:cNvPicPr>
          <p:nvPr/>
        </p:nvPicPr>
        <p:blipFill>
          <a:blip r:embed="rId2"/>
          <a:stretch>
            <a:fillRect/>
          </a:stretch>
        </p:blipFill>
        <p:spPr>
          <a:xfrm>
            <a:off x="130737" y="1367180"/>
            <a:ext cx="6072020" cy="2061820"/>
          </a:xfrm>
          <a:prstGeom prst="rect">
            <a:avLst/>
          </a:prstGeom>
        </p:spPr>
      </p:pic>
      <p:pic>
        <p:nvPicPr>
          <p:cNvPr id="6" name="Picture 5">
            <a:extLst>
              <a:ext uri="{FF2B5EF4-FFF2-40B4-BE49-F238E27FC236}">
                <a16:creationId xmlns:a16="http://schemas.microsoft.com/office/drawing/2014/main" id="{D1FCFAFE-0CDE-CD44-5017-A15F59A53762}"/>
              </a:ext>
            </a:extLst>
          </p:cNvPr>
          <p:cNvPicPr>
            <a:picLocks noChangeAspect="1"/>
          </p:cNvPicPr>
          <p:nvPr/>
        </p:nvPicPr>
        <p:blipFill>
          <a:blip r:embed="rId3"/>
          <a:stretch>
            <a:fillRect/>
          </a:stretch>
        </p:blipFill>
        <p:spPr>
          <a:xfrm>
            <a:off x="130737" y="3567947"/>
            <a:ext cx="5654274" cy="2506107"/>
          </a:xfrm>
          <a:prstGeom prst="rect">
            <a:avLst/>
          </a:prstGeom>
        </p:spPr>
      </p:pic>
      <p:pic>
        <p:nvPicPr>
          <p:cNvPr id="7" name="Picture 6">
            <a:extLst>
              <a:ext uri="{FF2B5EF4-FFF2-40B4-BE49-F238E27FC236}">
                <a16:creationId xmlns:a16="http://schemas.microsoft.com/office/drawing/2014/main" id="{AD13D914-B625-FDE8-51F9-E818168F87DA}"/>
              </a:ext>
            </a:extLst>
          </p:cNvPr>
          <p:cNvPicPr>
            <a:picLocks noChangeAspect="1"/>
          </p:cNvPicPr>
          <p:nvPr/>
        </p:nvPicPr>
        <p:blipFill>
          <a:blip r:embed="rId4"/>
          <a:stretch>
            <a:fillRect/>
          </a:stretch>
        </p:blipFill>
        <p:spPr>
          <a:xfrm>
            <a:off x="5880662" y="4064666"/>
            <a:ext cx="3266964" cy="2009388"/>
          </a:xfrm>
          <a:prstGeom prst="rect">
            <a:avLst/>
          </a:prstGeom>
        </p:spPr>
      </p:pic>
      <p:sp>
        <p:nvSpPr>
          <p:cNvPr id="9" name="Content Placeholder 1">
            <a:extLst>
              <a:ext uri="{FF2B5EF4-FFF2-40B4-BE49-F238E27FC236}">
                <a16:creationId xmlns:a16="http://schemas.microsoft.com/office/drawing/2014/main" id="{CB56F940-3219-9BED-8D6C-7F3560D21F55}"/>
              </a:ext>
            </a:extLst>
          </p:cNvPr>
          <p:cNvSpPr txBox="1">
            <a:spLocks/>
          </p:cNvSpPr>
          <p:nvPr/>
        </p:nvSpPr>
        <p:spPr>
          <a:xfrm>
            <a:off x="7055270" y="1303506"/>
            <a:ext cx="4223878" cy="2931316"/>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Font typeface="Arial" panose="020B0604020202020204" pitchFamily="34" charset="0"/>
              <a:buChar char="•"/>
            </a:pPr>
            <a:r>
              <a:rPr lang="en-IN" sz="1050" dirty="0">
                <a:solidFill>
                  <a:schemeClr val="tx1"/>
                </a:solidFill>
              </a:rPr>
              <a:t>The borrowers with the annual income of 10K to 15K are more likely to default compared to the borrowers in the other income group. But there is no clear trend seen in annual income and borrowers tendency to default.</a:t>
            </a:r>
          </a:p>
          <a:p>
            <a:pPr marL="285750" indent="-285750" algn="l">
              <a:buFont typeface="Arial" panose="020B0604020202020204" pitchFamily="34" charset="0"/>
              <a:buChar char="•"/>
            </a:pPr>
            <a:r>
              <a:rPr lang="en-IN" sz="1050" dirty="0">
                <a:solidFill>
                  <a:schemeClr val="tx1"/>
                </a:solidFill>
              </a:rPr>
              <a:t>When annual income is seen jointly with purpose of the loan it can be seen that some of the categories like “home improvement” , “debt consolidation” ,”renewable energy” ,”major purchase” the overall annual income of the borrowers who default is less that that of other borrowers.</a:t>
            </a:r>
          </a:p>
          <a:p>
            <a:pPr marL="285750" indent="-285750" algn="l">
              <a:buFont typeface="Arial" panose="020B0604020202020204" pitchFamily="34" charset="0"/>
              <a:buChar char="•"/>
            </a:pPr>
            <a:r>
              <a:rPr lang="en-IN" sz="1050" dirty="0">
                <a:solidFill>
                  <a:schemeClr val="tx1"/>
                </a:solidFill>
              </a:rPr>
              <a:t>The overall annual income of the borrowers who default have lower median income compared to the other borrowers.</a:t>
            </a:r>
          </a:p>
          <a:p>
            <a:pPr algn="l"/>
            <a:endParaRPr lang="en-IN" sz="14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p:txBody>
      </p:sp>
    </p:spTree>
    <p:extLst>
      <p:ext uri="{BB962C8B-B14F-4D97-AF65-F5344CB8AC3E}">
        <p14:creationId xmlns:p14="http://schemas.microsoft.com/office/powerpoint/2010/main" val="389192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36B567-6479-1937-9727-C175FFE15309}"/>
              </a:ext>
            </a:extLst>
          </p:cNvPr>
          <p:cNvSpPr>
            <a:spLocks noGrp="1"/>
          </p:cNvSpPr>
          <p:nvPr>
            <p:ph type="title"/>
          </p:nvPr>
        </p:nvSpPr>
        <p:spPr/>
        <p:txBody>
          <a:bodyPr/>
          <a:lstStyle/>
          <a:p>
            <a:r>
              <a:rPr lang="en-IN" dirty="0"/>
              <a:t>Purpose of Loan</a:t>
            </a:r>
          </a:p>
        </p:txBody>
      </p:sp>
      <p:grpSp>
        <p:nvGrpSpPr>
          <p:cNvPr id="7" name="Group 6">
            <a:extLst>
              <a:ext uri="{FF2B5EF4-FFF2-40B4-BE49-F238E27FC236}">
                <a16:creationId xmlns:a16="http://schemas.microsoft.com/office/drawing/2014/main" id="{1579B5D2-2044-29BC-3148-6E5815CAEAAA}"/>
              </a:ext>
            </a:extLst>
          </p:cNvPr>
          <p:cNvGrpSpPr/>
          <p:nvPr/>
        </p:nvGrpSpPr>
        <p:grpSpPr>
          <a:xfrm>
            <a:off x="675911" y="1033315"/>
            <a:ext cx="6981411" cy="2640896"/>
            <a:chOff x="675911" y="1033315"/>
            <a:chExt cx="6981411" cy="2640896"/>
          </a:xfrm>
        </p:grpSpPr>
        <p:pic>
          <p:nvPicPr>
            <p:cNvPr id="4" name="Picture 3">
              <a:extLst>
                <a:ext uri="{FF2B5EF4-FFF2-40B4-BE49-F238E27FC236}">
                  <a16:creationId xmlns:a16="http://schemas.microsoft.com/office/drawing/2014/main" id="{118BA22C-1713-D2B1-A6E5-F3571D31E24E}"/>
                </a:ext>
              </a:extLst>
            </p:cNvPr>
            <p:cNvPicPr>
              <a:picLocks noChangeAspect="1"/>
            </p:cNvPicPr>
            <p:nvPr/>
          </p:nvPicPr>
          <p:blipFill>
            <a:blip r:embed="rId2"/>
            <a:stretch>
              <a:fillRect/>
            </a:stretch>
          </p:blipFill>
          <p:spPr>
            <a:xfrm>
              <a:off x="675911" y="1033316"/>
              <a:ext cx="3835747" cy="2640895"/>
            </a:xfrm>
            <a:prstGeom prst="rect">
              <a:avLst/>
            </a:prstGeom>
          </p:spPr>
        </p:pic>
        <p:pic>
          <p:nvPicPr>
            <p:cNvPr id="6" name="Picture 5">
              <a:extLst>
                <a:ext uri="{FF2B5EF4-FFF2-40B4-BE49-F238E27FC236}">
                  <a16:creationId xmlns:a16="http://schemas.microsoft.com/office/drawing/2014/main" id="{30A01E0E-D1D4-BA59-CB06-22240BD0E842}"/>
                </a:ext>
              </a:extLst>
            </p:cNvPr>
            <p:cNvPicPr>
              <a:picLocks noChangeAspect="1"/>
            </p:cNvPicPr>
            <p:nvPr/>
          </p:nvPicPr>
          <p:blipFill>
            <a:blip r:embed="rId3"/>
            <a:stretch>
              <a:fillRect/>
            </a:stretch>
          </p:blipFill>
          <p:spPr>
            <a:xfrm>
              <a:off x="4511657" y="1033315"/>
              <a:ext cx="3145665" cy="2640895"/>
            </a:xfrm>
            <a:prstGeom prst="rect">
              <a:avLst/>
            </a:prstGeom>
          </p:spPr>
        </p:pic>
      </p:grpSp>
      <p:sp>
        <p:nvSpPr>
          <p:cNvPr id="8" name="Content Placeholder 1">
            <a:extLst>
              <a:ext uri="{FF2B5EF4-FFF2-40B4-BE49-F238E27FC236}">
                <a16:creationId xmlns:a16="http://schemas.microsoft.com/office/drawing/2014/main" id="{111F34C9-2455-FB05-5ABB-CDD918803445}"/>
              </a:ext>
            </a:extLst>
          </p:cNvPr>
          <p:cNvSpPr txBox="1">
            <a:spLocks/>
          </p:cNvSpPr>
          <p:nvPr/>
        </p:nvSpPr>
        <p:spPr>
          <a:xfrm>
            <a:off x="7774552" y="1173541"/>
            <a:ext cx="4229878" cy="2500669"/>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Font typeface="Arial" panose="020B0604020202020204" pitchFamily="34" charset="0"/>
              <a:buChar char="•"/>
            </a:pPr>
            <a:r>
              <a:rPr lang="en-US" sz="1050" dirty="0">
                <a:solidFill>
                  <a:schemeClr val="tx1"/>
                </a:solidFill>
              </a:rPr>
              <a:t>Loan taken for purposes of "small business" , "renewal energy" , "education" seems to have higher default tendency compared to rest of the purposes.</a:t>
            </a:r>
          </a:p>
          <a:p>
            <a:pPr marL="285750" indent="-285750" algn="l">
              <a:buFont typeface="Arial" panose="020B0604020202020204" pitchFamily="34" charset="0"/>
              <a:buChar char="•"/>
            </a:pPr>
            <a:r>
              <a:rPr lang="en-US" sz="1050" dirty="0">
                <a:solidFill>
                  <a:schemeClr val="tx1"/>
                </a:solidFill>
              </a:rPr>
              <a:t>It is also seen that interest rates for "small business", "wedding" ,"medical", "credit card" </a:t>
            </a:r>
            <a:r>
              <a:rPr lang="en-US" sz="1050" dirty="0" err="1">
                <a:solidFill>
                  <a:schemeClr val="tx1"/>
                </a:solidFill>
              </a:rPr>
              <a:t>etc</a:t>
            </a:r>
            <a:r>
              <a:rPr lang="en-US" sz="1050" dirty="0">
                <a:solidFill>
                  <a:schemeClr val="tx1"/>
                </a:solidFill>
              </a:rPr>
              <a:t> have &gt;14% median interest rates.</a:t>
            </a:r>
          </a:p>
          <a:p>
            <a:pPr marL="285750" indent="-285750" algn="l">
              <a:buFont typeface="Arial" panose="020B0604020202020204" pitchFamily="34" charset="0"/>
              <a:buChar char="•"/>
            </a:pPr>
            <a:r>
              <a:rPr lang="en-US" sz="1050" dirty="0">
                <a:solidFill>
                  <a:schemeClr val="tx1"/>
                </a:solidFill>
              </a:rPr>
              <a:t>Reduction of interest rates for "small business" may help in reducing the tendency to default. This may also increase the amount of applicants towards the "small business"</a:t>
            </a:r>
          </a:p>
          <a:p>
            <a:pPr marL="285750" indent="-285750" algn="l">
              <a:buFont typeface="Arial" panose="020B0604020202020204" pitchFamily="34" charset="0"/>
              <a:buChar char="•"/>
            </a:pPr>
            <a:r>
              <a:rPr lang="en-US" sz="1050" dirty="0">
                <a:solidFill>
                  <a:schemeClr val="tx1"/>
                </a:solidFill>
              </a:rPr>
              <a:t>Since the loan taken for "renewable energy" purpose is lower and tendency of default is higher, the interest rates can be increased further to reduce the applicants for this purpose</a:t>
            </a:r>
            <a:endParaRPr lang="en-IN" sz="1050" dirty="0">
              <a:solidFill>
                <a:schemeClr val="tx1"/>
              </a:solidFill>
            </a:endParaRPr>
          </a:p>
        </p:txBody>
      </p:sp>
      <p:pic>
        <p:nvPicPr>
          <p:cNvPr id="9" name="Picture 8">
            <a:extLst>
              <a:ext uri="{FF2B5EF4-FFF2-40B4-BE49-F238E27FC236}">
                <a16:creationId xmlns:a16="http://schemas.microsoft.com/office/drawing/2014/main" id="{A385F17F-F0B1-54E6-48E7-B117657746EC}"/>
              </a:ext>
            </a:extLst>
          </p:cNvPr>
          <p:cNvPicPr>
            <a:picLocks noChangeAspect="1"/>
          </p:cNvPicPr>
          <p:nvPr/>
        </p:nvPicPr>
        <p:blipFill>
          <a:blip r:embed="rId4"/>
          <a:stretch>
            <a:fillRect/>
          </a:stretch>
        </p:blipFill>
        <p:spPr>
          <a:xfrm>
            <a:off x="553330" y="3888545"/>
            <a:ext cx="4518291" cy="2818594"/>
          </a:xfrm>
          <a:prstGeom prst="rect">
            <a:avLst/>
          </a:prstGeom>
        </p:spPr>
      </p:pic>
      <p:pic>
        <p:nvPicPr>
          <p:cNvPr id="10" name="Picture 9">
            <a:extLst>
              <a:ext uri="{FF2B5EF4-FFF2-40B4-BE49-F238E27FC236}">
                <a16:creationId xmlns:a16="http://schemas.microsoft.com/office/drawing/2014/main" id="{531ACE7C-F7AE-A540-A89C-47DC68FEF19B}"/>
              </a:ext>
            </a:extLst>
          </p:cNvPr>
          <p:cNvPicPr>
            <a:picLocks noChangeAspect="1"/>
          </p:cNvPicPr>
          <p:nvPr/>
        </p:nvPicPr>
        <p:blipFill>
          <a:blip r:embed="rId5"/>
          <a:stretch>
            <a:fillRect/>
          </a:stretch>
        </p:blipFill>
        <p:spPr>
          <a:xfrm>
            <a:off x="5634400" y="3767922"/>
            <a:ext cx="5389977" cy="2962305"/>
          </a:xfrm>
          <a:prstGeom prst="rect">
            <a:avLst/>
          </a:prstGeom>
        </p:spPr>
      </p:pic>
    </p:spTree>
    <p:extLst>
      <p:ext uri="{BB962C8B-B14F-4D97-AF65-F5344CB8AC3E}">
        <p14:creationId xmlns:p14="http://schemas.microsoft.com/office/powerpoint/2010/main" val="266584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A6B8C0-CB19-E7F6-92A1-54481FAB03A4}"/>
              </a:ext>
            </a:extLst>
          </p:cNvPr>
          <p:cNvSpPr>
            <a:spLocks noGrp="1"/>
          </p:cNvSpPr>
          <p:nvPr>
            <p:ph type="title"/>
          </p:nvPr>
        </p:nvSpPr>
        <p:spPr/>
        <p:txBody>
          <a:bodyPr/>
          <a:lstStyle/>
          <a:p>
            <a:r>
              <a:rPr lang="en-IN" dirty="0"/>
              <a:t>Grades and Sub-grades</a:t>
            </a:r>
          </a:p>
        </p:txBody>
      </p:sp>
      <p:grpSp>
        <p:nvGrpSpPr>
          <p:cNvPr id="9" name="Group 8">
            <a:extLst>
              <a:ext uri="{FF2B5EF4-FFF2-40B4-BE49-F238E27FC236}">
                <a16:creationId xmlns:a16="http://schemas.microsoft.com/office/drawing/2014/main" id="{D7B90F90-F41E-E85B-5FD9-ABD23150C9E9}"/>
              </a:ext>
            </a:extLst>
          </p:cNvPr>
          <p:cNvGrpSpPr/>
          <p:nvPr/>
        </p:nvGrpSpPr>
        <p:grpSpPr>
          <a:xfrm>
            <a:off x="174643" y="1014757"/>
            <a:ext cx="6473808" cy="4052543"/>
            <a:chOff x="150830" y="881407"/>
            <a:chExt cx="7022968" cy="4260188"/>
          </a:xfrm>
        </p:grpSpPr>
        <p:pic>
          <p:nvPicPr>
            <p:cNvPr id="4" name="Picture 3">
              <a:extLst>
                <a:ext uri="{FF2B5EF4-FFF2-40B4-BE49-F238E27FC236}">
                  <a16:creationId xmlns:a16="http://schemas.microsoft.com/office/drawing/2014/main" id="{A7681F6B-948F-70AE-3C7E-E9DC131CC95F}"/>
                </a:ext>
              </a:extLst>
            </p:cNvPr>
            <p:cNvPicPr>
              <a:picLocks noChangeAspect="1"/>
            </p:cNvPicPr>
            <p:nvPr/>
          </p:nvPicPr>
          <p:blipFill>
            <a:blip r:embed="rId2"/>
            <a:stretch>
              <a:fillRect/>
            </a:stretch>
          </p:blipFill>
          <p:spPr>
            <a:xfrm>
              <a:off x="150830" y="881407"/>
              <a:ext cx="3190972" cy="1934217"/>
            </a:xfrm>
            <a:prstGeom prst="rect">
              <a:avLst/>
            </a:prstGeom>
          </p:spPr>
        </p:pic>
        <p:pic>
          <p:nvPicPr>
            <p:cNvPr id="7170" name="Picture 2">
              <a:extLst>
                <a:ext uri="{FF2B5EF4-FFF2-40B4-BE49-F238E27FC236}">
                  <a16:creationId xmlns:a16="http://schemas.microsoft.com/office/drawing/2014/main" id="{A398878C-89EC-1292-8D3F-D73D502D0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31" y="2815624"/>
              <a:ext cx="3190972" cy="2325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9C47E8-C887-1494-B009-58774843CC60}"/>
                </a:ext>
              </a:extLst>
            </p:cNvPr>
            <p:cNvPicPr>
              <a:picLocks noChangeAspect="1"/>
            </p:cNvPicPr>
            <p:nvPr/>
          </p:nvPicPr>
          <p:blipFill>
            <a:blip r:embed="rId4"/>
            <a:stretch>
              <a:fillRect/>
            </a:stretch>
          </p:blipFill>
          <p:spPr>
            <a:xfrm>
              <a:off x="3341802" y="881407"/>
              <a:ext cx="3831996" cy="2157656"/>
            </a:xfrm>
            <a:prstGeom prst="rect">
              <a:avLst/>
            </a:prstGeom>
          </p:spPr>
        </p:pic>
        <p:pic>
          <p:nvPicPr>
            <p:cNvPr id="6" name="Picture 5">
              <a:extLst>
                <a:ext uri="{FF2B5EF4-FFF2-40B4-BE49-F238E27FC236}">
                  <a16:creationId xmlns:a16="http://schemas.microsoft.com/office/drawing/2014/main" id="{1C0A3F20-B6C9-43BB-6C5B-3AB33F0C5D09}"/>
                </a:ext>
              </a:extLst>
            </p:cNvPr>
            <p:cNvPicPr>
              <a:picLocks noChangeAspect="1"/>
            </p:cNvPicPr>
            <p:nvPr/>
          </p:nvPicPr>
          <p:blipFill>
            <a:blip r:embed="rId5"/>
            <a:stretch>
              <a:fillRect/>
            </a:stretch>
          </p:blipFill>
          <p:spPr>
            <a:xfrm>
              <a:off x="3341801" y="2968425"/>
              <a:ext cx="3831996" cy="2173170"/>
            </a:xfrm>
            <a:prstGeom prst="rect">
              <a:avLst/>
            </a:prstGeom>
          </p:spPr>
        </p:pic>
      </p:grpSp>
      <p:sp>
        <p:nvSpPr>
          <p:cNvPr id="8" name="TextBox 7">
            <a:extLst>
              <a:ext uri="{FF2B5EF4-FFF2-40B4-BE49-F238E27FC236}">
                <a16:creationId xmlns:a16="http://schemas.microsoft.com/office/drawing/2014/main" id="{6B8ACA45-1302-6804-B996-89CC4FA3E25D}"/>
              </a:ext>
            </a:extLst>
          </p:cNvPr>
          <p:cNvSpPr txBox="1"/>
          <p:nvPr/>
        </p:nvSpPr>
        <p:spPr>
          <a:xfrm>
            <a:off x="7334250" y="2379162"/>
            <a:ext cx="4790046" cy="3099118"/>
          </a:xfrm>
          <a:prstGeom prst="rect">
            <a:avLst/>
          </a:prstGeom>
          <a:noFill/>
        </p:spPr>
        <p:txBody>
          <a:bodyPr wrap="square">
            <a:spAutoFit/>
          </a:bodyPr>
          <a:lstStyle/>
          <a:p>
            <a:pPr defTabSz="914400">
              <a:lnSpc>
                <a:spcPct val="111000"/>
              </a:lnSpc>
              <a:spcBef>
                <a:spcPts val="930"/>
              </a:spcBef>
            </a:pPr>
            <a:endParaRPr lang="en-IN" sz="105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There is a significant trend seen in the LC graded for the borrower and borrowers tendency to default.</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Higher grade borrowers are less likely to default compared to lower grade borrowers (where grade 'A' is higher than 'B' is higher than 'C' and so on)</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Higher sub-grade borrowers are less likely to default compared to lower grade borrowers (where grade 'A1'&gt;'A2'&gt;'A3'...'B1'&gt;'B2'.......'G4'&gt;'G5' and so on)</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 The borrowers with sub-grades 'B4' to 'G5' have are 90% likely to default compared to borrowers between 'A1' to 'B3'.</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 The median interest rates seem to  increase according to the borrowers grade.</a:t>
            </a: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p:txBody>
      </p:sp>
    </p:spTree>
    <p:extLst>
      <p:ext uri="{BB962C8B-B14F-4D97-AF65-F5344CB8AC3E}">
        <p14:creationId xmlns:p14="http://schemas.microsoft.com/office/powerpoint/2010/main" val="90721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E2C69-C476-888E-8F6E-A1DEBBC75F25}"/>
              </a:ext>
            </a:extLst>
          </p:cNvPr>
          <p:cNvSpPr>
            <a:spLocks noGrp="1"/>
          </p:cNvSpPr>
          <p:nvPr>
            <p:ph type="title"/>
          </p:nvPr>
        </p:nvSpPr>
        <p:spPr>
          <a:xfrm>
            <a:off x="422238" y="162622"/>
            <a:ext cx="8493161" cy="510085"/>
          </a:xfrm>
        </p:spPr>
        <p:txBody>
          <a:bodyPr/>
          <a:lstStyle/>
          <a:p>
            <a:r>
              <a:rPr lang="en-IN" dirty="0"/>
              <a:t>Weak trend variables</a:t>
            </a:r>
          </a:p>
        </p:txBody>
      </p:sp>
      <p:pic>
        <p:nvPicPr>
          <p:cNvPr id="4" name="Picture 3">
            <a:extLst>
              <a:ext uri="{FF2B5EF4-FFF2-40B4-BE49-F238E27FC236}">
                <a16:creationId xmlns:a16="http://schemas.microsoft.com/office/drawing/2014/main" id="{C06FB693-1E84-9B60-CAF3-BCA96A5DD658}"/>
              </a:ext>
            </a:extLst>
          </p:cNvPr>
          <p:cNvPicPr>
            <a:picLocks noChangeAspect="1"/>
          </p:cNvPicPr>
          <p:nvPr/>
        </p:nvPicPr>
        <p:blipFill>
          <a:blip r:embed="rId2"/>
          <a:stretch>
            <a:fillRect/>
          </a:stretch>
        </p:blipFill>
        <p:spPr>
          <a:xfrm>
            <a:off x="119063" y="1243013"/>
            <a:ext cx="3600052" cy="2014537"/>
          </a:xfrm>
          <a:prstGeom prst="rect">
            <a:avLst/>
          </a:prstGeom>
        </p:spPr>
      </p:pic>
      <p:pic>
        <p:nvPicPr>
          <p:cNvPr id="6" name="Picture 5">
            <a:extLst>
              <a:ext uri="{FF2B5EF4-FFF2-40B4-BE49-F238E27FC236}">
                <a16:creationId xmlns:a16="http://schemas.microsoft.com/office/drawing/2014/main" id="{75692304-0660-D010-7910-BC67926312B2}"/>
              </a:ext>
            </a:extLst>
          </p:cNvPr>
          <p:cNvPicPr>
            <a:picLocks noChangeAspect="1"/>
          </p:cNvPicPr>
          <p:nvPr/>
        </p:nvPicPr>
        <p:blipFill>
          <a:blip r:embed="rId3"/>
          <a:stretch>
            <a:fillRect/>
          </a:stretch>
        </p:blipFill>
        <p:spPr>
          <a:xfrm>
            <a:off x="2815486" y="2335450"/>
            <a:ext cx="2408129" cy="922100"/>
          </a:xfrm>
          <a:prstGeom prst="rect">
            <a:avLst/>
          </a:prstGeom>
        </p:spPr>
      </p:pic>
      <p:pic>
        <p:nvPicPr>
          <p:cNvPr id="7" name="Picture 6">
            <a:extLst>
              <a:ext uri="{FF2B5EF4-FFF2-40B4-BE49-F238E27FC236}">
                <a16:creationId xmlns:a16="http://schemas.microsoft.com/office/drawing/2014/main" id="{9EB46882-5179-5F02-30D0-D83476237DB5}"/>
              </a:ext>
            </a:extLst>
          </p:cNvPr>
          <p:cNvPicPr>
            <a:picLocks noChangeAspect="1"/>
          </p:cNvPicPr>
          <p:nvPr/>
        </p:nvPicPr>
        <p:blipFill>
          <a:blip r:embed="rId4"/>
          <a:stretch>
            <a:fillRect/>
          </a:stretch>
        </p:blipFill>
        <p:spPr>
          <a:xfrm>
            <a:off x="119063" y="3155542"/>
            <a:ext cx="2786543" cy="1910441"/>
          </a:xfrm>
          <a:prstGeom prst="rect">
            <a:avLst/>
          </a:prstGeom>
        </p:spPr>
      </p:pic>
      <p:pic>
        <p:nvPicPr>
          <p:cNvPr id="9" name="Picture 8">
            <a:extLst>
              <a:ext uri="{FF2B5EF4-FFF2-40B4-BE49-F238E27FC236}">
                <a16:creationId xmlns:a16="http://schemas.microsoft.com/office/drawing/2014/main" id="{9B6E0B7B-B504-2C55-F175-D15732C74FA3}"/>
              </a:ext>
            </a:extLst>
          </p:cNvPr>
          <p:cNvPicPr>
            <a:picLocks noChangeAspect="1"/>
          </p:cNvPicPr>
          <p:nvPr/>
        </p:nvPicPr>
        <p:blipFill>
          <a:blip r:embed="rId5"/>
          <a:stretch>
            <a:fillRect/>
          </a:stretch>
        </p:blipFill>
        <p:spPr>
          <a:xfrm>
            <a:off x="2047746" y="4216206"/>
            <a:ext cx="2953006" cy="807790"/>
          </a:xfrm>
          <a:prstGeom prst="rect">
            <a:avLst/>
          </a:prstGeom>
        </p:spPr>
      </p:pic>
      <p:pic>
        <p:nvPicPr>
          <p:cNvPr id="10" name="Picture 9">
            <a:extLst>
              <a:ext uri="{FF2B5EF4-FFF2-40B4-BE49-F238E27FC236}">
                <a16:creationId xmlns:a16="http://schemas.microsoft.com/office/drawing/2014/main" id="{9E0573D1-54F9-7141-EF37-1D08EFB332B8}"/>
              </a:ext>
            </a:extLst>
          </p:cNvPr>
          <p:cNvPicPr>
            <a:picLocks noChangeAspect="1"/>
          </p:cNvPicPr>
          <p:nvPr/>
        </p:nvPicPr>
        <p:blipFill>
          <a:blip r:embed="rId6"/>
          <a:stretch>
            <a:fillRect/>
          </a:stretch>
        </p:blipFill>
        <p:spPr>
          <a:xfrm>
            <a:off x="137632" y="5023996"/>
            <a:ext cx="6096002" cy="1781618"/>
          </a:xfrm>
          <a:prstGeom prst="rect">
            <a:avLst/>
          </a:prstGeom>
        </p:spPr>
      </p:pic>
      <p:sp>
        <p:nvSpPr>
          <p:cNvPr id="11" name="TextBox 10">
            <a:extLst>
              <a:ext uri="{FF2B5EF4-FFF2-40B4-BE49-F238E27FC236}">
                <a16:creationId xmlns:a16="http://schemas.microsoft.com/office/drawing/2014/main" id="{67CC4008-E47C-A36C-3E9B-BE8BF74EE5D5}"/>
              </a:ext>
            </a:extLst>
          </p:cNvPr>
          <p:cNvSpPr txBox="1"/>
          <p:nvPr/>
        </p:nvSpPr>
        <p:spPr>
          <a:xfrm>
            <a:off x="6674929" y="4422645"/>
            <a:ext cx="4790046" cy="1202702"/>
          </a:xfrm>
          <a:prstGeom prst="rect">
            <a:avLst/>
          </a:prstGeom>
          <a:noFill/>
        </p:spPr>
        <p:txBody>
          <a:bodyPr wrap="square">
            <a:spAutoFit/>
          </a:bodyPr>
          <a:lstStyle/>
          <a:p>
            <a:pPr defTabSz="914400">
              <a:lnSpc>
                <a:spcPct val="111000"/>
              </a:lnSpc>
              <a:spcBef>
                <a:spcPts val="930"/>
              </a:spcBef>
            </a:pPr>
            <a:endParaRPr lang="en-IN" sz="105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The variables like verification status , </a:t>
            </a:r>
            <a:r>
              <a:rPr lang="en-IN" sz="1050" dirty="0" err="1">
                <a:latin typeface="Proxima Nova Rg" panose="02000506030000020004" pitchFamily="50" charset="0"/>
              </a:rPr>
              <a:t>dti</a:t>
            </a:r>
            <a:r>
              <a:rPr lang="en-IN" sz="1050" dirty="0">
                <a:latin typeface="Proxima Nova Rg" panose="02000506030000020004" pitchFamily="50" charset="0"/>
              </a:rPr>
              <a:t> , </a:t>
            </a:r>
            <a:r>
              <a:rPr lang="en-IN" sz="1050" dirty="0" err="1">
                <a:latin typeface="Proxima Nova Rg" panose="02000506030000020004" pitchFamily="50" charset="0"/>
              </a:rPr>
              <a:t>empl_length</a:t>
            </a:r>
            <a:r>
              <a:rPr lang="en-IN" sz="1050" dirty="0">
                <a:latin typeface="Proxima Nova Rg" panose="02000506030000020004" pitchFamily="50" charset="0"/>
              </a:rPr>
              <a:t> and home ownership are showing no trends or rather weak trend or dependency towards the borrowers tendency to default.</a:t>
            </a: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p:txBody>
      </p:sp>
      <p:pic>
        <p:nvPicPr>
          <p:cNvPr id="12" name="Picture 11">
            <a:extLst>
              <a:ext uri="{FF2B5EF4-FFF2-40B4-BE49-F238E27FC236}">
                <a16:creationId xmlns:a16="http://schemas.microsoft.com/office/drawing/2014/main" id="{889D2641-3D9E-43F3-3F8D-CEFEF0689B45}"/>
              </a:ext>
            </a:extLst>
          </p:cNvPr>
          <p:cNvPicPr>
            <a:picLocks noChangeAspect="1"/>
          </p:cNvPicPr>
          <p:nvPr/>
        </p:nvPicPr>
        <p:blipFill>
          <a:blip r:embed="rId7"/>
          <a:stretch>
            <a:fillRect/>
          </a:stretch>
        </p:blipFill>
        <p:spPr>
          <a:xfrm>
            <a:off x="6343191" y="1095608"/>
            <a:ext cx="5291596" cy="1798880"/>
          </a:xfrm>
          <a:prstGeom prst="rect">
            <a:avLst/>
          </a:prstGeom>
        </p:spPr>
      </p:pic>
    </p:spTree>
    <p:extLst>
      <p:ext uri="{BB962C8B-B14F-4D97-AF65-F5344CB8AC3E}">
        <p14:creationId xmlns:p14="http://schemas.microsoft.com/office/powerpoint/2010/main" val="279442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99754" y="141571"/>
            <a:ext cx="7331523" cy="510085"/>
          </a:xfrm>
        </p:spPr>
        <p:txBody>
          <a:bodyPr/>
          <a:lstStyle/>
          <a:p>
            <a:r>
              <a:rPr lang="en-US" dirty="0"/>
              <a:t>What is a Lending Club</a:t>
            </a:r>
            <a:endParaRPr lang="en-IN" dirty="0"/>
          </a:p>
        </p:txBody>
      </p:sp>
      <p:sp>
        <p:nvSpPr>
          <p:cNvPr id="7" name="Content Placeholder 2">
            <a:extLst>
              <a:ext uri="{FF2B5EF4-FFF2-40B4-BE49-F238E27FC236}">
                <a16:creationId xmlns:a16="http://schemas.microsoft.com/office/drawing/2014/main" id="{819C4B0C-E3CD-70C9-74F0-6B2457B1BA86}"/>
              </a:ext>
            </a:extLst>
          </p:cNvPr>
          <p:cNvSpPr txBox="1">
            <a:spLocks/>
          </p:cNvSpPr>
          <p:nvPr/>
        </p:nvSpPr>
        <p:spPr>
          <a:xfrm>
            <a:off x="256499" y="1012548"/>
            <a:ext cx="11679001" cy="5543109"/>
          </a:xfrm>
          <a:prstGeom prst="rect">
            <a:avLst/>
          </a:prstGeom>
        </p:spPr>
        <p:txBody>
          <a:bodyPr>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Lending club is  a credit marketplace facilitating various kinds of loans like personal loans, business loans , financing for medical procedures , debt repayment </a:t>
            </a:r>
            <a:r>
              <a:rPr lang="en-US" sz="3000" b="1" dirty="0" err="1"/>
              <a:t>etc</a:t>
            </a:r>
            <a:r>
              <a:rPr lang="en-US" sz="3000" b="1" dirty="0"/>
              <a:t> to borrowers which is enabled by investors in exchange for earning interest.</a:t>
            </a:r>
          </a:p>
          <a:p>
            <a:r>
              <a:rPr lang="en-US" sz="2300" b="1" dirty="0"/>
              <a:t>Its Main Functions</a:t>
            </a:r>
          </a:p>
          <a:p>
            <a:r>
              <a:rPr lang="en-US" sz="2300" dirty="0"/>
              <a:t>       1. Providing the borrowers a way to apply for the loan</a:t>
            </a:r>
          </a:p>
          <a:p>
            <a:r>
              <a:rPr lang="en-US" sz="2300" dirty="0"/>
              <a:t>       2. Having a environment for investors to fund these loans.</a:t>
            </a:r>
          </a:p>
          <a:p>
            <a:r>
              <a:rPr lang="en-US" sz="2300" b="1" dirty="0"/>
              <a:t>Parties involved in the Lending Club</a:t>
            </a:r>
          </a:p>
          <a:p>
            <a:r>
              <a:rPr lang="en-US" sz="2300" dirty="0"/>
              <a:t>       1. </a:t>
            </a:r>
            <a:r>
              <a:rPr lang="en-US" sz="2300" b="1" dirty="0"/>
              <a:t>Borrower</a:t>
            </a:r>
            <a:r>
              <a:rPr lang="en-US" sz="2300" dirty="0"/>
              <a:t> - Who applies for a loan for the specific purpose</a:t>
            </a:r>
          </a:p>
          <a:p>
            <a:r>
              <a:rPr lang="en-US" sz="2300" dirty="0"/>
              <a:t>       2. </a:t>
            </a:r>
            <a:r>
              <a:rPr lang="en-US" sz="2300" b="1" dirty="0"/>
              <a:t>Lending Club </a:t>
            </a:r>
            <a:r>
              <a:rPr lang="en-US" sz="2300" dirty="0"/>
              <a:t>- Based on the category,purpose,grades,sub-grades..</a:t>
            </a:r>
            <a:r>
              <a:rPr lang="en-US" sz="2300" dirty="0" err="1"/>
              <a:t>etc</a:t>
            </a:r>
            <a:r>
              <a:rPr lang="en-US" sz="2300" dirty="0"/>
              <a:t> approves the loan amount which may be less than or equal to the applied loan from the borrower. It also decides on the interest rates for the various kinds of loans.</a:t>
            </a:r>
          </a:p>
          <a:p>
            <a:r>
              <a:rPr lang="en-US" sz="2300" dirty="0"/>
              <a:t>       3. </a:t>
            </a:r>
            <a:r>
              <a:rPr lang="en-US" sz="2300" b="1" dirty="0"/>
              <a:t>Investor - </a:t>
            </a:r>
            <a:r>
              <a:rPr lang="en-US" sz="2300" dirty="0"/>
              <a:t>Who decides to invest in the specific loan portfolio's with various risk categories. Investor may decide on investing in the loan amount equal to or less than the approved loan amount from the lending club.</a:t>
            </a:r>
          </a:p>
          <a:p>
            <a:endParaRPr lang="en-IN" dirty="0"/>
          </a:p>
        </p:txBody>
      </p:sp>
    </p:spTree>
    <p:extLst>
      <p:ext uri="{BB962C8B-B14F-4D97-AF65-F5344CB8AC3E}">
        <p14:creationId xmlns:p14="http://schemas.microsoft.com/office/powerpoint/2010/main" val="400333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50607-477C-F55B-AAF4-9506C47302E1}"/>
              </a:ext>
            </a:extLst>
          </p:cNvPr>
          <p:cNvSpPr>
            <a:spLocks noGrp="1"/>
          </p:cNvSpPr>
          <p:nvPr>
            <p:ph idx="15"/>
          </p:nvPr>
        </p:nvSpPr>
        <p:spPr>
          <a:xfrm>
            <a:off x="456465" y="1060412"/>
            <a:ext cx="10330546" cy="1056251"/>
          </a:xfrm>
        </p:spPr>
        <p:txBody>
          <a:bodyPr/>
          <a:lstStyle/>
          <a:p>
            <a:pPr algn="l">
              <a:lnSpc>
                <a:spcPct val="107000"/>
              </a:lnSpc>
              <a:spcAft>
                <a:spcPts val="800"/>
              </a:spcAft>
            </a:pPr>
            <a:r>
              <a:rPr lang="en-IN" sz="2000" dirty="0">
                <a:solidFill>
                  <a:srgbClr val="091E42"/>
                </a:solidFill>
                <a:effectLst/>
                <a:latin typeface="Times New Roman" panose="02020603050405020304" pitchFamily="18" charset="0"/>
                <a:ea typeface="Times New Roman" panose="02020603050405020304" pitchFamily="18" charset="0"/>
              </a:rPr>
              <a:t>To Identify </a:t>
            </a:r>
            <a:r>
              <a:rPr lang="en-IN" sz="2000" b="1" dirty="0">
                <a:solidFill>
                  <a:srgbClr val="091E42"/>
                </a:solidFill>
                <a:effectLst/>
                <a:latin typeface="Times New Roman" panose="02020603050405020304" pitchFamily="18" charset="0"/>
                <a:ea typeface="Times New Roman" panose="02020603050405020304" pitchFamily="18" charset="0"/>
              </a:rPr>
              <a:t>DRIVING FACTORS (or driver variables) </a:t>
            </a:r>
            <a:r>
              <a:rPr lang="en-IN" sz="2000" dirty="0">
                <a:solidFill>
                  <a:srgbClr val="091E42"/>
                </a:solidFill>
                <a:effectLst/>
                <a:latin typeface="Times New Roman" panose="02020603050405020304" pitchFamily="18" charset="0"/>
                <a:ea typeface="Times New Roman" panose="02020603050405020304" pitchFamily="18" charset="0"/>
              </a:rPr>
              <a:t>behind loan default, i.e. the variables which are strong indicators of default.  The company can utilise this knowledge for its portfolio and risk assessment. </a:t>
            </a:r>
            <a:endParaRPr lang="en-IN" sz="2000" dirty="0">
              <a:effectLst/>
              <a:latin typeface="Calibri" panose="020F0502020204030204" pitchFamily="34" charset="0"/>
              <a:ea typeface="Calibri" panose="020F0502020204030204" pitchFamily="34" charset="0"/>
            </a:endParaRPr>
          </a:p>
        </p:txBody>
      </p:sp>
      <p:sp>
        <p:nvSpPr>
          <p:cNvPr id="3" name="Title 2">
            <a:extLst>
              <a:ext uri="{FF2B5EF4-FFF2-40B4-BE49-F238E27FC236}">
                <a16:creationId xmlns:a16="http://schemas.microsoft.com/office/drawing/2014/main" id="{67B92C45-6FBC-18C8-D745-B979384F5B68}"/>
              </a:ext>
            </a:extLst>
          </p:cNvPr>
          <p:cNvSpPr>
            <a:spLocks noGrp="1"/>
          </p:cNvSpPr>
          <p:nvPr>
            <p:ph type="title"/>
          </p:nvPr>
        </p:nvSpPr>
        <p:spPr/>
        <p:txBody>
          <a:bodyPr/>
          <a:lstStyle/>
          <a:p>
            <a:r>
              <a:rPr lang="en-IN" dirty="0"/>
              <a:t>Problem Statement</a:t>
            </a:r>
          </a:p>
        </p:txBody>
      </p:sp>
      <p:sp>
        <p:nvSpPr>
          <p:cNvPr id="5" name="TextBox 4">
            <a:extLst>
              <a:ext uri="{FF2B5EF4-FFF2-40B4-BE49-F238E27FC236}">
                <a16:creationId xmlns:a16="http://schemas.microsoft.com/office/drawing/2014/main" id="{7E9A87DA-4B25-D598-3B7B-5418C8651894}"/>
              </a:ext>
            </a:extLst>
          </p:cNvPr>
          <p:cNvSpPr txBox="1"/>
          <p:nvPr/>
        </p:nvSpPr>
        <p:spPr>
          <a:xfrm>
            <a:off x="422239" y="2504368"/>
            <a:ext cx="11812249" cy="1200329"/>
          </a:xfrm>
          <a:prstGeom prst="rect">
            <a:avLst/>
          </a:prstGeom>
          <a:noFill/>
        </p:spPr>
        <p:txBody>
          <a:bodyPr wrap="square">
            <a:spAutoFit/>
          </a:bodyPr>
          <a:lstStyle/>
          <a:p>
            <a:pPr marL="285750" indent="-285750">
              <a:buFont typeface="Arial" panose="020B0604020202020204" pitchFamily="34" charset="0"/>
              <a:buChar char="•"/>
            </a:pPr>
            <a:r>
              <a:rPr lang="en-US" dirty="0"/>
              <a:t> Understand the Consumer Attributes and Loan Attributes and analyze its influence on the tendency of default. The customers labelled as 'charged-off' in loan status are the 'defaulters'. </a:t>
            </a:r>
          </a:p>
          <a:p>
            <a:pPr marL="285750" indent="-285750">
              <a:buFont typeface="Arial" panose="020B0604020202020204" pitchFamily="34" charset="0"/>
              <a:buChar char="•"/>
            </a:pPr>
            <a:r>
              <a:rPr lang="en-US" dirty="0"/>
              <a:t> Identify patterns to indicate the person defaulting , which may be further used to take decisions like denying the loan , reducing the loan amount, higher interest rates to risky applicants.</a:t>
            </a:r>
            <a:endParaRPr lang="en-IN" dirty="0"/>
          </a:p>
        </p:txBody>
      </p:sp>
    </p:spTree>
    <p:extLst>
      <p:ext uri="{BB962C8B-B14F-4D97-AF65-F5344CB8AC3E}">
        <p14:creationId xmlns:p14="http://schemas.microsoft.com/office/powerpoint/2010/main" val="297093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C73AF3-3404-C5EA-B893-8698F126F44A}"/>
              </a:ext>
            </a:extLst>
          </p:cNvPr>
          <p:cNvSpPr>
            <a:spLocks noGrp="1"/>
          </p:cNvSpPr>
          <p:nvPr>
            <p:ph idx="15"/>
          </p:nvPr>
        </p:nvSpPr>
        <p:spPr>
          <a:xfrm>
            <a:off x="719183" y="1683260"/>
            <a:ext cx="10552582" cy="2172700"/>
          </a:xfrm>
        </p:spPr>
        <p:txBody>
          <a:bodyPr/>
          <a:lstStyle/>
          <a:p>
            <a:pPr marL="342900" indent="-342900" algn="l">
              <a:buFont typeface="Arial" panose="020B0604020202020204" pitchFamily="34" charset="0"/>
              <a:buChar char="•"/>
            </a:pPr>
            <a:r>
              <a:rPr lang="en-IN" b="1" dirty="0">
                <a:solidFill>
                  <a:schemeClr val="tx1"/>
                </a:solidFill>
              </a:rPr>
              <a:t>Data Cleaning</a:t>
            </a:r>
          </a:p>
          <a:p>
            <a:pPr marL="342900" indent="-342900" algn="l">
              <a:buFont typeface="Arial" panose="020B0604020202020204" pitchFamily="34" charset="0"/>
              <a:buChar char="•"/>
            </a:pPr>
            <a:r>
              <a:rPr lang="en-IN" b="1" dirty="0">
                <a:solidFill>
                  <a:schemeClr val="tx1"/>
                </a:solidFill>
              </a:rPr>
              <a:t>Data Manipulation and creation of derived columns</a:t>
            </a:r>
          </a:p>
          <a:p>
            <a:pPr marL="342900" indent="-342900" algn="l">
              <a:buFont typeface="Arial" panose="020B0604020202020204" pitchFamily="34" charset="0"/>
              <a:buChar char="•"/>
            </a:pPr>
            <a:r>
              <a:rPr lang="en-IN" b="1" dirty="0">
                <a:solidFill>
                  <a:schemeClr val="tx1"/>
                </a:solidFill>
              </a:rPr>
              <a:t>Exploratory Data Analysis</a:t>
            </a:r>
          </a:p>
          <a:p>
            <a:pPr marL="342900" indent="-342900" algn="l">
              <a:buFont typeface="Arial" panose="020B0604020202020204" pitchFamily="34" charset="0"/>
              <a:buChar char="•"/>
            </a:pPr>
            <a:r>
              <a:rPr lang="en-IN" b="1" dirty="0">
                <a:solidFill>
                  <a:schemeClr val="tx1"/>
                </a:solidFill>
              </a:rPr>
              <a:t>Observations, Insights and Recommendations</a:t>
            </a:r>
          </a:p>
        </p:txBody>
      </p:sp>
      <p:sp>
        <p:nvSpPr>
          <p:cNvPr id="3" name="Title 2">
            <a:extLst>
              <a:ext uri="{FF2B5EF4-FFF2-40B4-BE49-F238E27FC236}">
                <a16:creationId xmlns:a16="http://schemas.microsoft.com/office/drawing/2014/main" id="{A5F6F5CF-8B6C-188E-5A5C-66974C71E810}"/>
              </a:ext>
            </a:extLst>
          </p:cNvPr>
          <p:cNvSpPr>
            <a:spLocks noGrp="1"/>
          </p:cNvSpPr>
          <p:nvPr>
            <p:ph type="title"/>
          </p:nvPr>
        </p:nvSpPr>
        <p:spPr/>
        <p:txBody>
          <a:bodyPr/>
          <a:lstStyle/>
          <a:p>
            <a:r>
              <a:rPr lang="en-IN" dirty="0"/>
              <a:t>Scope</a:t>
            </a:r>
          </a:p>
        </p:txBody>
      </p:sp>
    </p:spTree>
    <p:extLst>
      <p:ext uri="{BB962C8B-B14F-4D97-AF65-F5344CB8AC3E}">
        <p14:creationId xmlns:p14="http://schemas.microsoft.com/office/powerpoint/2010/main" val="284704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FF9851-BCA7-D2C8-5651-1D412DB9D21F}"/>
              </a:ext>
            </a:extLst>
          </p:cNvPr>
          <p:cNvSpPr>
            <a:spLocks noGrp="1"/>
          </p:cNvSpPr>
          <p:nvPr>
            <p:ph type="title"/>
          </p:nvPr>
        </p:nvSpPr>
        <p:spPr/>
        <p:txBody>
          <a:bodyPr/>
          <a:lstStyle/>
          <a:p>
            <a:r>
              <a:rPr lang="en-IN" dirty="0"/>
              <a:t>Data Cleaning </a:t>
            </a:r>
          </a:p>
        </p:txBody>
      </p:sp>
      <p:sp>
        <p:nvSpPr>
          <p:cNvPr id="5" name="Content Placeholder 1">
            <a:extLst>
              <a:ext uri="{FF2B5EF4-FFF2-40B4-BE49-F238E27FC236}">
                <a16:creationId xmlns:a16="http://schemas.microsoft.com/office/drawing/2014/main" id="{49B10717-AE54-0136-08EA-5D5DE7837509}"/>
              </a:ext>
            </a:extLst>
          </p:cNvPr>
          <p:cNvSpPr txBox="1">
            <a:spLocks/>
          </p:cNvSpPr>
          <p:nvPr/>
        </p:nvSpPr>
        <p:spPr>
          <a:xfrm>
            <a:off x="216213" y="1372453"/>
            <a:ext cx="7864742" cy="4681505"/>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342900" indent="-342900" algn="l">
              <a:buFont typeface="Arial" panose="020B0604020202020204" pitchFamily="34" charset="0"/>
              <a:buChar char="•"/>
            </a:pPr>
            <a:r>
              <a:rPr lang="en-IN" sz="1200" dirty="0">
                <a:solidFill>
                  <a:schemeClr val="tx1"/>
                </a:solidFill>
              </a:rPr>
              <a:t>All the columns having more than 80% nan and only one value(no variations in value) were removed. This reduced the number of columns to about 48 from 111.</a:t>
            </a:r>
          </a:p>
          <a:p>
            <a:pPr marL="342900" indent="-342900" algn="l">
              <a:buFont typeface="Arial" panose="020B0604020202020204" pitchFamily="34" charset="0"/>
              <a:buChar char="•"/>
            </a:pPr>
            <a:r>
              <a:rPr lang="en-IN" sz="1200" dirty="0">
                <a:solidFill>
                  <a:schemeClr val="tx1"/>
                </a:solidFill>
              </a:rPr>
              <a:t>Further by performing the correlation the correlated columns like ‘</a:t>
            </a:r>
            <a:r>
              <a:rPr lang="en-IN" sz="1200" dirty="0" err="1">
                <a:solidFill>
                  <a:schemeClr val="tx1"/>
                </a:solidFill>
              </a:rPr>
              <a:t>funded_amnt</a:t>
            </a:r>
            <a:r>
              <a:rPr lang="en-IN" sz="1200" dirty="0">
                <a:solidFill>
                  <a:schemeClr val="tx1"/>
                </a:solidFill>
              </a:rPr>
              <a:t>’  ‘collection_recovery_fee’,’total_rec_</a:t>
            </a:r>
            <a:r>
              <a:rPr lang="en-IN" sz="1200" dirty="0" err="1">
                <a:solidFill>
                  <a:schemeClr val="tx1"/>
                </a:solidFill>
              </a:rPr>
              <a:t>prncp</a:t>
            </a:r>
            <a:r>
              <a:rPr lang="en-IN" sz="1200" dirty="0">
                <a:solidFill>
                  <a:schemeClr val="tx1"/>
                </a:solidFill>
              </a:rPr>
              <a:t>’..etc can be </a:t>
            </a:r>
            <a:r>
              <a:rPr lang="en-IN" sz="1200" dirty="0" err="1">
                <a:solidFill>
                  <a:schemeClr val="tx1"/>
                </a:solidFill>
              </a:rPr>
              <a:t>reomved</a:t>
            </a:r>
            <a:r>
              <a:rPr lang="en-IN" sz="1200" dirty="0">
                <a:solidFill>
                  <a:schemeClr val="tx1"/>
                </a:solidFill>
              </a:rPr>
              <a:t>.</a:t>
            </a:r>
          </a:p>
          <a:p>
            <a:pPr marL="342900" indent="-342900" algn="l">
              <a:buFont typeface="Arial" panose="020B0604020202020204" pitchFamily="34" charset="0"/>
              <a:buChar char="•"/>
            </a:pPr>
            <a:r>
              <a:rPr lang="en-IN" sz="1200" dirty="0">
                <a:solidFill>
                  <a:schemeClr val="tx1"/>
                </a:solidFill>
              </a:rPr>
              <a:t>Columns like '</a:t>
            </a:r>
            <a:r>
              <a:rPr lang="en-IN" sz="1200" dirty="0" err="1">
                <a:solidFill>
                  <a:schemeClr val="tx1"/>
                </a:solidFill>
              </a:rPr>
              <a:t>desc</a:t>
            </a:r>
            <a:r>
              <a:rPr lang="en-IN" sz="1200" dirty="0">
                <a:solidFill>
                  <a:schemeClr val="tx1"/>
                </a:solidFill>
              </a:rPr>
              <a:t>','</a:t>
            </a:r>
            <a:r>
              <a:rPr lang="en-IN" sz="1200" dirty="0" err="1">
                <a:solidFill>
                  <a:schemeClr val="tx1"/>
                </a:solidFill>
              </a:rPr>
              <a:t>url</a:t>
            </a:r>
            <a:r>
              <a:rPr lang="en-IN" sz="1200" dirty="0">
                <a:solidFill>
                  <a:schemeClr val="tx1"/>
                </a:solidFill>
              </a:rPr>
              <a:t>’,’</a:t>
            </a:r>
            <a:r>
              <a:rPr lang="en-IN" sz="1200" dirty="0" err="1">
                <a:solidFill>
                  <a:schemeClr val="tx1"/>
                </a:solidFill>
              </a:rPr>
              <a:t>emp_title’,’title’..removed</a:t>
            </a:r>
            <a:r>
              <a:rPr lang="en-IN" sz="1200" dirty="0">
                <a:solidFill>
                  <a:schemeClr val="tx1"/>
                </a:solidFill>
              </a:rPr>
              <a:t> as they don’t seem to impact the borrowers tendency to default.</a:t>
            </a:r>
          </a:p>
          <a:p>
            <a:pPr marL="342900" indent="-342900" algn="l">
              <a:buFont typeface="Arial" panose="020B0604020202020204" pitchFamily="34" charset="0"/>
              <a:buChar char="•"/>
            </a:pPr>
            <a:r>
              <a:rPr lang="en-US" sz="1200" dirty="0">
                <a:solidFill>
                  <a:schemeClr val="tx1"/>
                </a:solidFill>
              </a:rPr>
              <a:t>For new customer's the columns which signify the customer behavior variables is assumed to be not available and hence cannot be used in the model. Hence from the data we will remove those data. This rule eliminates significant amounts of columns from the dataset.</a:t>
            </a:r>
          </a:p>
          <a:p>
            <a:pPr marL="342900" indent="-342900" algn="l">
              <a:buFont typeface="Arial" panose="020B0604020202020204" pitchFamily="34" charset="0"/>
              <a:buChar char="•"/>
            </a:pPr>
            <a:r>
              <a:rPr lang="en-US" sz="1200" dirty="0">
                <a:solidFill>
                  <a:schemeClr val="tx1"/>
                </a:solidFill>
              </a:rPr>
              <a:t>Borrower behavioral data was divided into two forms 1) General data where the columns come from historic  public/private data 2) The lending club specific data which is related to the associated loan amount from the lending club.</a:t>
            </a:r>
          </a:p>
          <a:p>
            <a:pPr marL="342900" indent="-342900" algn="l">
              <a:buFont typeface="Arial" panose="020B0604020202020204" pitchFamily="34" charset="0"/>
              <a:buChar char="•"/>
            </a:pPr>
            <a:r>
              <a:rPr lang="en-US" sz="1200" dirty="0">
                <a:solidFill>
                  <a:schemeClr val="tx1"/>
                </a:solidFill>
              </a:rPr>
              <a:t>Data like ‘delinq_2yrs','earliest_cr_line','inq_last_6mths’, '</a:t>
            </a:r>
            <a:r>
              <a:rPr lang="en-US" sz="1200" dirty="0" err="1">
                <a:solidFill>
                  <a:schemeClr val="tx1"/>
                </a:solidFill>
              </a:rPr>
              <a:t>mths_since_last_delinq</a:t>
            </a:r>
            <a:r>
              <a:rPr lang="en-US" sz="1200" dirty="0">
                <a:solidFill>
                  <a:schemeClr val="tx1"/>
                </a:solidFill>
              </a:rPr>
              <a:t>'            'mths_since_last_record','open_acc’,..</a:t>
            </a:r>
            <a:r>
              <a:rPr lang="en-US" sz="1200" dirty="0" err="1">
                <a:solidFill>
                  <a:schemeClr val="tx1"/>
                </a:solidFill>
              </a:rPr>
              <a:t>etc</a:t>
            </a:r>
            <a:r>
              <a:rPr lang="en-US" sz="1200" dirty="0">
                <a:solidFill>
                  <a:schemeClr val="tx1"/>
                </a:solidFill>
              </a:rPr>
              <a:t> falls in the General behavior category where as data like '</a:t>
            </a:r>
            <a:r>
              <a:rPr lang="en-US" sz="1200" dirty="0" err="1">
                <a:solidFill>
                  <a:schemeClr val="tx1"/>
                </a:solidFill>
              </a:rPr>
              <a:t>out_prncp</a:t>
            </a:r>
            <a:r>
              <a:rPr lang="en-US" sz="1200" dirty="0">
                <a:solidFill>
                  <a:schemeClr val="tx1"/>
                </a:solidFill>
              </a:rPr>
              <a:t>’, 'out_prncp_inv','</a:t>
            </a:r>
            <a:r>
              <a:rPr lang="en-US" sz="1200" dirty="0" err="1">
                <a:solidFill>
                  <a:schemeClr val="tx1"/>
                </a:solidFill>
              </a:rPr>
              <a:t>total_pymnt</a:t>
            </a:r>
            <a:r>
              <a:rPr lang="en-US" sz="1200" dirty="0">
                <a:solidFill>
                  <a:schemeClr val="tx1"/>
                </a:solidFill>
              </a:rPr>
              <a:t>', 'total_pymnt_inv','total_rec_prncp','total_rec_int','total_rec_late_fee which are specific to the loan taken by the borrower.</a:t>
            </a:r>
          </a:p>
          <a:p>
            <a:pPr marL="342900" indent="-342900" algn="l">
              <a:buFont typeface="Arial" panose="020B0604020202020204" pitchFamily="34" charset="0"/>
              <a:buChar char="•"/>
            </a:pPr>
            <a:r>
              <a:rPr lang="en-US" sz="1200" dirty="0">
                <a:solidFill>
                  <a:schemeClr val="tx1"/>
                </a:solidFill>
              </a:rPr>
              <a:t>Finally after removing all the behavioral data we are left with only 19 prominent attributes or columns which can be considered for further analysis.</a:t>
            </a:r>
          </a:p>
        </p:txBody>
      </p:sp>
      <p:pic>
        <p:nvPicPr>
          <p:cNvPr id="7" name="Picture 6">
            <a:extLst>
              <a:ext uri="{FF2B5EF4-FFF2-40B4-BE49-F238E27FC236}">
                <a16:creationId xmlns:a16="http://schemas.microsoft.com/office/drawing/2014/main" id="{509163FB-D24B-8A52-EE0C-343F338C1587}"/>
              </a:ext>
            </a:extLst>
          </p:cNvPr>
          <p:cNvPicPr>
            <a:picLocks noChangeAspect="1"/>
          </p:cNvPicPr>
          <p:nvPr/>
        </p:nvPicPr>
        <p:blipFill>
          <a:blip r:embed="rId2"/>
          <a:stretch>
            <a:fillRect/>
          </a:stretch>
        </p:blipFill>
        <p:spPr>
          <a:xfrm>
            <a:off x="8002282" y="1306285"/>
            <a:ext cx="4032062" cy="4066525"/>
          </a:xfrm>
          <a:prstGeom prst="rect">
            <a:avLst/>
          </a:prstGeom>
        </p:spPr>
      </p:pic>
    </p:spTree>
    <p:extLst>
      <p:ext uri="{BB962C8B-B14F-4D97-AF65-F5344CB8AC3E}">
        <p14:creationId xmlns:p14="http://schemas.microsoft.com/office/powerpoint/2010/main" val="81555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2904DC-50CD-DC3A-0B37-71F5D887B1E8}"/>
              </a:ext>
            </a:extLst>
          </p:cNvPr>
          <p:cNvSpPr>
            <a:spLocks noGrp="1"/>
          </p:cNvSpPr>
          <p:nvPr>
            <p:ph type="title"/>
          </p:nvPr>
        </p:nvSpPr>
        <p:spPr>
          <a:xfrm>
            <a:off x="422239" y="162622"/>
            <a:ext cx="9385952" cy="510085"/>
          </a:xfrm>
        </p:spPr>
        <p:txBody>
          <a:bodyPr/>
          <a:lstStyle/>
          <a:p>
            <a:r>
              <a:rPr lang="en-IN" dirty="0"/>
              <a:t>Data Manipulation and creation of derived columns</a:t>
            </a:r>
          </a:p>
        </p:txBody>
      </p:sp>
      <p:sp>
        <p:nvSpPr>
          <p:cNvPr id="5" name="Content Placeholder 1">
            <a:extLst>
              <a:ext uri="{FF2B5EF4-FFF2-40B4-BE49-F238E27FC236}">
                <a16:creationId xmlns:a16="http://schemas.microsoft.com/office/drawing/2014/main" id="{66450520-4657-557F-6620-80DE05368B55}"/>
              </a:ext>
            </a:extLst>
          </p:cNvPr>
          <p:cNvSpPr txBox="1">
            <a:spLocks/>
          </p:cNvSpPr>
          <p:nvPr/>
        </p:nvSpPr>
        <p:spPr>
          <a:xfrm>
            <a:off x="1239164" y="1691742"/>
            <a:ext cx="10058550" cy="2931316"/>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l"/>
            <a:r>
              <a:rPr lang="en-IN" sz="1400" dirty="0">
                <a:solidFill>
                  <a:schemeClr val="tx1"/>
                </a:solidFill>
              </a:rPr>
              <a:t>Some of the major data-manipulations and derived column’s done in the case-study</a:t>
            </a:r>
          </a:p>
          <a:p>
            <a:pPr marL="342900" indent="-342900" algn="l">
              <a:buFont typeface="Arial" panose="020B0604020202020204" pitchFamily="34" charset="0"/>
              <a:buChar char="•"/>
            </a:pPr>
            <a:r>
              <a:rPr lang="en-IN" sz="1400" dirty="0">
                <a:solidFill>
                  <a:schemeClr val="tx1"/>
                </a:solidFill>
              </a:rPr>
              <a:t>‘</a:t>
            </a:r>
            <a:r>
              <a:rPr lang="en-IN" sz="1400" dirty="0" err="1">
                <a:solidFill>
                  <a:schemeClr val="tx1"/>
                </a:solidFill>
              </a:rPr>
              <a:t>emp_length</a:t>
            </a:r>
            <a:r>
              <a:rPr lang="en-IN" sz="1400" dirty="0">
                <a:solidFill>
                  <a:schemeClr val="tx1"/>
                </a:solidFill>
              </a:rPr>
              <a:t>’ post-processed to convert to a </a:t>
            </a:r>
            <a:r>
              <a:rPr lang="en-IN" sz="1400" dirty="0" err="1">
                <a:solidFill>
                  <a:schemeClr val="tx1"/>
                </a:solidFill>
              </a:rPr>
              <a:t>continuos</a:t>
            </a:r>
            <a:r>
              <a:rPr lang="en-IN" sz="1400" dirty="0">
                <a:solidFill>
                  <a:schemeClr val="tx1"/>
                </a:solidFill>
              </a:rPr>
              <a:t> variable by replace 10+ years and &lt;1 to 10 and 0 respectively.</a:t>
            </a:r>
          </a:p>
          <a:p>
            <a:pPr marL="342900" indent="-342900" algn="l">
              <a:buFont typeface="Arial" panose="020B0604020202020204" pitchFamily="34" charset="0"/>
              <a:buChar char="•"/>
            </a:pPr>
            <a:r>
              <a:rPr lang="en-IN" sz="1400" dirty="0">
                <a:solidFill>
                  <a:schemeClr val="tx1"/>
                </a:solidFill>
              </a:rPr>
              <a:t>Removing % character from the interest variable.</a:t>
            </a:r>
          </a:p>
          <a:p>
            <a:pPr marL="342900" indent="-342900" algn="l">
              <a:buFont typeface="Arial" panose="020B0604020202020204" pitchFamily="34" charset="0"/>
              <a:buChar char="•"/>
            </a:pPr>
            <a:r>
              <a:rPr lang="en-IN" sz="1400" dirty="0">
                <a:solidFill>
                  <a:schemeClr val="tx1"/>
                </a:solidFill>
              </a:rPr>
              <a:t>Pre-processing the zip code to consider only first 3 characters into numeric variable.</a:t>
            </a:r>
          </a:p>
          <a:p>
            <a:pPr marL="342900" indent="-342900" algn="l">
              <a:buFont typeface="Arial" panose="020B0604020202020204" pitchFamily="34" charset="0"/>
              <a:buChar char="•"/>
            </a:pPr>
            <a:r>
              <a:rPr lang="en-IN" sz="1400" dirty="0">
                <a:solidFill>
                  <a:schemeClr val="tx1"/>
                </a:solidFill>
              </a:rPr>
              <a:t>Creating a new attribute which indicates the % of funded loan amount from the investor.</a:t>
            </a:r>
          </a:p>
          <a:p>
            <a:pPr marL="342900" indent="-342900" algn="l">
              <a:buFont typeface="Arial" panose="020B0604020202020204" pitchFamily="34" charset="0"/>
              <a:buChar char="•"/>
            </a:pPr>
            <a:r>
              <a:rPr lang="en-IN" sz="1400" dirty="0">
                <a:solidFill>
                  <a:schemeClr val="tx1"/>
                </a:solidFill>
              </a:rPr>
              <a:t>Converting the continuous numeric annual income , interest rates , </a:t>
            </a:r>
            <a:r>
              <a:rPr lang="en-IN" sz="1400" dirty="0" err="1">
                <a:solidFill>
                  <a:schemeClr val="tx1"/>
                </a:solidFill>
              </a:rPr>
              <a:t>dti</a:t>
            </a:r>
            <a:r>
              <a:rPr lang="en-IN" sz="1400" dirty="0">
                <a:solidFill>
                  <a:schemeClr val="tx1"/>
                </a:solidFill>
              </a:rPr>
              <a:t> (debt to income)  to categorical range variables for easier visualization and analysis of borrowers tendency to default based on these variables.</a:t>
            </a:r>
          </a:p>
          <a:p>
            <a:pPr marL="342900" indent="-342900" algn="l">
              <a:buFont typeface="Arial" panose="020B0604020202020204" pitchFamily="34" charset="0"/>
              <a:buChar char="•"/>
            </a:pPr>
            <a:endParaRPr lang="en-IN" sz="12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p:txBody>
      </p:sp>
    </p:spTree>
    <p:extLst>
      <p:ext uri="{BB962C8B-B14F-4D97-AF65-F5344CB8AC3E}">
        <p14:creationId xmlns:p14="http://schemas.microsoft.com/office/powerpoint/2010/main" val="389731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47F736-1B83-B0C8-799A-A023B2FB72D1}"/>
              </a:ext>
            </a:extLst>
          </p:cNvPr>
          <p:cNvSpPr>
            <a:spLocks noGrp="1"/>
          </p:cNvSpPr>
          <p:nvPr>
            <p:ph type="title"/>
          </p:nvPr>
        </p:nvSpPr>
        <p:spPr>
          <a:xfrm>
            <a:off x="422238" y="162623"/>
            <a:ext cx="9710427" cy="747136"/>
          </a:xfrm>
        </p:spPr>
        <p:txBody>
          <a:bodyPr/>
          <a:lstStyle/>
          <a:p>
            <a:r>
              <a:rPr lang="en-IN" sz="2400" dirty="0"/>
              <a:t>EDA (Rank-Frequency Analysis of driving variables.)</a:t>
            </a:r>
            <a:br>
              <a:rPr lang="en-IN" sz="2400" dirty="0"/>
            </a:br>
            <a:endParaRPr lang="en-IN" sz="2400" dirty="0"/>
          </a:p>
        </p:txBody>
      </p:sp>
      <p:pic>
        <p:nvPicPr>
          <p:cNvPr id="6" name="Picture 5">
            <a:extLst>
              <a:ext uri="{FF2B5EF4-FFF2-40B4-BE49-F238E27FC236}">
                <a16:creationId xmlns:a16="http://schemas.microsoft.com/office/drawing/2014/main" id="{97919F0C-0942-10AD-FE09-118516F1B990}"/>
              </a:ext>
            </a:extLst>
          </p:cNvPr>
          <p:cNvPicPr>
            <a:picLocks noChangeAspect="1"/>
          </p:cNvPicPr>
          <p:nvPr/>
        </p:nvPicPr>
        <p:blipFill>
          <a:blip r:embed="rId2"/>
          <a:stretch>
            <a:fillRect/>
          </a:stretch>
        </p:blipFill>
        <p:spPr>
          <a:xfrm>
            <a:off x="525781" y="875151"/>
            <a:ext cx="3377825" cy="1464886"/>
          </a:xfrm>
          <a:prstGeom prst="rect">
            <a:avLst/>
          </a:prstGeom>
        </p:spPr>
      </p:pic>
      <p:pic>
        <p:nvPicPr>
          <p:cNvPr id="8" name="Picture 7">
            <a:extLst>
              <a:ext uri="{FF2B5EF4-FFF2-40B4-BE49-F238E27FC236}">
                <a16:creationId xmlns:a16="http://schemas.microsoft.com/office/drawing/2014/main" id="{87EB756E-848A-4E32-F995-C62C8FF2B1A5}"/>
              </a:ext>
            </a:extLst>
          </p:cNvPr>
          <p:cNvPicPr>
            <a:picLocks noChangeAspect="1"/>
          </p:cNvPicPr>
          <p:nvPr/>
        </p:nvPicPr>
        <p:blipFill>
          <a:blip r:embed="rId3"/>
          <a:stretch>
            <a:fillRect/>
          </a:stretch>
        </p:blipFill>
        <p:spPr>
          <a:xfrm>
            <a:off x="500251" y="2459869"/>
            <a:ext cx="3428883" cy="1185391"/>
          </a:xfrm>
          <a:prstGeom prst="rect">
            <a:avLst/>
          </a:prstGeom>
        </p:spPr>
      </p:pic>
      <p:graphicFrame>
        <p:nvGraphicFramePr>
          <p:cNvPr id="11" name="Content Placeholder 3">
            <a:extLst>
              <a:ext uri="{FF2B5EF4-FFF2-40B4-BE49-F238E27FC236}">
                <a16:creationId xmlns:a16="http://schemas.microsoft.com/office/drawing/2014/main" id="{73C5D9D0-E6BB-1A58-1628-9982CAD001F8}"/>
              </a:ext>
            </a:extLst>
          </p:cNvPr>
          <p:cNvGraphicFramePr>
            <a:graphicFrameLocks/>
          </p:cNvGraphicFramePr>
          <p:nvPr>
            <p:extLst>
              <p:ext uri="{D42A27DB-BD31-4B8C-83A1-F6EECF244321}">
                <p14:modId xmlns:p14="http://schemas.microsoft.com/office/powerpoint/2010/main" val="2648312027"/>
              </p:ext>
            </p:extLst>
          </p:nvPr>
        </p:nvGraphicFramePr>
        <p:xfrm>
          <a:off x="4293503" y="4182103"/>
          <a:ext cx="5966937" cy="2201264"/>
        </p:xfrm>
        <a:graphic>
          <a:graphicData uri="http://schemas.openxmlformats.org/drawingml/2006/table">
            <a:tbl>
              <a:tblPr>
                <a:tableStyleId>{616DA210-FB5B-4158-B5E0-FEB733F419BA}</a:tableStyleId>
              </a:tblPr>
              <a:tblGrid>
                <a:gridCol w="662993">
                  <a:extLst>
                    <a:ext uri="{9D8B030D-6E8A-4147-A177-3AD203B41FA5}">
                      <a16:colId xmlns:a16="http://schemas.microsoft.com/office/drawing/2014/main" val="2480356295"/>
                    </a:ext>
                  </a:extLst>
                </a:gridCol>
                <a:gridCol w="662993">
                  <a:extLst>
                    <a:ext uri="{9D8B030D-6E8A-4147-A177-3AD203B41FA5}">
                      <a16:colId xmlns:a16="http://schemas.microsoft.com/office/drawing/2014/main" val="3261961266"/>
                    </a:ext>
                  </a:extLst>
                </a:gridCol>
                <a:gridCol w="662993">
                  <a:extLst>
                    <a:ext uri="{9D8B030D-6E8A-4147-A177-3AD203B41FA5}">
                      <a16:colId xmlns:a16="http://schemas.microsoft.com/office/drawing/2014/main" val="981537168"/>
                    </a:ext>
                  </a:extLst>
                </a:gridCol>
                <a:gridCol w="662993">
                  <a:extLst>
                    <a:ext uri="{9D8B030D-6E8A-4147-A177-3AD203B41FA5}">
                      <a16:colId xmlns:a16="http://schemas.microsoft.com/office/drawing/2014/main" val="2858675751"/>
                    </a:ext>
                  </a:extLst>
                </a:gridCol>
                <a:gridCol w="662993">
                  <a:extLst>
                    <a:ext uri="{9D8B030D-6E8A-4147-A177-3AD203B41FA5}">
                      <a16:colId xmlns:a16="http://schemas.microsoft.com/office/drawing/2014/main" val="2528602210"/>
                    </a:ext>
                  </a:extLst>
                </a:gridCol>
                <a:gridCol w="662993">
                  <a:extLst>
                    <a:ext uri="{9D8B030D-6E8A-4147-A177-3AD203B41FA5}">
                      <a16:colId xmlns:a16="http://schemas.microsoft.com/office/drawing/2014/main" val="232188410"/>
                    </a:ext>
                  </a:extLst>
                </a:gridCol>
                <a:gridCol w="662993">
                  <a:extLst>
                    <a:ext uri="{9D8B030D-6E8A-4147-A177-3AD203B41FA5}">
                      <a16:colId xmlns:a16="http://schemas.microsoft.com/office/drawing/2014/main" val="238549740"/>
                    </a:ext>
                  </a:extLst>
                </a:gridCol>
                <a:gridCol w="662993">
                  <a:extLst>
                    <a:ext uri="{9D8B030D-6E8A-4147-A177-3AD203B41FA5}">
                      <a16:colId xmlns:a16="http://schemas.microsoft.com/office/drawing/2014/main" val="1976748784"/>
                    </a:ext>
                  </a:extLst>
                </a:gridCol>
                <a:gridCol w="662993">
                  <a:extLst>
                    <a:ext uri="{9D8B030D-6E8A-4147-A177-3AD203B41FA5}">
                      <a16:colId xmlns:a16="http://schemas.microsoft.com/office/drawing/2014/main" val="1743634985"/>
                    </a:ext>
                  </a:extLst>
                </a:gridCol>
              </a:tblGrid>
              <a:tr h="281008">
                <a:tc>
                  <a:txBody>
                    <a:bodyPr/>
                    <a:lstStyle/>
                    <a:p>
                      <a:pPr algn="r" fontAlgn="ctr"/>
                      <a:endParaRPr lang="en-IN" sz="800" b="1" dirty="0">
                        <a:effectLst/>
                      </a:endParaRPr>
                    </a:p>
                  </a:txBody>
                  <a:tcPr marL="55437" marR="55437" marT="27718" marB="27718" anchor="ctr"/>
                </a:tc>
                <a:tc>
                  <a:txBody>
                    <a:bodyPr/>
                    <a:lstStyle/>
                    <a:p>
                      <a:pPr algn="ctr" fontAlgn="ctr"/>
                      <a:r>
                        <a:rPr lang="en-IN" sz="800" b="1" dirty="0" err="1">
                          <a:effectLst/>
                        </a:rPr>
                        <a:t>loan_amnt</a:t>
                      </a:r>
                      <a:endParaRPr lang="en-IN" sz="800" b="1" dirty="0">
                        <a:effectLst/>
                      </a:endParaRPr>
                    </a:p>
                  </a:txBody>
                  <a:tcPr marL="55437" marR="55437" marT="27718" marB="27718" anchor="ctr"/>
                </a:tc>
                <a:tc>
                  <a:txBody>
                    <a:bodyPr/>
                    <a:lstStyle/>
                    <a:p>
                      <a:pPr algn="ctr" fontAlgn="ctr"/>
                      <a:r>
                        <a:rPr lang="en-IN" sz="800" b="1" dirty="0" err="1">
                          <a:effectLst/>
                        </a:rPr>
                        <a:t>funded_amnt_inv</a:t>
                      </a:r>
                      <a:endParaRPr lang="en-IN" sz="800" b="1" dirty="0">
                        <a:effectLst/>
                      </a:endParaRPr>
                    </a:p>
                  </a:txBody>
                  <a:tcPr marL="55437" marR="55437" marT="27718" marB="27718" anchor="ctr"/>
                </a:tc>
                <a:tc>
                  <a:txBody>
                    <a:bodyPr/>
                    <a:lstStyle/>
                    <a:p>
                      <a:pPr algn="ctr" fontAlgn="ctr"/>
                      <a:r>
                        <a:rPr lang="en-IN" sz="800" b="1" dirty="0" err="1">
                          <a:effectLst/>
                        </a:rPr>
                        <a:t>installment</a:t>
                      </a:r>
                      <a:endParaRPr lang="en-IN" sz="800" b="1" dirty="0">
                        <a:effectLst/>
                      </a:endParaRPr>
                    </a:p>
                  </a:txBody>
                  <a:tcPr marL="55437" marR="55437" marT="27718" marB="27718" anchor="ctr"/>
                </a:tc>
                <a:tc>
                  <a:txBody>
                    <a:bodyPr/>
                    <a:lstStyle/>
                    <a:p>
                      <a:pPr algn="ctr" fontAlgn="ctr"/>
                      <a:r>
                        <a:rPr lang="en-IN" sz="800" b="1" dirty="0" err="1">
                          <a:effectLst/>
                        </a:rPr>
                        <a:t>emp_length</a:t>
                      </a:r>
                      <a:endParaRPr lang="en-IN" sz="800" b="1" dirty="0">
                        <a:effectLst/>
                      </a:endParaRPr>
                    </a:p>
                  </a:txBody>
                  <a:tcPr marL="55437" marR="55437" marT="27718" marB="27718" anchor="ctr"/>
                </a:tc>
                <a:tc>
                  <a:txBody>
                    <a:bodyPr/>
                    <a:lstStyle/>
                    <a:p>
                      <a:pPr algn="ctr" fontAlgn="ctr"/>
                      <a:r>
                        <a:rPr lang="en-IN" sz="800" b="1" dirty="0" err="1">
                          <a:effectLst/>
                        </a:rPr>
                        <a:t>annual_inc</a:t>
                      </a:r>
                      <a:endParaRPr lang="en-IN" sz="800" b="1" dirty="0">
                        <a:effectLst/>
                      </a:endParaRPr>
                    </a:p>
                  </a:txBody>
                  <a:tcPr marL="55437" marR="55437" marT="27718" marB="27718" anchor="ctr"/>
                </a:tc>
                <a:tc>
                  <a:txBody>
                    <a:bodyPr/>
                    <a:lstStyle/>
                    <a:p>
                      <a:pPr algn="ctr" fontAlgn="ctr"/>
                      <a:r>
                        <a:rPr lang="en-IN" sz="800" b="1" dirty="0" err="1">
                          <a:effectLst/>
                        </a:rPr>
                        <a:t>dti</a:t>
                      </a:r>
                      <a:endParaRPr lang="en-IN" sz="800" b="1" dirty="0">
                        <a:effectLst/>
                      </a:endParaRPr>
                    </a:p>
                  </a:txBody>
                  <a:tcPr marL="55437" marR="55437" marT="27718" marB="27718" anchor="ctr"/>
                </a:tc>
                <a:tc>
                  <a:txBody>
                    <a:bodyPr/>
                    <a:lstStyle/>
                    <a:p>
                      <a:pPr algn="ctr" fontAlgn="ctr"/>
                      <a:r>
                        <a:rPr lang="en-IN" sz="800" b="1" dirty="0" err="1">
                          <a:effectLst/>
                        </a:rPr>
                        <a:t>int_rate_pp</a:t>
                      </a:r>
                      <a:endParaRPr lang="en-IN" sz="800" b="1" dirty="0">
                        <a:effectLst/>
                      </a:endParaRPr>
                    </a:p>
                  </a:txBody>
                  <a:tcPr marL="55437" marR="55437" marT="27718" marB="27718" anchor="ctr"/>
                </a:tc>
                <a:tc>
                  <a:txBody>
                    <a:bodyPr/>
                    <a:lstStyle/>
                    <a:p>
                      <a:pPr algn="ctr" fontAlgn="ctr"/>
                      <a:r>
                        <a:rPr lang="en-IN" sz="800" b="1" dirty="0" err="1">
                          <a:effectLst/>
                        </a:rPr>
                        <a:t>funded_loan_perc</a:t>
                      </a:r>
                      <a:endParaRPr lang="en-IN" sz="800" b="1" dirty="0">
                        <a:effectLst/>
                      </a:endParaRPr>
                    </a:p>
                  </a:txBody>
                  <a:tcPr marL="55437" marR="55437" marT="27718" marB="27718" anchor="ctr"/>
                </a:tc>
                <a:extLst>
                  <a:ext uri="{0D108BD9-81ED-4DB2-BD59-A6C34878D82A}">
                    <a16:rowId xmlns:a16="http://schemas.microsoft.com/office/drawing/2014/main" val="4061917906"/>
                  </a:ext>
                </a:extLst>
              </a:tr>
              <a:tr h="246376">
                <a:tc>
                  <a:txBody>
                    <a:bodyPr/>
                    <a:lstStyle/>
                    <a:p>
                      <a:pPr algn="r" fontAlgn="ctr"/>
                      <a:r>
                        <a:rPr lang="en-IN" sz="800" b="1" dirty="0">
                          <a:effectLst/>
                        </a:rPr>
                        <a:t>count</a:t>
                      </a:r>
                    </a:p>
                  </a:txBody>
                  <a:tcPr marL="55437" marR="55437" marT="27718" marB="27718" anchor="ctr"/>
                </a:tc>
                <a:tc>
                  <a:txBody>
                    <a:bodyPr/>
                    <a:lstStyle/>
                    <a:p>
                      <a:pPr algn="ctr" fontAlgn="ctr"/>
                      <a:r>
                        <a:rPr lang="en-IN" sz="700" b="1" dirty="0">
                          <a:solidFill>
                            <a:schemeClr val="accent1"/>
                          </a:solidFill>
                          <a:effectLst/>
                        </a:rPr>
                        <a:t>39717.00</a:t>
                      </a:r>
                    </a:p>
                  </a:txBody>
                  <a:tcPr marL="55437" marR="55437" marT="27718" marB="27718" anchor="ctr"/>
                </a:tc>
                <a:tc>
                  <a:txBody>
                    <a:bodyPr/>
                    <a:lstStyle/>
                    <a:p>
                      <a:pPr algn="ctr" fontAlgn="ctr"/>
                      <a:r>
                        <a:rPr lang="en-IN" sz="700" b="1" dirty="0">
                          <a:solidFill>
                            <a:schemeClr val="accent1"/>
                          </a:solidFill>
                          <a:effectLst/>
                        </a:rPr>
                        <a:t>39717.00</a:t>
                      </a:r>
                    </a:p>
                  </a:txBody>
                  <a:tcPr marL="55437" marR="55437" marT="27718" marB="27718" anchor="ctr"/>
                </a:tc>
                <a:tc>
                  <a:txBody>
                    <a:bodyPr/>
                    <a:lstStyle/>
                    <a:p>
                      <a:pPr algn="ctr" fontAlgn="ctr"/>
                      <a:r>
                        <a:rPr lang="en-IN" sz="700" b="1" dirty="0">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extLst>
                  <a:ext uri="{0D108BD9-81ED-4DB2-BD59-A6C34878D82A}">
                    <a16:rowId xmlns:a16="http://schemas.microsoft.com/office/drawing/2014/main" val="354724278"/>
                  </a:ext>
                </a:extLst>
              </a:tr>
              <a:tr h="246376">
                <a:tc>
                  <a:txBody>
                    <a:bodyPr/>
                    <a:lstStyle/>
                    <a:p>
                      <a:pPr algn="r" fontAlgn="ctr"/>
                      <a:r>
                        <a:rPr lang="en-IN" sz="800" b="1">
                          <a:effectLst/>
                        </a:rPr>
                        <a:t>mean</a:t>
                      </a:r>
                    </a:p>
                  </a:txBody>
                  <a:tcPr marL="55437" marR="55437" marT="27718" marB="27718" anchor="ctr"/>
                </a:tc>
                <a:tc>
                  <a:txBody>
                    <a:bodyPr/>
                    <a:lstStyle/>
                    <a:p>
                      <a:pPr algn="ctr" fontAlgn="ctr"/>
                      <a:r>
                        <a:rPr lang="en-IN" sz="700" b="1" dirty="0">
                          <a:solidFill>
                            <a:schemeClr val="accent1"/>
                          </a:solidFill>
                          <a:effectLst/>
                        </a:rPr>
                        <a:t>11219.44</a:t>
                      </a:r>
                    </a:p>
                  </a:txBody>
                  <a:tcPr marL="55437" marR="55437" marT="27718" marB="27718" anchor="ctr"/>
                </a:tc>
                <a:tc>
                  <a:txBody>
                    <a:bodyPr/>
                    <a:lstStyle/>
                    <a:p>
                      <a:pPr algn="ctr" fontAlgn="ctr"/>
                      <a:r>
                        <a:rPr lang="en-IN" sz="700" b="1" dirty="0">
                          <a:solidFill>
                            <a:schemeClr val="accent1"/>
                          </a:solidFill>
                          <a:effectLst/>
                        </a:rPr>
                        <a:t>10397.45</a:t>
                      </a:r>
                    </a:p>
                  </a:txBody>
                  <a:tcPr marL="55437" marR="55437" marT="27718" marB="27718" anchor="ctr"/>
                </a:tc>
                <a:tc>
                  <a:txBody>
                    <a:bodyPr/>
                    <a:lstStyle/>
                    <a:p>
                      <a:pPr algn="ctr" fontAlgn="ctr"/>
                      <a:r>
                        <a:rPr lang="en-IN" sz="700" b="1" dirty="0">
                          <a:solidFill>
                            <a:schemeClr val="accent1"/>
                          </a:solidFill>
                          <a:effectLst/>
                        </a:rPr>
                        <a:t>324.56</a:t>
                      </a:r>
                    </a:p>
                  </a:txBody>
                  <a:tcPr marL="55437" marR="55437" marT="27718" marB="27718" anchor="ctr"/>
                </a:tc>
                <a:tc>
                  <a:txBody>
                    <a:bodyPr/>
                    <a:lstStyle/>
                    <a:p>
                      <a:pPr algn="ctr" fontAlgn="ctr"/>
                      <a:r>
                        <a:rPr lang="en-IN" sz="700" b="1" dirty="0">
                          <a:solidFill>
                            <a:schemeClr val="accent1"/>
                          </a:solidFill>
                          <a:effectLst/>
                        </a:rPr>
                        <a:t>4.84</a:t>
                      </a:r>
                    </a:p>
                  </a:txBody>
                  <a:tcPr marL="55437" marR="55437" marT="27718" marB="27718" anchor="ctr"/>
                </a:tc>
                <a:tc>
                  <a:txBody>
                    <a:bodyPr/>
                    <a:lstStyle/>
                    <a:p>
                      <a:pPr algn="ctr" fontAlgn="ctr"/>
                      <a:r>
                        <a:rPr lang="en-IN" sz="700" b="1">
                          <a:solidFill>
                            <a:schemeClr val="accent1"/>
                          </a:solidFill>
                          <a:effectLst/>
                        </a:rPr>
                        <a:t>65469.93</a:t>
                      </a:r>
                    </a:p>
                  </a:txBody>
                  <a:tcPr marL="55437" marR="55437" marT="27718" marB="27718" anchor="ctr"/>
                </a:tc>
                <a:tc>
                  <a:txBody>
                    <a:bodyPr/>
                    <a:lstStyle/>
                    <a:p>
                      <a:pPr algn="ctr" fontAlgn="ctr"/>
                      <a:r>
                        <a:rPr lang="en-IN" sz="700" b="1">
                          <a:solidFill>
                            <a:schemeClr val="accent1"/>
                          </a:solidFill>
                          <a:effectLst/>
                        </a:rPr>
                        <a:t>13.32</a:t>
                      </a:r>
                    </a:p>
                  </a:txBody>
                  <a:tcPr marL="55437" marR="55437" marT="27718" marB="27718" anchor="ctr"/>
                </a:tc>
                <a:tc>
                  <a:txBody>
                    <a:bodyPr/>
                    <a:lstStyle/>
                    <a:p>
                      <a:pPr algn="ctr" fontAlgn="ctr"/>
                      <a:r>
                        <a:rPr lang="en-IN" sz="700" b="1">
                          <a:solidFill>
                            <a:schemeClr val="accent1"/>
                          </a:solidFill>
                          <a:effectLst/>
                        </a:rPr>
                        <a:t>12.02</a:t>
                      </a:r>
                    </a:p>
                  </a:txBody>
                  <a:tcPr marL="55437" marR="55437" marT="27718" marB="27718" anchor="ctr"/>
                </a:tc>
                <a:tc>
                  <a:txBody>
                    <a:bodyPr/>
                    <a:lstStyle/>
                    <a:p>
                      <a:pPr algn="ctr" fontAlgn="ctr"/>
                      <a:r>
                        <a:rPr lang="en-IN" sz="700" b="1">
                          <a:solidFill>
                            <a:schemeClr val="accent1"/>
                          </a:solidFill>
                          <a:effectLst/>
                        </a:rPr>
                        <a:t>93.90</a:t>
                      </a:r>
                    </a:p>
                  </a:txBody>
                  <a:tcPr marL="55437" marR="55437" marT="27718" marB="27718" anchor="ctr"/>
                </a:tc>
                <a:extLst>
                  <a:ext uri="{0D108BD9-81ED-4DB2-BD59-A6C34878D82A}">
                    <a16:rowId xmlns:a16="http://schemas.microsoft.com/office/drawing/2014/main" val="3291096055"/>
                  </a:ext>
                </a:extLst>
              </a:tr>
              <a:tr h="246376">
                <a:tc>
                  <a:txBody>
                    <a:bodyPr/>
                    <a:lstStyle/>
                    <a:p>
                      <a:pPr algn="r" fontAlgn="ctr"/>
                      <a:r>
                        <a:rPr lang="en-IN" sz="800" b="1">
                          <a:effectLst/>
                        </a:rPr>
                        <a:t>Std</a:t>
                      </a:r>
                    </a:p>
                  </a:txBody>
                  <a:tcPr marL="55437" marR="55437" marT="27718" marB="27718" anchor="ctr"/>
                </a:tc>
                <a:tc>
                  <a:txBody>
                    <a:bodyPr/>
                    <a:lstStyle/>
                    <a:p>
                      <a:pPr algn="ctr" fontAlgn="ctr"/>
                      <a:r>
                        <a:rPr lang="en-IN" sz="700" b="1" dirty="0">
                          <a:solidFill>
                            <a:schemeClr val="accent1"/>
                          </a:solidFill>
                          <a:effectLst/>
                        </a:rPr>
                        <a:t>7456.67</a:t>
                      </a:r>
                    </a:p>
                  </a:txBody>
                  <a:tcPr marL="55437" marR="55437" marT="27718" marB="27718" anchor="ctr"/>
                </a:tc>
                <a:tc>
                  <a:txBody>
                    <a:bodyPr/>
                    <a:lstStyle/>
                    <a:p>
                      <a:pPr algn="ctr" fontAlgn="ctr"/>
                      <a:r>
                        <a:rPr lang="en-IN" sz="700" b="1">
                          <a:solidFill>
                            <a:schemeClr val="accent1"/>
                          </a:solidFill>
                          <a:effectLst/>
                        </a:rPr>
                        <a:t>7128.45</a:t>
                      </a:r>
                    </a:p>
                  </a:txBody>
                  <a:tcPr marL="55437" marR="55437" marT="27718" marB="27718" anchor="ctr"/>
                </a:tc>
                <a:tc>
                  <a:txBody>
                    <a:bodyPr/>
                    <a:lstStyle/>
                    <a:p>
                      <a:pPr algn="ctr" fontAlgn="ctr"/>
                      <a:r>
                        <a:rPr lang="en-IN" sz="700" b="1" dirty="0">
                          <a:solidFill>
                            <a:schemeClr val="accent1"/>
                          </a:solidFill>
                          <a:effectLst/>
                        </a:rPr>
                        <a:t>208.87</a:t>
                      </a:r>
                    </a:p>
                  </a:txBody>
                  <a:tcPr marL="55437" marR="55437" marT="27718" marB="27718" anchor="ctr"/>
                </a:tc>
                <a:tc>
                  <a:txBody>
                    <a:bodyPr/>
                    <a:lstStyle/>
                    <a:p>
                      <a:pPr algn="ctr" fontAlgn="ctr"/>
                      <a:r>
                        <a:rPr lang="en-IN" sz="700" b="1" dirty="0">
                          <a:solidFill>
                            <a:schemeClr val="accent1"/>
                          </a:solidFill>
                          <a:effectLst/>
                        </a:rPr>
                        <a:t>3.61</a:t>
                      </a:r>
                    </a:p>
                  </a:txBody>
                  <a:tcPr marL="55437" marR="55437" marT="27718" marB="27718" anchor="ctr"/>
                </a:tc>
                <a:tc>
                  <a:txBody>
                    <a:bodyPr/>
                    <a:lstStyle/>
                    <a:p>
                      <a:pPr algn="ctr" fontAlgn="ctr"/>
                      <a:r>
                        <a:rPr lang="en-IN" sz="700" b="1">
                          <a:solidFill>
                            <a:schemeClr val="accent1"/>
                          </a:solidFill>
                          <a:effectLst/>
                        </a:rPr>
                        <a:t>33256.90</a:t>
                      </a:r>
                    </a:p>
                  </a:txBody>
                  <a:tcPr marL="55437" marR="55437" marT="27718" marB="27718" anchor="ctr"/>
                </a:tc>
                <a:tc>
                  <a:txBody>
                    <a:bodyPr/>
                    <a:lstStyle/>
                    <a:p>
                      <a:pPr algn="ctr" fontAlgn="ctr"/>
                      <a:r>
                        <a:rPr lang="en-IN" sz="700" b="1" dirty="0">
                          <a:solidFill>
                            <a:schemeClr val="accent1"/>
                          </a:solidFill>
                          <a:effectLst/>
                        </a:rPr>
                        <a:t>6.68</a:t>
                      </a:r>
                    </a:p>
                  </a:txBody>
                  <a:tcPr marL="55437" marR="55437" marT="27718" marB="27718" anchor="ctr"/>
                </a:tc>
                <a:tc>
                  <a:txBody>
                    <a:bodyPr/>
                    <a:lstStyle/>
                    <a:p>
                      <a:pPr algn="ctr" fontAlgn="ctr"/>
                      <a:r>
                        <a:rPr lang="en-IN" sz="700" b="1">
                          <a:solidFill>
                            <a:schemeClr val="accent1"/>
                          </a:solidFill>
                          <a:effectLst/>
                        </a:rPr>
                        <a:t>3.72</a:t>
                      </a:r>
                    </a:p>
                  </a:txBody>
                  <a:tcPr marL="55437" marR="55437" marT="27718" marB="27718" anchor="ctr"/>
                </a:tc>
                <a:tc>
                  <a:txBody>
                    <a:bodyPr/>
                    <a:lstStyle/>
                    <a:p>
                      <a:pPr algn="ctr" fontAlgn="ctr"/>
                      <a:r>
                        <a:rPr lang="en-IN" sz="700" b="1" dirty="0">
                          <a:solidFill>
                            <a:schemeClr val="accent1"/>
                          </a:solidFill>
                          <a:effectLst/>
                        </a:rPr>
                        <a:t>17.16</a:t>
                      </a:r>
                    </a:p>
                  </a:txBody>
                  <a:tcPr marL="55437" marR="55437" marT="27718" marB="27718" anchor="ctr"/>
                </a:tc>
                <a:extLst>
                  <a:ext uri="{0D108BD9-81ED-4DB2-BD59-A6C34878D82A}">
                    <a16:rowId xmlns:a16="http://schemas.microsoft.com/office/drawing/2014/main" val="1900973454"/>
                  </a:ext>
                </a:extLst>
              </a:tr>
              <a:tr h="169482">
                <a:tc>
                  <a:txBody>
                    <a:bodyPr/>
                    <a:lstStyle/>
                    <a:p>
                      <a:pPr algn="r" fontAlgn="ctr"/>
                      <a:r>
                        <a:rPr lang="en-IN" sz="800" b="1">
                          <a:effectLst/>
                        </a:rPr>
                        <a:t>min</a:t>
                      </a:r>
                    </a:p>
                  </a:txBody>
                  <a:tcPr marL="55437" marR="55437" marT="27718" marB="27718" anchor="ctr"/>
                </a:tc>
                <a:tc>
                  <a:txBody>
                    <a:bodyPr/>
                    <a:lstStyle/>
                    <a:p>
                      <a:pPr algn="ctr" fontAlgn="ctr"/>
                      <a:r>
                        <a:rPr lang="en-IN" sz="700" b="1">
                          <a:solidFill>
                            <a:schemeClr val="accent1"/>
                          </a:solidFill>
                          <a:effectLst/>
                        </a:rPr>
                        <a:t>500.00</a:t>
                      </a:r>
                    </a:p>
                  </a:txBody>
                  <a:tcPr marL="55437" marR="55437" marT="27718" marB="27718" anchor="ctr"/>
                </a:tc>
                <a:tc>
                  <a:txBody>
                    <a:bodyPr/>
                    <a:lstStyle/>
                    <a:p>
                      <a:pPr algn="ctr" fontAlgn="ctr"/>
                      <a:r>
                        <a:rPr lang="en-IN" sz="700" b="1" dirty="0">
                          <a:solidFill>
                            <a:schemeClr val="accent1"/>
                          </a:solidFill>
                          <a:effectLst/>
                        </a:rPr>
                        <a:t>0.00</a:t>
                      </a:r>
                    </a:p>
                  </a:txBody>
                  <a:tcPr marL="55437" marR="55437" marT="27718" marB="27718" anchor="ctr"/>
                </a:tc>
                <a:tc>
                  <a:txBody>
                    <a:bodyPr/>
                    <a:lstStyle/>
                    <a:p>
                      <a:pPr algn="ctr" fontAlgn="ctr"/>
                      <a:r>
                        <a:rPr lang="en-IN" sz="700" b="1" dirty="0">
                          <a:solidFill>
                            <a:schemeClr val="accent1"/>
                          </a:solidFill>
                          <a:effectLst/>
                        </a:rPr>
                        <a:t>15.69</a:t>
                      </a:r>
                    </a:p>
                  </a:txBody>
                  <a:tcPr marL="55437" marR="55437" marT="27718" marB="27718" anchor="ctr"/>
                </a:tc>
                <a:tc>
                  <a:txBody>
                    <a:bodyPr/>
                    <a:lstStyle/>
                    <a:p>
                      <a:pPr algn="ctr" fontAlgn="ctr"/>
                      <a:r>
                        <a:rPr lang="en-IN" sz="700" b="1" dirty="0">
                          <a:solidFill>
                            <a:schemeClr val="accent1"/>
                          </a:solidFill>
                          <a:effectLst/>
                        </a:rPr>
                        <a:t>0.00</a:t>
                      </a:r>
                    </a:p>
                  </a:txBody>
                  <a:tcPr marL="55437" marR="55437" marT="27718" marB="27718" anchor="ctr"/>
                </a:tc>
                <a:tc>
                  <a:txBody>
                    <a:bodyPr/>
                    <a:lstStyle/>
                    <a:p>
                      <a:pPr algn="ctr" fontAlgn="ctr"/>
                      <a:r>
                        <a:rPr lang="en-IN" sz="700" b="1" dirty="0">
                          <a:solidFill>
                            <a:schemeClr val="accent1"/>
                          </a:solidFill>
                          <a:effectLst/>
                        </a:rPr>
                        <a:t>4000.00</a:t>
                      </a:r>
                    </a:p>
                  </a:txBody>
                  <a:tcPr marL="55437" marR="55437" marT="27718" marB="27718" anchor="ctr"/>
                </a:tc>
                <a:tc>
                  <a:txBody>
                    <a:bodyPr/>
                    <a:lstStyle/>
                    <a:p>
                      <a:pPr algn="ctr" fontAlgn="ctr"/>
                      <a:r>
                        <a:rPr lang="en-IN" sz="700" b="1" dirty="0">
                          <a:solidFill>
                            <a:schemeClr val="accent1"/>
                          </a:solidFill>
                          <a:effectLst/>
                        </a:rPr>
                        <a:t>0.00</a:t>
                      </a:r>
                    </a:p>
                  </a:txBody>
                  <a:tcPr marL="55437" marR="55437" marT="27718" marB="27718" anchor="ctr"/>
                </a:tc>
                <a:tc>
                  <a:txBody>
                    <a:bodyPr/>
                    <a:lstStyle/>
                    <a:p>
                      <a:pPr algn="ctr" fontAlgn="ctr"/>
                      <a:r>
                        <a:rPr lang="en-IN" sz="700" b="1">
                          <a:solidFill>
                            <a:schemeClr val="accent1"/>
                          </a:solidFill>
                          <a:effectLst/>
                        </a:rPr>
                        <a:t>5.42</a:t>
                      </a:r>
                    </a:p>
                  </a:txBody>
                  <a:tcPr marL="55437" marR="55437" marT="27718" marB="27718" anchor="ctr"/>
                </a:tc>
                <a:tc>
                  <a:txBody>
                    <a:bodyPr/>
                    <a:lstStyle/>
                    <a:p>
                      <a:pPr algn="ctr" fontAlgn="ctr"/>
                      <a:r>
                        <a:rPr lang="en-IN" sz="700" b="1">
                          <a:solidFill>
                            <a:schemeClr val="accent1"/>
                          </a:solidFill>
                          <a:effectLst/>
                        </a:rPr>
                        <a:t>0.00</a:t>
                      </a:r>
                    </a:p>
                  </a:txBody>
                  <a:tcPr marL="55437" marR="55437" marT="27718" marB="27718" anchor="ctr"/>
                </a:tc>
                <a:extLst>
                  <a:ext uri="{0D108BD9-81ED-4DB2-BD59-A6C34878D82A}">
                    <a16:rowId xmlns:a16="http://schemas.microsoft.com/office/drawing/2014/main" val="819330905"/>
                  </a:ext>
                </a:extLst>
              </a:tr>
              <a:tr h="246376">
                <a:tc>
                  <a:txBody>
                    <a:bodyPr/>
                    <a:lstStyle/>
                    <a:p>
                      <a:pPr algn="r" fontAlgn="ctr"/>
                      <a:r>
                        <a:rPr lang="en-IN" sz="800" b="1">
                          <a:effectLst/>
                        </a:rPr>
                        <a:t>25%</a:t>
                      </a:r>
                    </a:p>
                  </a:txBody>
                  <a:tcPr marL="55437" marR="55437" marT="27718" marB="27718" anchor="ctr"/>
                </a:tc>
                <a:tc>
                  <a:txBody>
                    <a:bodyPr/>
                    <a:lstStyle/>
                    <a:p>
                      <a:pPr algn="ctr" fontAlgn="ctr"/>
                      <a:r>
                        <a:rPr lang="en-IN" sz="700" b="1">
                          <a:solidFill>
                            <a:schemeClr val="accent1"/>
                          </a:solidFill>
                          <a:effectLst/>
                        </a:rPr>
                        <a:t>5500.00</a:t>
                      </a:r>
                    </a:p>
                  </a:txBody>
                  <a:tcPr marL="55437" marR="55437" marT="27718" marB="27718" anchor="ctr"/>
                </a:tc>
                <a:tc>
                  <a:txBody>
                    <a:bodyPr/>
                    <a:lstStyle/>
                    <a:p>
                      <a:pPr algn="ctr" fontAlgn="ctr"/>
                      <a:r>
                        <a:rPr lang="en-IN" sz="700" b="1" dirty="0">
                          <a:solidFill>
                            <a:schemeClr val="accent1"/>
                          </a:solidFill>
                          <a:effectLst/>
                        </a:rPr>
                        <a:t>5000.00</a:t>
                      </a:r>
                    </a:p>
                  </a:txBody>
                  <a:tcPr marL="55437" marR="55437" marT="27718" marB="27718" anchor="ctr"/>
                </a:tc>
                <a:tc>
                  <a:txBody>
                    <a:bodyPr/>
                    <a:lstStyle/>
                    <a:p>
                      <a:pPr algn="ctr" fontAlgn="ctr"/>
                      <a:r>
                        <a:rPr lang="en-IN" sz="700" b="1">
                          <a:solidFill>
                            <a:schemeClr val="accent1"/>
                          </a:solidFill>
                          <a:effectLst/>
                        </a:rPr>
                        <a:t>167.02</a:t>
                      </a:r>
                    </a:p>
                  </a:txBody>
                  <a:tcPr marL="55437" marR="55437" marT="27718" marB="27718" anchor="ctr"/>
                </a:tc>
                <a:tc>
                  <a:txBody>
                    <a:bodyPr/>
                    <a:lstStyle/>
                    <a:p>
                      <a:pPr algn="ctr" fontAlgn="ctr"/>
                      <a:r>
                        <a:rPr lang="en-IN" sz="700" b="1" dirty="0">
                          <a:solidFill>
                            <a:schemeClr val="accent1"/>
                          </a:solidFill>
                          <a:effectLst/>
                        </a:rPr>
                        <a:t>2.00</a:t>
                      </a:r>
                    </a:p>
                  </a:txBody>
                  <a:tcPr marL="55437" marR="55437" marT="27718" marB="27718" anchor="ctr"/>
                </a:tc>
                <a:tc>
                  <a:txBody>
                    <a:bodyPr/>
                    <a:lstStyle/>
                    <a:p>
                      <a:pPr algn="ctr" fontAlgn="ctr"/>
                      <a:r>
                        <a:rPr lang="en-IN" sz="700" b="1" dirty="0">
                          <a:solidFill>
                            <a:schemeClr val="accent1"/>
                          </a:solidFill>
                          <a:effectLst/>
                        </a:rPr>
                        <a:t>40404.00</a:t>
                      </a:r>
                    </a:p>
                  </a:txBody>
                  <a:tcPr marL="55437" marR="55437" marT="27718" marB="27718" anchor="ctr"/>
                </a:tc>
                <a:tc>
                  <a:txBody>
                    <a:bodyPr/>
                    <a:lstStyle/>
                    <a:p>
                      <a:pPr algn="ctr" fontAlgn="ctr"/>
                      <a:r>
                        <a:rPr lang="en-IN" sz="700" b="1">
                          <a:solidFill>
                            <a:schemeClr val="accent1"/>
                          </a:solidFill>
                          <a:effectLst/>
                        </a:rPr>
                        <a:t>8.17</a:t>
                      </a:r>
                    </a:p>
                  </a:txBody>
                  <a:tcPr marL="55437" marR="55437" marT="27718" marB="27718" anchor="ctr"/>
                </a:tc>
                <a:tc>
                  <a:txBody>
                    <a:bodyPr/>
                    <a:lstStyle/>
                    <a:p>
                      <a:pPr algn="ctr" fontAlgn="ctr"/>
                      <a:r>
                        <a:rPr lang="en-IN" sz="700" b="1" dirty="0">
                          <a:solidFill>
                            <a:schemeClr val="accent1"/>
                          </a:solidFill>
                          <a:effectLst/>
                        </a:rPr>
                        <a:t>9.25</a:t>
                      </a:r>
                    </a:p>
                  </a:txBody>
                  <a:tcPr marL="55437" marR="55437" marT="27718" marB="27718" anchor="ctr"/>
                </a:tc>
                <a:tc>
                  <a:txBody>
                    <a:bodyPr/>
                    <a:lstStyle/>
                    <a:p>
                      <a:pPr algn="ctr" fontAlgn="ctr"/>
                      <a:r>
                        <a:rPr lang="en-IN" sz="700" b="1" dirty="0">
                          <a:solidFill>
                            <a:schemeClr val="accent1"/>
                          </a:solidFill>
                          <a:effectLst/>
                        </a:rPr>
                        <a:t>98.00</a:t>
                      </a:r>
                    </a:p>
                  </a:txBody>
                  <a:tcPr marL="55437" marR="55437" marT="27718" marB="27718" anchor="ctr"/>
                </a:tc>
                <a:extLst>
                  <a:ext uri="{0D108BD9-81ED-4DB2-BD59-A6C34878D82A}">
                    <a16:rowId xmlns:a16="http://schemas.microsoft.com/office/drawing/2014/main" val="256856207"/>
                  </a:ext>
                </a:extLst>
              </a:tr>
              <a:tr h="246376">
                <a:tc>
                  <a:txBody>
                    <a:bodyPr/>
                    <a:lstStyle/>
                    <a:p>
                      <a:pPr algn="r" fontAlgn="ctr"/>
                      <a:r>
                        <a:rPr lang="en-IN" sz="900" b="1" dirty="0">
                          <a:solidFill>
                            <a:srgbClr val="FF0000"/>
                          </a:solidFill>
                          <a:effectLst/>
                        </a:rPr>
                        <a:t>50%</a:t>
                      </a:r>
                    </a:p>
                  </a:txBody>
                  <a:tcPr marL="55437" marR="55437" marT="27718" marB="27718" anchor="ctr"/>
                </a:tc>
                <a:tc>
                  <a:txBody>
                    <a:bodyPr/>
                    <a:lstStyle/>
                    <a:p>
                      <a:pPr algn="ctr" fontAlgn="ctr"/>
                      <a:r>
                        <a:rPr lang="en-IN" sz="800" b="1" dirty="0">
                          <a:solidFill>
                            <a:srgbClr val="FF0000"/>
                          </a:solidFill>
                          <a:effectLst/>
                        </a:rPr>
                        <a:t>10000.00</a:t>
                      </a:r>
                    </a:p>
                  </a:txBody>
                  <a:tcPr marL="55437" marR="55437" marT="27718" marB="27718" anchor="ctr"/>
                </a:tc>
                <a:tc>
                  <a:txBody>
                    <a:bodyPr/>
                    <a:lstStyle/>
                    <a:p>
                      <a:pPr algn="ctr" fontAlgn="ctr"/>
                      <a:r>
                        <a:rPr lang="en-IN" sz="800" b="1" dirty="0">
                          <a:solidFill>
                            <a:srgbClr val="FF0000"/>
                          </a:solidFill>
                          <a:effectLst/>
                        </a:rPr>
                        <a:t>8975.00</a:t>
                      </a:r>
                    </a:p>
                  </a:txBody>
                  <a:tcPr marL="55437" marR="55437" marT="27718" marB="27718" anchor="ctr"/>
                </a:tc>
                <a:tc>
                  <a:txBody>
                    <a:bodyPr/>
                    <a:lstStyle/>
                    <a:p>
                      <a:pPr algn="ctr" fontAlgn="ctr"/>
                      <a:r>
                        <a:rPr lang="en-IN" sz="800" b="1" dirty="0">
                          <a:solidFill>
                            <a:srgbClr val="FF0000"/>
                          </a:solidFill>
                          <a:effectLst/>
                        </a:rPr>
                        <a:t>280.22</a:t>
                      </a:r>
                    </a:p>
                  </a:txBody>
                  <a:tcPr marL="55437" marR="55437" marT="27718" marB="27718" anchor="ctr"/>
                </a:tc>
                <a:tc>
                  <a:txBody>
                    <a:bodyPr/>
                    <a:lstStyle/>
                    <a:p>
                      <a:pPr algn="ctr" fontAlgn="ctr"/>
                      <a:r>
                        <a:rPr lang="en-IN" sz="800" b="1" dirty="0">
                          <a:solidFill>
                            <a:srgbClr val="FF0000"/>
                          </a:solidFill>
                          <a:effectLst/>
                        </a:rPr>
                        <a:t>4.00</a:t>
                      </a:r>
                    </a:p>
                  </a:txBody>
                  <a:tcPr marL="55437" marR="55437" marT="27718" marB="27718" anchor="ctr"/>
                </a:tc>
                <a:tc>
                  <a:txBody>
                    <a:bodyPr/>
                    <a:lstStyle/>
                    <a:p>
                      <a:pPr algn="ctr" fontAlgn="ctr"/>
                      <a:r>
                        <a:rPr lang="en-IN" sz="800" b="1" dirty="0">
                          <a:solidFill>
                            <a:srgbClr val="FF0000"/>
                          </a:solidFill>
                          <a:effectLst/>
                        </a:rPr>
                        <a:t>59000.00</a:t>
                      </a:r>
                    </a:p>
                  </a:txBody>
                  <a:tcPr marL="55437" marR="55437" marT="27718" marB="27718" anchor="ctr"/>
                </a:tc>
                <a:tc>
                  <a:txBody>
                    <a:bodyPr/>
                    <a:lstStyle/>
                    <a:p>
                      <a:pPr algn="ctr" fontAlgn="ctr"/>
                      <a:r>
                        <a:rPr lang="en-IN" sz="800" b="1" dirty="0">
                          <a:solidFill>
                            <a:srgbClr val="FF0000"/>
                          </a:solidFill>
                          <a:effectLst/>
                        </a:rPr>
                        <a:t>13.40</a:t>
                      </a:r>
                    </a:p>
                  </a:txBody>
                  <a:tcPr marL="55437" marR="55437" marT="27718" marB="27718" anchor="ctr"/>
                </a:tc>
                <a:tc>
                  <a:txBody>
                    <a:bodyPr/>
                    <a:lstStyle/>
                    <a:p>
                      <a:pPr algn="ctr" fontAlgn="ctr"/>
                      <a:r>
                        <a:rPr lang="en-IN" sz="800" b="1" dirty="0">
                          <a:solidFill>
                            <a:srgbClr val="FF0000"/>
                          </a:solidFill>
                          <a:effectLst/>
                        </a:rPr>
                        <a:t>11.86</a:t>
                      </a:r>
                    </a:p>
                  </a:txBody>
                  <a:tcPr marL="55437" marR="55437" marT="27718" marB="27718" anchor="ctr"/>
                </a:tc>
                <a:tc>
                  <a:txBody>
                    <a:bodyPr/>
                    <a:lstStyle/>
                    <a:p>
                      <a:pPr algn="ctr" fontAlgn="ctr"/>
                      <a:r>
                        <a:rPr lang="en-IN" sz="800" b="1" dirty="0">
                          <a:solidFill>
                            <a:srgbClr val="FF0000"/>
                          </a:solidFill>
                          <a:effectLst/>
                        </a:rPr>
                        <a:t>100.00</a:t>
                      </a:r>
                    </a:p>
                  </a:txBody>
                  <a:tcPr marL="55437" marR="55437" marT="27718" marB="27718" anchor="ctr"/>
                </a:tc>
                <a:extLst>
                  <a:ext uri="{0D108BD9-81ED-4DB2-BD59-A6C34878D82A}">
                    <a16:rowId xmlns:a16="http://schemas.microsoft.com/office/drawing/2014/main" val="4108266044"/>
                  </a:ext>
                </a:extLst>
              </a:tr>
              <a:tr h="246376">
                <a:tc>
                  <a:txBody>
                    <a:bodyPr/>
                    <a:lstStyle/>
                    <a:p>
                      <a:pPr algn="r" fontAlgn="ctr"/>
                      <a:r>
                        <a:rPr lang="en-IN" sz="800" b="1" dirty="0">
                          <a:effectLst/>
                        </a:rPr>
                        <a:t>75%</a:t>
                      </a:r>
                    </a:p>
                  </a:txBody>
                  <a:tcPr marL="55437" marR="55437" marT="27718" marB="27718" anchor="ctr"/>
                </a:tc>
                <a:tc>
                  <a:txBody>
                    <a:bodyPr/>
                    <a:lstStyle/>
                    <a:p>
                      <a:pPr algn="ctr" fontAlgn="ctr"/>
                      <a:r>
                        <a:rPr lang="en-IN" sz="700" b="1" dirty="0">
                          <a:solidFill>
                            <a:schemeClr val="accent1"/>
                          </a:solidFill>
                          <a:effectLst/>
                        </a:rPr>
                        <a:t>15000.00</a:t>
                      </a:r>
                    </a:p>
                  </a:txBody>
                  <a:tcPr marL="55437" marR="55437" marT="27718" marB="27718" anchor="ctr"/>
                </a:tc>
                <a:tc>
                  <a:txBody>
                    <a:bodyPr/>
                    <a:lstStyle/>
                    <a:p>
                      <a:pPr algn="ctr" fontAlgn="ctr"/>
                      <a:r>
                        <a:rPr lang="en-IN" sz="700" b="1" dirty="0">
                          <a:solidFill>
                            <a:schemeClr val="accent1"/>
                          </a:solidFill>
                          <a:effectLst/>
                        </a:rPr>
                        <a:t>14400.00</a:t>
                      </a:r>
                    </a:p>
                  </a:txBody>
                  <a:tcPr marL="55437" marR="55437" marT="27718" marB="27718" anchor="ctr"/>
                </a:tc>
                <a:tc>
                  <a:txBody>
                    <a:bodyPr/>
                    <a:lstStyle/>
                    <a:p>
                      <a:pPr algn="ctr" fontAlgn="ctr"/>
                      <a:r>
                        <a:rPr lang="en-IN" sz="700" b="1">
                          <a:solidFill>
                            <a:schemeClr val="accent1"/>
                          </a:solidFill>
                          <a:effectLst/>
                        </a:rPr>
                        <a:t>430.78</a:t>
                      </a:r>
                    </a:p>
                  </a:txBody>
                  <a:tcPr marL="55437" marR="55437" marT="27718" marB="27718" anchor="ctr"/>
                </a:tc>
                <a:tc>
                  <a:txBody>
                    <a:bodyPr/>
                    <a:lstStyle/>
                    <a:p>
                      <a:pPr algn="ctr" fontAlgn="ctr"/>
                      <a:r>
                        <a:rPr lang="en-IN" sz="700" b="1">
                          <a:solidFill>
                            <a:schemeClr val="accent1"/>
                          </a:solidFill>
                          <a:effectLst/>
                        </a:rPr>
                        <a:t>9.00</a:t>
                      </a:r>
                    </a:p>
                  </a:txBody>
                  <a:tcPr marL="55437" marR="55437" marT="27718" marB="27718" anchor="ctr"/>
                </a:tc>
                <a:tc>
                  <a:txBody>
                    <a:bodyPr/>
                    <a:lstStyle/>
                    <a:p>
                      <a:pPr algn="ctr" fontAlgn="ctr"/>
                      <a:r>
                        <a:rPr lang="en-IN" sz="700" b="1">
                          <a:solidFill>
                            <a:schemeClr val="accent1"/>
                          </a:solidFill>
                          <a:effectLst/>
                        </a:rPr>
                        <a:t>82300.00</a:t>
                      </a:r>
                    </a:p>
                  </a:txBody>
                  <a:tcPr marL="55437" marR="55437" marT="27718" marB="27718" anchor="ctr"/>
                </a:tc>
                <a:tc>
                  <a:txBody>
                    <a:bodyPr/>
                    <a:lstStyle/>
                    <a:p>
                      <a:pPr algn="ctr" fontAlgn="ctr"/>
                      <a:r>
                        <a:rPr lang="en-IN" sz="700" b="1">
                          <a:solidFill>
                            <a:schemeClr val="accent1"/>
                          </a:solidFill>
                          <a:effectLst/>
                        </a:rPr>
                        <a:t>18.60</a:t>
                      </a:r>
                    </a:p>
                  </a:txBody>
                  <a:tcPr marL="55437" marR="55437" marT="27718" marB="27718" anchor="ctr"/>
                </a:tc>
                <a:tc>
                  <a:txBody>
                    <a:bodyPr/>
                    <a:lstStyle/>
                    <a:p>
                      <a:pPr algn="ctr" fontAlgn="ctr"/>
                      <a:r>
                        <a:rPr lang="en-IN" sz="700" b="1" dirty="0">
                          <a:solidFill>
                            <a:schemeClr val="accent1"/>
                          </a:solidFill>
                          <a:effectLst/>
                        </a:rPr>
                        <a:t>14.59</a:t>
                      </a:r>
                    </a:p>
                  </a:txBody>
                  <a:tcPr marL="55437" marR="55437" marT="27718" marB="27718" anchor="ctr"/>
                </a:tc>
                <a:tc>
                  <a:txBody>
                    <a:bodyPr/>
                    <a:lstStyle/>
                    <a:p>
                      <a:pPr algn="ctr" fontAlgn="ctr"/>
                      <a:r>
                        <a:rPr lang="en-IN" sz="700" b="1" dirty="0">
                          <a:solidFill>
                            <a:schemeClr val="accent1"/>
                          </a:solidFill>
                          <a:effectLst/>
                        </a:rPr>
                        <a:t>100.00</a:t>
                      </a:r>
                    </a:p>
                  </a:txBody>
                  <a:tcPr marL="55437" marR="55437" marT="27718" marB="27718" anchor="ctr"/>
                </a:tc>
                <a:extLst>
                  <a:ext uri="{0D108BD9-81ED-4DB2-BD59-A6C34878D82A}">
                    <a16:rowId xmlns:a16="http://schemas.microsoft.com/office/drawing/2014/main" val="2651501789"/>
                  </a:ext>
                </a:extLst>
              </a:tr>
              <a:tr h="246376">
                <a:tc>
                  <a:txBody>
                    <a:bodyPr/>
                    <a:lstStyle/>
                    <a:p>
                      <a:pPr algn="r" fontAlgn="ctr"/>
                      <a:r>
                        <a:rPr lang="en-IN" sz="800" b="1">
                          <a:effectLst/>
                        </a:rPr>
                        <a:t>Max</a:t>
                      </a:r>
                    </a:p>
                  </a:txBody>
                  <a:tcPr marL="55437" marR="55437" marT="27718" marB="27718" anchor="ctr"/>
                </a:tc>
                <a:tc>
                  <a:txBody>
                    <a:bodyPr/>
                    <a:lstStyle/>
                    <a:p>
                      <a:pPr algn="ctr" fontAlgn="ctr"/>
                      <a:r>
                        <a:rPr lang="en-IN" sz="700" b="1" dirty="0">
                          <a:solidFill>
                            <a:schemeClr val="accent1"/>
                          </a:solidFill>
                          <a:effectLst/>
                        </a:rPr>
                        <a:t>35000.00</a:t>
                      </a:r>
                    </a:p>
                  </a:txBody>
                  <a:tcPr marL="55437" marR="55437" marT="27718" marB="27718" anchor="ctr"/>
                </a:tc>
                <a:tc>
                  <a:txBody>
                    <a:bodyPr/>
                    <a:lstStyle/>
                    <a:p>
                      <a:pPr algn="ctr" fontAlgn="ctr"/>
                      <a:r>
                        <a:rPr lang="en-IN" sz="700" b="1" dirty="0">
                          <a:solidFill>
                            <a:schemeClr val="accent1"/>
                          </a:solidFill>
                          <a:effectLst/>
                        </a:rPr>
                        <a:t>35000.00</a:t>
                      </a:r>
                    </a:p>
                  </a:txBody>
                  <a:tcPr marL="55437" marR="55437" marT="27718" marB="27718" anchor="ctr"/>
                </a:tc>
                <a:tc>
                  <a:txBody>
                    <a:bodyPr/>
                    <a:lstStyle/>
                    <a:p>
                      <a:pPr algn="ctr" fontAlgn="ctr"/>
                      <a:r>
                        <a:rPr lang="en-IN" sz="700" b="1" dirty="0">
                          <a:solidFill>
                            <a:schemeClr val="accent1"/>
                          </a:solidFill>
                          <a:effectLst/>
                        </a:rPr>
                        <a:t>1305.19</a:t>
                      </a:r>
                    </a:p>
                  </a:txBody>
                  <a:tcPr marL="55437" marR="55437" marT="27718" marB="27718" anchor="ctr"/>
                </a:tc>
                <a:tc>
                  <a:txBody>
                    <a:bodyPr/>
                    <a:lstStyle/>
                    <a:p>
                      <a:pPr algn="ctr" fontAlgn="ctr"/>
                      <a:r>
                        <a:rPr lang="en-IN" sz="700" b="1" dirty="0">
                          <a:solidFill>
                            <a:schemeClr val="accent1"/>
                          </a:solidFill>
                          <a:effectLst/>
                        </a:rPr>
                        <a:t>10.00</a:t>
                      </a:r>
                    </a:p>
                  </a:txBody>
                  <a:tcPr marL="55437" marR="55437" marT="27718" marB="27718" anchor="ctr"/>
                </a:tc>
                <a:tc>
                  <a:txBody>
                    <a:bodyPr/>
                    <a:lstStyle/>
                    <a:p>
                      <a:pPr algn="ctr" fontAlgn="ctr"/>
                      <a:r>
                        <a:rPr lang="en-IN" sz="700" b="1" dirty="0">
                          <a:solidFill>
                            <a:schemeClr val="accent1"/>
                          </a:solidFill>
                          <a:effectLst/>
                        </a:rPr>
                        <a:t>150000.00</a:t>
                      </a:r>
                    </a:p>
                  </a:txBody>
                  <a:tcPr marL="55437" marR="55437" marT="27718" marB="27718" anchor="ctr"/>
                </a:tc>
                <a:tc>
                  <a:txBody>
                    <a:bodyPr/>
                    <a:lstStyle/>
                    <a:p>
                      <a:pPr algn="ctr" fontAlgn="ctr"/>
                      <a:r>
                        <a:rPr lang="en-IN" sz="700" b="1" dirty="0">
                          <a:solidFill>
                            <a:schemeClr val="accent1"/>
                          </a:solidFill>
                          <a:effectLst/>
                        </a:rPr>
                        <a:t>29.99</a:t>
                      </a:r>
                    </a:p>
                  </a:txBody>
                  <a:tcPr marL="55437" marR="55437" marT="27718" marB="27718" anchor="ctr"/>
                </a:tc>
                <a:tc>
                  <a:txBody>
                    <a:bodyPr/>
                    <a:lstStyle/>
                    <a:p>
                      <a:pPr algn="ctr" fontAlgn="ctr"/>
                      <a:r>
                        <a:rPr lang="en-IN" sz="700" b="1" dirty="0">
                          <a:solidFill>
                            <a:schemeClr val="accent1"/>
                          </a:solidFill>
                          <a:effectLst/>
                        </a:rPr>
                        <a:t>24.59</a:t>
                      </a:r>
                    </a:p>
                  </a:txBody>
                  <a:tcPr marL="55437" marR="55437" marT="27718" marB="27718" anchor="ctr"/>
                </a:tc>
                <a:tc>
                  <a:txBody>
                    <a:bodyPr/>
                    <a:lstStyle/>
                    <a:p>
                      <a:pPr algn="ctr" fontAlgn="ctr"/>
                      <a:r>
                        <a:rPr lang="en-IN" sz="700" b="1" dirty="0">
                          <a:solidFill>
                            <a:schemeClr val="accent1"/>
                          </a:solidFill>
                          <a:effectLst/>
                        </a:rPr>
                        <a:t>100.00</a:t>
                      </a:r>
                    </a:p>
                  </a:txBody>
                  <a:tcPr marL="55437" marR="55437" marT="27718" marB="27718" anchor="ctr"/>
                </a:tc>
                <a:extLst>
                  <a:ext uri="{0D108BD9-81ED-4DB2-BD59-A6C34878D82A}">
                    <a16:rowId xmlns:a16="http://schemas.microsoft.com/office/drawing/2014/main" val="151623999"/>
                  </a:ext>
                </a:extLst>
              </a:tr>
            </a:tbl>
          </a:graphicData>
        </a:graphic>
      </p:graphicFrame>
      <p:pic>
        <p:nvPicPr>
          <p:cNvPr id="12" name="Picture 11">
            <a:extLst>
              <a:ext uri="{FF2B5EF4-FFF2-40B4-BE49-F238E27FC236}">
                <a16:creationId xmlns:a16="http://schemas.microsoft.com/office/drawing/2014/main" id="{E68A1C66-C47B-E560-7115-6DFACE74C087}"/>
              </a:ext>
            </a:extLst>
          </p:cNvPr>
          <p:cNvPicPr>
            <a:picLocks noChangeAspect="1"/>
          </p:cNvPicPr>
          <p:nvPr/>
        </p:nvPicPr>
        <p:blipFill>
          <a:blip r:embed="rId4"/>
          <a:stretch>
            <a:fillRect/>
          </a:stretch>
        </p:blipFill>
        <p:spPr>
          <a:xfrm>
            <a:off x="500251" y="3765092"/>
            <a:ext cx="3497975" cy="1224515"/>
          </a:xfrm>
          <a:prstGeom prst="rect">
            <a:avLst/>
          </a:prstGeom>
        </p:spPr>
      </p:pic>
      <p:pic>
        <p:nvPicPr>
          <p:cNvPr id="15" name="Picture 14">
            <a:extLst>
              <a:ext uri="{FF2B5EF4-FFF2-40B4-BE49-F238E27FC236}">
                <a16:creationId xmlns:a16="http://schemas.microsoft.com/office/drawing/2014/main" id="{557FBB88-2119-A822-B48B-BEB75340E726}"/>
              </a:ext>
            </a:extLst>
          </p:cNvPr>
          <p:cNvPicPr>
            <a:picLocks noChangeAspect="1"/>
          </p:cNvPicPr>
          <p:nvPr/>
        </p:nvPicPr>
        <p:blipFill>
          <a:blip r:embed="rId5"/>
          <a:stretch>
            <a:fillRect/>
          </a:stretch>
        </p:blipFill>
        <p:spPr>
          <a:xfrm>
            <a:off x="567555" y="5030808"/>
            <a:ext cx="3521715" cy="1421050"/>
          </a:xfrm>
          <a:prstGeom prst="rect">
            <a:avLst/>
          </a:prstGeom>
        </p:spPr>
      </p:pic>
      <p:pic>
        <p:nvPicPr>
          <p:cNvPr id="17" name="Picture 16">
            <a:extLst>
              <a:ext uri="{FF2B5EF4-FFF2-40B4-BE49-F238E27FC236}">
                <a16:creationId xmlns:a16="http://schemas.microsoft.com/office/drawing/2014/main" id="{9CF2FB33-471D-C009-1464-062C6F62FF43}"/>
              </a:ext>
            </a:extLst>
          </p:cNvPr>
          <p:cNvPicPr>
            <a:picLocks noChangeAspect="1"/>
          </p:cNvPicPr>
          <p:nvPr/>
        </p:nvPicPr>
        <p:blipFill>
          <a:blip r:embed="rId6"/>
          <a:stretch>
            <a:fillRect/>
          </a:stretch>
        </p:blipFill>
        <p:spPr>
          <a:xfrm>
            <a:off x="4186257" y="896766"/>
            <a:ext cx="3546690" cy="1335855"/>
          </a:xfrm>
          <a:prstGeom prst="rect">
            <a:avLst/>
          </a:prstGeom>
        </p:spPr>
      </p:pic>
      <p:grpSp>
        <p:nvGrpSpPr>
          <p:cNvPr id="21" name="Group 20">
            <a:extLst>
              <a:ext uri="{FF2B5EF4-FFF2-40B4-BE49-F238E27FC236}">
                <a16:creationId xmlns:a16="http://schemas.microsoft.com/office/drawing/2014/main" id="{85077A9A-C416-C0A3-A7B1-DF4275E4155D}"/>
              </a:ext>
            </a:extLst>
          </p:cNvPr>
          <p:cNvGrpSpPr/>
          <p:nvPr/>
        </p:nvGrpSpPr>
        <p:grpSpPr>
          <a:xfrm>
            <a:off x="4293503" y="2319503"/>
            <a:ext cx="4549396" cy="1585222"/>
            <a:chOff x="4293503" y="2319503"/>
            <a:chExt cx="4549396" cy="1585222"/>
          </a:xfrm>
        </p:grpSpPr>
        <p:pic>
          <p:nvPicPr>
            <p:cNvPr id="20" name="Picture 19">
              <a:extLst>
                <a:ext uri="{FF2B5EF4-FFF2-40B4-BE49-F238E27FC236}">
                  <a16:creationId xmlns:a16="http://schemas.microsoft.com/office/drawing/2014/main" id="{2064A087-AC17-47DE-BC5C-838D3A745733}"/>
                </a:ext>
              </a:extLst>
            </p:cNvPr>
            <p:cNvPicPr>
              <a:picLocks noChangeAspect="1"/>
            </p:cNvPicPr>
            <p:nvPr/>
          </p:nvPicPr>
          <p:blipFill>
            <a:blip r:embed="rId7"/>
            <a:stretch>
              <a:fillRect/>
            </a:stretch>
          </p:blipFill>
          <p:spPr>
            <a:xfrm>
              <a:off x="4293503" y="2319503"/>
              <a:ext cx="4549396" cy="1462112"/>
            </a:xfrm>
            <a:prstGeom prst="rect">
              <a:avLst/>
            </a:prstGeom>
          </p:spPr>
        </p:pic>
        <p:sp>
          <p:nvSpPr>
            <p:cNvPr id="19" name="TextBox 18">
              <a:extLst>
                <a:ext uri="{FF2B5EF4-FFF2-40B4-BE49-F238E27FC236}">
                  <a16:creationId xmlns:a16="http://schemas.microsoft.com/office/drawing/2014/main" id="{D4F1D11F-AD0B-228C-90B7-C0772B883CC1}"/>
                </a:ext>
              </a:extLst>
            </p:cNvPr>
            <p:cNvSpPr txBox="1"/>
            <p:nvPr/>
          </p:nvSpPr>
          <p:spPr>
            <a:xfrm>
              <a:off x="6856027" y="3658504"/>
              <a:ext cx="1954381" cy="246221"/>
            </a:xfrm>
            <a:prstGeom prst="rect">
              <a:avLst/>
            </a:prstGeom>
            <a:noFill/>
          </p:spPr>
          <p:txBody>
            <a:bodyPr wrap="none" rtlCol="0">
              <a:spAutoFit/>
            </a:bodyPr>
            <a:lstStyle/>
            <a:p>
              <a:r>
                <a:rPr lang="en-IN" sz="1000" dirty="0"/>
                <a:t>After </a:t>
              </a:r>
              <a:r>
                <a:rPr lang="en-IN" sz="1000" dirty="0" err="1"/>
                <a:t>annual_inc</a:t>
              </a:r>
              <a:r>
                <a:rPr lang="en-IN" sz="1000" dirty="0"/>
                <a:t> capped to 150K$</a:t>
              </a:r>
            </a:p>
          </p:txBody>
        </p:sp>
      </p:grpSp>
    </p:spTree>
    <p:extLst>
      <p:ext uri="{BB962C8B-B14F-4D97-AF65-F5344CB8AC3E}">
        <p14:creationId xmlns:p14="http://schemas.microsoft.com/office/powerpoint/2010/main" val="286970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F81778-4F4C-9584-864E-508AB7AB84B3}"/>
              </a:ext>
            </a:extLst>
          </p:cNvPr>
          <p:cNvSpPr>
            <a:spLocks noGrp="1"/>
          </p:cNvSpPr>
          <p:nvPr>
            <p:ph type="title"/>
          </p:nvPr>
        </p:nvSpPr>
        <p:spPr>
          <a:xfrm>
            <a:off x="422239" y="162622"/>
            <a:ext cx="9798618" cy="510085"/>
          </a:xfrm>
        </p:spPr>
        <p:txBody>
          <a:bodyPr/>
          <a:lstStyle/>
          <a:p>
            <a:r>
              <a:rPr lang="en-IN" sz="3200" dirty="0"/>
              <a:t>EDA (Rank-Frequency Analysis of driving variables.)</a:t>
            </a:r>
            <a:br>
              <a:rPr lang="en-IN" sz="3200" dirty="0"/>
            </a:br>
            <a:endParaRPr lang="en-IN" dirty="0"/>
          </a:p>
        </p:txBody>
      </p:sp>
      <p:pic>
        <p:nvPicPr>
          <p:cNvPr id="4" name="Picture 3">
            <a:extLst>
              <a:ext uri="{FF2B5EF4-FFF2-40B4-BE49-F238E27FC236}">
                <a16:creationId xmlns:a16="http://schemas.microsoft.com/office/drawing/2014/main" id="{F1A66F98-11CC-EDB9-0C9D-5E18DC19D0C5}"/>
              </a:ext>
            </a:extLst>
          </p:cNvPr>
          <p:cNvPicPr>
            <a:picLocks noChangeAspect="1"/>
          </p:cNvPicPr>
          <p:nvPr/>
        </p:nvPicPr>
        <p:blipFill>
          <a:blip r:embed="rId2"/>
          <a:stretch>
            <a:fillRect/>
          </a:stretch>
        </p:blipFill>
        <p:spPr>
          <a:xfrm>
            <a:off x="1004088" y="1887271"/>
            <a:ext cx="7635473" cy="2503736"/>
          </a:xfrm>
          <a:prstGeom prst="rect">
            <a:avLst/>
          </a:prstGeom>
        </p:spPr>
      </p:pic>
    </p:spTree>
    <p:extLst>
      <p:ext uri="{BB962C8B-B14F-4D97-AF65-F5344CB8AC3E}">
        <p14:creationId xmlns:p14="http://schemas.microsoft.com/office/powerpoint/2010/main" val="188425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AA6DFD-5375-EDA0-00D9-3395D302668D}"/>
              </a:ext>
            </a:extLst>
          </p:cNvPr>
          <p:cNvSpPr>
            <a:spLocks noGrp="1"/>
          </p:cNvSpPr>
          <p:nvPr>
            <p:ph type="title"/>
          </p:nvPr>
        </p:nvSpPr>
        <p:spPr>
          <a:xfrm>
            <a:off x="422239" y="162622"/>
            <a:ext cx="9348380" cy="580038"/>
          </a:xfrm>
        </p:spPr>
        <p:txBody>
          <a:bodyPr/>
          <a:lstStyle/>
          <a:p>
            <a:r>
              <a:rPr lang="en-IN" dirty="0"/>
              <a:t>EDA (Loan term and Interest rates)</a:t>
            </a:r>
          </a:p>
        </p:txBody>
      </p:sp>
      <p:grpSp>
        <p:nvGrpSpPr>
          <p:cNvPr id="9" name="Group 8">
            <a:extLst>
              <a:ext uri="{FF2B5EF4-FFF2-40B4-BE49-F238E27FC236}">
                <a16:creationId xmlns:a16="http://schemas.microsoft.com/office/drawing/2014/main" id="{804F37D7-00BC-DF26-D455-470D6E66AB2E}"/>
              </a:ext>
            </a:extLst>
          </p:cNvPr>
          <p:cNvGrpSpPr/>
          <p:nvPr/>
        </p:nvGrpSpPr>
        <p:grpSpPr>
          <a:xfrm>
            <a:off x="533785" y="1499584"/>
            <a:ext cx="4642843" cy="1691615"/>
            <a:chOff x="454878" y="1527434"/>
            <a:chExt cx="4642843" cy="1691615"/>
          </a:xfrm>
        </p:grpSpPr>
        <p:pic>
          <p:nvPicPr>
            <p:cNvPr id="4" name="Picture 3">
              <a:extLst>
                <a:ext uri="{FF2B5EF4-FFF2-40B4-BE49-F238E27FC236}">
                  <a16:creationId xmlns:a16="http://schemas.microsoft.com/office/drawing/2014/main" id="{B488A805-8A56-83B5-3F14-80BCDC233F18}"/>
                </a:ext>
              </a:extLst>
            </p:cNvPr>
            <p:cNvPicPr>
              <a:picLocks noChangeAspect="1"/>
            </p:cNvPicPr>
            <p:nvPr/>
          </p:nvPicPr>
          <p:blipFill>
            <a:blip r:embed="rId2"/>
            <a:stretch>
              <a:fillRect/>
            </a:stretch>
          </p:blipFill>
          <p:spPr>
            <a:xfrm>
              <a:off x="454878" y="1527434"/>
              <a:ext cx="3513711" cy="1691615"/>
            </a:xfrm>
            <a:prstGeom prst="rect">
              <a:avLst/>
            </a:prstGeom>
          </p:spPr>
        </p:pic>
        <p:pic>
          <p:nvPicPr>
            <p:cNvPr id="8" name="Picture 7">
              <a:extLst>
                <a:ext uri="{FF2B5EF4-FFF2-40B4-BE49-F238E27FC236}">
                  <a16:creationId xmlns:a16="http://schemas.microsoft.com/office/drawing/2014/main" id="{EB9B9529-50C5-7B01-088E-D299A66FF498}"/>
                </a:ext>
              </a:extLst>
            </p:cNvPr>
            <p:cNvPicPr>
              <a:picLocks noChangeAspect="1"/>
            </p:cNvPicPr>
            <p:nvPr/>
          </p:nvPicPr>
          <p:blipFill>
            <a:blip r:embed="rId3"/>
            <a:stretch>
              <a:fillRect/>
            </a:stretch>
          </p:blipFill>
          <p:spPr>
            <a:xfrm>
              <a:off x="2609679" y="2374979"/>
              <a:ext cx="2488042" cy="844070"/>
            </a:xfrm>
            <a:prstGeom prst="rect">
              <a:avLst/>
            </a:prstGeom>
          </p:spPr>
        </p:pic>
      </p:grpSp>
      <p:sp>
        <p:nvSpPr>
          <p:cNvPr id="13" name="Content Placeholder 1">
            <a:extLst>
              <a:ext uri="{FF2B5EF4-FFF2-40B4-BE49-F238E27FC236}">
                <a16:creationId xmlns:a16="http://schemas.microsoft.com/office/drawing/2014/main" id="{58E2BBBD-42F4-79A4-F163-8E84D12352AD}"/>
              </a:ext>
            </a:extLst>
          </p:cNvPr>
          <p:cNvSpPr txBox="1">
            <a:spLocks/>
          </p:cNvSpPr>
          <p:nvPr/>
        </p:nvSpPr>
        <p:spPr>
          <a:xfrm>
            <a:off x="7055270" y="1303506"/>
            <a:ext cx="4223878" cy="2931316"/>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Font typeface="Arial" panose="020B0604020202020204" pitchFamily="34" charset="0"/>
              <a:buChar char="•"/>
            </a:pPr>
            <a:r>
              <a:rPr lang="en-IN" sz="1050" dirty="0">
                <a:solidFill>
                  <a:schemeClr val="tx1"/>
                </a:solidFill>
              </a:rPr>
              <a:t>The borrower with the 60 month loan term are twice as likely to default compared to the borrowers with the 36 month loan term.</a:t>
            </a:r>
          </a:p>
          <a:p>
            <a:pPr marL="285750" indent="-285750" algn="l">
              <a:buFont typeface="Arial" panose="020B0604020202020204" pitchFamily="34" charset="0"/>
              <a:buChar char="•"/>
            </a:pPr>
            <a:r>
              <a:rPr lang="en-IN" sz="1050" dirty="0">
                <a:solidFill>
                  <a:schemeClr val="tx1"/>
                </a:solidFill>
              </a:rPr>
              <a:t>The borrowers with the annual income of 10K to 15K are more likely to default compared to the borrowers in the other income group.</a:t>
            </a:r>
          </a:p>
          <a:p>
            <a:pPr marL="285750" indent="-285750" algn="l">
              <a:buFont typeface="Arial" panose="020B0604020202020204" pitchFamily="34" charset="0"/>
              <a:buChar char="•"/>
            </a:pPr>
            <a:r>
              <a:rPr lang="en-IN" sz="1050" dirty="0">
                <a:solidFill>
                  <a:schemeClr val="tx1"/>
                </a:solidFill>
              </a:rPr>
              <a:t>Borrowers with interest rate of 20-25% are more likely to default compared to the other interest rate borrowers. Also the interest rates show a increasing trend with borrowers tendency to default.</a:t>
            </a:r>
          </a:p>
          <a:p>
            <a:pPr marL="285750" indent="-285750" algn="l">
              <a:buFont typeface="Arial" panose="020B0604020202020204" pitchFamily="34" charset="0"/>
              <a:buChar char="•"/>
            </a:pPr>
            <a:r>
              <a:rPr lang="en-IN" sz="1050" dirty="0">
                <a:solidFill>
                  <a:schemeClr val="tx1"/>
                </a:solidFill>
              </a:rPr>
              <a:t>It can be clearly seen that the variable ‘term’ and ‘interest rates’ show a strong trend in borrowers tendency to default.</a:t>
            </a:r>
          </a:p>
          <a:p>
            <a:pPr algn="l"/>
            <a:endParaRPr lang="en-IN" sz="14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p:txBody>
      </p:sp>
      <p:grpSp>
        <p:nvGrpSpPr>
          <p:cNvPr id="18" name="Group 17">
            <a:extLst>
              <a:ext uri="{FF2B5EF4-FFF2-40B4-BE49-F238E27FC236}">
                <a16:creationId xmlns:a16="http://schemas.microsoft.com/office/drawing/2014/main" id="{68563BF7-3196-DE7C-F7EE-B20BDC685465}"/>
              </a:ext>
            </a:extLst>
          </p:cNvPr>
          <p:cNvGrpSpPr/>
          <p:nvPr/>
        </p:nvGrpSpPr>
        <p:grpSpPr>
          <a:xfrm>
            <a:off x="205760" y="4018076"/>
            <a:ext cx="6171833" cy="2139443"/>
            <a:chOff x="205760" y="4018076"/>
            <a:chExt cx="6171833" cy="2139443"/>
          </a:xfrm>
        </p:grpSpPr>
        <p:pic>
          <p:nvPicPr>
            <p:cNvPr id="14" name="Picture 13">
              <a:extLst>
                <a:ext uri="{FF2B5EF4-FFF2-40B4-BE49-F238E27FC236}">
                  <a16:creationId xmlns:a16="http://schemas.microsoft.com/office/drawing/2014/main" id="{CE69FC8D-B36F-9750-21DC-E11624D6A70D}"/>
                </a:ext>
              </a:extLst>
            </p:cNvPr>
            <p:cNvPicPr>
              <a:picLocks noChangeAspect="1"/>
            </p:cNvPicPr>
            <p:nvPr/>
          </p:nvPicPr>
          <p:blipFill>
            <a:blip r:embed="rId4"/>
            <a:stretch>
              <a:fillRect/>
            </a:stretch>
          </p:blipFill>
          <p:spPr>
            <a:xfrm>
              <a:off x="205760" y="4018076"/>
              <a:ext cx="3569071" cy="2139443"/>
            </a:xfrm>
            <a:prstGeom prst="rect">
              <a:avLst/>
            </a:prstGeom>
          </p:spPr>
        </p:pic>
        <p:pic>
          <p:nvPicPr>
            <p:cNvPr id="17" name="Picture 16">
              <a:extLst>
                <a:ext uri="{FF2B5EF4-FFF2-40B4-BE49-F238E27FC236}">
                  <a16:creationId xmlns:a16="http://schemas.microsoft.com/office/drawing/2014/main" id="{654F03B1-6A20-8C58-CE5F-C2A9458E6ADD}"/>
                </a:ext>
              </a:extLst>
            </p:cNvPr>
            <p:cNvPicPr>
              <a:picLocks noChangeAspect="1"/>
            </p:cNvPicPr>
            <p:nvPr/>
          </p:nvPicPr>
          <p:blipFill>
            <a:blip r:embed="rId5"/>
            <a:stretch>
              <a:fillRect/>
            </a:stretch>
          </p:blipFill>
          <p:spPr>
            <a:xfrm>
              <a:off x="2644139" y="5256324"/>
              <a:ext cx="3733454" cy="901195"/>
            </a:xfrm>
            <a:prstGeom prst="rect">
              <a:avLst/>
            </a:prstGeom>
          </p:spPr>
        </p:pic>
      </p:grpSp>
    </p:spTree>
    <p:extLst>
      <p:ext uri="{BB962C8B-B14F-4D97-AF65-F5344CB8AC3E}">
        <p14:creationId xmlns:p14="http://schemas.microsoft.com/office/powerpoint/2010/main" val="1291274387"/>
      </p:ext>
    </p:extLst>
  </p:cSld>
  <p:clrMapOvr>
    <a:masterClrMapping/>
  </p:clrMapOvr>
</p:sld>
</file>

<file path=ppt/theme/theme1.xml><?xml version="1.0" encoding="utf-8"?>
<a:theme xmlns:a="http://schemas.openxmlformats.org/drawingml/2006/main" name="Feathe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Feathered</Template>
  <TotalTime>2205</TotalTime>
  <Words>1395</Words>
  <Application>Microsoft Office PowerPoint</Application>
  <PresentationFormat>Widescreen</PresentationFormat>
  <Paragraphs>144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Proxima Nova</vt:lpstr>
      <vt:lpstr>Proxima Nova Rg</vt:lpstr>
      <vt:lpstr>Arial</vt:lpstr>
      <vt:lpstr>Calibri</vt:lpstr>
      <vt:lpstr>Century Schoolbook</vt:lpstr>
      <vt:lpstr>Corbel</vt:lpstr>
      <vt:lpstr>Times New Roman</vt:lpstr>
      <vt:lpstr>Feathered</vt:lpstr>
      <vt:lpstr>Lending Club Case Study</vt:lpstr>
      <vt:lpstr>What is a Lending Club</vt:lpstr>
      <vt:lpstr>Problem Statement</vt:lpstr>
      <vt:lpstr>Scope</vt:lpstr>
      <vt:lpstr>Data Cleaning </vt:lpstr>
      <vt:lpstr>Data Manipulation and creation of derived columns</vt:lpstr>
      <vt:lpstr>EDA (Rank-Frequency Analysis of driving variables.) </vt:lpstr>
      <vt:lpstr>EDA (Rank-Frequency Analysis of driving variables.) </vt:lpstr>
      <vt:lpstr>EDA (Loan term and Interest rates)</vt:lpstr>
      <vt:lpstr>Annual income</vt:lpstr>
      <vt:lpstr>Purpose of Loan</vt:lpstr>
      <vt:lpstr>Grades and Sub-grades</vt:lpstr>
      <vt:lpstr>Weak trend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Shrinivas</dc:creator>
  <cp:lastModifiedBy>Shrinivas</cp:lastModifiedBy>
  <cp:revision>7</cp:revision>
  <dcterms:created xsi:type="dcterms:W3CDTF">2022-10-04T05:21:53Z</dcterms:created>
  <dcterms:modified xsi:type="dcterms:W3CDTF">2022-10-05T18:07:51Z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