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5"/>
  </p:notesMasterIdLst>
  <p:sldIdLst>
    <p:sldId id="306" r:id="rId5"/>
    <p:sldId id="308" r:id="rId6"/>
    <p:sldId id="309" r:id="rId7"/>
    <p:sldId id="327" r:id="rId8"/>
    <p:sldId id="307" r:id="rId9"/>
    <p:sldId id="315" r:id="rId10"/>
    <p:sldId id="314" r:id="rId11"/>
    <p:sldId id="304" r:id="rId12"/>
    <p:sldId id="316" r:id="rId13"/>
    <p:sldId id="317" r:id="rId14"/>
    <p:sldId id="295" r:id="rId15"/>
    <p:sldId id="318" r:id="rId16"/>
    <p:sldId id="319" r:id="rId17"/>
    <p:sldId id="321" r:id="rId18"/>
    <p:sldId id="320" r:id="rId19"/>
    <p:sldId id="322" r:id="rId20"/>
    <p:sldId id="323" r:id="rId21"/>
    <p:sldId id="324" r:id="rId22"/>
    <p:sldId id="325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hrivastava100/DSProjec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Breast+Cancer+Wisconsin+%28Diagnostic%29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789" y="594360"/>
            <a:ext cx="11178072" cy="2843784"/>
          </a:xfrm>
        </p:spPr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Project Title: </a:t>
            </a:r>
            <a:br>
              <a:rPr lang="en-US" sz="5400" spc="400" dirty="0">
                <a:solidFill>
                  <a:schemeClr val="bg1"/>
                </a:solidFill>
              </a:rPr>
            </a:br>
            <a:r>
              <a:rPr lang="en-US" sz="5400" spc="400" dirty="0">
                <a:solidFill>
                  <a:schemeClr val="bg1"/>
                </a:solidFill>
              </a:rPr>
              <a:t>Breast Cancer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2097" y="5147885"/>
            <a:ext cx="5093208" cy="1197864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Presented By: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Sarika Shrivastava</a:t>
            </a:r>
          </a:p>
          <a:p>
            <a:r>
              <a:rPr lang="en-US" dirty="0"/>
              <a:t>s</a:t>
            </a:r>
            <a:r>
              <a:rPr lang="en-US" sz="2000" dirty="0">
                <a:solidFill>
                  <a:schemeClr val="bg1"/>
                </a:solidFill>
              </a:rPr>
              <a:t>arika.s100@gmail.com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2844FE-15AE-F5BB-42E0-E0B1C9222505}"/>
              </a:ext>
            </a:extLst>
          </p:cNvPr>
          <p:cNvSpPr txBox="1">
            <a:spLocks/>
          </p:cNvSpPr>
          <p:nvPr/>
        </p:nvSpPr>
        <p:spPr>
          <a:xfrm>
            <a:off x="1324947" y="3751404"/>
            <a:ext cx="10394301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 whether the cancer is Benign or Malignant: </a:t>
            </a:r>
            <a:br>
              <a:rPr lang="en-US" dirty="0"/>
            </a:br>
            <a:r>
              <a:rPr lang="en-US" dirty="0"/>
              <a:t>Supervised- Classification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0" y="284305"/>
            <a:ext cx="4549775" cy="567515"/>
          </a:xfrm>
        </p:spPr>
        <p:txBody>
          <a:bodyPr>
            <a:normAutofit/>
          </a:bodyPr>
          <a:lstStyle/>
          <a:p>
            <a:r>
              <a:rPr lang="en-US" dirty="0"/>
              <a:t>#Labels(y)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F4B6B6-BD10-DA2A-ADEA-1A55CA2CC98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59020" y="938904"/>
            <a:ext cx="3103414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['diagnosis'].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value_counts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B 357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M 212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Name: diagnosis, </a:t>
            </a:r>
            <a:r>
              <a:rPr lang="en-US" altLang="en-US" sz="1800" dirty="0" err="1">
                <a:latin typeface="Arial" panose="020B0604020202020204" pitchFamily="34" charset="0"/>
              </a:rPr>
              <a:t>dtype</a:t>
            </a:r>
            <a:r>
              <a:rPr lang="en-US" altLang="en-US" sz="1800" dirty="0">
                <a:latin typeface="Arial" panose="020B0604020202020204" pitchFamily="34" charset="0"/>
              </a:rPr>
              <a:t>: int64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B46ED-5456-4F97-3716-ABDCEC3C9BB7}"/>
              </a:ext>
            </a:extLst>
          </p:cNvPr>
          <p:cNvSpPr txBox="1"/>
          <p:nvPr/>
        </p:nvSpPr>
        <p:spPr>
          <a:xfrm>
            <a:off x="5373146" y="1169737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variance, </a:t>
            </a:r>
            <a:r>
              <a:rPr lang="en-US" dirty="0" err="1"/>
              <a:t>standart</a:t>
            </a:r>
            <a:r>
              <a:rPr lang="en-US" dirty="0"/>
              <a:t> deviation, number of sample (count) or max min values</a:t>
            </a:r>
          </a:p>
          <a:p>
            <a:endParaRPr lang="en-US" dirty="0"/>
          </a:p>
          <a:p>
            <a:r>
              <a:rPr lang="en-US" dirty="0" err="1"/>
              <a:t>X.describe</a:t>
            </a:r>
            <a:r>
              <a:rPr lang="en-US" dirty="0"/>
              <a:t>()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6F29064-618D-2AAF-CDB7-985FEE3FF8B6}"/>
              </a:ext>
            </a:extLst>
          </p:cNvPr>
          <p:cNvSpPr txBox="1">
            <a:spLocks/>
          </p:cNvSpPr>
          <p:nvPr/>
        </p:nvSpPr>
        <p:spPr>
          <a:xfrm>
            <a:off x="5536768" y="436705"/>
            <a:ext cx="4549775" cy="56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#Feature Info(X):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A8962-B58D-B311-30EB-669C7A501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046-24E7-9120-CC40-BBC8BF5C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2" y="2535583"/>
            <a:ext cx="9437146" cy="2606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0B7AD-0B7C-BCDC-EE42-5FEA806C1306}"/>
              </a:ext>
            </a:extLst>
          </p:cNvPr>
          <p:cNvSpPr txBox="1"/>
          <p:nvPr/>
        </p:nvSpPr>
        <p:spPr>
          <a:xfrm>
            <a:off x="1139798" y="5595930"/>
            <a:ext cx="99124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 we need Standardization / Normalization? </a:t>
            </a:r>
          </a:p>
          <a:p>
            <a:endParaRPr lang="en-US" dirty="0"/>
          </a:p>
          <a:p>
            <a:r>
              <a:rPr lang="en-US" dirty="0"/>
              <a:t>Yes, as Max values range between 0.16(</a:t>
            </a:r>
            <a:r>
              <a:rPr lang="en-US" dirty="0" err="1"/>
              <a:t>smoothness_mean</a:t>
            </a:r>
            <a:r>
              <a:rPr lang="en-US" dirty="0"/>
              <a:t>) to 2501(</a:t>
            </a:r>
            <a:r>
              <a:rPr lang="en-US" dirty="0" err="1"/>
              <a:t>area_mean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634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670"/>
          </a:xfrm>
        </p:spPr>
        <p:txBody>
          <a:bodyPr>
            <a:noAutofit/>
          </a:bodyPr>
          <a:lstStyle/>
          <a:p>
            <a:r>
              <a:rPr lang="en-US" sz="3200" dirty="0"/>
              <a:t>Explore the data to gain insights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746AB5-9A1A-FFF4-373F-90C85EE9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37" y="750652"/>
            <a:ext cx="8248261" cy="60892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B3AE83-92F6-248C-3C82-CEA9D86F2CB8}"/>
              </a:ext>
            </a:extLst>
          </p:cNvPr>
          <p:cNvSpPr txBox="1"/>
          <p:nvPr/>
        </p:nvSpPr>
        <p:spPr>
          <a:xfrm>
            <a:off x="9535886" y="1138336"/>
            <a:ext cx="24166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Plot Histogram:</a:t>
            </a:r>
          </a:p>
          <a:p>
            <a:endParaRPr lang="en-US" dirty="0"/>
          </a:p>
          <a:p>
            <a:r>
              <a:rPr lang="en-US" dirty="0" err="1"/>
              <a:t>X.hist</a:t>
            </a:r>
            <a:r>
              <a:rPr lang="en-US" dirty="0"/>
              <a:t>(bins=50, </a:t>
            </a:r>
            <a:r>
              <a:rPr lang="en-US" dirty="0" err="1"/>
              <a:t>figsize</a:t>
            </a:r>
            <a:r>
              <a:rPr lang="en-US" dirty="0"/>
              <a:t>=(20,15))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742BC-ACBB-B040-D79A-052CBE68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846189"/>
            <a:ext cx="7736014" cy="5837426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AB5B43E-04AC-86DC-6A6B-2A2F37CE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4"/>
            <a:ext cx="10515600" cy="334670"/>
          </a:xfrm>
        </p:spPr>
        <p:txBody>
          <a:bodyPr>
            <a:noAutofit/>
          </a:bodyPr>
          <a:lstStyle/>
          <a:p>
            <a:r>
              <a:rPr lang="en-US" sz="3200" dirty="0"/>
              <a:t>Explore the data to gain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E9BEA-175A-48B0-FA9E-DE7DE77F9A40}"/>
              </a:ext>
            </a:extLst>
          </p:cNvPr>
          <p:cNvSpPr txBox="1"/>
          <p:nvPr/>
        </p:nvSpPr>
        <p:spPr>
          <a:xfrm>
            <a:off x="9535886" y="1138336"/>
            <a:ext cx="2416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View Co-relation:</a:t>
            </a:r>
          </a:p>
          <a:p>
            <a:r>
              <a:rPr lang="en-US" dirty="0" err="1"/>
              <a:t>X.corr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050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B5B43E-04AC-86DC-6A6B-2A2F37CE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Feature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8D76-07DA-8F49-577E-09F119FF9C5F}"/>
              </a:ext>
            </a:extLst>
          </p:cNvPr>
          <p:cNvSpPr txBox="1"/>
          <p:nvPr/>
        </p:nvSpPr>
        <p:spPr>
          <a:xfrm>
            <a:off x="914399" y="889843"/>
            <a:ext cx="95265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it can be seen above </a:t>
            </a:r>
            <a:r>
              <a:rPr lang="en-US" dirty="0" err="1">
                <a:solidFill>
                  <a:srgbClr val="FF0000"/>
                </a:solidFill>
              </a:rPr>
              <a:t>radius_mean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perimeter_mean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area_mean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correlated with each other so we will use only </a:t>
            </a:r>
            <a:r>
              <a:rPr lang="en-US" b="1" dirty="0" err="1">
                <a:solidFill>
                  <a:srgbClr val="FF0000"/>
                </a:solidFill>
              </a:rPr>
              <a:t>area_mean</a:t>
            </a:r>
            <a:r>
              <a:rPr lang="en-US" dirty="0"/>
              <a:t>. We can find other correlated features and look accuracy with random forest classifier.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Compactness_mean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concavity_mean</a:t>
            </a:r>
            <a:r>
              <a:rPr lang="en-US" dirty="0">
                <a:solidFill>
                  <a:srgbClr val="FF0000"/>
                </a:solidFill>
              </a:rPr>
              <a:t> and concave </a:t>
            </a:r>
            <a:r>
              <a:rPr lang="en-US" dirty="0" err="1">
                <a:solidFill>
                  <a:srgbClr val="FF0000"/>
                </a:solidFill>
              </a:rPr>
              <a:t>points_mean</a:t>
            </a:r>
            <a:r>
              <a:rPr lang="en-US" dirty="0"/>
              <a:t> are correlated with each </a:t>
            </a:r>
            <a:r>
              <a:rPr lang="en-US" dirty="0" err="1"/>
              <a:t>other.Therefore</a:t>
            </a:r>
            <a:r>
              <a:rPr lang="en-US" dirty="0"/>
              <a:t> I only choose </a:t>
            </a:r>
            <a:r>
              <a:rPr lang="en-US" dirty="0" err="1"/>
              <a:t>concavity_mean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Apart from these, </a:t>
            </a:r>
            <a:r>
              <a:rPr lang="en-US" dirty="0" err="1">
                <a:solidFill>
                  <a:srgbClr val="FF0000"/>
                </a:solidFill>
              </a:rPr>
              <a:t>radius_se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perimeter_se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area_se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correlated and I only use </a:t>
            </a:r>
            <a:r>
              <a:rPr lang="en-US" dirty="0" err="1"/>
              <a:t>area_se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radius_worst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perimeter_worst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area_worst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correlated so I use </a:t>
            </a:r>
            <a:r>
              <a:rPr lang="en-US" dirty="0" err="1"/>
              <a:t>area_worst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Compactness_worst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concavity_worst</a:t>
            </a:r>
            <a:r>
              <a:rPr lang="en-US" dirty="0">
                <a:solidFill>
                  <a:srgbClr val="FF0000"/>
                </a:solidFill>
              </a:rPr>
              <a:t> and concave </a:t>
            </a:r>
            <a:r>
              <a:rPr lang="en-US" dirty="0" err="1">
                <a:solidFill>
                  <a:srgbClr val="FF0000"/>
                </a:solidFill>
              </a:rPr>
              <a:t>points_worst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so I use </a:t>
            </a:r>
            <a:r>
              <a:rPr lang="en-US" dirty="0" err="1"/>
              <a:t>concavity_worst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Compactness_se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concavity_se</a:t>
            </a:r>
            <a:r>
              <a:rPr lang="en-US" dirty="0">
                <a:solidFill>
                  <a:srgbClr val="FF0000"/>
                </a:solidFill>
              </a:rPr>
              <a:t> and concave </a:t>
            </a:r>
            <a:r>
              <a:rPr lang="en-US" dirty="0" err="1">
                <a:solidFill>
                  <a:srgbClr val="FF0000"/>
                </a:solidFill>
              </a:rPr>
              <a:t>points_se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so, I use </a:t>
            </a:r>
            <a:r>
              <a:rPr lang="en-US" dirty="0" err="1"/>
              <a:t>concavity_se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texture_mean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texture_worst</a:t>
            </a:r>
            <a:r>
              <a:rPr lang="en-US" dirty="0">
                <a:solidFill>
                  <a:srgbClr val="FF0000"/>
                </a:solidFill>
              </a:rPr>
              <a:t> are correlated</a:t>
            </a:r>
            <a:r>
              <a:rPr lang="en-US" dirty="0"/>
              <a:t>, and I use </a:t>
            </a:r>
            <a:r>
              <a:rPr lang="en-US" dirty="0" err="1"/>
              <a:t>texture_mean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area_worst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dirty="0" err="1">
                <a:solidFill>
                  <a:srgbClr val="FF0000"/>
                </a:solidFill>
              </a:rPr>
              <a:t>area_mean</a:t>
            </a:r>
            <a:r>
              <a:rPr lang="en-US" dirty="0"/>
              <a:t> are correlated, I use </a:t>
            </a:r>
            <a:r>
              <a:rPr lang="en-US" dirty="0" err="1"/>
              <a:t>area_mean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92138-45F1-77F5-7434-9830FB4E9B36}"/>
              </a:ext>
            </a:extLst>
          </p:cNvPr>
          <p:cNvSpPr txBox="1"/>
          <p:nvPr/>
        </p:nvSpPr>
        <p:spPr>
          <a:xfrm>
            <a:off x="1138334" y="5241742"/>
            <a:ext cx="1034764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Visualize correlation with the </a:t>
            </a:r>
            <a:r>
              <a:rPr lang="en-US" sz="2400" b="1" dirty="0" err="1"/>
              <a:t>scatter_matrix</a:t>
            </a:r>
            <a:r>
              <a:rPr lang="en-US" sz="2400" b="1" dirty="0"/>
              <a:t>(): </a:t>
            </a:r>
          </a:p>
          <a:p>
            <a:endParaRPr lang="en-US" dirty="0"/>
          </a:p>
          <a:p>
            <a:r>
              <a:rPr lang="en-US" dirty="0" err="1"/>
              <a:t>pd.plotting.scatter_matrix</a:t>
            </a:r>
            <a:r>
              <a:rPr lang="en-US" dirty="0"/>
              <a:t>(X[['area_mean','concavity_mean','area_se','area_worst','concavity_worst','concavity_se','texture_mean']],</a:t>
            </a:r>
            <a:r>
              <a:rPr lang="en-US" dirty="0" err="1"/>
              <a:t>figsize</a:t>
            </a:r>
            <a:r>
              <a:rPr lang="en-US" dirty="0"/>
              <a:t> = (12,10))</a:t>
            </a:r>
          </a:p>
        </p:txBody>
      </p:sp>
    </p:spTree>
    <p:extLst>
      <p:ext uri="{BB962C8B-B14F-4D97-AF65-F5344CB8AC3E}">
        <p14:creationId xmlns:p14="http://schemas.microsoft.com/office/powerpoint/2010/main" val="232585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Visualize correlation with the </a:t>
            </a:r>
            <a:r>
              <a:rPr lang="en-US" sz="3200" dirty="0" err="1"/>
              <a:t>scatter_matrix</a:t>
            </a:r>
            <a:r>
              <a:rPr lang="en-US" sz="3200" dirty="0"/>
              <a:t>(): 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A06684-7125-73FA-E5AA-295B2367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606365"/>
            <a:ext cx="8668139" cy="619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B5B43E-04AC-86DC-6A6B-2A2F37CE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4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Test / Train 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58D76-07DA-8F49-577E-09F119FF9C5F}"/>
              </a:ext>
            </a:extLst>
          </p:cNvPr>
          <p:cNvSpPr txBox="1"/>
          <p:nvPr/>
        </p:nvSpPr>
        <p:spPr>
          <a:xfrm>
            <a:off x="914399" y="889843"/>
            <a:ext cx="95265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 data in 80/20 ratio for training and testing: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 err="1"/>
              <a:t>Xtrain</a:t>
            </a:r>
            <a:r>
              <a:rPr lang="en-US" dirty="0"/>
              <a:t>, </a:t>
            </a:r>
            <a:r>
              <a:rPr lang="en-US" dirty="0" err="1"/>
              <a:t>Xtest</a:t>
            </a:r>
            <a:r>
              <a:rPr lang="en-US" dirty="0"/>
              <a:t>, </a:t>
            </a:r>
            <a:r>
              <a:rPr lang="en-US" dirty="0" err="1"/>
              <a:t>ytrain</a:t>
            </a:r>
            <a:r>
              <a:rPr lang="en-US" dirty="0"/>
              <a:t>, </a:t>
            </a:r>
            <a:r>
              <a:rPr lang="en-US" dirty="0" err="1"/>
              <a:t>ytest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 </a:t>
            </a:r>
            <a:r>
              <a:rPr lang="en-US" dirty="0" err="1"/>
              <a:t>test_size</a:t>
            </a:r>
            <a:r>
              <a:rPr lang="en-US" dirty="0"/>
              <a:t>=0.20,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print("After Test / Train Split:", </a:t>
            </a:r>
            <a:r>
              <a:rPr lang="en-US" dirty="0" err="1"/>
              <a:t>Xtrain.shape</a:t>
            </a:r>
            <a:r>
              <a:rPr lang="en-US" dirty="0"/>
              <a:t>, </a:t>
            </a:r>
            <a:r>
              <a:rPr lang="en-US" dirty="0" err="1"/>
              <a:t>Xtest.shape,ytrain.size</a:t>
            </a:r>
            <a:r>
              <a:rPr lang="en-US" dirty="0"/>
              <a:t>, </a:t>
            </a:r>
            <a:r>
              <a:rPr lang="en-US" dirty="0" err="1"/>
              <a:t>ytest.size</a:t>
            </a:r>
            <a:r>
              <a:rPr lang="en-US" dirty="0"/>
              <a:t>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After Test / Train Split: (455, 30) (114, 30) 455 114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92138-45F1-77F5-7434-9830FB4E9B36}"/>
              </a:ext>
            </a:extLst>
          </p:cNvPr>
          <p:cNvSpPr txBox="1"/>
          <p:nvPr/>
        </p:nvSpPr>
        <p:spPr>
          <a:xfrm>
            <a:off x="998376" y="3429000"/>
            <a:ext cx="1034764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Prepare Data for ML Algorithms: scaling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this is classification problem will be using Standardization (how many standard deviation value is away from mean) 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scaled_Xtrain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Xtrain</a:t>
            </a:r>
            <a:r>
              <a:rPr lang="en-US" dirty="0"/>
              <a:t>)</a:t>
            </a:r>
          </a:p>
          <a:p>
            <a:r>
              <a:rPr lang="en-US" dirty="0" err="1"/>
              <a:t>scaled_Xtest</a:t>
            </a:r>
            <a:r>
              <a:rPr lang="en-US" dirty="0"/>
              <a:t> = </a:t>
            </a:r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Xtest</a:t>
            </a:r>
            <a:r>
              <a:rPr lang="en-US" dirty="0"/>
              <a:t>)</a:t>
            </a:r>
          </a:p>
          <a:p>
            <a:r>
              <a:rPr lang="en-US" dirty="0" err="1"/>
              <a:t>X_mean</a:t>
            </a:r>
            <a:r>
              <a:rPr lang="en-US" dirty="0"/>
              <a:t> = </a:t>
            </a:r>
            <a:r>
              <a:rPr lang="en-US" dirty="0" err="1"/>
              <a:t>scaler.mean</a:t>
            </a:r>
            <a:r>
              <a:rPr lang="en-US" dirty="0"/>
              <a:t>_</a:t>
            </a:r>
          </a:p>
          <a:p>
            <a:r>
              <a:rPr lang="en-US" dirty="0" err="1"/>
              <a:t>X_std</a:t>
            </a:r>
            <a:r>
              <a:rPr lang="en-US" dirty="0"/>
              <a:t> = </a:t>
            </a:r>
            <a:r>
              <a:rPr lang="en-US" dirty="0" err="1"/>
              <a:t>scaler.scale</a:t>
            </a:r>
            <a:r>
              <a:rPr lang="en-US" dirty="0"/>
              <a:t>_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21A0F6-2226-ABAD-D695-A603BC72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6" y="3235813"/>
            <a:ext cx="28854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1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97A6BD-18D5-6282-500C-29ECCB3B624E}"/>
              </a:ext>
            </a:extLst>
          </p:cNvPr>
          <p:cNvSpPr txBox="1"/>
          <p:nvPr/>
        </p:nvSpPr>
        <p:spPr>
          <a:xfrm>
            <a:off x="562944" y="95043"/>
            <a:ext cx="9610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0" dirty="0">
                <a:solidFill>
                  <a:srgbClr val="000000"/>
                </a:solidFill>
                <a:effectLst/>
                <a:latin typeface="+mj-lt"/>
              </a:rPr>
              <a:t>Random Forest Classifier</a:t>
            </a:r>
          </a:p>
          <a:p>
            <a:br>
              <a:rPr lang="en-US" sz="3200" dirty="0">
                <a:latin typeface="+mj-lt"/>
              </a:rPr>
            </a:br>
            <a:endParaRPr lang="en-US" sz="3200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641A28-1902-61F1-C332-11166B40DA4A}"/>
              </a:ext>
            </a:extLst>
          </p:cNvPr>
          <p:cNvSpPr txBox="1">
            <a:spLocks/>
          </p:cNvSpPr>
          <p:nvPr/>
        </p:nvSpPr>
        <p:spPr>
          <a:xfrm>
            <a:off x="8112964" y="439399"/>
            <a:ext cx="4121021" cy="81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BB414-6A67-A563-BBD1-7E265CCFC006}"/>
              </a:ext>
            </a:extLst>
          </p:cNvPr>
          <p:cNvSpPr txBox="1"/>
          <p:nvPr/>
        </p:nvSpPr>
        <p:spPr>
          <a:xfrm>
            <a:off x="218493" y="597160"/>
            <a:ext cx="6401574" cy="6379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dirty="0"/>
              <a:t># creating the parameter grid</a:t>
            </a:r>
          </a:p>
          <a:p>
            <a:r>
              <a:rPr lang="en-US" dirty="0" err="1"/>
              <a:t>n_estimators</a:t>
            </a:r>
            <a:r>
              <a:rPr lang="en-US" dirty="0"/>
              <a:t> = [100, 200, 300]</a:t>
            </a:r>
          </a:p>
          <a:p>
            <a:r>
              <a:rPr lang="en-US" dirty="0" err="1"/>
              <a:t>max_features</a:t>
            </a:r>
            <a:r>
              <a:rPr lang="en-US" dirty="0"/>
              <a:t> = [5 ,10, 15, 20]</a:t>
            </a:r>
          </a:p>
          <a:p>
            <a:r>
              <a:rPr lang="en-US" dirty="0"/>
              <a:t>bootstrap = [True, False]</a:t>
            </a:r>
          </a:p>
          <a:p>
            <a:r>
              <a:rPr lang="en-US" dirty="0" err="1"/>
              <a:t>oob_score</a:t>
            </a:r>
            <a:r>
              <a:rPr lang="en-US" dirty="0"/>
              <a:t> = [True, False]</a:t>
            </a:r>
          </a:p>
          <a:p>
            <a:r>
              <a:rPr lang="en-US" dirty="0"/>
              <a:t>criterion = ['</a:t>
            </a:r>
            <a:r>
              <a:rPr lang="en-US" dirty="0" err="1"/>
              <a:t>gini</a:t>
            </a:r>
            <a:r>
              <a:rPr lang="en-US" dirty="0"/>
              <a:t>', 'entropy', '</a:t>
            </a:r>
            <a:r>
              <a:rPr lang="en-US" dirty="0" err="1"/>
              <a:t>log_loss</a:t>
            </a:r>
            <a:r>
              <a:rPr lang="en-US" dirty="0"/>
              <a:t>']</a:t>
            </a:r>
          </a:p>
          <a:p>
            <a:endParaRPr lang="en-US" dirty="0"/>
          </a:p>
          <a:p>
            <a:r>
              <a:rPr lang="en-US" dirty="0" err="1"/>
              <a:t>param_grid</a:t>
            </a:r>
            <a:r>
              <a:rPr lang="en-US" dirty="0"/>
              <a:t> = {'n_estimators':</a:t>
            </a:r>
            <a:r>
              <a:rPr lang="en-US" dirty="0" err="1"/>
              <a:t>n_estimators</a:t>
            </a:r>
            <a:r>
              <a:rPr lang="en-US" dirty="0"/>
              <a:t>,</a:t>
            </a:r>
          </a:p>
          <a:p>
            <a:r>
              <a:rPr lang="en-US" dirty="0"/>
              <a:t>             'max_features':</a:t>
            </a:r>
            <a:r>
              <a:rPr lang="en-US" dirty="0" err="1"/>
              <a:t>max_features</a:t>
            </a:r>
            <a:r>
              <a:rPr lang="en-US" dirty="0"/>
              <a:t>,</a:t>
            </a:r>
          </a:p>
          <a:p>
            <a:r>
              <a:rPr lang="en-US" dirty="0"/>
              <a:t>             '</a:t>
            </a:r>
            <a:r>
              <a:rPr lang="en-US" dirty="0" err="1"/>
              <a:t>bootstrap':bootstrap</a:t>
            </a:r>
            <a:r>
              <a:rPr lang="en-US" dirty="0"/>
              <a:t>,</a:t>
            </a:r>
          </a:p>
          <a:p>
            <a:r>
              <a:rPr lang="en-US" dirty="0"/>
              <a:t>             'oob_score':</a:t>
            </a:r>
            <a:r>
              <a:rPr lang="en-US" dirty="0" err="1"/>
              <a:t>oob_score</a:t>
            </a:r>
            <a:r>
              <a:rPr lang="en-US" dirty="0"/>
              <a:t>,</a:t>
            </a:r>
          </a:p>
          <a:p>
            <a:r>
              <a:rPr lang="en-US" dirty="0"/>
              <a:t>             '</a:t>
            </a:r>
            <a:r>
              <a:rPr lang="en-US" dirty="0" err="1"/>
              <a:t>criterion':criterion</a:t>
            </a:r>
            <a:r>
              <a:rPr lang="en-US" dirty="0"/>
              <a:t>}</a:t>
            </a:r>
          </a:p>
          <a:p>
            <a:r>
              <a:rPr lang="en-US" dirty="0"/>
              <a:t># creating instances</a:t>
            </a:r>
          </a:p>
          <a:p>
            <a:r>
              <a:rPr lang="en-US" dirty="0" err="1"/>
              <a:t>rdfc</a:t>
            </a:r>
            <a:r>
              <a:rPr lang="en-US" dirty="0"/>
              <a:t> =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/>
              <a:t>grid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rdfc</a:t>
            </a:r>
            <a:r>
              <a:rPr lang="en-US" dirty="0"/>
              <a:t>, </a:t>
            </a:r>
            <a:r>
              <a:rPr lang="en-US" dirty="0" err="1"/>
              <a:t>param_grid</a:t>
            </a:r>
            <a:r>
              <a:rPr lang="en-US" dirty="0"/>
              <a:t>)</a:t>
            </a:r>
          </a:p>
          <a:p>
            <a:r>
              <a:rPr lang="en-US" dirty="0"/>
              <a:t># fit on model</a:t>
            </a:r>
          </a:p>
          <a:p>
            <a:r>
              <a:rPr lang="en-US" dirty="0" err="1"/>
              <a:t>grid.fit</a:t>
            </a:r>
            <a:r>
              <a:rPr lang="en-US" dirty="0"/>
              <a:t>(</a:t>
            </a:r>
            <a:r>
              <a:rPr lang="en-US" dirty="0" err="1"/>
              <a:t>scaled_Xtrain,ytrain</a:t>
            </a:r>
            <a:r>
              <a:rPr lang="en-US" dirty="0"/>
              <a:t>)</a:t>
            </a:r>
          </a:p>
          <a:p>
            <a:r>
              <a:rPr lang="en-US" dirty="0"/>
              <a:t># the best parameters</a:t>
            </a:r>
          </a:p>
          <a:p>
            <a:r>
              <a:rPr lang="en-US" dirty="0" err="1"/>
              <a:t>grid.best_params</a:t>
            </a:r>
            <a:r>
              <a:rPr lang="en-US" dirty="0"/>
              <a:t>_</a:t>
            </a:r>
          </a:p>
          <a:p>
            <a:r>
              <a:rPr lang="en-US" dirty="0"/>
              <a:t># y predictions</a:t>
            </a:r>
          </a:p>
          <a:p>
            <a:r>
              <a:rPr lang="en-US" dirty="0" err="1"/>
              <a:t>ypred</a:t>
            </a:r>
            <a:r>
              <a:rPr lang="en-US" dirty="0"/>
              <a:t> = </a:t>
            </a:r>
            <a:r>
              <a:rPr lang="en-US" dirty="0" err="1"/>
              <a:t>grid.predict</a:t>
            </a:r>
            <a:r>
              <a:rPr lang="en-US" dirty="0"/>
              <a:t>(</a:t>
            </a:r>
            <a:r>
              <a:rPr lang="en-US" dirty="0" err="1"/>
              <a:t>scaled_Xtest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8A848-5B6B-E277-9D4B-B36B3E4272C6}"/>
              </a:ext>
            </a:extLst>
          </p:cNvPr>
          <p:cNvSpPr txBox="1"/>
          <p:nvPr/>
        </p:nvSpPr>
        <p:spPr>
          <a:xfrm>
            <a:off x="6096000" y="1024174"/>
            <a:ext cx="5533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Classification report ---&gt; accuracy, f1 score, precision and recall</a:t>
            </a:r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ytest,ypred</a:t>
            </a:r>
            <a:r>
              <a:rPr lang="en-US" dirty="0"/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F5A1D-CF8D-3D5A-082B-3FC9992A66B9}"/>
              </a:ext>
            </a:extLst>
          </p:cNvPr>
          <p:cNvSpPr txBox="1"/>
          <p:nvPr/>
        </p:nvSpPr>
        <p:spPr>
          <a:xfrm>
            <a:off x="6440449" y="3283060"/>
            <a:ext cx="553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Plotting Confusion matrix</a:t>
            </a:r>
          </a:p>
          <a:p>
            <a:r>
              <a:rPr lang="en-US" dirty="0" err="1"/>
              <a:t>ConfusionMatrixDisplay.from_estimator</a:t>
            </a:r>
            <a:r>
              <a:rPr lang="en-US" dirty="0"/>
              <a:t>(</a:t>
            </a:r>
            <a:r>
              <a:rPr lang="en-US" dirty="0" err="1"/>
              <a:t>grid,scaled_Xtest,ytest</a:t>
            </a:r>
            <a:r>
              <a:rPr lang="en-US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E5A9A8-91B1-FE28-4B9D-9EB048C3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067" y="1951569"/>
            <a:ext cx="3406435" cy="1158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FFDE5F-D3ED-9221-2EF8-CEC3286DF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11" y="4242645"/>
            <a:ext cx="2872989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2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97A6BD-18D5-6282-500C-29ECCB3B624E}"/>
              </a:ext>
            </a:extLst>
          </p:cNvPr>
          <p:cNvSpPr txBox="1"/>
          <p:nvPr/>
        </p:nvSpPr>
        <p:spPr>
          <a:xfrm>
            <a:off x="562944" y="95043"/>
            <a:ext cx="961053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i="0" dirty="0" err="1">
                <a:solidFill>
                  <a:srgbClr val="000000"/>
                </a:solidFill>
                <a:effectLst/>
                <a:latin typeface="+mj-lt"/>
              </a:rPr>
              <a:t>Stochastic</a:t>
            </a:r>
            <a:r>
              <a:rPr lang="fr-FR" sz="3200" i="0" dirty="0">
                <a:solidFill>
                  <a:srgbClr val="000000"/>
                </a:solidFill>
                <a:effectLst/>
                <a:latin typeface="+mj-lt"/>
              </a:rPr>
              <a:t> Gradient </a:t>
            </a:r>
            <a:r>
              <a:rPr lang="fr-FR" sz="3200" i="0" dirty="0" err="1">
                <a:solidFill>
                  <a:srgbClr val="000000"/>
                </a:solidFill>
                <a:effectLst/>
                <a:latin typeface="+mj-lt"/>
              </a:rPr>
              <a:t>Descent</a:t>
            </a:r>
            <a:r>
              <a:rPr lang="fr-FR" sz="3200" i="0" dirty="0">
                <a:solidFill>
                  <a:srgbClr val="000000"/>
                </a:solidFill>
                <a:effectLst/>
                <a:latin typeface="+mj-lt"/>
              </a:rPr>
              <a:t> (SGD) Classification 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641A28-1902-61F1-C332-11166B40DA4A}"/>
              </a:ext>
            </a:extLst>
          </p:cNvPr>
          <p:cNvSpPr txBox="1">
            <a:spLocks/>
          </p:cNvSpPr>
          <p:nvPr/>
        </p:nvSpPr>
        <p:spPr>
          <a:xfrm>
            <a:off x="8112964" y="439399"/>
            <a:ext cx="4121021" cy="81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BB414-6A67-A563-BBD1-7E265CCFC006}"/>
              </a:ext>
            </a:extLst>
          </p:cNvPr>
          <p:cNvSpPr txBox="1"/>
          <p:nvPr/>
        </p:nvSpPr>
        <p:spPr>
          <a:xfrm>
            <a:off x="335901" y="985995"/>
            <a:ext cx="609755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SGDClassifier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sgdc</a:t>
            </a:r>
            <a:r>
              <a:rPr lang="en-US" dirty="0"/>
              <a:t> = </a:t>
            </a:r>
            <a:r>
              <a:rPr lang="en-US" dirty="0" err="1"/>
              <a:t>SGDClassifier</a:t>
            </a:r>
            <a:r>
              <a:rPr lang="en-US" dirty="0"/>
              <a:t>(</a:t>
            </a:r>
            <a:r>
              <a:rPr lang="en-US" dirty="0" err="1"/>
              <a:t>max_iter</a:t>
            </a:r>
            <a:r>
              <a:rPr lang="en-US" dirty="0"/>
              <a:t>=1000, </a:t>
            </a:r>
            <a:r>
              <a:rPr lang="en-US" dirty="0" err="1"/>
              <a:t>tol</a:t>
            </a:r>
            <a:r>
              <a:rPr lang="en-US" dirty="0"/>
              <a:t>=0.01)</a:t>
            </a:r>
          </a:p>
          <a:p>
            <a:r>
              <a:rPr lang="en-US" dirty="0"/>
              <a:t>print(</a:t>
            </a:r>
            <a:r>
              <a:rPr lang="en-US" dirty="0" err="1"/>
              <a:t>sgdc</a:t>
            </a:r>
            <a:r>
              <a:rPr lang="en-US" dirty="0"/>
              <a:t>)</a:t>
            </a:r>
          </a:p>
          <a:p>
            <a:r>
              <a:rPr lang="en-US" dirty="0" err="1"/>
              <a:t>sgdc.fit</a:t>
            </a:r>
            <a:r>
              <a:rPr lang="en-US" dirty="0"/>
              <a:t>(</a:t>
            </a:r>
            <a:r>
              <a:rPr lang="en-US" dirty="0" err="1"/>
              <a:t>scaled_Xtrain</a:t>
            </a:r>
            <a:r>
              <a:rPr lang="en-US" dirty="0"/>
              <a:t>, </a:t>
            </a:r>
            <a:r>
              <a:rPr lang="en-US" dirty="0" err="1"/>
              <a:t>ytrain</a:t>
            </a:r>
            <a:r>
              <a:rPr lang="en-US" dirty="0"/>
              <a:t>)</a:t>
            </a:r>
          </a:p>
          <a:p>
            <a:r>
              <a:rPr lang="en-US" dirty="0"/>
              <a:t>score = </a:t>
            </a:r>
            <a:r>
              <a:rPr lang="en-US" dirty="0" err="1"/>
              <a:t>sgdc.score</a:t>
            </a:r>
            <a:r>
              <a:rPr lang="en-US" dirty="0"/>
              <a:t>(</a:t>
            </a:r>
            <a:r>
              <a:rPr lang="en-US" dirty="0" err="1"/>
              <a:t>scaled_Xtrain</a:t>
            </a:r>
            <a:r>
              <a:rPr lang="en-US" dirty="0"/>
              <a:t>, </a:t>
            </a:r>
            <a:r>
              <a:rPr lang="en-US" dirty="0" err="1"/>
              <a:t>ytrain</a:t>
            </a:r>
            <a:r>
              <a:rPr lang="en-US" dirty="0"/>
              <a:t>)</a:t>
            </a:r>
          </a:p>
          <a:p>
            <a:r>
              <a:rPr lang="en-US" dirty="0"/>
              <a:t>print("Training Score: ", score)</a:t>
            </a:r>
          </a:p>
          <a:p>
            <a:endParaRPr lang="en-US" dirty="0"/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SGDClassifier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=0.01) Training Score: 0.967032967032967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ypred2 = </a:t>
            </a:r>
            <a:r>
              <a:rPr lang="en-US" dirty="0" err="1"/>
              <a:t>sgdc.predict</a:t>
            </a:r>
            <a:r>
              <a:rPr lang="en-US" dirty="0"/>
              <a:t>(</a:t>
            </a:r>
            <a:r>
              <a:rPr lang="en-US" dirty="0" err="1"/>
              <a:t>scaled_Xtest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8A848-5B6B-E277-9D4B-B36B3E4272C6}"/>
              </a:ext>
            </a:extLst>
          </p:cNvPr>
          <p:cNvSpPr txBox="1"/>
          <p:nvPr/>
        </p:nvSpPr>
        <p:spPr>
          <a:xfrm>
            <a:off x="6096000" y="1024174"/>
            <a:ext cx="5533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Classification report ---&gt; accuracy, f1 score, precision and recall</a:t>
            </a:r>
          </a:p>
          <a:p>
            <a:r>
              <a:rPr lang="en-US" dirty="0" err="1"/>
              <a:t>cr</a:t>
            </a:r>
            <a:r>
              <a:rPr lang="en-US" dirty="0"/>
              <a:t> = 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ytest</a:t>
            </a:r>
            <a:r>
              <a:rPr lang="en-US" dirty="0"/>
              <a:t>, ypred2)</a:t>
            </a:r>
          </a:p>
          <a:p>
            <a:r>
              <a:rPr lang="en-US" dirty="0"/>
              <a:t>print(</a:t>
            </a:r>
            <a:r>
              <a:rPr lang="en-US" dirty="0" err="1"/>
              <a:t>cr</a:t>
            </a:r>
            <a:r>
              <a:rPr lang="en-US" dirty="0"/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F5A1D-CF8D-3D5A-082B-3FC9992A66B9}"/>
              </a:ext>
            </a:extLst>
          </p:cNvPr>
          <p:cNvSpPr txBox="1"/>
          <p:nvPr/>
        </p:nvSpPr>
        <p:spPr>
          <a:xfrm>
            <a:off x="6298163" y="3478985"/>
            <a:ext cx="56473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Plotting confusion matrix</a:t>
            </a:r>
          </a:p>
          <a:p>
            <a:r>
              <a:rPr lang="en-US" dirty="0" err="1"/>
              <a:t>ConfusionMatrixDisplay.from_estimator</a:t>
            </a:r>
            <a:r>
              <a:rPr lang="en-US" dirty="0"/>
              <a:t>(</a:t>
            </a:r>
            <a:r>
              <a:rPr lang="en-US" dirty="0" err="1"/>
              <a:t>grid,scaled_Xtest,ytest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7C6AB-2472-4746-CBE4-6A2F940E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62" y="2224503"/>
            <a:ext cx="3322608" cy="1127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4033D9-6AFA-CA44-52C3-014D1884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985" y="4402315"/>
            <a:ext cx="2995471" cy="24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2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97A6BD-18D5-6282-500C-29ECCB3B624E}"/>
              </a:ext>
            </a:extLst>
          </p:cNvPr>
          <p:cNvSpPr txBox="1"/>
          <p:nvPr/>
        </p:nvSpPr>
        <p:spPr>
          <a:xfrm>
            <a:off x="562944" y="95043"/>
            <a:ext cx="961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 err="1">
                <a:solidFill>
                  <a:srgbClr val="000000"/>
                </a:solidFill>
                <a:latin typeface="+mj-lt"/>
              </a:rPr>
              <a:t>Linear</a:t>
            </a:r>
            <a:r>
              <a:rPr lang="fr-FR" sz="3200" dirty="0">
                <a:solidFill>
                  <a:srgbClr val="000000"/>
                </a:solidFill>
                <a:latin typeface="+mj-lt"/>
              </a:rPr>
              <a:t> SVC</a:t>
            </a:r>
            <a:endParaRPr lang="en-US" sz="3000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641A28-1902-61F1-C332-11166B40DA4A}"/>
              </a:ext>
            </a:extLst>
          </p:cNvPr>
          <p:cNvSpPr txBox="1">
            <a:spLocks/>
          </p:cNvSpPr>
          <p:nvPr/>
        </p:nvSpPr>
        <p:spPr>
          <a:xfrm>
            <a:off x="8112964" y="439399"/>
            <a:ext cx="4121021" cy="81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BB414-6A67-A563-BBD1-7E265CCFC006}"/>
              </a:ext>
            </a:extLst>
          </p:cNvPr>
          <p:cNvSpPr txBox="1"/>
          <p:nvPr/>
        </p:nvSpPr>
        <p:spPr>
          <a:xfrm>
            <a:off x="335901" y="1032648"/>
            <a:ext cx="60975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r>
              <a:rPr lang="en-US" dirty="0"/>
              <a:t>param_grid3 = {'C':[0.001, 0.01, 0.1, 1, 10],</a:t>
            </a:r>
          </a:p>
          <a:p>
            <a:r>
              <a:rPr lang="en-US" dirty="0"/>
              <a:t>              'kernel':['linear','</a:t>
            </a:r>
            <a:r>
              <a:rPr lang="en-US" dirty="0" err="1"/>
              <a:t>rbf</a:t>
            </a:r>
            <a:r>
              <a:rPr lang="en-US" dirty="0"/>
              <a:t>']}</a:t>
            </a:r>
          </a:p>
          <a:p>
            <a:r>
              <a:rPr lang="en-US" dirty="0" err="1"/>
              <a:t>svm</a:t>
            </a:r>
            <a:r>
              <a:rPr lang="en-US" dirty="0"/>
              <a:t> = SVC()</a:t>
            </a:r>
          </a:p>
          <a:p>
            <a:r>
              <a:rPr lang="en-US" dirty="0"/>
              <a:t>grid2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svm</a:t>
            </a:r>
            <a:r>
              <a:rPr lang="en-US" dirty="0"/>
              <a:t>, param_grid3)</a:t>
            </a:r>
          </a:p>
          <a:p>
            <a:r>
              <a:rPr lang="en-US" dirty="0"/>
              <a:t>grid2.fit(</a:t>
            </a:r>
            <a:r>
              <a:rPr lang="en-US" dirty="0" err="1"/>
              <a:t>scaled_Xtrain,ytrain</a:t>
            </a:r>
            <a:r>
              <a:rPr lang="en-US" dirty="0"/>
              <a:t>)</a:t>
            </a:r>
          </a:p>
          <a:p>
            <a:r>
              <a:rPr lang="en-US" dirty="0"/>
              <a:t>grid2.best_estimator_.get_params</a:t>
            </a:r>
          </a:p>
          <a:p>
            <a:r>
              <a:rPr lang="en-US" dirty="0"/>
              <a:t>grid2.best_score_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0.9758241758241759</a:t>
            </a:r>
          </a:p>
          <a:p>
            <a:r>
              <a:rPr lang="en-US" dirty="0"/>
              <a:t>ypred3 = grid2.predict(</a:t>
            </a:r>
            <a:r>
              <a:rPr lang="en-US" dirty="0" err="1"/>
              <a:t>scaled_Xtest</a:t>
            </a:r>
            <a:r>
              <a:rPr lang="en-US" dirty="0"/>
              <a:t>)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(ytest,ypred3))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8A848-5B6B-E277-9D4B-B36B3E4272C6}"/>
              </a:ext>
            </a:extLst>
          </p:cNvPr>
          <p:cNvSpPr txBox="1"/>
          <p:nvPr/>
        </p:nvSpPr>
        <p:spPr>
          <a:xfrm>
            <a:off x="6433454" y="701951"/>
            <a:ext cx="5195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Classification report ----&gt; accuracy, f1 score, precision and recall</a:t>
            </a:r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(ytest,ypred3))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F5A1D-CF8D-3D5A-082B-3FC9992A66B9}"/>
              </a:ext>
            </a:extLst>
          </p:cNvPr>
          <p:cNvSpPr txBox="1"/>
          <p:nvPr/>
        </p:nvSpPr>
        <p:spPr>
          <a:xfrm>
            <a:off x="6525987" y="3278040"/>
            <a:ext cx="5330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Plotting confusion matrix: </a:t>
            </a:r>
            <a:r>
              <a:rPr lang="en-US" dirty="0" err="1"/>
              <a:t>ConfusionMatrixDisplay.from_estimator</a:t>
            </a:r>
            <a:r>
              <a:rPr lang="en-US" dirty="0"/>
              <a:t>(grid2,scaled_Xtest,ytest)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3AAE3-9098-ADD1-6402-81D6E58C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D73A10A-CFE9-EEEA-208F-BE3D1551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9954"/>
            <a:ext cx="61555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03F9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 [58]: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760672-FCE0-0DBB-C256-F669F2C41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404" y="1727698"/>
            <a:ext cx="4244708" cy="1447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B8508C9-7DD2-9C55-D888-F42ACB3A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142" y="4178043"/>
            <a:ext cx="3368332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97A6BD-18D5-6282-500C-29ECCB3B624E}"/>
              </a:ext>
            </a:extLst>
          </p:cNvPr>
          <p:cNvSpPr txBox="1"/>
          <p:nvPr/>
        </p:nvSpPr>
        <p:spPr>
          <a:xfrm>
            <a:off x="562944" y="48390"/>
            <a:ext cx="961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i="0" dirty="0">
                <a:solidFill>
                  <a:srgbClr val="000000"/>
                </a:solidFill>
                <a:effectLst/>
                <a:latin typeface="+mj-lt"/>
              </a:rPr>
              <a:t>KNN Classifier</a:t>
            </a:r>
            <a:endParaRPr lang="en-US" sz="3000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641A28-1902-61F1-C332-11166B40DA4A}"/>
              </a:ext>
            </a:extLst>
          </p:cNvPr>
          <p:cNvSpPr txBox="1">
            <a:spLocks/>
          </p:cNvSpPr>
          <p:nvPr/>
        </p:nvSpPr>
        <p:spPr>
          <a:xfrm>
            <a:off x="8112964" y="439399"/>
            <a:ext cx="4121021" cy="819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BB414-6A67-A563-BBD1-7E265CCFC006}"/>
              </a:ext>
            </a:extLst>
          </p:cNvPr>
          <p:cNvSpPr txBox="1"/>
          <p:nvPr/>
        </p:nvSpPr>
        <p:spPr>
          <a:xfrm>
            <a:off x="335901" y="1032648"/>
            <a:ext cx="60975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 err="1"/>
              <a:t>k_values</a:t>
            </a:r>
            <a:r>
              <a:rPr lang="en-US" dirty="0"/>
              <a:t> = list(range(1,20))</a:t>
            </a:r>
          </a:p>
          <a:p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()</a:t>
            </a:r>
          </a:p>
          <a:p>
            <a:r>
              <a:rPr lang="en-US" dirty="0"/>
              <a:t>operations = [('</a:t>
            </a:r>
            <a:r>
              <a:rPr lang="en-US" dirty="0" err="1"/>
              <a:t>scaler',scaler</a:t>
            </a:r>
            <a:r>
              <a:rPr lang="en-US" dirty="0"/>
              <a:t>),('</a:t>
            </a:r>
            <a:r>
              <a:rPr lang="en-US" dirty="0" err="1"/>
              <a:t>knn</a:t>
            </a:r>
            <a:r>
              <a:rPr lang="en-US" dirty="0"/>
              <a:t>',</a:t>
            </a:r>
            <a:r>
              <a:rPr lang="en-US" dirty="0" err="1"/>
              <a:t>knn</a:t>
            </a:r>
            <a:r>
              <a:rPr lang="en-US" dirty="0"/>
              <a:t>)]</a:t>
            </a:r>
          </a:p>
          <a:p>
            <a:r>
              <a:rPr lang="en-US" dirty="0"/>
              <a:t>param_grid2 = {'</a:t>
            </a:r>
            <a:r>
              <a:rPr lang="en-US" dirty="0" err="1"/>
              <a:t>knn</a:t>
            </a:r>
            <a:r>
              <a:rPr lang="en-US" dirty="0"/>
              <a:t>__</a:t>
            </a:r>
            <a:r>
              <a:rPr lang="en-US" dirty="0" err="1"/>
              <a:t>n_neighbors</a:t>
            </a:r>
            <a:r>
              <a:rPr lang="en-US" dirty="0"/>
              <a:t>': </a:t>
            </a:r>
            <a:r>
              <a:rPr lang="en-US" dirty="0" err="1"/>
              <a:t>k_values</a:t>
            </a:r>
            <a:r>
              <a:rPr lang="en-US" dirty="0"/>
              <a:t>}</a:t>
            </a:r>
          </a:p>
          <a:p>
            <a:r>
              <a:rPr lang="en-US" dirty="0"/>
              <a:t># creating pipeline</a:t>
            </a:r>
          </a:p>
          <a:p>
            <a:r>
              <a:rPr lang="en-US" dirty="0"/>
              <a:t>from </a:t>
            </a:r>
            <a:r>
              <a:rPr lang="en-US" dirty="0" err="1"/>
              <a:t>sklearn.pipeline</a:t>
            </a:r>
            <a:r>
              <a:rPr lang="en-US" dirty="0"/>
              <a:t> import Pipeline</a:t>
            </a:r>
          </a:p>
          <a:p>
            <a:r>
              <a:rPr lang="en-US" dirty="0"/>
              <a:t>pipe = Pipeline(operations)</a:t>
            </a:r>
          </a:p>
          <a:p>
            <a:r>
              <a:rPr lang="en-US" dirty="0" err="1"/>
              <a:t>full_cv_classifier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(pipe,param_grid2,cv=5,scoring='accuracy’)</a:t>
            </a:r>
          </a:p>
          <a:p>
            <a:r>
              <a:rPr lang="en-US" dirty="0" err="1"/>
              <a:t>full_cv_classifier.fit</a:t>
            </a:r>
            <a:r>
              <a:rPr lang="en-US" dirty="0"/>
              <a:t>(</a:t>
            </a:r>
            <a:r>
              <a:rPr lang="en-US" dirty="0" err="1"/>
              <a:t>Xtrain,ytrain</a:t>
            </a:r>
            <a:r>
              <a:rPr lang="en-US" dirty="0"/>
              <a:t>)</a:t>
            </a:r>
          </a:p>
          <a:p>
            <a:r>
              <a:rPr lang="en-US" dirty="0"/>
              <a:t>full_cv_classifier.best_estimator_.</a:t>
            </a:r>
            <a:r>
              <a:rPr lang="en-US" dirty="0" err="1"/>
              <a:t>get_params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#Final Model</a:t>
            </a:r>
          </a:p>
          <a:p>
            <a:r>
              <a:rPr lang="en-US" dirty="0"/>
              <a:t>knnc7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=7)</a:t>
            </a:r>
          </a:p>
          <a:p>
            <a:r>
              <a:rPr lang="en-US" dirty="0"/>
              <a:t>operations2 = [('</a:t>
            </a:r>
            <a:r>
              <a:rPr lang="en-US" dirty="0" err="1"/>
              <a:t>scaler',scaler</a:t>
            </a:r>
            <a:r>
              <a:rPr lang="en-US" dirty="0"/>
              <a:t>),('knn7',knnc7)]</a:t>
            </a:r>
          </a:p>
          <a:p>
            <a:r>
              <a:rPr lang="en-US" dirty="0"/>
              <a:t>pipe2 = Pipeline(operations2)</a:t>
            </a:r>
          </a:p>
          <a:p>
            <a:r>
              <a:rPr lang="en-US" dirty="0"/>
              <a:t>pipe2.fit(</a:t>
            </a:r>
            <a:r>
              <a:rPr lang="en-US" dirty="0" err="1"/>
              <a:t>Xtrain,ytrain</a:t>
            </a:r>
            <a:r>
              <a:rPr lang="en-US" dirty="0"/>
              <a:t>)</a:t>
            </a:r>
          </a:p>
          <a:p>
            <a:r>
              <a:rPr lang="en-US" dirty="0" err="1"/>
              <a:t>pipe_pred</a:t>
            </a:r>
            <a:r>
              <a:rPr lang="en-US" dirty="0"/>
              <a:t> = pipe2.predict(</a:t>
            </a:r>
            <a:r>
              <a:rPr lang="en-US" dirty="0" err="1"/>
              <a:t>Xtest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8A848-5B6B-E277-9D4B-B36B3E4272C6}"/>
              </a:ext>
            </a:extLst>
          </p:cNvPr>
          <p:cNvSpPr txBox="1"/>
          <p:nvPr/>
        </p:nvSpPr>
        <p:spPr>
          <a:xfrm>
            <a:off x="6433454" y="1024174"/>
            <a:ext cx="5195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Classification report ---&gt; accuracy, f1 score, precision and recall</a:t>
            </a:r>
          </a:p>
          <a:p>
            <a:r>
              <a:rPr lang="en-US" dirty="0"/>
              <a:t>print(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ytest,pipe_pred</a:t>
            </a:r>
            <a:r>
              <a:rPr lang="en-US" dirty="0"/>
              <a:t>))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F5A1D-CF8D-3D5A-082B-3FC9992A66B9}"/>
              </a:ext>
            </a:extLst>
          </p:cNvPr>
          <p:cNvSpPr txBox="1"/>
          <p:nvPr/>
        </p:nvSpPr>
        <p:spPr>
          <a:xfrm>
            <a:off x="6615404" y="3478985"/>
            <a:ext cx="5330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Plotting confusion matrix:</a:t>
            </a:r>
          </a:p>
          <a:p>
            <a:r>
              <a:rPr lang="en-US" dirty="0" err="1"/>
              <a:t>ConfusionMatrixDisplay.from_estimator</a:t>
            </a:r>
            <a:r>
              <a:rPr lang="en-US" dirty="0"/>
              <a:t>(pipe2,scaled_Xtest,ytest)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63AAE3-9098-ADD1-6402-81D6E58C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12296-4145-AAEC-C65D-0BFE6A9E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765" y="1989282"/>
            <a:ext cx="4252328" cy="14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F48D0C-E8A1-2167-EBDE-544B6EB33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174" y="4289837"/>
            <a:ext cx="3215919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6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5" y="1110343"/>
            <a:ext cx="7078740" cy="506185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1. Breast cancer is the second leading cause of cancer death in women. (Only lung cancer kills more women each year.)</a:t>
            </a:r>
          </a:p>
          <a:p>
            <a:r>
              <a:rPr lang="en-US" sz="2000" dirty="0"/>
              <a:t>2. The chance that a woman will die from breast cancer is about 1 in 39 (about 2.5%).</a:t>
            </a:r>
          </a:p>
          <a:p>
            <a:r>
              <a:rPr lang="en-US" sz="2000" dirty="0"/>
              <a:t>3. In recent years, incidence rates have increased by 0.5% per year.</a:t>
            </a:r>
          </a:p>
          <a:p>
            <a:r>
              <a:rPr lang="en-US" sz="2000" dirty="0"/>
              <a:t>4. Breast cancer is the most common cancer in women in the United States, except for skin cancers. </a:t>
            </a:r>
          </a:p>
          <a:p>
            <a:r>
              <a:rPr lang="en-US" sz="2000" dirty="0"/>
              <a:t>5. It is about 30% (or 1 in 3) of all new female cancers each year.</a:t>
            </a:r>
          </a:p>
          <a:p>
            <a:r>
              <a:rPr lang="en-US" sz="2000" dirty="0"/>
              <a:t>6. Early detection and awareness are the key factors in increasing survival rate.</a:t>
            </a:r>
          </a:p>
          <a:p>
            <a:r>
              <a:rPr lang="en-US" sz="2000" dirty="0"/>
              <a:t>7. To enhance and implement understanding of topics covered in this course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9375" r="9375"/>
          <a:stretch/>
        </p:blipFill>
        <p:spPr>
          <a:xfrm>
            <a:off x="7451965" y="1665520"/>
            <a:ext cx="4266960" cy="4266968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OBJECTIVES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68344"/>
            <a:ext cx="4434840" cy="18661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Model Selection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dirty="0"/>
              <a:t>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3" y="1572395"/>
            <a:ext cx="3547872" cy="365125"/>
          </a:xfrm>
        </p:spPr>
        <p:txBody>
          <a:bodyPr/>
          <a:lstStyle/>
          <a:p>
            <a:r>
              <a:rPr lang="en-US" sz="1200" spc="400" dirty="0">
                <a:solidFill>
                  <a:srgbClr val="FF0000"/>
                </a:solidFill>
              </a:rPr>
              <a:t>Breast Cancer Detection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87208" y="5651627"/>
            <a:ext cx="4030825" cy="1075744"/>
          </a:xfrm>
        </p:spPr>
        <p:txBody>
          <a:bodyPr/>
          <a:lstStyle/>
          <a:p>
            <a:r>
              <a:rPr lang="en-US" sz="3600" dirty="0"/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AF41AE-F948-E4DE-438E-570F7DE67091}"/>
              </a:ext>
            </a:extLst>
          </p:cNvPr>
          <p:cNvSpPr txBox="1">
            <a:spLocks/>
          </p:cNvSpPr>
          <p:nvPr/>
        </p:nvSpPr>
        <p:spPr>
          <a:xfrm>
            <a:off x="264554" y="391450"/>
            <a:ext cx="4434840" cy="8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82837-9411-A221-141D-ECF27F5BF39E}"/>
              </a:ext>
            </a:extLst>
          </p:cNvPr>
          <p:cNvSpPr txBox="1"/>
          <p:nvPr/>
        </p:nvSpPr>
        <p:spPr>
          <a:xfrm>
            <a:off x="625337" y="1944264"/>
            <a:ext cx="4829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UCI Machine Learning Repository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CloudXLab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Scikit learn API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kaggle.com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Cancer.org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F568BE-61B0-3704-17BD-97C669899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529" y="1568343"/>
            <a:ext cx="4434835" cy="2929012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Based on performance measures Linear SVC model seems to be performing better than all others!!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D641A28-1902-61F1-C332-11166B40DA4A}"/>
              </a:ext>
            </a:extLst>
          </p:cNvPr>
          <p:cNvSpPr txBox="1">
            <a:spLocks/>
          </p:cNvSpPr>
          <p:nvPr/>
        </p:nvSpPr>
        <p:spPr>
          <a:xfrm>
            <a:off x="1607975" y="2019051"/>
            <a:ext cx="9144000" cy="1325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FAA40-0BA0-513F-53C6-4A09076DDA2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51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Checklist for Machine Learning Projects</a:t>
            </a:r>
            <a:endParaRPr lang="en-US" sz="32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44018CD-7931-F28F-BA0C-3CDBAF7670B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F5AB7-2AC6-4CA2-C6D5-470A96BF0DF1}"/>
              </a:ext>
            </a:extLst>
          </p:cNvPr>
          <p:cNvSpPr txBox="1"/>
          <p:nvPr/>
        </p:nvSpPr>
        <p:spPr>
          <a:xfrm>
            <a:off x="998376" y="1474236"/>
            <a:ext cx="92746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Frame the problem and look at the big picture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Get the data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Explore the data to gain insights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Prepare the data for Machine Learning algorithms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Explore many different models and short-list the best 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Fine-tune model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Present the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Launch, monitor, and maintain the system 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408798-0DB3-46BF-880E-7BB904D7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437268"/>
            <a:ext cx="9144000" cy="132588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https://github.com/sshrivastava100/DSProject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7A6BD-18D5-6282-500C-29ECCB3B624E}"/>
              </a:ext>
            </a:extLst>
          </p:cNvPr>
          <p:cNvSpPr txBox="1"/>
          <p:nvPr/>
        </p:nvSpPr>
        <p:spPr>
          <a:xfrm>
            <a:off x="653143" y="727788"/>
            <a:ext cx="96105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+mj-lt"/>
              </a:rPr>
              <a:t>Problem Statement: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641A28-1902-61F1-C332-11166B40DA4A}"/>
              </a:ext>
            </a:extLst>
          </p:cNvPr>
          <p:cNvSpPr txBox="1">
            <a:spLocks/>
          </p:cNvSpPr>
          <p:nvPr/>
        </p:nvSpPr>
        <p:spPr>
          <a:xfrm>
            <a:off x="1607975" y="1492898"/>
            <a:ext cx="9144000" cy="185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Predict whether the cancer is Benign (B) or Malignant(M)</a:t>
            </a:r>
          </a:p>
          <a:p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Type</a:t>
            </a:r>
            <a:r>
              <a:rPr lang="en-US" dirty="0"/>
              <a:t>: Supervised- Binary Classification Task</a:t>
            </a:r>
          </a:p>
          <a:p>
            <a:endParaRPr lang="en-US" dirty="0"/>
          </a:p>
          <a:p>
            <a:r>
              <a:rPr lang="en-US" dirty="0"/>
              <a:t>Performance Measures: Accuracy, F1 Score, Precision, Recall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3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69788" y="1938528"/>
            <a:ext cx="2788920" cy="365125"/>
          </a:xfrm>
        </p:spPr>
        <p:txBody>
          <a:bodyPr/>
          <a:lstStyle/>
          <a:p>
            <a:r>
              <a:rPr lang="en-US" sz="2000" dirty="0" err="1"/>
              <a:t>DataSET</a:t>
            </a:r>
            <a:r>
              <a:rPr lang="en-US" sz="2000" dirty="0"/>
              <a:t> Info:</a:t>
            </a:r>
          </a:p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210A78-E1C8-FB04-6C23-9BF100AEF2F5}"/>
              </a:ext>
            </a:extLst>
          </p:cNvPr>
          <p:cNvSpPr txBox="1">
            <a:spLocks/>
          </p:cNvSpPr>
          <p:nvPr/>
        </p:nvSpPr>
        <p:spPr>
          <a:xfrm>
            <a:off x="1531774" y="726630"/>
            <a:ext cx="9636967" cy="1236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Wisconsin Diagnostic Breast Cancer (WDBC) Dataset:</a:t>
            </a:r>
          </a:p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E185590-B8E3-B792-F26D-238DB4A53BC6}"/>
              </a:ext>
            </a:extLst>
          </p:cNvPr>
          <p:cNvSpPr txBox="1">
            <a:spLocks/>
          </p:cNvSpPr>
          <p:nvPr/>
        </p:nvSpPr>
        <p:spPr>
          <a:xfrm>
            <a:off x="1447797" y="1520890"/>
            <a:ext cx="9636967" cy="50263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***************************************</a:t>
            </a:r>
          </a:p>
          <a:p>
            <a:r>
              <a:rPr lang="en-US" sz="2000" dirty="0"/>
              <a:t>Features are computed from a digitized image of a fine needle aspirate (FNA) of a breast mass.  They describe characteristics of the cell nuclei present in the image. A few of the images can be found at:  http://www.cs.wisc.edu/~street/images/ </a:t>
            </a:r>
          </a:p>
          <a:p>
            <a:r>
              <a:rPr lang="en-US" sz="2000" dirty="0"/>
              <a:t>This database is also available through the UW CS ftp server: ftp ftp.cs.wisc.edu</a:t>
            </a:r>
          </a:p>
          <a:p>
            <a:pPr lvl="1"/>
            <a:r>
              <a:rPr lang="en-US" sz="2000" dirty="0"/>
              <a:t>cd math-prog/</a:t>
            </a:r>
            <a:r>
              <a:rPr lang="en-US" sz="2000" dirty="0" err="1"/>
              <a:t>cpo</a:t>
            </a:r>
            <a:r>
              <a:rPr lang="en-US" sz="2000" dirty="0"/>
              <a:t>-dataset/machine-learn/WDBC/</a:t>
            </a:r>
          </a:p>
          <a:p>
            <a:r>
              <a:rPr lang="en-US" sz="2000" dirty="0"/>
              <a:t>It can also be found on UCI Machine Learning Repository: </a:t>
            </a:r>
            <a:r>
              <a:rPr lang="en-US" sz="2000" dirty="0">
                <a:hlinkClick r:id="rId2"/>
              </a:rPr>
              <a:t>https://archive.ics.uci.edu/ml/datasets/Breast+Cancer+Wisconsin+%28Diagnostic%29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****************************************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Number of instances: 569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Number of attributes: 32 (ID, diagnosis, 30 real-valued input features)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All feature values are recoded with four significant digits.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Missing attribute values: none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  Class distribution: 357 benign, 212 malignant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69788" y="1938529"/>
            <a:ext cx="2788920" cy="365125"/>
          </a:xfrm>
        </p:spPr>
        <p:txBody>
          <a:bodyPr/>
          <a:lstStyle/>
          <a:p>
            <a:r>
              <a:rPr lang="en-US" sz="2000" dirty="0" err="1"/>
              <a:t>DataSET</a:t>
            </a:r>
            <a:r>
              <a:rPr lang="en-US" sz="2000" dirty="0"/>
              <a:t> Info:</a:t>
            </a:r>
          </a:p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210A78-E1C8-FB04-6C23-9BF100AEF2F5}"/>
              </a:ext>
            </a:extLst>
          </p:cNvPr>
          <p:cNvSpPr txBox="1">
            <a:spLocks/>
          </p:cNvSpPr>
          <p:nvPr/>
        </p:nvSpPr>
        <p:spPr>
          <a:xfrm>
            <a:off x="1447797" y="494522"/>
            <a:ext cx="9636967" cy="1236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Wisconsin Diagnostic Breast Cancer (WDBC) Dataset: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Content Placeholder 9">
            <a:extLst>
              <a:ext uri="{FF2B5EF4-FFF2-40B4-BE49-F238E27FC236}">
                <a16:creationId xmlns:a16="http://schemas.microsoft.com/office/drawing/2014/main" id="{99F84A13-5E77-ADA1-D337-05AAD82A9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31570"/>
              </p:ext>
            </p:extLst>
          </p:nvPr>
        </p:nvGraphicFramePr>
        <p:xfrm>
          <a:off x="948458" y="1194318"/>
          <a:ext cx="11243542" cy="501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51655" imgH="3116588" progId="Excel.Sheet.12">
                  <p:embed/>
                </p:oleObj>
              </mc:Choice>
              <mc:Fallback>
                <p:oleObj name="Worksheet" r:id="rId2" imgW="9151655" imgH="3116588" progId="Excel.Sheet.12">
                  <p:embed/>
                  <p:pic>
                    <p:nvPicPr>
                      <p:cNvPr id="10" name="Content Placeholder 9">
                        <a:extLst>
                          <a:ext uri="{FF2B5EF4-FFF2-40B4-BE49-F238E27FC236}">
                            <a16:creationId xmlns:a16="http://schemas.microsoft.com/office/drawing/2014/main" id="{20694836-267D-E583-415E-7FEDC19499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8458" y="1194318"/>
                        <a:ext cx="11243542" cy="501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694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469788" y="1938529"/>
            <a:ext cx="2788920" cy="365125"/>
          </a:xfrm>
        </p:spPr>
        <p:txBody>
          <a:bodyPr/>
          <a:lstStyle/>
          <a:p>
            <a:r>
              <a:rPr lang="en-US" sz="2000" dirty="0" err="1"/>
              <a:t>DataSET</a:t>
            </a:r>
            <a:r>
              <a:rPr lang="en-US" sz="2000" dirty="0"/>
              <a:t> Info:</a:t>
            </a:r>
          </a:p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210A78-E1C8-FB04-6C23-9BF100AEF2F5}"/>
              </a:ext>
            </a:extLst>
          </p:cNvPr>
          <p:cNvSpPr txBox="1">
            <a:spLocks/>
          </p:cNvSpPr>
          <p:nvPr/>
        </p:nvSpPr>
        <p:spPr>
          <a:xfrm>
            <a:off x="1447797" y="494522"/>
            <a:ext cx="9636967" cy="12361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Wisconsin Diagnostic Breast Cancer (WDBC) Dataset: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E185590-B8E3-B792-F26D-238DB4A53BC6}"/>
              </a:ext>
            </a:extLst>
          </p:cNvPr>
          <p:cNvSpPr txBox="1">
            <a:spLocks/>
          </p:cNvSpPr>
          <p:nvPr/>
        </p:nvSpPr>
        <p:spPr>
          <a:xfrm>
            <a:off x="1277516" y="1063697"/>
            <a:ext cx="9636967" cy="46998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Attribute information</a:t>
            </a:r>
          </a:p>
          <a:p>
            <a:pPr marL="0" indent="0">
              <a:buNone/>
            </a:pPr>
            <a:r>
              <a:rPr lang="en-US" sz="1800" dirty="0"/>
              <a:t>1) ID number</a:t>
            </a:r>
          </a:p>
          <a:p>
            <a:pPr marL="0" indent="0">
              <a:buNone/>
            </a:pPr>
            <a:r>
              <a:rPr lang="en-US" sz="1800" dirty="0"/>
              <a:t>2) Diagnosis (M = malignant, B = benign)</a:t>
            </a:r>
          </a:p>
          <a:p>
            <a:pPr marL="0" indent="0">
              <a:buNone/>
            </a:pPr>
            <a:r>
              <a:rPr lang="en-US" sz="1800" dirty="0"/>
              <a:t>3-32)</a:t>
            </a:r>
          </a:p>
          <a:p>
            <a:pPr marL="0" indent="0">
              <a:buNone/>
            </a:pPr>
            <a:r>
              <a:rPr lang="en-US" sz="1800" dirty="0"/>
              <a:t>Ten real-valued features are computed for each cell nucleus:</a:t>
            </a:r>
          </a:p>
          <a:p>
            <a:pPr marL="0" indent="0">
              <a:buNone/>
            </a:pPr>
            <a:r>
              <a:rPr lang="en-US" sz="1800" dirty="0"/>
              <a:t>	a) radius (mean of distances from center to points on the perimeter)</a:t>
            </a:r>
          </a:p>
          <a:p>
            <a:pPr marL="0" indent="0">
              <a:buNone/>
            </a:pPr>
            <a:r>
              <a:rPr lang="en-US" sz="1800" dirty="0"/>
              <a:t>	b) texture (standard deviation of gray-scale values)</a:t>
            </a:r>
          </a:p>
          <a:p>
            <a:pPr marL="0" indent="0">
              <a:buNone/>
            </a:pPr>
            <a:r>
              <a:rPr lang="en-US" sz="1800" dirty="0"/>
              <a:t>	c) perimeter</a:t>
            </a:r>
          </a:p>
          <a:p>
            <a:pPr marL="0" indent="0">
              <a:buNone/>
            </a:pPr>
            <a:r>
              <a:rPr lang="en-US" sz="1800" dirty="0"/>
              <a:t>	d) area</a:t>
            </a:r>
          </a:p>
          <a:p>
            <a:pPr marL="0" indent="0">
              <a:buNone/>
            </a:pPr>
            <a:r>
              <a:rPr lang="en-US" sz="1800" dirty="0"/>
              <a:t>	e) smoothness (local variation in radius lengths)</a:t>
            </a:r>
          </a:p>
          <a:p>
            <a:pPr marL="0" indent="0">
              <a:buNone/>
            </a:pPr>
            <a:r>
              <a:rPr lang="en-US" sz="1800" dirty="0"/>
              <a:t>	f) compactness (perimeter^2 / area - 1.0)</a:t>
            </a:r>
          </a:p>
          <a:p>
            <a:pPr marL="0" indent="0">
              <a:buNone/>
            </a:pPr>
            <a:r>
              <a:rPr lang="en-US" sz="1800" dirty="0"/>
              <a:t>	g) concavity (severity of concave portions of the contour)</a:t>
            </a:r>
          </a:p>
          <a:p>
            <a:pPr marL="0" indent="0">
              <a:buNone/>
            </a:pPr>
            <a:r>
              <a:rPr lang="en-US" sz="1800" dirty="0"/>
              <a:t>	h) concave points (number of concave portions of the contour)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dirty="0"/>
              <a:t>) symmetry </a:t>
            </a:r>
          </a:p>
          <a:p>
            <a:pPr marL="0" indent="0">
              <a:buNone/>
            </a:pPr>
            <a:r>
              <a:rPr lang="en-US" sz="1800" dirty="0"/>
              <a:t>	j) fractal dimension ("coastline approximation" - 1)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4454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0888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Load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1817" y="1113648"/>
            <a:ext cx="4549775" cy="567515"/>
          </a:xfrm>
        </p:spPr>
        <p:txBody>
          <a:bodyPr/>
          <a:lstStyle/>
          <a:p>
            <a:r>
              <a:rPr lang="en-US" dirty="0"/>
              <a:t>#Import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4948" y="1738797"/>
            <a:ext cx="5980922" cy="3825716"/>
          </a:xfrm>
        </p:spPr>
        <p:txBody>
          <a:bodyPr>
            <a:no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np</a:t>
            </a:r>
          </a:p>
          <a:p>
            <a:r>
              <a:rPr lang="en-US" sz="1200" dirty="0"/>
              <a:t>import pandas as pd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r>
              <a:rPr lang="en-US" sz="1200" dirty="0"/>
              <a:t>import seaborn as </a:t>
            </a:r>
            <a:r>
              <a:rPr lang="en-US" sz="1200" dirty="0" err="1"/>
              <a:t>sns</a:t>
            </a:r>
            <a:endParaRPr lang="en-US" sz="1200" dirty="0"/>
          </a:p>
          <a:p>
            <a:r>
              <a:rPr lang="en-US" sz="1200" dirty="0"/>
              <a:t>import warnings</a:t>
            </a:r>
          </a:p>
          <a:p>
            <a:r>
              <a:rPr lang="en-US" sz="1200" dirty="0" err="1"/>
              <a:t>warnings.filterwarnings</a:t>
            </a:r>
            <a:r>
              <a:rPr lang="en-US" sz="1200" dirty="0"/>
              <a:t>("ignore")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train_test_split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sklearn.preprocessing</a:t>
            </a:r>
            <a:r>
              <a:rPr lang="en-US" sz="1200" dirty="0"/>
              <a:t> import </a:t>
            </a:r>
            <a:r>
              <a:rPr lang="en-US" sz="1200" dirty="0" err="1"/>
              <a:t>StandardScaler</a:t>
            </a:r>
            <a:endParaRPr lang="en-US" sz="1200" dirty="0"/>
          </a:p>
          <a:p>
            <a:r>
              <a:rPr lang="en-US" sz="1200" dirty="0"/>
              <a:t>#import ML model modules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sklearn.ensemble</a:t>
            </a:r>
            <a:r>
              <a:rPr lang="en-US" sz="1200" dirty="0"/>
              <a:t> import </a:t>
            </a:r>
            <a:r>
              <a:rPr lang="en-US" sz="1200" dirty="0" err="1"/>
              <a:t>RandomForestClassifier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sklearn.ensemble</a:t>
            </a:r>
            <a:r>
              <a:rPr lang="en-US" sz="1200" dirty="0"/>
              <a:t> import </a:t>
            </a:r>
            <a:r>
              <a:rPr lang="en-US" sz="1200" dirty="0" err="1"/>
              <a:t>AdaBoostClassifier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sklearn.neighbors</a:t>
            </a:r>
            <a:r>
              <a:rPr lang="en-US" sz="1200" dirty="0"/>
              <a:t> import </a:t>
            </a:r>
            <a:r>
              <a:rPr lang="en-US" sz="1200" dirty="0" err="1"/>
              <a:t>KNeighborsClassifier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sklearn.model_selection</a:t>
            </a:r>
            <a:r>
              <a:rPr lang="en-US" sz="1200" dirty="0"/>
              <a:t> import </a:t>
            </a:r>
            <a:r>
              <a:rPr lang="en-US" sz="1200" dirty="0" err="1"/>
              <a:t>GridSearchCV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/>
              <a:t>SGDClassifier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sklearn.svm</a:t>
            </a:r>
            <a:r>
              <a:rPr lang="en-US" sz="1200" dirty="0"/>
              <a:t> import SVC</a:t>
            </a:r>
          </a:p>
          <a:p>
            <a:r>
              <a:rPr lang="en-US" sz="1200" dirty="0"/>
              <a:t>#import metric module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sklearn.metrics</a:t>
            </a:r>
            <a:r>
              <a:rPr lang="en-US" sz="1200" dirty="0"/>
              <a:t> import </a:t>
            </a:r>
            <a:r>
              <a:rPr lang="en-US" sz="1200" dirty="0" err="1"/>
              <a:t>classification_report,ConfusionMatrixDisplay</a:t>
            </a:r>
            <a:r>
              <a:rPr lang="en-US" sz="12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3206" y="1410336"/>
            <a:ext cx="4572182" cy="823912"/>
          </a:xfrm>
        </p:spPr>
        <p:txBody>
          <a:bodyPr/>
          <a:lstStyle/>
          <a:p>
            <a:r>
              <a:rPr lang="en-US" dirty="0"/>
              <a:t>Load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93902" y="2505075"/>
            <a:ext cx="4413380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('project/breast_cancer_data.csv’)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# display first five rows</a:t>
            </a:r>
          </a:p>
          <a:p>
            <a:pPr marL="0" indent="0">
              <a:buNone/>
            </a:pPr>
            <a:r>
              <a:rPr lang="en-US" sz="2000" dirty="0" err="1"/>
              <a:t>df.head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#Data Cleaning: drop irrelevant columns</a:t>
            </a:r>
          </a:p>
          <a:p>
            <a:pPr marL="0" indent="0">
              <a:buNone/>
            </a:pPr>
            <a:r>
              <a:rPr lang="en-US" sz="2000" dirty="0"/>
              <a:t>#We can drop column Unnamed: 32 as it contains no values '</a:t>
            </a:r>
            <a:r>
              <a:rPr lang="en-US" sz="2000" dirty="0" err="1"/>
              <a:t>NaN</a:t>
            </a:r>
            <a:r>
              <a:rPr lang="en-US" sz="2000" dirty="0"/>
              <a:t>'</a:t>
            </a:r>
          </a:p>
          <a:p>
            <a:pPr marL="0" indent="0">
              <a:buNone/>
            </a:pPr>
            <a:r>
              <a:rPr lang="en-US" sz="2000" dirty="0" err="1"/>
              <a:t>df.drop</a:t>
            </a:r>
            <a:r>
              <a:rPr lang="en-US" sz="2000" dirty="0"/>
              <a:t>('Unnamed: 32', axis=1, </a:t>
            </a:r>
            <a:r>
              <a:rPr lang="en-US" sz="2000" dirty="0" err="1"/>
              <a:t>inplace</a:t>
            </a:r>
            <a:r>
              <a:rPr lang="en-US" sz="2000" dirty="0"/>
              <a:t>=True)</a:t>
            </a:r>
          </a:p>
          <a:p>
            <a:pPr marL="0" indent="0">
              <a:buNone/>
            </a:pPr>
            <a:r>
              <a:rPr lang="en-US" sz="2000" dirty="0" err="1"/>
              <a:t>df.head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20" y="284305"/>
            <a:ext cx="4549775" cy="5675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#dataframe information: df.info()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F4B6B6-BD10-DA2A-ADEA-1A55CA2CC98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5563" y="351275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8919E9-C937-FDE0-A17F-2D21DA2C9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4" y="851820"/>
            <a:ext cx="4206605" cy="63327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DB46ED-5456-4F97-3716-ABDCEC3C9BB7}"/>
              </a:ext>
            </a:extLst>
          </p:cNvPr>
          <p:cNvSpPr txBox="1"/>
          <p:nvPr/>
        </p:nvSpPr>
        <p:spPr>
          <a:xfrm>
            <a:off x="5408793" y="1598593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Null Values in data so we do not need to fill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X and y (# y includes our labels and X includes our features)</a:t>
            </a:r>
          </a:p>
          <a:p>
            <a:r>
              <a:rPr lang="en-US" dirty="0"/>
              <a:t>       X = </a:t>
            </a:r>
            <a:r>
              <a:rPr lang="en-US" dirty="0" err="1"/>
              <a:t>df.drop</a:t>
            </a:r>
            <a:r>
              <a:rPr lang="en-US" dirty="0"/>
              <a:t>(['</a:t>
            </a:r>
            <a:r>
              <a:rPr lang="en-US" dirty="0" err="1"/>
              <a:t>id','diagnosis</a:t>
            </a:r>
            <a:r>
              <a:rPr lang="en-US" dirty="0"/>
              <a:t>'],axis=1)</a:t>
            </a:r>
          </a:p>
          <a:p>
            <a:r>
              <a:rPr lang="en-US" dirty="0"/>
              <a:t>       y = </a:t>
            </a:r>
            <a:r>
              <a:rPr lang="en-US" dirty="0" err="1"/>
              <a:t>df</a:t>
            </a:r>
            <a:r>
              <a:rPr lang="en-US" dirty="0"/>
              <a:t>['diagnosis’]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</a:t>
            </a:r>
          </a:p>
          <a:p>
            <a:r>
              <a:rPr lang="en-US" dirty="0"/>
              <a:t>     </a:t>
            </a:r>
            <a:r>
              <a:rPr lang="en-US" dirty="0" err="1"/>
              <a:t>X.head</a:t>
            </a:r>
            <a:r>
              <a:rPr lang="en-US" dirty="0"/>
              <a:t>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9F3BC1-78AA-64C1-A822-9DA019F8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37" y="4105245"/>
            <a:ext cx="6457669" cy="1912786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6F29064-618D-2AAF-CDB7-985FEE3FF8B6}"/>
              </a:ext>
            </a:extLst>
          </p:cNvPr>
          <p:cNvSpPr txBox="1">
            <a:spLocks/>
          </p:cNvSpPr>
          <p:nvPr/>
        </p:nvSpPr>
        <p:spPr>
          <a:xfrm>
            <a:off x="5536768" y="436705"/>
            <a:ext cx="4549775" cy="5675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404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{FD5DACB4-FFB9-4D88-97F6-DF964D4A5448}tf89338750_win32</Template>
  <TotalTime>2293</TotalTime>
  <Words>2107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Helvetica Neue</vt:lpstr>
      <vt:lpstr>Univers</vt:lpstr>
      <vt:lpstr>Wingdings</vt:lpstr>
      <vt:lpstr>GradientUnivers</vt:lpstr>
      <vt:lpstr>Worksheet</vt:lpstr>
      <vt:lpstr>Project Title:  Breast Cancer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Load Data</vt:lpstr>
      <vt:lpstr>PowerPoint Presentation</vt:lpstr>
      <vt:lpstr>PowerPoint Presentation</vt:lpstr>
      <vt:lpstr>Explore the data to gain insights</vt:lpstr>
      <vt:lpstr>Explore the data to gain insights</vt:lpstr>
      <vt:lpstr>Feature Selection</vt:lpstr>
      <vt:lpstr>Visualize correlation with the scatter_matrix():  </vt:lpstr>
      <vt:lpstr>Test / Train Split</vt:lpstr>
      <vt:lpstr>PowerPoint Presentation</vt:lpstr>
      <vt:lpstr>PowerPoint Presentation</vt:lpstr>
      <vt:lpstr>PowerPoint Presentation</vt:lpstr>
      <vt:lpstr>PowerPoint Presentation</vt:lpstr>
      <vt:lpstr>Model Selection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Breast Cancer Detection</dc:title>
  <dc:creator>Sarika Shrivastava</dc:creator>
  <cp:lastModifiedBy>Sarika Shrivastava</cp:lastModifiedBy>
  <cp:revision>46</cp:revision>
  <dcterms:created xsi:type="dcterms:W3CDTF">2022-11-16T00:39:16Z</dcterms:created>
  <dcterms:modified xsi:type="dcterms:W3CDTF">2022-11-18T13:40:19Z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