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g"/>
  <Override PartName="/ppt/media/image13.jpg" ContentType="image/jpg"/>
  <Override PartName="/ppt/media/image19.jpg" ContentType="image/jp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986"/>
    <a:srgbClr val="154B7F"/>
    <a:srgbClr val="801010"/>
    <a:srgbClr val="A64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>
      <p:cViewPr varScale="1">
        <p:scale>
          <a:sx n="147" d="100"/>
          <a:sy n="147" d="100"/>
        </p:scale>
        <p:origin x="73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51-481A-A8E5-7E0BA8F26C7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51-481A-A8E5-7E0BA8F26C77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51-481A-A8E5-7E0BA8F26C7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51-481A-A8E5-7E0BA8F26C7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9D-4991-995F-ABA8AB073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0" y="315072"/>
            <a:ext cx="1896033" cy="4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2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528" y="315073"/>
            <a:ext cx="1550683" cy="36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0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3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2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D719-DA00-4861-8429-69A423FEB8AF}" type="datetimeFigureOut">
              <a:rPr lang="en-US" smtClean="0"/>
              <a:t>02-Jun-18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387F-F23E-4712-9B70-53109CA3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6078" y="3671135"/>
            <a:ext cx="3528530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dirty="0">
                <a:solidFill>
                  <a:srgbClr val="FFFFFF"/>
                </a:solidFill>
                <a:cs typeface="Times New Roman"/>
              </a:rPr>
              <a:t>Collabera Overview</a:t>
            </a:r>
            <a:endParaRPr lang="en-US" sz="3200" b="1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372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17" r="25117"/>
          <a:stretch/>
        </p:blipFill>
        <p:spPr>
          <a:xfrm>
            <a:off x="6477000" y="793699"/>
            <a:ext cx="2667000" cy="41402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7000" y="793699"/>
            <a:ext cx="2667000" cy="4140251"/>
          </a:xfrm>
          <a:prstGeom prst="rect">
            <a:avLst/>
          </a:prstGeom>
          <a:solidFill>
            <a:srgbClr val="154B7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/>
          </p:cNvSpPr>
          <p:nvPr/>
        </p:nvSpPr>
        <p:spPr>
          <a:xfrm>
            <a:off x="152400" y="209550"/>
            <a:ext cx="8245777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Times New Roman"/>
              </a:rPr>
              <a:t>The Recruiting Differentiator — TCU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23950"/>
            <a:ext cx="5906770" cy="2667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 smtClean="0">
                <a:solidFill>
                  <a:srgbClr val="185299"/>
                </a:solidFill>
                <a:cs typeface="Times New Roman"/>
              </a:rPr>
              <a:t>Recruiters who talk the same language as the experts</a:t>
            </a:r>
            <a:endParaRPr sz="2000" dirty="0">
              <a:cs typeface="Times New Roman"/>
            </a:endParaRPr>
          </a:p>
          <a:p>
            <a:pPr marL="187325" indent="-175260">
              <a:lnSpc>
                <a:spcPct val="100000"/>
              </a:lnSpc>
              <a:spcBef>
                <a:spcPts val="500"/>
              </a:spcBef>
              <a:buClr>
                <a:srgbClr val="41444D"/>
              </a:buClr>
              <a:buFont typeface="Times New Roman"/>
              <a:buChar char="•"/>
              <a:tabLst>
                <a:tab pos="1873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Deep pipeline of qualified candidates by skill and by region</a:t>
            </a:r>
            <a:endParaRPr sz="1800" dirty="0">
              <a:cs typeface="Times New Roman"/>
            </a:endParaRPr>
          </a:p>
          <a:p>
            <a:pPr>
              <a:lnSpc>
                <a:spcPts val="500"/>
              </a:lnSpc>
              <a:spcBef>
                <a:spcPts val="3"/>
              </a:spcBef>
              <a:buClr>
                <a:srgbClr val="41444D"/>
              </a:buClr>
              <a:buFont typeface="Times New Roman"/>
              <a:buChar char="•"/>
            </a:pPr>
            <a:endParaRPr sz="500" dirty="0"/>
          </a:p>
          <a:p>
            <a:pPr marL="187325" indent="-175260">
              <a:lnSpc>
                <a:spcPct val="100000"/>
              </a:lnSpc>
              <a:buClr>
                <a:srgbClr val="41444D"/>
              </a:buClr>
              <a:buFont typeface="Times New Roman"/>
              <a:buChar char="•"/>
              <a:tabLst>
                <a:tab pos="1873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Recruiters with industry experience and certifications, not generalists</a:t>
            </a:r>
            <a:endParaRPr sz="1800" dirty="0">
              <a:cs typeface="Times New Roman"/>
            </a:endParaRPr>
          </a:p>
          <a:p>
            <a:pPr>
              <a:lnSpc>
                <a:spcPts val="500"/>
              </a:lnSpc>
              <a:spcBef>
                <a:spcPts val="3"/>
              </a:spcBef>
              <a:buClr>
                <a:srgbClr val="41444D"/>
              </a:buClr>
              <a:buFont typeface="Times New Roman"/>
              <a:buChar char="•"/>
            </a:pPr>
            <a:endParaRPr sz="500" dirty="0"/>
          </a:p>
          <a:p>
            <a:pPr marL="187325" indent="-175260">
              <a:lnSpc>
                <a:spcPct val="100000"/>
              </a:lnSpc>
              <a:buClr>
                <a:srgbClr val="41444D"/>
              </a:buClr>
              <a:buFont typeface="Times New Roman"/>
              <a:buChar char="•"/>
              <a:tabLst>
                <a:tab pos="1873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Rapid response to resource requests</a:t>
            </a:r>
            <a:endParaRPr sz="1800" dirty="0">
              <a:cs typeface="Times New Roman"/>
            </a:endParaRPr>
          </a:p>
          <a:p>
            <a:pPr marL="187325" indent="-175260">
              <a:lnSpc>
                <a:spcPct val="100000"/>
              </a:lnSpc>
              <a:spcBef>
                <a:spcPts val="490"/>
              </a:spcBef>
              <a:buClr>
                <a:srgbClr val="41444D"/>
              </a:buClr>
              <a:buFont typeface="Times New Roman"/>
              <a:buChar char="•"/>
              <a:tabLst>
                <a:tab pos="1873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Post placement workshops and networking, with SME support</a:t>
            </a:r>
            <a:endParaRPr sz="1800" dirty="0">
              <a:cs typeface="Times New Roman"/>
            </a:endParaRPr>
          </a:p>
          <a:p>
            <a:pPr>
              <a:lnSpc>
                <a:spcPts val="500"/>
              </a:lnSpc>
              <a:spcBef>
                <a:spcPts val="3"/>
              </a:spcBef>
              <a:buClr>
                <a:srgbClr val="41444D"/>
              </a:buClr>
              <a:buFont typeface="Times New Roman"/>
              <a:buChar char="•"/>
            </a:pPr>
            <a:endParaRPr sz="500" dirty="0"/>
          </a:p>
          <a:p>
            <a:pPr marL="187325" indent="-175260">
              <a:lnSpc>
                <a:spcPts val="2150"/>
              </a:lnSpc>
              <a:buClr>
                <a:srgbClr val="41444D"/>
              </a:buClr>
              <a:buFont typeface="Times New Roman"/>
              <a:buChar char="•"/>
              <a:tabLst>
                <a:tab pos="1873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Sponsorship support for industry certifications</a:t>
            </a:r>
            <a:endParaRPr sz="1800" dirty="0">
              <a:cs typeface="Times New Roman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6629400" y="888365"/>
            <a:ext cx="2438400" cy="404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055" marR="147320" indent="-173990">
              <a:lnSpc>
                <a:spcPts val="1800"/>
              </a:lnSpc>
              <a:buClr>
                <a:srgbClr val="FFFFFF"/>
              </a:buClr>
              <a:buFont typeface="Times New Roman"/>
              <a:buChar char="•"/>
              <a:tabLst>
                <a:tab pos="186055" algn="l"/>
              </a:tabLst>
            </a:pPr>
            <a:r>
              <a:rPr sz="1400" dirty="0" smtClean="0">
                <a:solidFill>
                  <a:srgbClr val="FFFFFF"/>
                </a:solidFill>
                <a:cs typeface="Times New Roman"/>
              </a:rPr>
              <a:t>Focus on Emerging technologies and commonly consumed skills</a:t>
            </a:r>
            <a:endParaRPr sz="1400" dirty="0">
              <a:cs typeface="Times New Roman"/>
            </a:endParaRPr>
          </a:p>
          <a:p>
            <a:pPr marL="186055" marR="12700">
              <a:lnSpc>
                <a:spcPts val="1800"/>
              </a:lnSpc>
            </a:pPr>
            <a:r>
              <a:rPr sz="1400" dirty="0" smtClean="0">
                <a:solidFill>
                  <a:srgbClr val="FFFFFF"/>
                </a:solidFill>
                <a:cs typeface="Times New Roman"/>
              </a:rPr>
              <a:t>Big Data &amp; Analytics, Cloud, Mobility, Java/.Net, PM, SAP</a:t>
            </a:r>
            <a:endParaRPr sz="1400" dirty="0">
              <a:cs typeface="Times New Roman"/>
            </a:endParaRPr>
          </a:p>
          <a:p>
            <a:pPr>
              <a:lnSpc>
                <a:spcPts val="800"/>
              </a:lnSpc>
              <a:spcBef>
                <a:spcPts val="48"/>
              </a:spcBef>
            </a:pPr>
            <a:endParaRPr sz="700" dirty="0"/>
          </a:p>
          <a:p>
            <a:pPr marL="186055" indent="-17399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pos="186055" algn="l"/>
              </a:tabLst>
            </a:pPr>
            <a:r>
              <a:rPr sz="1400" dirty="0" smtClean="0">
                <a:solidFill>
                  <a:srgbClr val="FFFFFF"/>
                </a:solidFill>
                <a:cs typeface="Times New Roman"/>
              </a:rPr>
              <a:t>Improved placement</a:t>
            </a:r>
            <a:endParaRPr sz="1400" dirty="0">
              <a:cs typeface="Times New Roman"/>
            </a:endParaRPr>
          </a:p>
          <a:p>
            <a:pPr marL="186055" marR="271780">
              <a:lnSpc>
                <a:spcPts val="1800"/>
              </a:lnSpc>
              <a:spcBef>
                <a:spcPts val="40"/>
              </a:spcBef>
            </a:pPr>
            <a:r>
              <a:rPr sz="1400" dirty="0" smtClean="0">
                <a:solidFill>
                  <a:srgbClr val="FFFFFF"/>
                </a:solidFill>
                <a:cs typeface="Times New Roman"/>
              </a:rPr>
              <a:t>ratio ~ 45% as compared to traditional staffing</a:t>
            </a:r>
            <a:endParaRPr sz="1400" dirty="0">
              <a:cs typeface="Times New Roman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00" dirty="0"/>
          </a:p>
          <a:p>
            <a:pPr marL="186055" marR="477520" indent="-173990" algn="just">
              <a:lnSpc>
                <a:spcPts val="1800"/>
              </a:lnSpc>
              <a:buClr>
                <a:srgbClr val="FFFFFF"/>
              </a:buClr>
              <a:buFont typeface="Times New Roman"/>
              <a:buChar char="•"/>
              <a:tabLst>
                <a:tab pos="186055" algn="l"/>
              </a:tabLst>
            </a:pPr>
            <a:r>
              <a:rPr sz="1400" dirty="0" smtClean="0">
                <a:solidFill>
                  <a:srgbClr val="FFFFFF"/>
                </a:solidFill>
                <a:cs typeface="Times New Roman"/>
              </a:rPr>
              <a:t>Reduces time to place resources by 48 hours or more</a:t>
            </a:r>
            <a:endParaRPr sz="1400" dirty="0">
              <a:cs typeface="Times New Roman"/>
            </a:endParaRPr>
          </a:p>
          <a:p>
            <a:pPr>
              <a:lnSpc>
                <a:spcPts val="950"/>
              </a:lnSpc>
              <a:spcBef>
                <a:spcPts val="45"/>
              </a:spcBef>
              <a:buClr>
                <a:srgbClr val="FFFFFF"/>
              </a:buClr>
              <a:buFont typeface="Times New Roman"/>
              <a:buChar char="•"/>
            </a:pPr>
            <a:endParaRPr sz="900" dirty="0"/>
          </a:p>
          <a:p>
            <a:pPr marL="186055" marR="271145" indent="-173990">
              <a:lnSpc>
                <a:spcPts val="1800"/>
              </a:lnSpc>
              <a:buClr>
                <a:srgbClr val="FFFFFF"/>
              </a:buClr>
              <a:buFont typeface="Times New Roman"/>
              <a:buChar char="•"/>
              <a:tabLst>
                <a:tab pos="186055" algn="l"/>
              </a:tabLst>
            </a:pPr>
            <a:r>
              <a:rPr sz="1400" dirty="0" smtClean="0">
                <a:solidFill>
                  <a:srgbClr val="FFFFFF"/>
                </a:solidFill>
                <a:cs typeface="Times New Roman"/>
              </a:rPr>
              <a:t>Hire-Train-Deploy model: Our workforce up-skilled by in-house trainers. (Java developer trained on Hadoop)</a:t>
            </a:r>
            <a:endParaRPr sz="1400" dirty="0"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3943350"/>
            <a:ext cx="2286000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6"/>
          <p:cNvSpPr txBox="1"/>
          <p:nvPr/>
        </p:nvSpPr>
        <p:spPr>
          <a:xfrm>
            <a:off x="496570" y="3943350"/>
            <a:ext cx="2170430" cy="601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3600" b="1" spc="-6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3</a:t>
            </a:r>
            <a:r>
              <a:rPr sz="3600" b="1" spc="-15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</a:t>
            </a:r>
            <a:r>
              <a:rPr sz="3600" b="1" spc="-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0</a:t>
            </a:r>
            <a:r>
              <a:rPr sz="3600" b="1" spc="-6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00</a:t>
            </a:r>
            <a:r>
              <a:rPr sz="3600" b="1" spc="-15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</a:t>
            </a:r>
            <a:r>
              <a:rPr sz="3600" b="1" spc="-7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0</a:t>
            </a:r>
            <a:r>
              <a:rPr sz="3600" b="1" spc="-6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0</a:t>
            </a:r>
            <a:r>
              <a:rPr sz="3600" b="1" spc="262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0</a:t>
            </a:r>
            <a:endParaRPr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6599" y="4412218"/>
            <a:ext cx="2187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Active profiles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,</a:t>
            </a:r>
            <a:r>
              <a:rPr lang="hi-I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globally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3943350"/>
            <a:ext cx="2286000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6"/>
          <p:cNvSpPr txBox="1"/>
          <p:nvPr/>
        </p:nvSpPr>
        <p:spPr>
          <a:xfrm>
            <a:off x="3239770" y="3943350"/>
            <a:ext cx="2170430" cy="601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600" b="1" spc="-6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14,000+ </a:t>
            </a:r>
            <a:endParaRPr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71179" y="4412218"/>
            <a:ext cx="1944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Assignments in </a:t>
            </a:r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2017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381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350136" y="1581150"/>
            <a:ext cx="1828800" cy="23622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/>
          </p:cNvSpPr>
          <p:nvPr/>
        </p:nvSpPr>
        <p:spPr>
          <a:xfrm>
            <a:off x="152400" y="209550"/>
            <a:ext cx="8245777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Times New Roman"/>
              </a:rPr>
              <a:t>Employee Care and Retention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800100"/>
            <a:ext cx="2667000" cy="41224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7000" y="793699"/>
            <a:ext cx="2667000" cy="414025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3072" y="1581150"/>
            <a:ext cx="1828800" cy="3200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ingle Corner Rectangle 5"/>
          <p:cNvSpPr/>
          <p:nvPr/>
        </p:nvSpPr>
        <p:spPr>
          <a:xfrm>
            <a:off x="0" y="971550"/>
            <a:ext cx="6477000" cy="457200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044773"/>
            <a:ext cx="6248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b="1" dirty="0">
                <a:solidFill>
                  <a:srgbClr val="FFFFFF"/>
                </a:solidFill>
                <a:cs typeface="Times New Roman"/>
              </a:rPr>
              <a:t>Recognized as “The Best Staffing Firm to Work For” —  by SIA — 6 years in a row</a:t>
            </a:r>
            <a:endParaRPr lang="en-US" sz="1400" b="1" dirty="0">
              <a:cs typeface="Times New Roman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521336" y="1779270"/>
            <a:ext cx="1588136" cy="2727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smtClean="0">
                <a:solidFill>
                  <a:schemeClr val="bg1"/>
                </a:solidFill>
                <a:cs typeface="Times New Roman"/>
              </a:rPr>
              <a:t>High Touch Model</a:t>
            </a:r>
            <a:endParaRPr lang="en-US" sz="1400" b="1" dirty="0" smtClean="0">
              <a:solidFill>
                <a:schemeClr val="bg1"/>
              </a:solidFill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CARES – issue resolution and escalation process (consultants and client)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Single POC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Smooth on-boarding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Timely issue resolution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Expectation management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1 ER for every 75-100 employees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100 + Employee Care Specialists</a:t>
            </a:r>
            <a:endParaRPr sz="1200" dirty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2566672" y="1737515"/>
            <a:ext cx="1471928" cy="2205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sz="1400" b="1" dirty="0">
                <a:solidFill>
                  <a:schemeClr val="bg1"/>
                </a:solidFill>
                <a:cs typeface="Times New Roman"/>
              </a:rPr>
              <a:t>Personal and</a:t>
            </a:r>
          </a:p>
          <a:p>
            <a:r>
              <a:rPr sz="1400" b="1" dirty="0">
                <a:solidFill>
                  <a:schemeClr val="bg1"/>
                </a:solidFill>
                <a:cs typeface="Times New Roman"/>
              </a:rPr>
              <a:t>Career </a:t>
            </a:r>
            <a:r>
              <a:rPr sz="1400" b="1" dirty="0" smtClean="0">
                <a:solidFill>
                  <a:schemeClr val="bg1"/>
                </a:solidFill>
                <a:cs typeface="Times New Roman"/>
              </a:rPr>
              <a:t>Development</a:t>
            </a:r>
            <a:r>
              <a:rPr lang="en-US" sz="1400" b="1" dirty="0" smtClean="0">
                <a:solidFill>
                  <a:schemeClr val="bg1"/>
                </a:solidFill>
                <a:cs typeface="Times New Roman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Reward and recognition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Mentoring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Relocation and Financial assistance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Multi-option Benefits program</a:t>
            </a:r>
            <a:endParaRPr lang="en-US" sz="1200" dirty="0" smtClean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67200" y="1581150"/>
            <a:ext cx="1828800" cy="18288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13"/>
          <p:cNvSpPr txBox="1"/>
          <p:nvPr/>
        </p:nvSpPr>
        <p:spPr>
          <a:xfrm>
            <a:off x="4495800" y="1737515"/>
            <a:ext cx="1371600" cy="1672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Times New Roman"/>
              </a:rPr>
              <a:t>Effective</a:t>
            </a:r>
          </a:p>
          <a:p>
            <a:r>
              <a:rPr lang="en-US" sz="1400" b="1" dirty="0">
                <a:solidFill>
                  <a:schemeClr val="bg1"/>
                </a:solidFill>
                <a:cs typeface="Times New Roman"/>
              </a:rPr>
              <a:t>Re-Deployment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Over 35% redeployment across clients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&lt; 10 days wait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cs typeface="Times New Roman"/>
              </a:rPr>
              <a:t>15-day roll-off lists</a:t>
            </a:r>
            <a:endParaRPr lang="en-US" sz="1200" dirty="0" smtClean="0">
              <a:solidFill>
                <a:schemeClr val="bg1"/>
              </a:solidFill>
              <a:cs typeface="Times New Roman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23160" y="4099714"/>
            <a:ext cx="3672840" cy="681835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23160" y="4095750"/>
            <a:ext cx="3672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Rewards &amp; Recognitions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Star-performer awards  |  Spot awards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Referral bonuses &amp; raffles  |  Project-end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bonuses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75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52400" y="209550"/>
            <a:ext cx="8245777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Times New Roman"/>
              </a:rPr>
              <a:t>Unique Talent Acquisition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798168"/>
            <a:ext cx="2674621" cy="413197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7000" y="793699"/>
            <a:ext cx="2667000" cy="4140251"/>
          </a:xfrm>
          <a:prstGeom prst="rect">
            <a:avLst/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6858000" y="1170914"/>
            <a:ext cx="1981200" cy="3385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030" marR="40640" indent="-100965">
              <a:lnSpc>
                <a:spcPts val="1800"/>
              </a:lnSpc>
              <a:buClr>
                <a:srgbClr val="FFFFFF"/>
              </a:buClr>
              <a:buFont typeface="Times New Roman"/>
              <a:buChar char="•"/>
              <a:tabLst>
                <a:tab pos="113664" algn="l"/>
              </a:tabLst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Requirement to submissions ratio</a:t>
            </a:r>
            <a:endParaRPr sz="1600" dirty="0">
              <a:cs typeface="Times New Roman"/>
            </a:endParaRPr>
          </a:p>
          <a:p>
            <a:pPr marL="113030">
              <a:lnSpc>
                <a:spcPts val="1760"/>
              </a:lnSpc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&gt; 95%</a:t>
            </a:r>
            <a:endParaRPr sz="1600" dirty="0">
              <a:cs typeface="Times New Roman"/>
            </a:endParaRPr>
          </a:p>
          <a:p>
            <a:pPr>
              <a:lnSpc>
                <a:spcPts val="850"/>
              </a:lnSpc>
              <a:spcBef>
                <a:spcPts val="37"/>
              </a:spcBef>
            </a:pPr>
            <a:endParaRPr sz="850" dirty="0"/>
          </a:p>
          <a:p>
            <a:pPr marL="113030" indent="-100965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pos="113030" algn="l"/>
              </a:tabLst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Interview ratio</a:t>
            </a:r>
            <a:endParaRPr sz="1600" dirty="0">
              <a:cs typeface="Times New Roman"/>
            </a:endParaRPr>
          </a:p>
          <a:p>
            <a:pPr marL="113030">
              <a:lnSpc>
                <a:spcPts val="1800"/>
              </a:lnSpc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&gt; 33%</a:t>
            </a:r>
            <a:endParaRPr sz="1600" dirty="0">
              <a:cs typeface="Times New Roman"/>
            </a:endParaRPr>
          </a:p>
          <a:p>
            <a:pPr>
              <a:lnSpc>
                <a:spcPts val="850"/>
              </a:lnSpc>
              <a:spcBef>
                <a:spcPts val="26"/>
              </a:spcBef>
            </a:pPr>
            <a:endParaRPr sz="850" dirty="0"/>
          </a:p>
          <a:p>
            <a:pPr marL="113030" indent="-100965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pos="113030" algn="l"/>
              </a:tabLst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Hire ratio &gt; 24%</a:t>
            </a:r>
            <a:endParaRPr sz="1600" dirty="0">
              <a:cs typeface="Times New Roman"/>
            </a:endParaRPr>
          </a:p>
          <a:p>
            <a:pPr>
              <a:lnSpc>
                <a:spcPts val="1000"/>
              </a:lnSpc>
              <a:spcBef>
                <a:spcPts val="36"/>
              </a:spcBef>
              <a:buClr>
                <a:srgbClr val="FFFFFF"/>
              </a:buClr>
              <a:buFont typeface="Times New Roman"/>
              <a:buChar char="•"/>
            </a:pPr>
            <a:endParaRPr sz="1000" dirty="0"/>
          </a:p>
          <a:p>
            <a:pPr marL="113030" marR="19685" indent="-100965">
              <a:lnSpc>
                <a:spcPts val="1800"/>
              </a:lnSpc>
              <a:buClr>
                <a:srgbClr val="FFFFFF"/>
              </a:buClr>
              <a:buFont typeface="Times New Roman"/>
              <a:buChar char="•"/>
              <a:tabLst>
                <a:tab pos="113030" algn="l"/>
              </a:tabLst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75% resource contract renewals</a:t>
            </a:r>
            <a:endParaRPr sz="1600" dirty="0">
              <a:cs typeface="Times New Roman"/>
            </a:endParaRPr>
          </a:p>
          <a:p>
            <a:pPr>
              <a:lnSpc>
                <a:spcPts val="800"/>
              </a:lnSpc>
              <a:spcBef>
                <a:spcPts val="48"/>
              </a:spcBef>
              <a:buClr>
                <a:srgbClr val="FFFFFF"/>
              </a:buClr>
              <a:buFont typeface="Times New Roman"/>
              <a:buChar char="•"/>
            </a:pPr>
            <a:endParaRPr sz="800" dirty="0"/>
          </a:p>
          <a:p>
            <a:pPr marL="113030" indent="-100965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pos="113030" algn="l"/>
              </a:tabLst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Low attrition</a:t>
            </a:r>
            <a:endParaRPr sz="1600" dirty="0">
              <a:cs typeface="Times New Roman"/>
            </a:endParaRPr>
          </a:p>
          <a:p>
            <a:pPr marL="113030">
              <a:lnSpc>
                <a:spcPts val="1800"/>
              </a:lnSpc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~ 9%</a:t>
            </a:r>
            <a:endParaRPr sz="1600" dirty="0">
              <a:cs typeface="Times New Roman"/>
            </a:endParaRPr>
          </a:p>
          <a:p>
            <a:pPr>
              <a:lnSpc>
                <a:spcPts val="1000"/>
              </a:lnSpc>
              <a:spcBef>
                <a:spcPts val="36"/>
              </a:spcBef>
            </a:pPr>
            <a:endParaRPr sz="1000" dirty="0"/>
          </a:p>
          <a:p>
            <a:pPr marL="113030" marR="12700" indent="-100965">
              <a:lnSpc>
                <a:spcPts val="1800"/>
              </a:lnSpc>
              <a:buClr>
                <a:srgbClr val="FFFFFF"/>
              </a:buClr>
              <a:buFont typeface="Times New Roman"/>
              <a:buChar char="•"/>
              <a:tabLst>
                <a:tab pos="113030" algn="l"/>
              </a:tabLst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100% compliance on client SLAs</a:t>
            </a:r>
            <a:endParaRPr sz="1600" dirty="0"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9022" y="1047750"/>
            <a:ext cx="1064490" cy="10644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3500000">
            <a:off x="2083098" y="1957334"/>
            <a:ext cx="550165" cy="39558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30301" y="1047750"/>
            <a:ext cx="1064490" cy="10644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639647" y="3679774"/>
            <a:ext cx="1064490" cy="10644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42198" y="3679774"/>
            <a:ext cx="1064490" cy="10644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 rot="18900000">
            <a:off x="3692941" y="1957334"/>
            <a:ext cx="550165" cy="39558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700000">
            <a:off x="3692941" y="3613830"/>
            <a:ext cx="550165" cy="39558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100000">
            <a:off x="2052617" y="3613831"/>
            <a:ext cx="550165" cy="39558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798496" y="1906969"/>
            <a:ext cx="676293" cy="2305050"/>
            <a:chOff x="4077531" y="1906969"/>
            <a:chExt cx="676293" cy="2305050"/>
          </a:xfrm>
        </p:grpSpPr>
        <p:sp>
          <p:nvSpPr>
            <p:cNvPr id="16" name="object 3"/>
            <p:cNvSpPr/>
            <p:nvPr/>
          </p:nvSpPr>
          <p:spPr>
            <a:xfrm>
              <a:off x="4077531" y="1906969"/>
              <a:ext cx="676293" cy="2305050"/>
            </a:xfrm>
            <a:custGeom>
              <a:avLst/>
              <a:gdLst/>
              <a:ahLst/>
              <a:cxnLst/>
              <a:rect l="l" t="t" r="r" b="b"/>
              <a:pathLst>
                <a:path w="676293" h="2305050">
                  <a:moveTo>
                    <a:pt x="503800" y="1533525"/>
                  </a:moveTo>
                  <a:lnTo>
                    <a:pt x="237381" y="1533525"/>
                  </a:lnTo>
                  <a:lnTo>
                    <a:pt x="236165" y="1524000"/>
                  </a:lnTo>
                  <a:lnTo>
                    <a:pt x="234753" y="1514475"/>
                  </a:lnTo>
                  <a:lnTo>
                    <a:pt x="232900" y="1504950"/>
                  </a:lnTo>
                  <a:lnTo>
                    <a:pt x="230678" y="1485900"/>
                  </a:lnTo>
                  <a:lnTo>
                    <a:pt x="228157" y="1476375"/>
                  </a:lnTo>
                  <a:lnTo>
                    <a:pt x="225410" y="1457325"/>
                  </a:lnTo>
                  <a:lnTo>
                    <a:pt x="222508" y="1438275"/>
                  </a:lnTo>
                  <a:lnTo>
                    <a:pt x="219523" y="1419225"/>
                  </a:lnTo>
                  <a:lnTo>
                    <a:pt x="216525" y="1409700"/>
                  </a:lnTo>
                  <a:lnTo>
                    <a:pt x="213587" y="1390650"/>
                  </a:lnTo>
                  <a:lnTo>
                    <a:pt x="210016" y="1371600"/>
                  </a:lnTo>
                  <a:lnTo>
                    <a:pt x="206041" y="1362075"/>
                  </a:lnTo>
                  <a:lnTo>
                    <a:pt x="201806" y="1343025"/>
                  </a:lnTo>
                  <a:lnTo>
                    <a:pt x="197454" y="1333500"/>
                  </a:lnTo>
                  <a:lnTo>
                    <a:pt x="193127" y="1314450"/>
                  </a:lnTo>
                  <a:lnTo>
                    <a:pt x="188969" y="1304925"/>
                  </a:lnTo>
                  <a:lnTo>
                    <a:pt x="185123" y="1295400"/>
                  </a:lnTo>
                  <a:lnTo>
                    <a:pt x="175038" y="1276350"/>
                  </a:lnTo>
                  <a:lnTo>
                    <a:pt x="170388" y="1266825"/>
                  </a:lnTo>
                  <a:lnTo>
                    <a:pt x="167652" y="1257300"/>
                  </a:lnTo>
                  <a:lnTo>
                    <a:pt x="166370" y="1238250"/>
                  </a:lnTo>
                  <a:lnTo>
                    <a:pt x="163991" y="1228725"/>
                  </a:lnTo>
                  <a:lnTo>
                    <a:pt x="161702" y="1219200"/>
                  </a:lnTo>
                  <a:lnTo>
                    <a:pt x="158701" y="1200150"/>
                  </a:lnTo>
                  <a:lnTo>
                    <a:pt x="154827" y="1181100"/>
                  </a:lnTo>
                  <a:lnTo>
                    <a:pt x="152037" y="1171575"/>
                  </a:lnTo>
                  <a:lnTo>
                    <a:pt x="141369" y="1171575"/>
                  </a:lnTo>
                  <a:lnTo>
                    <a:pt x="141369" y="1162050"/>
                  </a:lnTo>
                  <a:lnTo>
                    <a:pt x="140849" y="1152525"/>
                  </a:lnTo>
                  <a:lnTo>
                    <a:pt x="139492" y="1143000"/>
                  </a:lnTo>
                  <a:lnTo>
                    <a:pt x="137603" y="1123950"/>
                  </a:lnTo>
                  <a:lnTo>
                    <a:pt x="135488" y="1114425"/>
                  </a:lnTo>
                  <a:lnTo>
                    <a:pt x="133451" y="1095375"/>
                  </a:lnTo>
                  <a:lnTo>
                    <a:pt x="131797" y="1076325"/>
                  </a:lnTo>
                  <a:lnTo>
                    <a:pt x="130831" y="1066800"/>
                  </a:lnTo>
                  <a:lnTo>
                    <a:pt x="131025" y="1057275"/>
                  </a:lnTo>
                  <a:lnTo>
                    <a:pt x="131290" y="1038225"/>
                  </a:lnTo>
                  <a:lnTo>
                    <a:pt x="131644" y="1028700"/>
                  </a:lnTo>
                  <a:lnTo>
                    <a:pt x="132067" y="1009650"/>
                  </a:lnTo>
                  <a:lnTo>
                    <a:pt x="132542" y="1000125"/>
                  </a:lnTo>
                  <a:lnTo>
                    <a:pt x="133049" y="981075"/>
                  </a:lnTo>
                  <a:lnTo>
                    <a:pt x="133572" y="971550"/>
                  </a:lnTo>
                  <a:lnTo>
                    <a:pt x="134091" y="952500"/>
                  </a:lnTo>
                  <a:lnTo>
                    <a:pt x="134588" y="942975"/>
                  </a:lnTo>
                  <a:lnTo>
                    <a:pt x="135045" y="923925"/>
                  </a:lnTo>
                  <a:lnTo>
                    <a:pt x="139214" y="885825"/>
                  </a:lnTo>
                  <a:lnTo>
                    <a:pt x="140492" y="866775"/>
                  </a:lnTo>
                  <a:lnTo>
                    <a:pt x="141576" y="857250"/>
                  </a:lnTo>
                  <a:lnTo>
                    <a:pt x="142383" y="847725"/>
                  </a:lnTo>
                  <a:lnTo>
                    <a:pt x="142830" y="838200"/>
                  </a:lnTo>
                  <a:lnTo>
                    <a:pt x="142342" y="819150"/>
                  </a:lnTo>
                  <a:lnTo>
                    <a:pt x="141525" y="809625"/>
                  </a:lnTo>
                  <a:lnTo>
                    <a:pt x="69415" y="809625"/>
                  </a:lnTo>
                  <a:lnTo>
                    <a:pt x="54523" y="800100"/>
                  </a:lnTo>
                  <a:lnTo>
                    <a:pt x="39622" y="800100"/>
                  </a:lnTo>
                  <a:lnTo>
                    <a:pt x="27192" y="790575"/>
                  </a:lnTo>
                  <a:lnTo>
                    <a:pt x="16962" y="781050"/>
                  </a:lnTo>
                  <a:lnTo>
                    <a:pt x="11417" y="771525"/>
                  </a:lnTo>
                  <a:lnTo>
                    <a:pt x="8195" y="752475"/>
                  </a:lnTo>
                  <a:lnTo>
                    <a:pt x="4853" y="742950"/>
                  </a:lnTo>
                  <a:lnTo>
                    <a:pt x="2327" y="733425"/>
                  </a:lnTo>
                  <a:lnTo>
                    <a:pt x="686" y="723900"/>
                  </a:lnTo>
                  <a:lnTo>
                    <a:pt x="0" y="704850"/>
                  </a:lnTo>
                  <a:lnTo>
                    <a:pt x="338" y="695325"/>
                  </a:lnTo>
                  <a:lnTo>
                    <a:pt x="1161" y="685800"/>
                  </a:lnTo>
                  <a:lnTo>
                    <a:pt x="1955" y="676275"/>
                  </a:lnTo>
                  <a:lnTo>
                    <a:pt x="2982" y="666750"/>
                  </a:lnTo>
                  <a:lnTo>
                    <a:pt x="7314" y="638175"/>
                  </a:lnTo>
                  <a:lnTo>
                    <a:pt x="9126" y="619125"/>
                  </a:lnTo>
                  <a:lnTo>
                    <a:pt x="11099" y="609600"/>
                  </a:lnTo>
                  <a:lnTo>
                    <a:pt x="13217" y="590550"/>
                  </a:lnTo>
                  <a:lnTo>
                    <a:pt x="15466" y="571500"/>
                  </a:lnTo>
                  <a:lnTo>
                    <a:pt x="17831" y="561975"/>
                  </a:lnTo>
                  <a:lnTo>
                    <a:pt x="20299" y="542925"/>
                  </a:lnTo>
                  <a:lnTo>
                    <a:pt x="22853" y="533400"/>
                  </a:lnTo>
                  <a:lnTo>
                    <a:pt x="25480" y="523875"/>
                  </a:lnTo>
                  <a:lnTo>
                    <a:pt x="29932" y="504825"/>
                  </a:lnTo>
                  <a:lnTo>
                    <a:pt x="34206" y="485775"/>
                  </a:lnTo>
                  <a:lnTo>
                    <a:pt x="38268" y="476250"/>
                  </a:lnTo>
                  <a:lnTo>
                    <a:pt x="42085" y="457200"/>
                  </a:lnTo>
                  <a:lnTo>
                    <a:pt x="45623" y="447675"/>
                  </a:lnTo>
                  <a:lnTo>
                    <a:pt x="48849" y="438150"/>
                  </a:lnTo>
                  <a:lnTo>
                    <a:pt x="51730" y="428625"/>
                  </a:lnTo>
                  <a:lnTo>
                    <a:pt x="54233" y="419100"/>
                  </a:lnTo>
                  <a:lnTo>
                    <a:pt x="58401" y="409575"/>
                  </a:lnTo>
                  <a:lnTo>
                    <a:pt x="63930" y="390525"/>
                  </a:lnTo>
                  <a:lnTo>
                    <a:pt x="70716" y="381000"/>
                  </a:lnTo>
                  <a:lnTo>
                    <a:pt x="78661" y="371475"/>
                  </a:lnTo>
                  <a:lnTo>
                    <a:pt x="108424" y="371475"/>
                  </a:lnTo>
                  <a:lnTo>
                    <a:pt x="139251" y="361950"/>
                  </a:lnTo>
                  <a:lnTo>
                    <a:pt x="140267" y="352425"/>
                  </a:lnTo>
                  <a:lnTo>
                    <a:pt x="145408" y="342900"/>
                  </a:lnTo>
                  <a:lnTo>
                    <a:pt x="153474" y="333375"/>
                  </a:lnTo>
                  <a:lnTo>
                    <a:pt x="163266" y="314325"/>
                  </a:lnTo>
                  <a:lnTo>
                    <a:pt x="173583" y="304800"/>
                  </a:lnTo>
                  <a:lnTo>
                    <a:pt x="183225" y="295275"/>
                  </a:lnTo>
                  <a:lnTo>
                    <a:pt x="190993" y="295275"/>
                  </a:lnTo>
                  <a:lnTo>
                    <a:pt x="195686" y="285750"/>
                  </a:lnTo>
                  <a:lnTo>
                    <a:pt x="199008" y="266700"/>
                  </a:lnTo>
                  <a:lnTo>
                    <a:pt x="202457" y="257175"/>
                  </a:lnTo>
                  <a:lnTo>
                    <a:pt x="212983" y="219075"/>
                  </a:lnTo>
                  <a:lnTo>
                    <a:pt x="216356" y="209550"/>
                  </a:lnTo>
                  <a:lnTo>
                    <a:pt x="219563" y="190500"/>
                  </a:lnTo>
                  <a:lnTo>
                    <a:pt x="222546" y="180975"/>
                  </a:lnTo>
                  <a:lnTo>
                    <a:pt x="222309" y="171450"/>
                  </a:lnTo>
                  <a:lnTo>
                    <a:pt x="221953" y="161925"/>
                  </a:lnTo>
                  <a:lnTo>
                    <a:pt x="221631" y="152400"/>
                  </a:lnTo>
                  <a:lnTo>
                    <a:pt x="221494" y="133350"/>
                  </a:lnTo>
                  <a:lnTo>
                    <a:pt x="221695" y="123825"/>
                  </a:lnTo>
                  <a:lnTo>
                    <a:pt x="222386" y="114300"/>
                  </a:lnTo>
                  <a:lnTo>
                    <a:pt x="223719" y="95250"/>
                  </a:lnTo>
                  <a:lnTo>
                    <a:pt x="225846" y="85725"/>
                  </a:lnTo>
                  <a:lnTo>
                    <a:pt x="228921" y="66675"/>
                  </a:lnTo>
                  <a:lnTo>
                    <a:pt x="236320" y="57150"/>
                  </a:lnTo>
                  <a:lnTo>
                    <a:pt x="245363" y="38100"/>
                  </a:lnTo>
                  <a:lnTo>
                    <a:pt x="255492" y="28575"/>
                  </a:lnTo>
                  <a:lnTo>
                    <a:pt x="276776" y="9525"/>
                  </a:lnTo>
                  <a:lnTo>
                    <a:pt x="286815" y="0"/>
                  </a:lnTo>
                  <a:lnTo>
                    <a:pt x="371632" y="0"/>
                  </a:lnTo>
                  <a:lnTo>
                    <a:pt x="386120" y="9525"/>
                  </a:lnTo>
                  <a:lnTo>
                    <a:pt x="400063" y="9525"/>
                  </a:lnTo>
                  <a:lnTo>
                    <a:pt x="412932" y="19050"/>
                  </a:lnTo>
                  <a:lnTo>
                    <a:pt x="427826" y="28575"/>
                  </a:lnTo>
                  <a:lnTo>
                    <a:pt x="439738" y="38100"/>
                  </a:lnTo>
                  <a:lnTo>
                    <a:pt x="448952" y="57150"/>
                  </a:lnTo>
                  <a:lnTo>
                    <a:pt x="455751" y="66675"/>
                  </a:lnTo>
                  <a:lnTo>
                    <a:pt x="460417" y="76200"/>
                  </a:lnTo>
                  <a:lnTo>
                    <a:pt x="463234" y="85725"/>
                  </a:lnTo>
                  <a:lnTo>
                    <a:pt x="464485" y="95250"/>
                  </a:lnTo>
                  <a:lnTo>
                    <a:pt x="462975" y="104775"/>
                  </a:lnTo>
                  <a:lnTo>
                    <a:pt x="460562" y="123825"/>
                  </a:lnTo>
                  <a:lnTo>
                    <a:pt x="457711" y="133350"/>
                  </a:lnTo>
                  <a:lnTo>
                    <a:pt x="454887" y="152400"/>
                  </a:lnTo>
                  <a:lnTo>
                    <a:pt x="452556" y="161925"/>
                  </a:lnTo>
                  <a:lnTo>
                    <a:pt x="452265" y="161925"/>
                  </a:lnTo>
                  <a:lnTo>
                    <a:pt x="450741" y="171450"/>
                  </a:lnTo>
                  <a:lnTo>
                    <a:pt x="453518" y="171450"/>
                  </a:lnTo>
                  <a:lnTo>
                    <a:pt x="452508" y="180975"/>
                  </a:lnTo>
                  <a:lnTo>
                    <a:pt x="445035" y="200025"/>
                  </a:lnTo>
                  <a:lnTo>
                    <a:pt x="441060" y="209550"/>
                  </a:lnTo>
                  <a:lnTo>
                    <a:pt x="441994" y="228600"/>
                  </a:lnTo>
                  <a:lnTo>
                    <a:pt x="443292" y="238125"/>
                  </a:lnTo>
                  <a:lnTo>
                    <a:pt x="444961" y="247650"/>
                  </a:lnTo>
                  <a:lnTo>
                    <a:pt x="447006" y="266700"/>
                  </a:lnTo>
                  <a:lnTo>
                    <a:pt x="449434" y="276225"/>
                  </a:lnTo>
                  <a:lnTo>
                    <a:pt x="452250" y="295275"/>
                  </a:lnTo>
                  <a:lnTo>
                    <a:pt x="455459" y="304800"/>
                  </a:lnTo>
                  <a:lnTo>
                    <a:pt x="459069" y="314325"/>
                  </a:lnTo>
                  <a:lnTo>
                    <a:pt x="466648" y="333375"/>
                  </a:lnTo>
                  <a:lnTo>
                    <a:pt x="470943" y="342900"/>
                  </a:lnTo>
                  <a:lnTo>
                    <a:pt x="472403" y="361950"/>
                  </a:lnTo>
                  <a:lnTo>
                    <a:pt x="471479" y="371475"/>
                  </a:lnTo>
                  <a:lnTo>
                    <a:pt x="468619" y="381000"/>
                  </a:lnTo>
                  <a:lnTo>
                    <a:pt x="464273" y="381000"/>
                  </a:lnTo>
                  <a:lnTo>
                    <a:pt x="458891" y="390525"/>
                  </a:lnTo>
                  <a:lnTo>
                    <a:pt x="471443" y="390525"/>
                  </a:lnTo>
                  <a:lnTo>
                    <a:pt x="483826" y="400050"/>
                  </a:lnTo>
                  <a:lnTo>
                    <a:pt x="499807" y="400050"/>
                  </a:lnTo>
                  <a:lnTo>
                    <a:pt x="514318" y="409575"/>
                  </a:lnTo>
                  <a:lnTo>
                    <a:pt x="526950" y="409575"/>
                  </a:lnTo>
                  <a:lnTo>
                    <a:pt x="537295" y="419100"/>
                  </a:lnTo>
                  <a:lnTo>
                    <a:pt x="544945" y="419100"/>
                  </a:lnTo>
                  <a:lnTo>
                    <a:pt x="556647" y="428625"/>
                  </a:lnTo>
                  <a:lnTo>
                    <a:pt x="565442" y="438150"/>
                  </a:lnTo>
                  <a:lnTo>
                    <a:pt x="570304" y="457200"/>
                  </a:lnTo>
                  <a:lnTo>
                    <a:pt x="574355" y="466725"/>
                  </a:lnTo>
                  <a:lnTo>
                    <a:pt x="580445" y="476250"/>
                  </a:lnTo>
                  <a:lnTo>
                    <a:pt x="587226" y="495300"/>
                  </a:lnTo>
                  <a:lnTo>
                    <a:pt x="593535" y="504825"/>
                  </a:lnTo>
                  <a:lnTo>
                    <a:pt x="598211" y="514350"/>
                  </a:lnTo>
                  <a:lnTo>
                    <a:pt x="600092" y="523875"/>
                  </a:lnTo>
                  <a:lnTo>
                    <a:pt x="603481" y="533400"/>
                  </a:lnTo>
                  <a:lnTo>
                    <a:pt x="608600" y="552450"/>
                  </a:lnTo>
                  <a:lnTo>
                    <a:pt x="612070" y="561975"/>
                  </a:lnTo>
                  <a:lnTo>
                    <a:pt x="613200" y="571500"/>
                  </a:lnTo>
                  <a:lnTo>
                    <a:pt x="615705" y="590550"/>
                  </a:lnTo>
                  <a:lnTo>
                    <a:pt x="618739" y="600075"/>
                  </a:lnTo>
                  <a:lnTo>
                    <a:pt x="623527" y="619125"/>
                  </a:lnTo>
                  <a:lnTo>
                    <a:pt x="628120" y="638175"/>
                  </a:lnTo>
                  <a:lnTo>
                    <a:pt x="632918" y="638175"/>
                  </a:lnTo>
                  <a:lnTo>
                    <a:pt x="642765" y="647700"/>
                  </a:lnTo>
                  <a:lnTo>
                    <a:pt x="642765" y="657225"/>
                  </a:lnTo>
                  <a:lnTo>
                    <a:pt x="644289" y="666750"/>
                  </a:lnTo>
                  <a:lnTo>
                    <a:pt x="645756" y="676275"/>
                  </a:lnTo>
                  <a:lnTo>
                    <a:pt x="648103" y="685800"/>
                  </a:lnTo>
                  <a:lnTo>
                    <a:pt x="652211" y="704850"/>
                  </a:lnTo>
                  <a:lnTo>
                    <a:pt x="658099" y="714375"/>
                  </a:lnTo>
                  <a:lnTo>
                    <a:pt x="663927" y="723900"/>
                  </a:lnTo>
                  <a:lnTo>
                    <a:pt x="669125" y="742950"/>
                  </a:lnTo>
                  <a:lnTo>
                    <a:pt x="673122" y="752475"/>
                  </a:lnTo>
                  <a:lnTo>
                    <a:pt x="676110" y="762000"/>
                  </a:lnTo>
                  <a:lnTo>
                    <a:pt x="676293" y="762000"/>
                  </a:lnTo>
                  <a:lnTo>
                    <a:pt x="676293" y="800100"/>
                  </a:lnTo>
                  <a:lnTo>
                    <a:pt x="673268" y="809625"/>
                  </a:lnTo>
                  <a:lnTo>
                    <a:pt x="664609" y="819150"/>
                  </a:lnTo>
                  <a:lnTo>
                    <a:pt x="654341" y="819150"/>
                  </a:lnTo>
                  <a:lnTo>
                    <a:pt x="640868" y="828675"/>
                  </a:lnTo>
                  <a:lnTo>
                    <a:pt x="625272" y="828675"/>
                  </a:lnTo>
                  <a:lnTo>
                    <a:pt x="608633" y="838200"/>
                  </a:lnTo>
                  <a:lnTo>
                    <a:pt x="576546" y="838200"/>
                  </a:lnTo>
                  <a:lnTo>
                    <a:pt x="563261" y="847725"/>
                  </a:lnTo>
                  <a:lnTo>
                    <a:pt x="548442" y="847725"/>
                  </a:lnTo>
                  <a:lnTo>
                    <a:pt x="551161" y="857250"/>
                  </a:lnTo>
                  <a:lnTo>
                    <a:pt x="560691" y="876300"/>
                  </a:lnTo>
                  <a:lnTo>
                    <a:pt x="566719" y="895350"/>
                  </a:lnTo>
                  <a:lnTo>
                    <a:pt x="573068" y="904875"/>
                  </a:lnTo>
                  <a:lnTo>
                    <a:pt x="579346" y="923925"/>
                  </a:lnTo>
                  <a:lnTo>
                    <a:pt x="585164" y="942975"/>
                  </a:lnTo>
                  <a:lnTo>
                    <a:pt x="590128" y="952500"/>
                  </a:lnTo>
                  <a:lnTo>
                    <a:pt x="593848" y="962025"/>
                  </a:lnTo>
                  <a:lnTo>
                    <a:pt x="596793" y="981075"/>
                  </a:lnTo>
                  <a:lnTo>
                    <a:pt x="599959" y="990600"/>
                  </a:lnTo>
                  <a:lnTo>
                    <a:pt x="603209" y="1009650"/>
                  </a:lnTo>
                  <a:lnTo>
                    <a:pt x="606407" y="1019175"/>
                  </a:lnTo>
                  <a:lnTo>
                    <a:pt x="609416" y="1038225"/>
                  </a:lnTo>
                  <a:lnTo>
                    <a:pt x="612100" y="1047750"/>
                  </a:lnTo>
                  <a:lnTo>
                    <a:pt x="614322" y="1066800"/>
                  </a:lnTo>
                  <a:lnTo>
                    <a:pt x="615947" y="1076325"/>
                  </a:lnTo>
                  <a:lnTo>
                    <a:pt x="616836" y="1085850"/>
                  </a:lnTo>
                  <a:lnTo>
                    <a:pt x="616037" y="1104900"/>
                  </a:lnTo>
                  <a:lnTo>
                    <a:pt x="615588" y="1114425"/>
                  </a:lnTo>
                  <a:lnTo>
                    <a:pt x="615387" y="1133475"/>
                  </a:lnTo>
                  <a:lnTo>
                    <a:pt x="615335" y="1143000"/>
                  </a:lnTo>
                  <a:lnTo>
                    <a:pt x="595521" y="1152525"/>
                  </a:lnTo>
                  <a:lnTo>
                    <a:pt x="594710" y="1162050"/>
                  </a:lnTo>
                  <a:lnTo>
                    <a:pt x="592553" y="1171575"/>
                  </a:lnTo>
                  <a:lnTo>
                    <a:pt x="589470" y="1181100"/>
                  </a:lnTo>
                  <a:lnTo>
                    <a:pt x="585878" y="1200150"/>
                  </a:lnTo>
                  <a:lnTo>
                    <a:pt x="582194" y="1219200"/>
                  </a:lnTo>
                  <a:lnTo>
                    <a:pt x="578837" y="1228725"/>
                  </a:lnTo>
                  <a:lnTo>
                    <a:pt x="574589" y="1238250"/>
                  </a:lnTo>
                  <a:lnTo>
                    <a:pt x="573094" y="1257300"/>
                  </a:lnTo>
                  <a:lnTo>
                    <a:pt x="572290" y="1266825"/>
                  </a:lnTo>
                  <a:lnTo>
                    <a:pt x="567136" y="1295400"/>
                  </a:lnTo>
                  <a:lnTo>
                    <a:pt x="564601" y="1314450"/>
                  </a:lnTo>
                  <a:lnTo>
                    <a:pt x="561907" y="1323975"/>
                  </a:lnTo>
                  <a:lnTo>
                    <a:pt x="559205" y="1343025"/>
                  </a:lnTo>
                  <a:lnTo>
                    <a:pt x="556643" y="1352550"/>
                  </a:lnTo>
                  <a:lnTo>
                    <a:pt x="554371" y="1371600"/>
                  </a:lnTo>
                  <a:lnTo>
                    <a:pt x="552540" y="1381125"/>
                  </a:lnTo>
                  <a:lnTo>
                    <a:pt x="549479" y="1400175"/>
                  </a:lnTo>
                  <a:lnTo>
                    <a:pt x="547053" y="1419225"/>
                  </a:lnTo>
                  <a:lnTo>
                    <a:pt x="545274" y="1428750"/>
                  </a:lnTo>
                  <a:lnTo>
                    <a:pt x="544156" y="1438275"/>
                  </a:lnTo>
                  <a:lnTo>
                    <a:pt x="543713" y="1447800"/>
                  </a:lnTo>
                  <a:lnTo>
                    <a:pt x="535135" y="1447800"/>
                  </a:lnTo>
                  <a:lnTo>
                    <a:pt x="519850" y="1457325"/>
                  </a:lnTo>
                  <a:lnTo>
                    <a:pt x="514749" y="1457325"/>
                  </a:lnTo>
                  <a:lnTo>
                    <a:pt x="504081" y="1466850"/>
                  </a:lnTo>
                  <a:lnTo>
                    <a:pt x="503712" y="1485900"/>
                  </a:lnTo>
                  <a:lnTo>
                    <a:pt x="503006" y="1495425"/>
                  </a:lnTo>
                  <a:lnTo>
                    <a:pt x="502564" y="1504950"/>
                  </a:lnTo>
                  <a:lnTo>
                    <a:pt x="502910" y="1514475"/>
                  </a:lnTo>
                  <a:lnTo>
                    <a:pt x="503800" y="1533525"/>
                  </a:lnTo>
                  <a:close/>
                </a:path>
                <a:path w="676293" h="2305050">
                  <a:moveTo>
                    <a:pt x="305961" y="2124075"/>
                  </a:moveTo>
                  <a:lnTo>
                    <a:pt x="209949" y="2124075"/>
                  </a:lnTo>
                  <a:lnTo>
                    <a:pt x="212997" y="2105025"/>
                  </a:lnTo>
                  <a:lnTo>
                    <a:pt x="212810" y="2095500"/>
                  </a:lnTo>
                  <a:lnTo>
                    <a:pt x="214071" y="2076450"/>
                  </a:lnTo>
                  <a:lnTo>
                    <a:pt x="215038" y="2066925"/>
                  </a:lnTo>
                  <a:lnTo>
                    <a:pt x="215960" y="2047875"/>
                  </a:lnTo>
                  <a:lnTo>
                    <a:pt x="215167" y="2038350"/>
                  </a:lnTo>
                  <a:lnTo>
                    <a:pt x="215431" y="2028825"/>
                  </a:lnTo>
                  <a:lnTo>
                    <a:pt x="216354" y="2019300"/>
                  </a:lnTo>
                  <a:lnTo>
                    <a:pt x="217536" y="2009775"/>
                  </a:lnTo>
                  <a:lnTo>
                    <a:pt x="218580" y="1990725"/>
                  </a:lnTo>
                  <a:lnTo>
                    <a:pt x="219087" y="1971675"/>
                  </a:lnTo>
                  <a:lnTo>
                    <a:pt x="218916" y="1971675"/>
                  </a:lnTo>
                  <a:lnTo>
                    <a:pt x="218425" y="1962150"/>
                  </a:lnTo>
                  <a:lnTo>
                    <a:pt x="217655" y="1952625"/>
                  </a:lnTo>
                  <a:lnTo>
                    <a:pt x="216644" y="1933575"/>
                  </a:lnTo>
                  <a:lnTo>
                    <a:pt x="215431" y="1924050"/>
                  </a:lnTo>
                  <a:lnTo>
                    <a:pt x="214057" y="1914525"/>
                  </a:lnTo>
                  <a:lnTo>
                    <a:pt x="212559" y="1895475"/>
                  </a:lnTo>
                  <a:lnTo>
                    <a:pt x="207722" y="1857375"/>
                  </a:lnTo>
                  <a:lnTo>
                    <a:pt x="206125" y="1838325"/>
                  </a:lnTo>
                  <a:lnTo>
                    <a:pt x="204601" y="1828800"/>
                  </a:lnTo>
                  <a:lnTo>
                    <a:pt x="203190" y="1809750"/>
                  </a:lnTo>
                  <a:lnTo>
                    <a:pt x="201930" y="1800225"/>
                  </a:lnTo>
                  <a:lnTo>
                    <a:pt x="200862" y="1781175"/>
                  </a:lnTo>
                  <a:lnTo>
                    <a:pt x="200023" y="1771650"/>
                  </a:lnTo>
                  <a:lnTo>
                    <a:pt x="199453" y="1762125"/>
                  </a:lnTo>
                  <a:lnTo>
                    <a:pt x="199611" y="1743075"/>
                  </a:lnTo>
                  <a:lnTo>
                    <a:pt x="200794" y="1724025"/>
                  </a:lnTo>
                  <a:lnTo>
                    <a:pt x="202841" y="1714500"/>
                  </a:lnTo>
                  <a:lnTo>
                    <a:pt x="205590" y="1695450"/>
                  </a:lnTo>
                  <a:lnTo>
                    <a:pt x="208879" y="1676400"/>
                  </a:lnTo>
                  <a:lnTo>
                    <a:pt x="212546" y="1666875"/>
                  </a:lnTo>
                  <a:lnTo>
                    <a:pt x="216430" y="1657350"/>
                  </a:lnTo>
                  <a:lnTo>
                    <a:pt x="220369" y="1638300"/>
                  </a:lnTo>
                  <a:lnTo>
                    <a:pt x="224200" y="1628775"/>
                  </a:lnTo>
                  <a:lnTo>
                    <a:pt x="227763" y="1619250"/>
                  </a:lnTo>
                  <a:lnTo>
                    <a:pt x="230895" y="1619250"/>
                  </a:lnTo>
                  <a:lnTo>
                    <a:pt x="233434" y="1609725"/>
                  </a:lnTo>
                  <a:lnTo>
                    <a:pt x="237123" y="1600200"/>
                  </a:lnTo>
                  <a:lnTo>
                    <a:pt x="240067" y="1581150"/>
                  </a:lnTo>
                  <a:lnTo>
                    <a:pt x="242364" y="1571625"/>
                  </a:lnTo>
                  <a:lnTo>
                    <a:pt x="244110" y="1552575"/>
                  </a:lnTo>
                  <a:lnTo>
                    <a:pt x="245403" y="1543050"/>
                  </a:lnTo>
                  <a:lnTo>
                    <a:pt x="246340" y="1533525"/>
                  </a:lnTo>
                  <a:lnTo>
                    <a:pt x="504227" y="1533525"/>
                  </a:lnTo>
                  <a:lnTo>
                    <a:pt x="504565" y="1543050"/>
                  </a:lnTo>
                  <a:lnTo>
                    <a:pt x="504756" y="1552575"/>
                  </a:lnTo>
                  <a:lnTo>
                    <a:pt x="504741" y="1562100"/>
                  </a:lnTo>
                  <a:lnTo>
                    <a:pt x="504462" y="1581150"/>
                  </a:lnTo>
                  <a:lnTo>
                    <a:pt x="503861" y="1590675"/>
                  </a:lnTo>
                  <a:lnTo>
                    <a:pt x="502880" y="1600200"/>
                  </a:lnTo>
                  <a:lnTo>
                    <a:pt x="501462" y="1619250"/>
                  </a:lnTo>
                  <a:lnTo>
                    <a:pt x="499547" y="1628775"/>
                  </a:lnTo>
                  <a:lnTo>
                    <a:pt x="497078" y="1647825"/>
                  </a:lnTo>
                  <a:lnTo>
                    <a:pt x="493996" y="1666875"/>
                  </a:lnTo>
                  <a:lnTo>
                    <a:pt x="490244" y="1685925"/>
                  </a:lnTo>
                  <a:lnTo>
                    <a:pt x="485662" y="1704975"/>
                  </a:lnTo>
                  <a:lnTo>
                    <a:pt x="481051" y="1724025"/>
                  </a:lnTo>
                  <a:lnTo>
                    <a:pt x="476451" y="1752600"/>
                  </a:lnTo>
                  <a:lnTo>
                    <a:pt x="471906" y="1762125"/>
                  </a:lnTo>
                  <a:lnTo>
                    <a:pt x="467454" y="1781175"/>
                  </a:lnTo>
                  <a:lnTo>
                    <a:pt x="459000" y="1819275"/>
                  </a:lnTo>
                  <a:lnTo>
                    <a:pt x="351674" y="1819275"/>
                  </a:lnTo>
                  <a:lnTo>
                    <a:pt x="347644" y="1828800"/>
                  </a:lnTo>
                  <a:lnTo>
                    <a:pt x="343163" y="1838325"/>
                  </a:lnTo>
                  <a:lnTo>
                    <a:pt x="333362" y="1857375"/>
                  </a:lnTo>
                  <a:lnTo>
                    <a:pt x="328303" y="1866900"/>
                  </a:lnTo>
                  <a:lnTo>
                    <a:pt x="323309" y="1885950"/>
                  </a:lnTo>
                  <a:lnTo>
                    <a:pt x="318512" y="1895475"/>
                  </a:lnTo>
                  <a:lnTo>
                    <a:pt x="314040" y="1905000"/>
                  </a:lnTo>
                  <a:lnTo>
                    <a:pt x="310022" y="1924050"/>
                  </a:lnTo>
                  <a:lnTo>
                    <a:pt x="304052" y="1943100"/>
                  </a:lnTo>
                  <a:lnTo>
                    <a:pt x="299928" y="1962150"/>
                  </a:lnTo>
                  <a:lnTo>
                    <a:pt x="297349" y="1971675"/>
                  </a:lnTo>
                  <a:lnTo>
                    <a:pt x="296011" y="1990725"/>
                  </a:lnTo>
                  <a:lnTo>
                    <a:pt x="295613" y="2000250"/>
                  </a:lnTo>
                  <a:lnTo>
                    <a:pt x="295852" y="2000250"/>
                  </a:lnTo>
                  <a:lnTo>
                    <a:pt x="296425" y="2009775"/>
                  </a:lnTo>
                  <a:lnTo>
                    <a:pt x="297308" y="2028825"/>
                  </a:lnTo>
                  <a:lnTo>
                    <a:pt x="297324" y="2038350"/>
                  </a:lnTo>
                  <a:lnTo>
                    <a:pt x="296990" y="2057400"/>
                  </a:lnTo>
                  <a:lnTo>
                    <a:pt x="297835" y="2066925"/>
                  </a:lnTo>
                  <a:lnTo>
                    <a:pt x="298225" y="2076450"/>
                  </a:lnTo>
                  <a:lnTo>
                    <a:pt x="298335" y="2095500"/>
                  </a:lnTo>
                  <a:lnTo>
                    <a:pt x="299865" y="2105025"/>
                  </a:lnTo>
                  <a:lnTo>
                    <a:pt x="301389" y="2105025"/>
                  </a:lnTo>
                  <a:lnTo>
                    <a:pt x="301389" y="2114550"/>
                  </a:lnTo>
                  <a:lnTo>
                    <a:pt x="302913" y="2114550"/>
                  </a:lnTo>
                  <a:lnTo>
                    <a:pt x="305961" y="2124075"/>
                  </a:lnTo>
                  <a:close/>
                </a:path>
                <a:path w="676293" h="2305050">
                  <a:moveTo>
                    <a:pt x="450741" y="2000250"/>
                  </a:moveTo>
                  <a:lnTo>
                    <a:pt x="325773" y="2000250"/>
                  </a:lnTo>
                  <a:lnTo>
                    <a:pt x="325773" y="1990725"/>
                  </a:lnTo>
                  <a:lnTo>
                    <a:pt x="328268" y="1971675"/>
                  </a:lnTo>
                  <a:lnTo>
                    <a:pt x="331652" y="1962150"/>
                  </a:lnTo>
                  <a:lnTo>
                    <a:pt x="333393" y="1952625"/>
                  </a:lnTo>
                  <a:lnTo>
                    <a:pt x="331869" y="1952625"/>
                  </a:lnTo>
                  <a:lnTo>
                    <a:pt x="334917" y="1933575"/>
                  </a:lnTo>
                  <a:lnTo>
                    <a:pt x="344061" y="1924050"/>
                  </a:lnTo>
                  <a:lnTo>
                    <a:pt x="342537" y="1924050"/>
                  </a:lnTo>
                  <a:lnTo>
                    <a:pt x="345106" y="1914525"/>
                  </a:lnTo>
                  <a:lnTo>
                    <a:pt x="347010" y="1905000"/>
                  </a:lnTo>
                  <a:lnTo>
                    <a:pt x="348576" y="1895475"/>
                  </a:lnTo>
                  <a:lnTo>
                    <a:pt x="349742" y="1876425"/>
                  </a:lnTo>
                  <a:lnTo>
                    <a:pt x="350572" y="1866900"/>
                  </a:lnTo>
                  <a:lnTo>
                    <a:pt x="351123" y="1857375"/>
                  </a:lnTo>
                  <a:lnTo>
                    <a:pt x="351617" y="1828800"/>
                  </a:lnTo>
                  <a:lnTo>
                    <a:pt x="351674" y="1819275"/>
                  </a:lnTo>
                  <a:lnTo>
                    <a:pt x="459000" y="1819275"/>
                  </a:lnTo>
                  <a:lnTo>
                    <a:pt x="455080" y="1838325"/>
                  </a:lnTo>
                  <a:lnTo>
                    <a:pt x="451419" y="1847850"/>
                  </a:lnTo>
                  <a:lnTo>
                    <a:pt x="448059" y="1866900"/>
                  </a:lnTo>
                  <a:lnTo>
                    <a:pt x="445041" y="1876425"/>
                  </a:lnTo>
                  <a:lnTo>
                    <a:pt x="442406" y="1895475"/>
                  </a:lnTo>
                  <a:lnTo>
                    <a:pt x="440196" y="1905000"/>
                  </a:lnTo>
                  <a:lnTo>
                    <a:pt x="438452" y="1914525"/>
                  </a:lnTo>
                  <a:lnTo>
                    <a:pt x="437214" y="1924050"/>
                  </a:lnTo>
                  <a:lnTo>
                    <a:pt x="436524" y="1933575"/>
                  </a:lnTo>
                  <a:lnTo>
                    <a:pt x="436424" y="1943100"/>
                  </a:lnTo>
                  <a:lnTo>
                    <a:pt x="436955" y="1952625"/>
                  </a:lnTo>
                  <a:lnTo>
                    <a:pt x="438158" y="1962150"/>
                  </a:lnTo>
                  <a:lnTo>
                    <a:pt x="440073" y="1971675"/>
                  </a:lnTo>
                  <a:lnTo>
                    <a:pt x="440073" y="1981200"/>
                  </a:lnTo>
                  <a:lnTo>
                    <a:pt x="446169" y="1981200"/>
                  </a:lnTo>
                  <a:lnTo>
                    <a:pt x="450741" y="2000250"/>
                  </a:lnTo>
                  <a:close/>
                </a:path>
                <a:path w="676293" h="2305050">
                  <a:moveTo>
                    <a:pt x="362349" y="2095500"/>
                  </a:moveTo>
                  <a:lnTo>
                    <a:pt x="338946" y="2095500"/>
                  </a:lnTo>
                  <a:lnTo>
                    <a:pt x="337318" y="2076450"/>
                  </a:lnTo>
                  <a:lnTo>
                    <a:pt x="333862" y="2057400"/>
                  </a:lnTo>
                  <a:lnTo>
                    <a:pt x="329259" y="2047875"/>
                  </a:lnTo>
                  <a:lnTo>
                    <a:pt x="324345" y="2028825"/>
                  </a:lnTo>
                  <a:lnTo>
                    <a:pt x="319953" y="2028825"/>
                  </a:lnTo>
                  <a:lnTo>
                    <a:pt x="319164" y="2009775"/>
                  </a:lnTo>
                  <a:lnTo>
                    <a:pt x="324375" y="2000250"/>
                  </a:lnTo>
                  <a:lnTo>
                    <a:pt x="447693" y="2000250"/>
                  </a:lnTo>
                  <a:lnTo>
                    <a:pt x="453128" y="2019300"/>
                  </a:lnTo>
                  <a:lnTo>
                    <a:pt x="458334" y="2028825"/>
                  </a:lnTo>
                  <a:lnTo>
                    <a:pt x="463360" y="2038350"/>
                  </a:lnTo>
                  <a:lnTo>
                    <a:pt x="468253" y="2047875"/>
                  </a:lnTo>
                  <a:lnTo>
                    <a:pt x="473063" y="2057400"/>
                  </a:lnTo>
                  <a:lnTo>
                    <a:pt x="480803" y="2066925"/>
                  </a:lnTo>
                  <a:lnTo>
                    <a:pt x="363873" y="2066925"/>
                  </a:lnTo>
                  <a:lnTo>
                    <a:pt x="360825" y="2076450"/>
                  </a:lnTo>
                  <a:lnTo>
                    <a:pt x="356253" y="2076450"/>
                  </a:lnTo>
                  <a:lnTo>
                    <a:pt x="362349" y="2095500"/>
                  </a:lnTo>
                  <a:close/>
                </a:path>
                <a:path w="676293" h="2305050">
                  <a:moveTo>
                    <a:pt x="498459" y="2190750"/>
                  </a:moveTo>
                  <a:lnTo>
                    <a:pt x="434797" y="2190750"/>
                  </a:lnTo>
                  <a:lnTo>
                    <a:pt x="419429" y="2181225"/>
                  </a:lnTo>
                  <a:lnTo>
                    <a:pt x="408090" y="2171700"/>
                  </a:lnTo>
                  <a:lnTo>
                    <a:pt x="400047" y="2162175"/>
                  </a:lnTo>
                  <a:lnTo>
                    <a:pt x="394565" y="2152650"/>
                  </a:lnTo>
                  <a:lnTo>
                    <a:pt x="390912" y="2133600"/>
                  </a:lnTo>
                  <a:lnTo>
                    <a:pt x="388354" y="2124075"/>
                  </a:lnTo>
                  <a:lnTo>
                    <a:pt x="379599" y="2085975"/>
                  </a:lnTo>
                  <a:lnTo>
                    <a:pt x="372496" y="2076450"/>
                  </a:lnTo>
                  <a:lnTo>
                    <a:pt x="367060" y="2066925"/>
                  </a:lnTo>
                  <a:lnTo>
                    <a:pt x="480803" y="2066925"/>
                  </a:lnTo>
                  <a:lnTo>
                    <a:pt x="488233" y="2076450"/>
                  </a:lnTo>
                  <a:lnTo>
                    <a:pt x="496461" y="2085975"/>
                  </a:lnTo>
                  <a:lnTo>
                    <a:pt x="497985" y="2085975"/>
                  </a:lnTo>
                  <a:lnTo>
                    <a:pt x="502644" y="2095500"/>
                  </a:lnTo>
                  <a:lnTo>
                    <a:pt x="512356" y="2105025"/>
                  </a:lnTo>
                  <a:lnTo>
                    <a:pt x="520727" y="2114550"/>
                  </a:lnTo>
                  <a:lnTo>
                    <a:pt x="522369" y="2124075"/>
                  </a:lnTo>
                  <a:lnTo>
                    <a:pt x="524658" y="2143125"/>
                  </a:lnTo>
                  <a:lnTo>
                    <a:pt x="524929" y="2152650"/>
                  </a:lnTo>
                  <a:lnTo>
                    <a:pt x="522554" y="2162175"/>
                  </a:lnTo>
                  <a:lnTo>
                    <a:pt x="516908" y="2181225"/>
                  </a:lnTo>
                  <a:lnTo>
                    <a:pt x="508649" y="2181225"/>
                  </a:lnTo>
                  <a:lnTo>
                    <a:pt x="498459" y="2190750"/>
                  </a:lnTo>
                  <a:close/>
                </a:path>
                <a:path w="676293" h="2305050">
                  <a:moveTo>
                    <a:pt x="346258" y="2305050"/>
                  </a:moveTo>
                  <a:lnTo>
                    <a:pt x="279064" y="2305050"/>
                  </a:lnTo>
                  <a:lnTo>
                    <a:pt x="266653" y="2295525"/>
                  </a:lnTo>
                  <a:lnTo>
                    <a:pt x="255046" y="2295525"/>
                  </a:lnTo>
                  <a:lnTo>
                    <a:pt x="244612" y="2286000"/>
                  </a:lnTo>
                  <a:lnTo>
                    <a:pt x="235716" y="2276475"/>
                  </a:lnTo>
                  <a:lnTo>
                    <a:pt x="228727" y="2257425"/>
                  </a:lnTo>
                  <a:lnTo>
                    <a:pt x="224726" y="2238375"/>
                  </a:lnTo>
                  <a:lnTo>
                    <a:pt x="221629" y="2228850"/>
                  </a:lnTo>
                  <a:lnTo>
                    <a:pt x="219301" y="2219325"/>
                  </a:lnTo>
                  <a:lnTo>
                    <a:pt x="217609" y="2209800"/>
                  </a:lnTo>
                  <a:lnTo>
                    <a:pt x="216418" y="2190750"/>
                  </a:lnTo>
                  <a:lnTo>
                    <a:pt x="214337" y="2181225"/>
                  </a:lnTo>
                  <a:lnTo>
                    <a:pt x="212842" y="2162175"/>
                  </a:lnTo>
                  <a:lnTo>
                    <a:pt x="211904" y="2152650"/>
                  </a:lnTo>
                  <a:lnTo>
                    <a:pt x="211497" y="2143125"/>
                  </a:lnTo>
                  <a:lnTo>
                    <a:pt x="209949" y="2143125"/>
                  </a:lnTo>
                  <a:lnTo>
                    <a:pt x="211473" y="2124075"/>
                  </a:lnTo>
                  <a:lnTo>
                    <a:pt x="304437" y="2124075"/>
                  </a:lnTo>
                  <a:lnTo>
                    <a:pt x="308470" y="2133600"/>
                  </a:lnTo>
                  <a:lnTo>
                    <a:pt x="313650" y="2152650"/>
                  </a:lnTo>
                  <a:lnTo>
                    <a:pt x="319528" y="2162175"/>
                  </a:lnTo>
                  <a:lnTo>
                    <a:pt x="325654" y="2181225"/>
                  </a:lnTo>
                  <a:lnTo>
                    <a:pt x="331579" y="2190750"/>
                  </a:lnTo>
                  <a:lnTo>
                    <a:pt x="341029" y="2219325"/>
                  </a:lnTo>
                  <a:lnTo>
                    <a:pt x="343654" y="2219325"/>
                  </a:lnTo>
                  <a:lnTo>
                    <a:pt x="344061" y="2228850"/>
                  </a:lnTo>
                  <a:lnTo>
                    <a:pt x="350157" y="2228850"/>
                  </a:lnTo>
                  <a:lnTo>
                    <a:pt x="359301" y="2266950"/>
                  </a:lnTo>
                  <a:lnTo>
                    <a:pt x="357777" y="2266950"/>
                  </a:lnTo>
                  <a:lnTo>
                    <a:pt x="360825" y="2276475"/>
                  </a:lnTo>
                  <a:lnTo>
                    <a:pt x="362349" y="2286000"/>
                  </a:lnTo>
                  <a:lnTo>
                    <a:pt x="359301" y="2286000"/>
                  </a:lnTo>
                  <a:lnTo>
                    <a:pt x="355610" y="2295525"/>
                  </a:lnTo>
                  <a:lnTo>
                    <a:pt x="346258" y="2305050"/>
                  </a:lnTo>
                  <a:close/>
                </a:path>
              </a:pathLst>
            </a:custGeom>
            <a:solidFill>
              <a:srgbClr val="166E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4179277" y="2768411"/>
              <a:ext cx="341375" cy="248560"/>
            </a:xfrm>
            <a:custGeom>
              <a:avLst/>
              <a:gdLst/>
              <a:ahLst/>
              <a:cxnLst/>
              <a:rect l="l" t="t" r="r" b="b"/>
              <a:pathLst>
                <a:path w="341375" h="248560">
                  <a:moveTo>
                    <a:pt x="87480" y="248560"/>
                  </a:moveTo>
                  <a:lnTo>
                    <a:pt x="74370" y="248015"/>
                  </a:lnTo>
                  <a:lnTo>
                    <a:pt x="59741" y="246156"/>
                  </a:lnTo>
                  <a:lnTo>
                    <a:pt x="43672" y="244450"/>
                  </a:lnTo>
                  <a:lnTo>
                    <a:pt x="21336" y="242315"/>
                  </a:lnTo>
                  <a:lnTo>
                    <a:pt x="0" y="9144"/>
                  </a:lnTo>
                  <a:lnTo>
                    <a:pt x="9143" y="0"/>
                  </a:lnTo>
                  <a:lnTo>
                    <a:pt x="333755" y="13715"/>
                  </a:lnTo>
                  <a:lnTo>
                    <a:pt x="338327" y="187451"/>
                  </a:lnTo>
                  <a:lnTo>
                    <a:pt x="340495" y="193953"/>
                  </a:lnTo>
                  <a:lnTo>
                    <a:pt x="229275" y="193953"/>
                  </a:lnTo>
                  <a:lnTo>
                    <a:pt x="213240" y="201785"/>
                  </a:lnTo>
                  <a:lnTo>
                    <a:pt x="199709" y="208569"/>
                  </a:lnTo>
                  <a:lnTo>
                    <a:pt x="184086" y="216609"/>
                  </a:lnTo>
                  <a:lnTo>
                    <a:pt x="167559" y="225412"/>
                  </a:lnTo>
                  <a:lnTo>
                    <a:pt x="157203" y="229915"/>
                  </a:lnTo>
                  <a:lnTo>
                    <a:pt x="147110" y="231872"/>
                  </a:lnTo>
                  <a:lnTo>
                    <a:pt x="132598" y="232804"/>
                  </a:lnTo>
                  <a:lnTo>
                    <a:pt x="118793" y="237296"/>
                  </a:lnTo>
                  <a:lnTo>
                    <a:pt x="106267" y="242857"/>
                  </a:lnTo>
                  <a:lnTo>
                    <a:pt x="97352" y="246959"/>
                  </a:lnTo>
                  <a:lnTo>
                    <a:pt x="87480" y="248560"/>
                  </a:lnTo>
                  <a:close/>
                </a:path>
                <a:path w="341375" h="248560">
                  <a:moveTo>
                    <a:pt x="280415" y="222503"/>
                  </a:moveTo>
                  <a:lnTo>
                    <a:pt x="229275" y="193953"/>
                  </a:lnTo>
                  <a:lnTo>
                    <a:pt x="340495" y="193953"/>
                  </a:lnTo>
                  <a:lnTo>
                    <a:pt x="341375" y="196595"/>
                  </a:lnTo>
                  <a:lnTo>
                    <a:pt x="280415" y="222503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4179277" y="2768411"/>
              <a:ext cx="341375" cy="248560"/>
            </a:xfrm>
            <a:custGeom>
              <a:avLst/>
              <a:gdLst/>
              <a:ahLst/>
              <a:cxnLst/>
              <a:rect l="l" t="t" r="r" b="b"/>
              <a:pathLst>
                <a:path w="341375" h="248560">
                  <a:moveTo>
                    <a:pt x="338327" y="187451"/>
                  </a:moveTo>
                  <a:lnTo>
                    <a:pt x="333755" y="13715"/>
                  </a:lnTo>
                  <a:lnTo>
                    <a:pt x="9143" y="0"/>
                  </a:lnTo>
                  <a:lnTo>
                    <a:pt x="0" y="9144"/>
                  </a:lnTo>
                  <a:lnTo>
                    <a:pt x="21336" y="242315"/>
                  </a:lnTo>
                  <a:lnTo>
                    <a:pt x="28236" y="242956"/>
                  </a:lnTo>
                  <a:lnTo>
                    <a:pt x="43672" y="244450"/>
                  </a:lnTo>
                  <a:lnTo>
                    <a:pt x="59741" y="246156"/>
                  </a:lnTo>
                  <a:lnTo>
                    <a:pt x="74370" y="248015"/>
                  </a:lnTo>
                  <a:lnTo>
                    <a:pt x="87480" y="248560"/>
                  </a:lnTo>
                  <a:lnTo>
                    <a:pt x="97352" y="246959"/>
                  </a:lnTo>
                  <a:lnTo>
                    <a:pt x="106267" y="242857"/>
                  </a:lnTo>
                  <a:lnTo>
                    <a:pt x="118793" y="237296"/>
                  </a:lnTo>
                  <a:lnTo>
                    <a:pt x="132598" y="232804"/>
                  </a:lnTo>
                  <a:lnTo>
                    <a:pt x="147110" y="231872"/>
                  </a:lnTo>
                  <a:lnTo>
                    <a:pt x="157203" y="229915"/>
                  </a:lnTo>
                  <a:lnTo>
                    <a:pt x="167559" y="225412"/>
                  </a:lnTo>
                  <a:lnTo>
                    <a:pt x="184086" y="216609"/>
                  </a:lnTo>
                  <a:lnTo>
                    <a:pt x="199709" y="208569"/>
                  </a:lnTo>
                  <a:lnTo>
                    <a:pt x="213240" y="201785"/>
                  </a:lnTo>
                  <a:lnTo>
                    <a:pt x="223491" y="196749"/>
                  </a:lnTo>
                  <a:lnTo>
                    <a:pt x="229275" y="193953"/>
                  </a:lnTo>
                  <a:lnTo>
                    <a:pt x="242315" y="201167"/>
                  </a:lnTo>
                  <a:lnTo>
                    <a:pt x="280415" y="222503"/>
                  </a:lnTo>
                  <a:lnTo>
                    <a:pt x="341375" y="196595"/>
                  </a:lnTo>
                  <a:lnTo>
                    <a:pt x="338327" y="187451"/>
                  </a:lnTo>
                  <a:close/>
                </a:path>
              </a:pathLst>
            </a:custGeom>
            <a:ln w="12192">
              <a:solidFill>
                <a:srgbClr val="166EBF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4413973" y="2898080"/>
              <a:ext cx="179831" cy="277237"/>
            </a:xfrm>
            <a:custGeom>
              <a:avLst/>
              <a:gdLst/>
              <a:ahLst/>
              <a:cxnLst/>
              <a:rect l="l" t="t" r="r" b="b"/>
              <a:pathLst>
                <a:path w="179831" h="277237">
                  <a:moveTo>
                    <a:pt x="35052" y="173605"/>
                  </a:moveTo>
                  <a:lnTo>
                    <a:pt x="22674" y="130739"/>
                  </a:lnTo>
                  <a:lnTo>
                    <a:pt x="4870" y="80231"/>
                  </a:lnTo>
                  <a:lnTo>
                    <a:pt x="911" y="69533"/>
                  </a:lnTo>
                  <a:lnTo>
                    <a:pt x="0" y="66925"/>
                  </a:lnTo>
                  <a:lnTo>
                    <a:pt x="3419" y="63612"/>
                  </a:lnTo>
                  <a:lnTo>
                    <a:pt x="12186" y="53425"/>
                  </a:lnTo>
                  <a:lnTo>
                    <a:pt x="24691" y="35687"/>
                  </a:lnTo>
                  <a:lnTo>
                    <a:pt x="41993" y="10302"/>
                  </a:lnTo>
                  <a:lnTo>
                    <a:pt x="47424" y="3143"/>
                  </a:lnTo>
                  <a:lnTo>
                    <a:pt x="51132" y="0"/>
                  </a:lnTo>
                  <a:lnTo>
                    <a:pt x="57650" y="5492"/>
                  </a:lnTo>
                  <a:lnTo>
                    <a:pt x="61498" y="18152"/>
                  </a:lnTo>
                  <a:lnTo>
                    <a:pt x="59442" y="31860"/>
                  </a:lnTo>
                  <a:lnTo>
                    <a:pt x="52408" y="43687"/>
                  </a:lnTo>
                  <a:lnTo>
                    <a:pt x="47911" y="54875"/>
                  </a:lnTo>
                  <a:lnTo>
                    <a:pt x="48483" y="64792"/>
                  </a:lnTo>
                  <a:lnTo>
                    <a:pt x="53339" y="74545"/>
                  </a:lnTo>
                  <a:lnTo>
                    <a:pt x="59436" y="79117"/>
                  </a:lnTo>
                  <a:lnTo>
                    <a:pt x="132370" y="79117"/>
                  </a:lnTo>
                  <a:lnTo>
                    <a:pt x="135636" y="86737"/>
                  </a:lnTo>
                  <a:lnTo>
                    <a:pt x="135636" y="95881"/>
                  </a:lnTo>
                  <a:lnTo>
                    <a:pt x="132588" y="98929"/>
                  </a:lnTo>
                  <a:lnTo>
                    <a:pt x="135636" y="108073"/>
                  </a:lnTo>
                  <a:lnTo>
                    <a:pt x="134112" y="115693"/>
                  </a:lnTo>
                  <a:lnTo>
                    <a:pt x="131064" y="123313"/>
                  </a:lnTo>
                  <a:lnTo>
                    <a:pt x="124968" y="135505"/>
                  </a:lnTo>
                  <a:lnTo>
                    <a:pt x="129539" y="143125"/>
                  </a:lnTo>
                  <a:lnTo>
                    <a:pt x="126491" y="152269"/>
                  </a:lnTo>
                  <a:lnTo>
                    <a:pt x="126491" y="155317"/>
                  </a:lnTo>
                  <a:lnTo>
                    <a:pt x="147828" y="159889"/>
                  </a:lnTo>
                  <a:lnTo>
                    <a:pt x="147828" y="165985"/>
                  </a:lnTo>
                  <a:lnTo>
                    <a:pt x="149625" y="170557"/>
                  </a:lnTo>
                  <a:lnTo>
                    <a:pt x="45719" y="170557"/>
                  </a:lnTo>
                  <a:lnTo>
                    <a:pt x="35052" y="173605"/>
                  </a:lnTo>
                  <a:close/>
                </a:path>
                <a:path w="179831" h="277237">
                  <a:moveTo>
                    <a:pt x="132370" y="79117"/>
                  </a:moveTo>
                  <a:lnTo>
                    <a:pt x="59436" y="79117"/>
                  </a:lnTo>
                  <a:lnTo>
                    <a:pt x="64008" y="77593"/>
                  </a:lnTo>
                  <a:lnTo>
                    <a:pt x="75009" y="73403"/>
                  </a:lnTo>
                  <a:lnTo>
                    <a:pt x="90944" y="66511"/>
                  </a:lnTo>
                  <a:lnTo>
                    <a:pt x="102405" y="61385"/>
                  </a:lnTo>
                  <a:lnTo>
                    <a:pt x="103632" y="50161"/>
                  </a:lnTo>
                  <a:lnTo>
                    <a:pt x="113578" y="52470"/>
                  </a:lnTo>
                  <a:lnTo>
                    <a:pt x="128726" y="58417"/>
                  </a:lnTo>
                  <a:lnTo>
                    <a:pt x="135636" y="68449"/>
                  </a:lnTo>
                  <a:lnTo>
                    <a:pt x="131064" y="76069"/>
                  </a:lnTo>
                  <a:lnTo>
                    <a:pt x="132370" y="79117"/>
                  </a:lnTo>
                  <a:close/>
                </a:path>
                <a:path w="179831" h="277237">
                  <a:moveTo>
                    <a:pt x="179831" y="277237"/>
                  </a:moveTo>
                  <a:lnTo>
                    <a:pt x="171433" y="273304"/>
                  </a:lnTo>
                  <a:lnTo>
                    <a:pt x="156013" y="267453"/>
                  </a:lnTo>
                  <a:lnTo>
                    <a:pt x="143111" y="266068"/>
                  </a:lnTo>
                  <a:lnTo>
                    <a:pt x="127489" y="263431"/>
                  </a:lnTo>
                  <a:lnTo>
                    <a:pt x="114125" y="259766"/>
                  </a:lnTo>
                  <a:lnTo>
                    <a:pt x="106679" y="248281"/>
                  </a:lnTo>
                  <a:lnTo>
                    <a:pt x="68499" y="241173"/>
                  </a:lnTo>
                  <a:lnTo>
                    <a:pt x="53185" y="238764"/>
                  </a:lnTo>
                  <a:lnTo>
                    <a:pt x="41733" y="234530"/>
                  </a:lnTo>
                  <a:lnTo>
                    <a:pt x="38100" y="229993"/>
                  </a:lnTo>
                  <a:lnTo>
                    <a:pt x="21336" y="226945"/>
                  </a:lnTo>
                  <a:lnTo>
                    <a:pt x="18288" y="222373"/>
                  </a:lnTo>
                  <a:lnTo>
                    <a:pt x="16764" y="217801"/>
                  </a:lnTo>
                  <a:lnTo>
                    <a:pt x="16764" y="210181"/>
                  </a:lnTo>
                  <a:lnTo>
                    <a:pt x="50292" y="204085"/>
                  </a:lnTo>
                  <a:lnTo>
                    <a:pt x="50292" y="191893"/>
                  </a:lnTo>
                  <a:lnTo>
                    <a:pt x="48768" y="182749"/>
                  </a:lnTo>
                  <a:lnTo>
                    <a:pt x="47244" y="175129"/>
                  </a:lnTo>
                  <a:lnTo>
                    <a:pt x="45719" y="170557"/>
                  </a:lnTo>
                  <a:lnTo>
                    <a:pt x="149625" y="170557"/>
                  </a:lnTo>
                  <a:lnTo>
                    <a:pt x="152416" y="177658"/>
                  </a:lnTo>
                  <a:lnTo>
                    <a:pt x="158233" y="189682"/>
                  </a:lnTo>
                  <a:lnTo>
                    <a:pt x="160956" y="201703"/>
                  </a:lnTo>
                  <a:lnTo>
                    <a:pt x="164353" y="214480"/>
                  </a:lnTo>
                  <a:lnTo>
                    <a:pt x="164592" y="225421"/>
                  </a:lnTo>
                  <a:lnTo>
                    <a:pt x="166116" y="229993"/>
                  </a:lnTo>
                  <a:lnTo>
                    <a:pt x="179831" y="277237"/>
                  </a:lnTo>
                  <a:close/>
                </a:path>
              </a:pathLst>
            </a:custGeom>
            <a:solidFill>
              <a:srgbClr val="166EBF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21" name="object 16"/>
          <p:cNvSpPr/>
          <p:nvPr/>
        </p:nvSpPr>
        <p:spPr>
          <a:xfrm>
            <a:off x="828191" y="1277100"/>
            <a:ext cx="606359" cy="605790"/>
          </a:xfrm>
          <a:custGeom>
            <a:avLst/>
            <a:gdLst/>
            <a:ahLst/>
            <a:cxnLst/>
            <a:rect l="l" t="t" r="r" b="b"/>
            <a:pathLst>
              <a:path w="606359" h="605790">
                <a:moveTo>
                  <a:pt x="377686" y="605790"/>
                </a:moveTo>
                <a:lnTo>
                  <a:pt x="243854" y="605790"/>
                </a:lnTo>
                <a:lnTo>
                  <a:pt x="232438" y="602932"/>
                </a:lnTo>
                <a:lnTo>
                  <a:pt x="219771" y="600075"/>
                </a:lnTo>
                <a:lnTo>
                  <a:pt x="207356" y="595312"/>
                </a:lnTo>
                <a:lnTo>
                  <a:pt x="195203" y="591502"/>
                </a:lnTo>
                <a:lnTo>
                  <a:pt x="183320" y="585787"/>
                </a:lnTo>
                <a:lnTo>
                  <a:pt x="138656" y="561975"/>
                </a:lnTo>
                <a:lnTo>
                  <a:pt x="98980" y="530542"/>
                </a:lnTo>
                <a:lnTo>
                  <a:pt x="65008" y="493395"/>
                </a:lnTo>
                <a:lnTo>
                  <a:pt x="37266" y="450532"/>
                </a:lnTo>
                <a:lnTo>
                  <a:pt x="21032" y="415290"/>
                </a:lnTo>
                <a:lnTo>
                  <a:pt x="9134" y="378142"/>
                </a:lnTo>
                <a:lnTo>
                  <a:pt x="1944" y="339090"/>
                </a:lnTo>
                <a:lnTo>
                  <a:pt x="0" y="309562"/>
                </a:lnTo>
                <a:lnTo>
                  <a:pt x="211" y="297180"/>
                </a:lnTo>
                <a:lnTo>
                  <a:pt x="4279" y="255270"/>
                </a:lnTo>
                <a:lnTo>
                  <a:pt x="13007" y="216217"/>
                </a:lnTo>
                <a:lnTo>
                  <a:pt x="26045" y="179070"/>
                </a:lnTo>
                <a:lnTo>
                  <a:pt x="49532" y="135255"/>
                </a:lnTo>
                <a:lnTo>
                  <a:pt x="79234" y="96202"/>
                </a:lnTo>
                <a:lnTo>
                  <a:pt x="87534" y="86677"/>
                </a:lnTo>
                <a:lnTo>
                  <a:pt x="116829" y="60960"/>
                </a:lnTo>
                <a:lnTo>
                  <a:pt x="148742" y="39052"/>
                </a:lnTo>
                <a:lnTo>
                  <a:pt x="182996" y="20955"/>
                </a:lnTo>
                <a:lnTo>
                  <a:pt x="206997" y="12382"/>
                </a:lnTo>
                <a:lnTo>
                  <a:pt x="219315" y="7620"/>
                </a:lnTo>
                <a:lnTo>
                  <a:pt x="244538" y="1905"/>
                </a:lnTo>
                <a:lnTo>
                  <a:pt x="255476" y="0"/>
                </a:lnTo>
                <a:lnTo>
                  <a:pt x="363177" y="0"/>
                </a:lnTo>
                <a:lnTo>
                  <a:pt x="414053" y="12382"/>
                </a:lnTo>
                <a:lnTo>
                  <a:pt x="438087" y="22860"/>
                </a:lnTo>
                <a:lnTo>
                  <a:pt x="449698" y="27622"/>
                </a:lnTo>
                <a:lnTo>
                  <a:pt x="461019" y="34290"/>
                </a:lnTo>
                <a:lnTo>
                  <a:pt x="311020" y="34290"/>
                </a:lnTo>
                <a:lnTo>
                  <a:pt x="269722" y="37147"/>
                </a:lnTo>
                <a:lnTo>
                  <a:pt x="218333" y="50482"/>
                </a:lnTo>
                <a:lnTo>
                  <a:pt x="183053" y="66675"/>
                </a:lnTo>
                <a:lnTo>
                  <a:pt x="141101" y="94297"/>
                </a:lnTo>
                <a:lnTo>
                  <a:pt x="113436" y="120967"/>
                </a:lnTo>
                <a:lnTo>
                  <a:pt x="88950" y="151447"/>
                </a:lnTo>
                <a:lnTo>
                  <a:pt x="81800" y="162877"/>
                </a:lnTo>
                <a:lnTo>
                  <a:pt x="75180" y="173355"/>
                </a:lnTo>
                <a:lnTo>
                  <a:pt x="58624" y="208597"/>
                </a:lnTo>
                <a:lnTo>
                  <a:pt x="47311" y="245745"/>
                </a:lnTo>
                <a:lnTo>
                  <a:pt x="41600" y="284797"/>
                </a:lnTo>
                <a:lnTo>
                  <a:pt x="41005" y="298132"/>
                </a:lnTo>
                <a:lnTo>
                  <a:pt x="41329" y="312420"/>
                </a:lnTo>
                <a:lnTo>
                  <a:pt x="46171" y="353377"/>
                </a:lnTo>
                <a:lnTo>
                  <a:pt x="56475" y="391477"/>
                </a:lnTo>
                <a:lnTo>
                  <a:pt x="71799" y="426720"/>
                </a:lnTo>
                <a:lnTo>
                  <a:pt x="99279" y="468630"/>
                </a:lnTo>
                <a:lnTo>
                  <a:pt x="125257" y="496252"/>
                </a:lnTo>
                <a:lnTo>
                  <a:pt x="135094" y="505777"/>
                </a:lnTo>
                <a:lnTo>
                  <a:pt x="166448" y="528637"/>
                </a:lnTo>
                <a:lnTo>
                  <a:pt x="200356" y="547687"/>
                </a:lnTo>
                <a:lnTo>
                  <a:pt x="236544" y="561022"/>
                </a:lnTo>
                <a:lnTo>
                  <a:pt x="287866" y="570547"/>
                </a:lnTo>
                <a:lnTo>
                  <a:pt x="463679" y="570547"/>
                </a:lnTo>
                <a:lnTo>
                  <a:pt x="460903" y="572452"/>
                </a:lnTo>
                <a:lnTo>
                  <a:pt x="438070" y="583882"/>
                </a:lnTo>
                <a:lnTo>
                  <a:pt x="426357" y="589597"/>
                </a:lnTo>
                <a:lnTo>
                  <a:pt x="414454" y="594360"/>
                </a:lnTo>
                <a:lnTo>
                  <a:pt x="377686" y="605790"/>
                </a:lnTo>
                <a:close/>
              </a:path>
              <a:path w="606359" h="605790">
                <a:moveTo>
                  <a:pt x="463679" y="570547"/>
                </a:moveTo>
                <a:lnTo>
                  <a:pt x="315585" y="570547"/>
                </a:lnTo>
                <a:lnTo>
                  <a:pt x="329685" y="569595"/>
                </a:lnTo>
                <a:lnTo>
                  <a:pt x="356938" y="565785"/>
                </a:lnTo>
                <a:lnTo>
                  <a:pt x="395376" y="556260"/>
                </a:lnTo>
                <a:lnTo>
                  <a:pt x="430752" y="541020"/>
                </a:lnTo>
                <a:lnTo>
                  <a:pt x="462921" y="521017"/>
                </a:lnTo>
                <a:lnTo>
                  <a:pt x="472907" y="514350"/>
                </a:lnTo>
                <a:lnTo>
                  <a:pt x="482515" y="505777"/>
                </a:lnTo>
                <a:lnTo>
                  <a:pt x="491739" y="498157"/>
                </a:lnTo>
                <a:lnTo>
                  <a:pt x="501108" y="488632"/>
                </a:lnTo>
                <a:lnTo>
                  <a:pt x="526142" y="457200"/>
                </a:lnTo>
                <a:lnTo>
                  <a:pt x="546371" y="423862"/>
                </a:lnTo>
                <a:lnTo>
                  <a:pt x="561542" y="388620"/>
                </a:lnTo>
                <a:lnTo>
                  <a:pt x="571403" y="351472"/>
                </a:lnTo>
                <a:lnTo>
                  <a:pt x="575646" y="313372"/>
                </a:lnTo>
                <a:lnTo>
                  <a:pt x="575645" y="309562"/>
                </a:lnTo>
                <a:lnTo>
                  <a:pt x="572948" y="269557"/>
                </a:lnTo>
                <a:lnTo>
                  <a:pt x="564808" y="229552"/>
                </a:lnTo>
                <a:lnTo>
                  <a:pt x="551759" y="193357"/>
                </a:lnTo>
                <a:lnTo>
                  <a:pt x="527541" y="149542"/>
                </a:lnTo>
                <a:lnTo>
                  <a:pt x="498155" y="114300"/>
                </a:lnTo>
                <a:lnTo>
                  <a:pt x="488880" y="104775"/>
                </a:lnTo>
                <a:lnTo>
                  <a:pt x="458700" y="80962"/>
                </a:lnTo>
                <a:lnTo>
                  <a:pt x="425354" y="61912"/>
                </a:lnTo>
                <a:lnTo>
                  <a:pt x="389312" y="46672"/>
                </a:lnTo>
                <a:lnTo>
                  <a:pt x="376780" y="43815"/>
                </a:lnTo>
                <a:lnTo>
                  <a:pt x="364018" y="40005"/>
                </a:lnTo>
                <a:lnTo>
                  <a:pt x="337874" y="36195"/>
                </a:lnTo>
                <a:lnTo>
                  <a:pt x="311020" y="34290"/>
                </a:lnTo>
                <a:lnTo>
                  <a:pt x="461019" y="34290"/>
                </a:lnTo>
                <a:lnTo>
                  <a:pt x="493099" y="55245"/>
                </a:lnTo>
                <a:lnTo>
                  <a:pt x="522055" y="80010"/>
                </a:lnTo>
                <a:lnTo>
                  <a:pt x="548939" y="109537"/>
                </a:lnTo>
                <a:lnTo>
                  <a:pt x="571554" y="140970"/>
                </a:lnTo>
                <a:lnTo>
                  <a:pt x="589768" y="175260"/>
                </a:lnTo>
                <a:lnTo>
                  <a:pt x="603452" y="211455"/>
                </a:lnTo>
                <a:lnTo>
                  <a:pt x="606359" y="221932"/>
                </a:lnTo>
                <a:lnTo>
                  <a:pt x="606359" y="383857"/>
                </a:lnTo>
                <a:lnTo>
                  <a:pt x="590056" y="430530"/>
                </a:lnTo>
                <a:lnTo>
                  <a:pt x="572265" y="464820"/>
                </a:lnTo>
                <a:lnTo>
                  <a:pt x="550464" y="496252"/>
                </a:lnTo>
                <a:lnTo>
                  <a:pt x="524134" y="524827"/>
                </a:lnTo>
                <a:lnTo>
                  <a:pt x="493560" y="550545"/>
                </a:lnTo>
                <a:lnTo>
                  <a:pt x="472008" y="564832"/>
                </a:lnTo>
                <a:lnTo>
                  <a:pt x="463679" y="570547"/>
                </a:lnTo>
                <a:close/>
              </a:path>
              <a:path w="606359" h="605790">
                <a:moveTo>
                  <a:pt x="318323" y="124777"/>
                </a:moveTo>
                <a:lnTo>
                  <a:pt x="298511" y="124777"/>
                </a:lnTo>
                <a:lnTo>
                  <a:pt x="298511" y="74295"/>
                </a:lnTo>
                <a:lnTo>
                  <a:pt x="318323" y="74295"/>
                </a:lnTo>
                <a:lnTo>
                  <a:pt x="318323" y="124777"/>
                </a:lnTo>
                <a:close/>
              </a:path>
              <a:path w="606359" h="605790">
                <a:moveTo>
                  <a:pt x="257316" y="450532"/>
                </a:moveTo>
                <a:lnTo>
                  <a:pt x="248530" y="449580"/>
                </a:lnTo>
                <a:lnTo>
                  <a:pt x="240976" y="443865"/>
                </a:lnTo>
                <a:lnTo>
                  <a:pt x="236530" y="436245"/>
                </a:lnTo>
                <a:lnTo>
                  <a:pt x="237068" y="425767"/>
                </a:lnTo>
                <a:lnTo>
                  <a:pt x="275651" y="330517"/>
                </a:lnTo>
                <a:lnTo>
                  <a:pt x="269383" y="319087"/>
                </a:lnTo>
                <a:lnTo>
                  <a:pt x="266642" y="306705"/>
                </a:lnTo>
                <a:lnTo>
                  <a:pt x="268130" y="291465"/>
                </a:lnTo>
                <a:lnTo>
                  <a:pt x="272403" y="280987"/>
                </a:lnTo>
                <a:lnTo>
                  <a:pt x="182687" y="125730"/>
                </a:lnTo>
                <a:lnTo>
                  <a:pt x="179967" y="116205"/>
                </a:lnTo>
                <a:lnTo>
                  <a:pt x="181965" y="108585"/>
                </a:lnTo>
                <a:lnTo>
                  <a:pt x="187362" y="101917"/>
                </a:lnTo>
                <a:lnTo>
                  <a:pt x="194839" y="98107"/>
                </a:lnTo>
                <a:lnTo>
                  <a:pt x="203075" y="97155"/>
                </a:lnTo>
                <a:lnTo>
                  <a:pt x="210751" y="100965"/>
                </a:lnTo>
                <a:lnTo>
                  <a:pt x="307655" y="260032"/>
                </a:lnTo>
                <a:lnTo>
                  <a:pt x="309179" y="260032"/>
                </a:lnTo>
                <a:lnTo>
                  <a:pt x="323051" y="262890"/>
                </a:lnTo>
                <a:lnTo>
                  <a:pt x="335174" y="269557"/>
                </a:lnTo>
                <a:lnTo>
                  <a:pt x="344613" y="280035"/>
                </a:lnTo>
                <a:lnTo>
                  <a:pt x="350430" y="292417"/>
                </a:lnTo>
                <a:lnTo>
                  <a:pt x="349176" y="309562"/>
                </a:lnTo>
                <a:lnTo>
                  <a:pt x="344297" y="322897"/>
                </a:lnTo>
                <a:lnTo>
                  <a:pt x="336471" y="334327"/>
                </a:lnTo>
                <a:lnTo>
                  <a:pt x="326374" y="340995"/>
                </a:lnTo>
                <a:lnTo>
                  <a:pt x="314683" y="344805"/>
                </a:lnTo>
                <a:lnTo>
                  <a:pt x="271079" y="440055"/>
                </a:lnTo>
                <a:lnTo>
                  <a:pt x="265458" y="447675"/>
                </a:lnTo>
                <a:lnTo>
                  <a:pt x="257316" y="450532"/>
                </a:lnTo>
                <a:close/>
              </a:path>
              <a:path w="606359" h="605790">
                <a:moveTo>
                  <a:pt x="406715" y="153352"/>
                </a:moveTo>
                <a:lnTo>
                  <a:pt x="389951" y="144780"/>
                </a:lnTo>
                <a:lnTo>
                  <a:pt x="414335" y="99060"/>
                </a:lnTo>
                <a:lnTo>
                  <a:pt x="431099" y="109537"/>
                </a:lnTo>
                <a:lnTo>
                  <a:pt x="406715" y="153352"/>
                </a:lnTo>
                <a:close/>
              </a:path>
              <a:path w="606359" h="605790">
                <a:moveTo>
                  <a:pt x="149159" y="221932"/>
                </a:moveTo>
                <a:lnTo>
                  <a:pt x="104963" y="196215"/>
                </a:lnTo>
                <a:lnTo>
                  <a:pt x="114107" y="180975"/>
                </a:lnTo>
                <a:lnTo>
                  <a:pt x="158303" y="205740"/>
                </a:lnTo>
                <a:lnTo>
                  <a:pt x="149159" y="221932"/>
                </a:lnTo>
                <a:close/>
              </a:path>
              <a:path w="606359" h="605790">
                <a:moveTo>
                  <a:pt x="467675" y="221932"/>
                </a:moveTo>
                <a:lnTo>
                  <a:pt x="458531" y="205740"/>
                </a:lnTo>
                <a:lnTo>
                  <a:pt x="502727" y="180975"/>
                </a:lnTo>
                <a:lnTo>
                  <a:pt x="511871" y="196215"/>
                </a:lnTo>
                <a:lnTo>
                  <a:pt x="467675" y="221932"/>
                </a:lnTo>
                <a:close/>
              </a:path>
              <a:path w="606359" h="605790">
                <a:moveTo>
                  <a:pt x="129347" y="313372"/>
                </a:moveTo>
                <a:lnTo>
                  <a:pt x="79055" y="313372"/>
                </a:lnTo>
                <a:lnTo>
                  <a:pt x="79055" y="293370"/>
                </a:lnTo>
                <a:lnTo>
                  <a:pt x="129347" y="293370"/>
                </a:lnTo>
                <a:lnTo>
                  <a:pt x="129347" y="313372"/>
                </a:lnTo>
                <a:close/>
              </a:path>
              <a:path w="606359" h="605790">
                <a:moveTo>
                  <a:pt x="537779" y="313372"/>
                </a:moveTo>
                <a:lnTo>
                  <a:pt x="487487" y="313372"/>
                </a:lnTo>
                <a:lnTo>
                  <a:pt x="487487" y="293370"/>
                </a:lnTo>
                <a:lnTo>
                  <a:pt x="537779" y="293370"/>
                </a:lnTo>
                <a:lnTo>
                  <a:pt x="537779" y="313372"/>
                </a:lnTo>
                <a:close/>
              </a:path>
              <a:path w="606359" h="605790">
                <a:moveTo>
                  <a:pt x="114107" y="426720"/>
                </a:moveTo>
                <a:lnTo>
                  <a:pt x="104963" y="409575"/>
                </a:lnTo>
                <a:lnTo>
                  <a:pt x="149159" y="384810"/>
                </a:lnTo>
                <a:lnTo>
                  <a:pt x="158303" y="400050"/>
                </a:lnTo>
                <a:lnTo>
                  <a:pt x="114107" y="426720"/>
                </a:lnTo>
                <a:close/>
              </a:path>
              <a:path w="606359" h="605790">
                <a:moveTo>
                  <a:pt x="502727" y="426720"/>
                </a:moveTo>
                <a:lnTo>
                  <a:pt x="458531" y="400050"/>
                </a:lnTo>
                <a:lnTo>
                  <a:pt x="467675" y="384810"/>
                </a:lnTo>
                <a:lnTo>
                  <a:pt x="511871" y="409575"/>
                </a:lnTo>
                <a:lnTo>
                  <a:pt x="502727" y="426720"/>
                </a:lnTo>
                <a:close/>
              </a:path>
              <a:path w="606359" h="605790">
                <a:moveTo>
                  <a:pt x="202499" y="506730"/>
                </a:moveTo>
                <a:lnTo>
                  <a:pt x="185735" y="498157"/>
                </a:lnTo>
                <a:lnTo>
                  <a:pt x="211643" y="453390"/>
                </a:lnTo>
                <a:lnTo>
                  <a:pt x="226883" y="462915"/>
                </a:lnTo>
                <a:lnTo>
                  <a:pt x="202499" y="506730"/>
                </a:lnTo>
                <a:close/>
              </a:path>
              <a:path w="606359" h="605790">
                <a:moveTo>
                  <a:pt x="414335" y="506730"/>
                </a:moveTo>
                <a:lnTo>
                  <a:pt x="389951" y="462915"/>
                </a:lnTo>
                <a:lnTo>
                  <a:pt x="406715" y="453390"/>
                </a:lnTo>
                <a:lnTo>
                  <a:pt x="431099" y="498157"/>
                </a:lnTo>
                <a:lnTo>
                  <a:pt x="414335" y="506730"/>
                </a:lnTo>
                <a:close/>
              </a:path>
              <a:path w="606359" h="605790">
                <a:moveTo>
                  <a:pt x="318323" y="533400"/>
                </a:moveTo>
                <a:lnTo>
                  <a:pt x="298511" y="533400"/>
                </a:lnTo>
                <a:lnTo>
                  <a:pt x="298511" y="482917"/>
                </a:lnTo>
                <a:lnTo>
                  <a:pt x="318323" y="482917"/>
                </a:lnTo>
                <a:lnTo>
                  <a:pt x="318323" y="5334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7"/>
          <p:cNvSpPr/>
          <p:nvPr/>
        </p:nvSpPr>
        <p:spPr>
          <a:xfrm>
            <a:off x="845651" y="3927793"/>
            <a:ext cx="571438" cy="606552"/>
          </a:xfrm>
          <a:custGeom>
            <a:avLst/>
            <a:gdLst/>
            <a:ahLst/>
            <a:cxnLst/>
            <a:rect l="l" t="t" r="r" b="b"/>
            <a:pathLst>
              <a:path w="571438" h="606552">
                <a:moveTo>
                  <a:pt x="532430" y="606552"/>
                </a:moveTo>
                <a:lnTo>
                  <a:pt x="84112" y="606552"/>
                </a:lnTo>
                <a:lnTo>
                  <a:pt x="82152" y="605766"/>
                </a:lnTo>
                <a:lnTo>
                  <a:pt x="47263" y="571172"/>
                </a:lnTo>
                <a:lnTo>
                  <a:pt x="38038" y="533400"/>
                </a:lnTo>
                <a:lnTo>
                  <a:pt x="38038" y="515112"/>
                </a:lnTo>
                <a:lnTo>
                  <a:pt x="87775" y="512830"/>
                </a:lnTo>
                <a:lnTo>
                  <a:pt x="98498" y="505598"/>
                </a:lnTo>
                <a:lnTo>
                  <a:pt x="105094" y="495300"/>
                </a:lnTo>
                <a:lnTo>
                  <a:pt x="108142" y="486156"/>
                </a:lnTo>
                <a:lnTo>
                  <a:pt x="108142" y="477012"/>
                </a:lnTo>
                <a:lnTo>
                  <a:pt x="106618" y="472440"/>
                </a:lnTo>
                <a:lnTo>
                  <a:pt x="99263" y="458901"/>
                </a:lnTo>
                <a:lnTo>
                  <a:pt x="89239" y="451010"/>
                </a:lnTo>
                <a:lnTo>
                  <a:pt x="74614" y="448056"/>
                </a:lnTo>
                <a:lnTo>
                  <a:pt x="38038" y="448056"/>
                </a:lnTo>
                <a:lnTo>
                  <a:pt x="38038" y="396240"/>
                </a:lnTo>
                <a:lnTo>
                  <a:pt x="87775" y="393958"/>
                </a:lnTo>
                <a:lnTo>
                  <a:pt x="98498" y="386726"/>
                </a:lnTo>
                <a:lnTo>
                  <a:pt x="105094" y="376428"/>
                </a:lnTo>
                <a:lnTo>
                  <a:pt x="108142" y="367284"/>
                </a:lnTo>
                <a:lnTo>
                  <a:pt x="108142" y="358140"/>
                </a:lnTo>
                <a:lnTo>
                  <a:pt x="106618" y="353568"/>
                </a:lnTo>
                <a:lnTo>
                  <a:pt x="99633" y="339977"/>
                </a:lnTo>
                <a:lnTo>
                  <a:pt x="89524" y="332207"/>
                </a:lnTo>
                <a:lnTo>
                  <a:pt x="74614" y="329184"/>
                </a:lnTo>
                <a:lnTo>
                  <a:pt x="38038" y="329184"/>
                </a:lnTo>
                <a:lnTo>
                  <a:pt x="38038" y="277368"/>
                </a:lnTo>
                <a:lnTo>
                  <a:pt x="88368" y="274801"/>
                </a:lnTo>
                <a:lnTo>
                  <a:pt x="108142" y="248412"/>
                </a:lnTo>
                <a:lnTo>
                  <a:pt x="108142" y="239268"/>
                </a:lnTo>
                <a:lnTo>
                  <a:pt x="106618" y="234696"/>
                </a:lnTo>
                <a:lnTo>
                  <a:pt x="99633" y="221105"/>
                </a:lnTo>
                <a:lnTo>
                  <a:pt x="89524" y="213335"/>
                </a:lnTo>
                <a:lnTo>
                  <a:pt x="74614" y="210312"/>
                </a:lnTo>
                <a:lnTo>
                  <a:pt x="38038" y="210312"/>
                </a:lnTo>
                <a:lnTo>
                  <a:pt x="38038" y="158496"/>
                </a:lnTo>
                <a:lnTo>
                  <a:pt x="88368" y="155929"/>
                </a:lnTo>
                <a:lnTo>
                  <a:pt x="108142" y="129540"/>
                </a:lnTo>
                <a:lnTo>
                  <a:pt x="108142" y="120396"/>
                </a:lnTo>
                <a:lnTo>
                  <a:pt x="106618" y="115824"/>
                </a:lnTo>
                <a:lnTo>
                  <a:pt x="99633" y="102233"/>
                </a:lnTo>
                <a:lnTo>
                  <a:pt x="89524" y="94463"/>
                </a:lnTo>
                <a:lnTo>
                  <a:pt x="74614" y="91440"/>
                </a:lnTo>
                <a:lnTo>
                  <a:pt x="38038" y="91440"/>
                </a:lnTo>
                <a:lnTo>
                  <a:pt x="38304" y="66520"/>
                </a:lnTo>
                <a:lnTo>
                  <a:pt x="58301" y="20952"/>
                </a:lnTo>
                <a:lnTo>
                  <a:pt x="86564" y="0"/>
                </a:lnTo>
                <a:lnTo>
                  <a:pt x="529441" y="0"/>
                </a:lnTo>
                <a:lnTo>
                  <a:pt x="539228" y="5022"/>
                </a:lnTo>
                <a:lnTo>
                  <a:pt x="550551" y="13323"/>
                </a:lnTo>
                <a:lnTo>
                  <a:pt x="562024" y="24419"/>
                </a:lnTo>
                <a:lnTo>
                  <a:pt x="563052" y="25908"/>
                </a:lnTo>
                <a:lnTo>
                  <a:pt x="199582" y="25908"/>
                </a:lnTo>
                <a:lnTo>
                  <a:pt x="199582" y="582168"/>
                </a:lnTo>
                <a:lnTo>
                  <a:pt x="562466" y="582168"/>
                </a:lnTo>
                <a:lnTo>
                  <a:pt x="554674" y="591312"/>
                </a:lnTo>
                <a:lnTo>
                  <a:pt x="548323" y="596987"/>
                </a:lnTo>
                <a:lnTo>
                  <a:pt x="537758" y="604104"/>
                </a:lnTo>
                <a:lnTo>
                  <a:pt x="532430" y="606552"/>
                </a:lnTo>
                <a:close/>
              </a:path>
              <a:path w="571438" h="606552">
                <a:moveTo>
                  <a:pt x="562466" y="582168"/>
                </a:moveTo>
                <a:lnTo>
                  <a:pt x="499810" y="582168"/>
                </a:lnTo>
                <a:lnTo>
                  <a:pt x="512298" y="580118"/>
                </a:lnTo>
                <a:lnTo>
                  <a:pt x="524036" y="574469"/>
                </a:lnTo>
                <a:lnTo>
                  <a:pt x="533338" y="566928"/>
                </a:lnTo>
                <a:lnTo>
                  <a:pt x="541269" y="557359"/>
                </a:lnTo>
                <a:lnTo>
                  <a:pt x="545829" y="545206"/>
                </a:lnTo>
                <a:lnTo>
                  <a:pt x="547054" y="73152"/>
                </a:lnTo>
                <a:lnTo>
                  <a:pt x="545368" y="59784"/>
                </a:lnTo>
                <a:lnTo>
                  <a:pt x="516665" y="29490"/>
                </a:lnTo>
                <a:lnTo>
                  <a:pt x="199582" y="25908"/>
                </a:lnTo>
                <a:lnTo>
                  <a:pt x="563052" y="25908"/>
                </a:lnTo>
                <a:lnTo>
                  <a:pt x="569234" y="34864"/>
                </a:lnTo>
                <a:lnTo>
                  <a:pt x="571438" y="39689"/>
                </a:lnTo>
                <a:lnTo>
                  <a:pt x="571353" y="566928"/>
                </a:lnTo>
                <a:lnTo>
                  <a:pt x="569966" y="570245"/>
                </a:lnTo>
                <a:lnTo>
                  <a:pt x="563142" y="581374"/>
                </a:lnTo>
                <a:lnTo>
                  <a:pt x="562466" y="582168"/>
                </a:lnTo>
                <a:close/>
              </a:path>
              <a:path w="571438" h="606552">
                <a:moveTo>
                  <a:pt x="13654" y="140208"/>
                </a:moveTo>
                <a:lnTo>
                  <a:pt x="2923" y="134859"/>
                </a:lnTo>
                <a:lnTo>
                  <a:pt x="0" y="123439"/>
                </a:lnTo>
                <a:lnTo>
                  <a:pt x="4883" y="112891"/>
                </a:lnTo>
                <a:lnTo>
                  <a:pt x="13654" y="109728"/>
                </a:lnTo>
                <a:lnTo>
                  <a:pt x="74614" y="109728"/>
                </a:lnTo>
                <a:lnTo>
                  <a:pt x="85877" y="114630"/>
                </a:lnTo>
                <a:lnTo>
                  <a:pt x="89469" y="125338"/>
                </a:lnTo>
                <a:lnTo>
                  <a:pt x="85389" y="135855"/>
                </a:lnTo>
                <a:lnTo>
                  <a:pt x="13654" y="140208"/>
                </a:lnTo>
                <a:close/>
              </a:path>
              <a:path w="571438" h="606552">
                <a:moveTo>
                  <a:pt x="242254" y="440436"/>
                </a:moveTo>
                <a:lnTo>
                  <a:pt x="245061" y="402188"/>
                </a:lnTo>
                <a:lnTo>
                  <a:pt x="257080" y="365095"/>
                </a:lnTo>
                <a:lnTo>
                  <a:pt x="282309" y="332514"/>
                </a:lnTo>
                <a:lnTo>
                  <a:pt x="325993" y="309946"/>
                </a:lnTo>
                <a:lnTo>
                  <a:pt x="318872" y="301555"/>
                </a:lnTo>
                <a:lnTo>
                  <a:pt x="300991" y="267026"/>
                </a:lnTo>
                <a:lnTo>
                  <a:pt x="297953" y="252984"/>
                </a:lnTo>
                <a:lnTo>
                  <a:pt x="298871" y="236833"/>
                </a:lnTo>
                <a:lnTo>
                  <a:pt x="314534" y="195950"/>
                </a:lnTo>
                <a:lnTo>
                  <a:pt x="344957" y="171453"/>
                </a:lnTo>
                <a:lnTo>
                  <a:pt x="371794" y="166116"/>
                </a:lnTo>
                <a:lnTo>
                  <a:pt x="386460" y="167529"/>
                </a:lnTo>
                <a:lnTo>
                  <a:pt x="423491" y="186450"/>
                </a:lnTo>
                <a:lnTo>
                  <a:pt x="445043" y="221424"/>
                </a:lnTo>
                <a:lnTo>
                  <a:pt x="447670" y="235321"/>
                </a:lnTo>
                <a:lnTo>
                  <a:pt x="446732" y="250671"/>
                </a:lnTo>
                <a:lnTo>
                  <a:pt x="432268" y="288222"/>
                </a:lnTo>
                <a:lnTo>
                  <a:pt x="414684" y="305020"/>
                </a:lnTo>
                <a:lnTo>
                  <a:pt x="426114" y="309726"/>
                </a:lnTo>
                <a:lnTo>
                  <a:pt x="459715" y="328168"/>
                </a:lnTo>
                <a:lnTo>
                  <a:pt x="485315" y="362465"/>
                </a:lnTo>
                <a:lnTo>
                  <a:pt x="499378" y="398600"/>
                </a:lnTo>
                <a:lnTo>
                  <a:pt x="504287" y="434470"/>
                </a:lnTo>
                <a:lnTo>
                  <a:pt x="242254" y="440436"/>
                </a:lnTo>
                <a:close/>
              </a:path>
              <a:path w="571438" h="606552">
                <a:moveTo>
                  <a:pt x="13654" y="259080"/>
                </a:moveTo>
                <a:lnTo>
                  <a:pt x="2923" y="253731"/>
                </a:lnTo>
                <a:lnTo>
                  <a:pt x="0" y="242311"/>
                </a:lnTo>
                <a:lnTo>
                  <a:pt x="4883" y="231763"/>
                </a:lnTo>
                <a:lnTo>
                  <a:pt x="13654" y="228600"/>
                </a:lnTo>
                <a:lnTo>
                  <a:pt x="74614" y="228600"/>
                </a:lnTo>
                <a:lnTo>
                  <a:pt x="85877" y="233502"/>
                </a:lnTo>
                <a:lnTo>
                  <a:pt x="89469" y="244210"/>
                </a:lnTo>
                <a:lnTo>
                  <a:pt x="85389" y="254727"/>
                </a:lnTo>
                <a:lnTo>
                  <a:pt x="13654" y="259080"/>
                </a:lnTo>
                <a:close/>
              </a:path>
              <a:path w="571438" h="606552">
                <a:moveTo>
                  <a:pt x="13654" y="377952"/>
                </a:moveTo>
                <a:lnTo>
                  <a:pt x="2923" y="372603"/>
                </a:lnTo>
                <a:lnTo>
                  <a:pt x="0" y="361183"/>
                </a:lnTo>
                <a:lnTo>
                  <a:pt x="4883" y="350635"/>
                </a:lnTo>
                <a:lnTo>
                  <a:pt x="13654" y="347472"/>
                </a:lnTo>
                <a:lnTo>
                  <a:pt x="74614" y="347472"/>
                </a:lnTo>
                <a:lnTo>
                  <a:pt x="85877" y="352374"/>
                </a:lnTo>
                <a:lnTo>
                  <a:pt x="89469" y="363082"/>
                </a:lnTo>
                <a:lnTo>
                  <a:pt x="85389" y="373599"/>
                </a:lnTo>
                <a:lnTo>
                  <a:pt x="13654" y="377952"/>
                </a:lnTo>
                <a:close/>
              </a:path>
              <a:path w="571438" h="606552">
                <a:moveTo>
                  <a:pt x="13654" y="496824"/>
                </a:moveTo>
                <a:lnTo>
                  <a:pt x="2923" y="491475"/>
                </a:lnTo>
                <a:lnTo>
                  <a:pt x="0" y="480055"/>
                </a:lnTo>
                <a:lnTo>
                  <a:pt x="4883" y="469507"/>
                </a:lnTo>
                <a:lnTo>
                  <a:pt x="13654" y="466344"/>
                </a:lnTo>
                <a:lnTo>
                  <a:pt x="74614" y="466344"/>
                </a:lnTo>
                <a:lnTo>
                  <a:pt x="85877" y="471246"/>
                </a:lnTo>
                <a:lnTo>
                  <a:pt x="89469" y="481954"/>
                </a:lnTo>
                <a:lnTo>
                  <a:pt x="85389" y="492471"/>
                </a:lnTo>
                <a:lnTo>
                  <a:pt x="13654" y="49682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8"/>
          <p:cNvSpPr/>
          <p:nvPr/>
        </p:nvSpPr>
        <p:spPr>
          <a:xfrm>
            <a:off x="4687349" y="1313351"/>
            <a:ext cx="774191" cy="481584"/>
          </a:xfrm>
          <a:custGeom>
            <a:avLst/>
            <a:gdLst/>
            <a:ahLst/>
            <a:cxnLst/>
            <a:rect l="l" t="t" r="r" b="b"/>
            <a:pathLst>
              <a:path w="774191" h="481584">
                <a:moveTo>
                  <a:pt x="0" y="397764"/>
                </a:moveTo>
                <a:lnTo>
                  <a:pt x="1468" y="347706"/>
                </a:lnTo>
                <a:lnTo>
                  <a:pt x="5572" y="305863"/>
                </a:lnTo>
                <a:lnTo>
                  <a:pt x="17214" y="268002"/>
                </a:lnTo>
                <a:lnTo>
                  <a:pt x="42950" y="226820"/>
                </a:lnTo>
                <a:lnTo>
                  <a:pt x="74499" y="201935"/>
                </a:lnTo>
                <a:lnTo>
                  <a:pt x="122785" y="187673"/>
                </a:lnTo>
                <a:lnTo>
                  <a:pt x="111828" y="181074"/>
                </a:lnTo>
                <a:lnTo>
                  <a:pt x="84423" y="153352"/>
                </a:lnTo>
                <a:lnTo>
                  <a:pt x="68241" y="116601"/>
                </a:lnTo>
                <a:lnTo>
                  <a:pt x="66043" y="102423"/>
                </a:lnTo>
                <a:lnTo>
                  <a:pt x="66853" y="87017"/>
                </a:lnTo>
                <a:lnTo>
                  <a:pt x="79888" y="44968"/>
                </a:lnTo>
                <a:lnTo>
                  <a:pt x="106025" y="13674"/>
                </a:lnTo>
                <a:lnTo>
                  <a:pt x="199833" y="0"/>
                </a:lnTo>
                <a:lnTo>
                  <a:pt x="202065" y="649"/>
                </a:lnTo>
                <a:lnTo>
                  <a:pt x="238126" y="22033"/>
                </a:lnTo>
                <a:lnTo>
                  <a:pt x="261391" y="53803"/>
                </a:lnTo>
                <a:lnTo>
                  <a:pt x="269746" y="92490"/>
                </a:lnTo>
                <a:lnTo>
                  <a:pt x="268827" y="106430"/>
                </a:lnTo>
                <a:lnTo>
                  <a:pt x="255985" y="144622"/>
                </a:lnTo>
                <a:lnTo>
                  <a:pt x="230536" y="174665"/>
                </a:lnTo>
                <a:lnTo>
                  <a:pt x="210311" y="187452"/>
                </a:lnTo>
                <a:lnTo>
                  <a:pt x="223143" y="189729"/>
                </a:lnTo>
                <a:lnTo>
                  <a:pt x="264686" y="215044"/>
                </a:lnTo>
                <a:lnTo>
                  <a:pt x="269865" y="227060"/>
                </a:lnTo>
                <a:lnTo>
                  <a:pt x="274923" y="238294"/>
                </a:lnTo>
                <a:lnTo>
                  <a:pt x="280253" y="248879"/>
                </a:lnTo>
                <a:lnTo>
                  <a:pt x="286511" y="259080"/>
                </a:lnTo>
                <a:lnTo>
                  <a:pt x="289559" y="263652"/>
                </a:lnTo>
                <a:lnTo>
                  <a:pt x="292607" y="266700"/>
                </a:lnTo>
                <a:lnTo>
                  <a:pt x="281781" y="272548"/>
                </a:lnTo>
                <a:lnTo>
                  <a:pt x="251222" y="295906"/>
                </a:lnTo>
                <a:lnTo>
                  <a:pt x="228839" y="327067"/>
                </a:lnTo>
                <a:lnTo>
                  <a:pt x="212449" y="362374"/>
                </a:lnTo>
                <a:lnTo>
                  <a:pt x="205691" y="389581"/>
                </a:lnTo>
                <a:lnTo>
                  <a:pt x="0" y="397764"/>
                </a:lnTo>
                <a:close/>
              </a:path>
              <a:path w="774191" h="481584">
                <a:moveTo>
                  <a:pt x="580643" y="397764"/>
                </a:moveTo>
                <a:lnTo>
                  <a:pt x="577156" y="384840"/>
                </a:lnTo>
                <a:lnTo>
                  <a:pt x="574756" y="372909"/>
                </a:lnTo>
                <a:lnTo>
                  <a:pt x="570473" y="360762"/>
                </a:lnTo>
                <a:lnTo>
                  <a:pt x="552982" y="324138"/>
                </a:lnTo>
                <a:lnTo>
                  <a:pt x="528326" y="292550"/>
                </a:lnTo>
                <a:lnTo>
                  <a:pt x="498547" y="270249"/>
                </a:lnTo>
                <a:lnTo>
                  <a:pt x="493775" y="262128"/>
                </a:lnTo>
                <a:lnTo>
                  <a:pt x="499871" y="252984"/>
                </a:lnTo>
                <a:lnTo>
                  <a:pt x="505530" y="242142"/>
                </a:lnTo>
                <a:lnTo>
                  <a:pt x="510757" y="230439"/>
                </a:lnTo>
                <a:lnTo>
                  <a:pt x="515119" y="218162"/>
                </a:lnTo>
                <a:lnTo>
                  <a:pt x="526482" y="206702"/>
                </a:lnTo>
                <a:lnTo>
                  <a:pt x="537637" y="198672"/>
                </a:lnTo>
                <a:lnTo>
                  <a:pt x="548715" y="193330"/>
                </a:lnTo>
                <a:lnTo>
                  <a:pt x="559850" y="189934"/>
                </a:lnTo>
                <a:lnTo>
                  <a:pt x="571174" y="187742"/>
                </a:lnTo>
                <a:lnTo>
                  <a:pt x="560517" y="181074"/>
                </a:lnTo>
                <a:lnTo>
                  <a:pt x="533667" y="153143"/>
                </a:lnTo>
                <a:lnTo>
                  <a:pt x="517705" y="116133"/>
                </a:lnTo>
                <a:lnTo>
                  <a:pt x="515541" y="102423"/>
                </a:lnTo>
                <a:lnTo>
                  <a:pt x="516410" y="86437"/>
                </a:lnTo>
                <a:lnTo>
                  <a:pt x="529660" y="44319"/>
                </a:lnTo>
                <a:lnTo>
                  <a:pt x="556011" y="13062"/>
                </a:lnTo>
                <a:lnTo>
                  <a:pt x="578215" y="0"/>
                </a:lnTo>
                <a:lnTo>
                  <a:pt x="648874" y="0"/>
                </a:lnTo>
                <a:lnTo>
                  <a:pt x="686971" y="22532"/>
                </a:lnTo>
                <a:lnTo>
                  <a:pt x="709929" y="54828"/>
                </a:lnTo>
                <a:lnTo>
                  <a:pt x="716996" y="80429"/>
                </a:lnTo>
                <a:lnTo>
                  <a:pt x="716448" y="96626"/>
                </a:lnTo>
                <a:lnTo>
                  <a:pt x="706073" y="138366"/>
                </a:lnTo>
                <a:lnTo>
                  <a:pt x="675913" y="177358"/>
                </a:lnTo>
                <a:lnTo>
                  <a:pt x="659891" y="187452"/>
                </a:lnTo>
                <a:lnTo>
                  <a:pt x="672817" y="189268"/>
                </a:lnTo>
                <a:lnTo>
                  <a:pt x="719346" y="208273"/>
                </a:lnTo>
                <a:lnTo>
                  <a:pt x="748645" y="238855"/>
                </a:lnTo>
                <a:lnTo>
                  <a:pt x="771541" y="281676"/>
                </a:lnTo>
                <a:lnTo>
                  <a:pt x="774191" y="291593"/>
                </a:lnTo>
                <a:lnTo>
                  <a:pt x="774191" y="396294"/>
                </a:lnTo>
                <a:lnTo>
                  <a:pt x="580643" y="397764"/>
                </a:lnTo>
                <a:close/>
              </a:path>
              <a:path w="774191" h="481584">
                <a:moveTo>
                  <a:pt x="559215" y="481584"/>
                </a:moveTo>
                <a:lnTo>
                  <a:pt x="246459" y="481584"/>
                </a:lnTo>
                <a:lnTo>
                  <a:pt x="224112" y="481039"/>
                </a:lnTo>
                <a:lnTo>
                  <a:pt x="225965" y="442446"/>
                </a:lnTo>
                <a:lnTo>
                  <a:pt x="230710" y="400375"/>
                </a:lnTo>
                <a:lnTo>
                  <a:pt x="244586" y="354895"/>
                </a:lnTo>
                <a:lnTo>
                  <a:pt x="264635" y="322045"/>
                </a:lnTo>
                <a:lnTo>
                  <a:pt x="295670" y="294371"/>
                </a:lnTo>
                <a:lnTo>
                  <a:pt x="339480" y="273674"/>
                </a:lnTo>
                <a:lnTo>
                  <a:pt x="328897" y="266062"/>
                </a:lnTo>
                <a:lnTo>
                  <a:pt x="304177" y="235869"/>
                </a:lnTo>
                <a:lnTo>
                  <a:pt x="291956" y="197158"/>
                </a:lnTo>
                <a:lnTo>
                  <a:pt x="291148" y="182267"/>
                </a:lnTo>
                <a:lnTo>
                  <a:pt x="292211" y="169241"/>
                </a:lnTo>
                <a:lnTo>
                  <a:pt x="305965" y="132111"/>
                </a:lnTo>
                <a:lnTo>
                  <a:pt x="333688" y="103404"/>
                </a:lnTo>
                <a:lnTo>
                  <a:pt x="373278" y="86404"/>
                </a:lnTo>
                <a:lnTo>
                  <a:pt x="405226" y="83194"/>
                </a:lnTo>
                <a:lnTo>
                  <a:pt x="418552" y="85919"/>
                </a:lnTo>
                <a:lnTo>
                  <a:pt x="453882" y="104192"/>
                </a:lnTo>
                <a:lnTo>
                  <a:pt x="479634" y="135785"/>
                </a:lnTo>
                <a:lnTo>
                  <a:pt x="492456" y="178352"/>
                </a:lnTo>
                <a:lnTo>
                  <a:pt x="493278" y="194574"/>
                </a:lnTo>
                <a:lnTo>
                  <a:pt x="491031" y="208169"/>
                </a:lnTo>
                <a:lnTo>
                  <a:pt x="474738" y="244818"/>
                </a:lnTo>
                <a:lnTo>
                  <a:pt x="447007" y="272371"/>
                </a:lnTo>
                <a:lnTo>
                  <a:pt x="435863" y="278892"/>
                </a:lnTo>
                <a:lnTo>
                  <a:pt x="436185" y="278926"/>
                </a:lnTo>
                <a:lnTo>
                  <a:pt x="483731" y="293004"/>
                </a:lnTo>
                <a:lnTo>
                  <a:pt x="515991" y="318157"/>
                </a:lnTo>
                <a:lnTo>
                  <a:pt x="541895" y="359980"/>
                </a:lnTo>
                <a:lnTo>
                  <a:pt x="553179" y="397180"/>
                </a:lnTo>
                <a:lnTo>
                  <a:pt x="557306" y="438540"/>
                </a:lnTo>
                <a:lnTo>
                  <a:pt x="559182" y="478905"/>
                </a:lnTo>
                <a:lnTo>
                  <a:pt x="559215" y="48158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9"/>
          <p:cNvSpPr/>
          <p:nvPr/>
        </p:nvSpPr>
        <p:spPr>
          <a:xfrm>
            <a:off x="4790982" y="3927793"/>
            <a:ext cx="566927" cy="568452"/>
          </a:xfrm>
          <a:custGeom>
            <a:avLst/>
            <a:gdLst/>
            <a:ahLst/>
            <a:cxnLst/>
            <a:rect l="l" t="t" r="r" b="b"/>
            <a:pathLst>
              <a:path w="566927" h="568452">
                <a:moveTo>
                  <a:pt x="19812" y="373380"/>
                </a:moveTo>
                <a:lnTo>
                  <a:pt x="6547" y="368785"/>
                </a:lnTo>
                <a:lnTo>
                  <a:pt x="90" y="356914"/>
                </a:lnTo>
                <a:lnTo>
                  <a:pt x="0" y="19812"/>
                </a:lnTo>
                <a:lnTo>
                  <a:pt x="4926" y="6954"/>
                </a:lnTo>
                <a:lnTo>
                  <a:pt x="16867" y="233"/>
                </a:lnTo>
                <a:lnTo>
                  <a:pt x="19812" y="0"/>
                </a:lnTo>
                <a:lnTo>
                  <a:pt x="548640" y="0"/>
                </a:lnTo>
                <a:lnTo>
                  <a:pt x="561208" y="5289"/>
                </a:lnTo>
                <a:lnTo>
                  <a:pt x="566852" y="17974"/>
                </a:lnTo>
                <a:lnTo>
                  <a:pt x="566927" y="355091"/>
                </a:lnTo>
                <a:lnTo>
                  <a:pt x="561396" y="368061"/>
                </a:lnTo>
                <a:lnTo>
                  <a:pt x="549131" y="373372"/>
                </a:lnTo>
                <a:lnTo>
                  <a:pt x="19812" y="373380"/>
                </a:lnTo>
                <a:close/>
              </a:path>
              <a:path w="566927" h="568452">
                <a:moveTo>
                  <a:pt x="460248" y="431291"/>
                </a:moveTo>
                <a:lnTo>
                  <a:pt x="445007" y="431291"/>
                </a:lnTo>
                <a:lnTo>
                  <a:pt x="438912" y="425195"/>
                </a:lnTo>
                <a:lnTo>
                  <a:pt x="438912" y="409956"/>
                </a:lnTo>
                <a:lnTo>
                  <a:pt x="445007" y="403860"/>
                </a:lnTo>
                <a:lnTo>
                  <a:pt x="460248" y="403860"/>
                </a:lnTo>
                <a:lnTo>
                  <a:pt x="466344" y="409956"/>
                </a:lnTo>
                <a:lnTo>
                  <a:pt x="466344" y="425195"/>
                </a:lnTo>
                <a:lnTo>
                  <a:pt x="460248" y="431291"/>
                </a:lnTo>
                <a:close/>
              </a:path>
              <a:path w="566927" h="568452">
                <a:moveTo>
                  <a:pt x="513588" y="431291"/>
                </a:moveTo>
                <a:lnTo>
                  <a:pt x="498348" y="431291"/>
                </a:lnTo>
                <a:lnTo>
                  <a:pt x="492251" y="425195"/>
                </a:lnTo>
                <a:lnTo>
                  <a:pt x="492251" y="409956"/>
                </a:lnTo>
                <a:lnTo>
                  <a:pt x="498348" y="403860"/>
                </a:lnTo>
                <a:lnTo>
                  <a:pt x="513588" y="403860"/>
                </a:lnTo>
                <a:lnTo>
                  <a:pt x="519684" y="409956"/>
                </a:lnTo>
                <a:lnTo>
                  <a:pt x="519684" y="425195"/>
                </a:lnTo>
                <a:lnTo>
                  <a:pt x="513588" y="431291"/>
                </a:lnTo>
                <a:close/>
              </a:path>
              <a:path w="566927" h="568452">
                <a:moveTo>
                  <a:pt x="333755" y="525780"/>
                </a:moveTo>
                <a:lnTo>
                  <a:pt x="233172" y="525780"/>
                </a:lnTo>
                <a:lnTo>
                  <a:pt x="233172" y="477012"/>
                </a:lnTo>
                <a:lnTo>
                  <a:pt x="333755" y="477012"/>
                </a:lnTo>
                <a:lnTo>
                  <a:pt x="333755" y="525780"/>
                </a:lnTo>
                <a:close/>
              </a:path>
              <a:path w="566927" h="568452">
                <a:moveTo>
                  <a:pt x="454151" y="568452"/>
                </a:moveTo>
                <a:lnTo>
                  <a:pt x="112776" y="568452"/>
                </a:lnTo>
                <a:lnTo>
                  <a:pt x="112776" y="541019"/>
                </a:lnTo>
                <a:lnTo>
                  <a:pt x="454151" y="541019"/>
                </a:lnTo>
                <a:lnTo>
                  <a:pt x="454151" y="568452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3"/>
          <p:cNvSpPr txBox="1"/>
          <p:nvPr/>
        </p:nvSpPr>
        <p:spPr>
          <a:xfrm>
            <a:off x="710690" y="2259977"/>
            <a:ext cx="982344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 smtClean="0">
                <a:cs typeface="Times New Roman" panose="02020603050405020304" pitchFamily="18" charset="0"/>
              </a:rPr>
              <a:t>24x7 recruiting</a:t>
            </a:r>
            <a:endParaRPr sz="1100" dirty="0">
              <a:cs typeface="Times New Roman" panose="02020603050405020304" pitchFamily="18" charset="0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4495800" y="2199414"/>
            <a:ext cx="1123508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1100" dirty="0" smtClean="0">
                <a:cs typeface="Times New Roman" panose="02020603050405020304" pitchFamily="18" charset="0"/>
              </a:rPr>
              <a:t>Team of over 600 recruiters</a:t>
            </a:r>
            <a:endParaRPr sz="1100" dirty="0">
              <a:cs typeface="Times New Roman" panose="02020603050405020304" pitchFamily="18" charset="0"/>
            </a:endParaRPr>
          </a:p>
        </p:txBody>
      </p:sp>
      <p:sp>
        <p:nvSpPr>
          <p:cNvPr id="27" name="object 8"/>
          <p:cNvSpPr txBox="1"/>
          <p:nvPr/>
        </p:nvSpPr>
        <p:spPr>
          <a:xfrm>
            <a:off x="4166076" y="3059494"/>
            <a:ext cx="1816735" cy="652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1100" dirty="0" smtClean="0">
                <a:cs typeface="Times New Roman" panose="02020603050405020304" pitchFamily="18" charset="0"/>
              </a:rPr>
              <a:t>Skill-based recruiting driven by Technology Competency Recruiting Units</a:t>
            </a:r>
            <a:endParaRPr sz="1100" dirty="0">
              <a:cs typeface="Times New Roman" panose="02020603050405020304" pitchFamily="18" charset="0"/>
            </a:endParaRPr>
          </a:p>
        </p:txBody>
      </p:sp>
      <p:sp>
        <p:nvSpPr>
          <p:cNvPr id="28" name="object 9"/>
          <p:cNvSpPr txBox="1"/>
          <p:nvPr/>
        </p:nvSpPr>
        <p:spPr>
          <a:xfrm>
            <a:off x="152400" y="2931323"/>
            <a:ext cx="2038985" cy="865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0500">
              <a:lnSpc>
                <a:spcPct val="100000"/>
              </a:lnSpc>
            </a:pPr>
            <a:r>
              <a:rPr sz="1100" dirty="0" smtClean="0">
                <a:cs typeface="Times New Roman" panose="02020603050405020304" pitchFamily="18" charset="0"/>
              </a:rPr>
              <a:t>Strong focus on retention and performance of employees</a:t>
            </a:r>
            <a:endParaRPr sz="1100" dirty="0">
              <a:cs typeface="Times New Roman" panose="02020603050405020304" pitchFamily="18" charset="0"/>
            </a:endParaRPr>
          </a:p>
          <a:p>
            <a:pPr marL="520065" marR="366395" indent="-151130">
              <a:lnSpc>
                <a:spcPct val="100000"/>
              </a:lnSpc>
            </a:pPr>
            <a:r>
              <a:rPr sz="1100" dirty="0" smtClean="0">
                <a:cs typeface="Times New Roman" panose="02020603050405020304" pitchFamily="18" charset="0"/>
              </a:rPr>
              <a:t>with 100+ employee care specialists</a:t>
            </a:r>
            <a:endParaRPr sz="1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52400" y="209550"/>
            <a:ext cx="8245777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Times New Roman"/>
              </a:rPr>
              <a:t>Tower Based Competency Recruiting Model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0" y="895350"/>
            <a:ext cx="5526023" cy="398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"/>
          <p:cNvSpPr txBox="1"/>
          <p:nvPr/>
        </p:nvSpPr>
        <p:spPr>
          <a:xfrm>
            <a:off x="304800" y="1200150"/>
            <a:ext cx="2819400" cy="320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7960" indent="-175260">
              <a:buClr>
                <a:srgbClr val="3F3F3F"/>
              </a:buClr>
              <a:buFont typeface="Times New Roman"/>
              <a:buChar char="•"/>
              <a:tabLst>
                <a:tab pos="187960" algn="l"/>
              </a:tabLst>
            </a:pPr>
            <a:r>
              <a:rPr sz="1600" b="1" dirty="0" smtClean="0">
                <a:solidFill>
                  <a:srgbClr val="0A60A8"/>
                </a:solidFill>
                <a:cs typeface="Times New Roman"/>
              </a:rPr>
              <a:t>Cost</a:t>
            </a:r>
            <a:endParaRPr sz="1600" b="1" dirty="0">
              <a:cs typeface="Times New Roman"/>
            </a:endParaRPr>
          </a:p>
          <a:p>
            <a:pPr marL="187960" marR="12700">
              <a:spcBef>
                <a:spcPts val="45"/>
              </a:spcBef>
            </a:pPr>
            <a:r>
              <a:rPr sz="1600" dirty="0" smtClean="0">
                <a:solidFill>
                  <a:srgbClr val="41444D"/>
                </a:solidFill>
                <a:cs typeface="Times New Roman"/>
              </a:rPr>
              <a:t>Collabera average rates approx. 10% lower than peer suppliers</a:t>
            </a:r>
            <a:endParaRPr sz="1600" dirty="0">
              <a:cs typeface="Times New Roman"/>
            </a:endParaRPr>
          </a:p>
          <a:p>
            <a:pPr marL="187960" indent="-175260">
              <a:spcBef>
                <a:spcPts val="475"/>
              </a:spcBef>
              <a:buClr>
                <a:srgbClr val="3F3F3F"/>
              </a:buClr>
              <a:buFont typeface="Times New Roman"/>
              <a:buChar char="•"/>
              <a:tabLst>
                <a:tab pos="187960" algn="l"/>
              </a:tabLst>
            </a:pPr>
            <a:r>
              <a:rPr sz="1600" b="1" dirty="0" smtClean="0">
                <a:solidFill>
                  <a:srgbClr val="0A60A8"/>
                </a:solidFill>
                <a:cs typeface="Times New Roman"/>
              </a:rPr>
              <a:t>Quality</a:t>
            </a:r>
            <a:endParaRPr sz="1600" b="1" dirty="0">
              <a:cs typeface="Times New Roman"/>
            </a:endParaRPr>
          </a:p>
          <a:p>
            <a:pPr marL="187960"/>
            <a:r>
              <a:rPr sz="1600" dirty="0" smtClean="0">
                <a:solidFill>
                  <a:srgbClr val="41444D"/>
                </a:solidFill>
                <a:cs typeface="Times New Roman"/>
              </a:rPr>
              <a:t>Collabera’s Select %</a:t>
            </a:r>
            <a:r>
              <a:rPr lang="en-US" sz="1600" dirty="0" smtClean="0">
                <a:solidFill>
                  <a:srgbClr val="41444D"/>
                </a:solidFill>
                <a:cs typeface="Times New Roman"/>
              </a:rPr>
              <a:t> </a:t>
            </a:r>
            <a:r>
              <a:rPr sz="1600" dirty="0" smtClean="0">
                <a:solidFill>
                  <a:srgbClr val="41444D"/>
                </a:solidFill>
                <a:cs typeface="Times New Roman"/>
              </a:rPr>
              <a:t>is 20% higher than Industry</a:t>
            </a:r>
            <a:endParaRPr sz="1600" dirty="0"/>
          </a:p>
          <a:p>
            <a:pPr marL="187960" indent="-175260">
              <a:spcBef>
                <a:spcPts val="475"/>
              </a:spcBef>
              <a:buClr>
                <a:srgbClr val="3F3F3F"/>
              </a:buClr>
              <a:buFont typeface="Times New Roman"/>
              <a:buChar char="•"/>
              <a:tabLst>
                <a:tab pos="187960" algn="l"/>
              </a:tabLst>
            </a:pPr>
            <a:r>
              <a:rPr sz="1600" b="1" dirty="0" smtClean="0">
                <a:solidFill>
                  <a:srgbClr val="0A60A8"/>
                </a:solidFill>
                <a:cs typeface="Times New Roman"/>
              </a:rPr>
              <a:t>Speed</a:t>
            </a:r>
            <a:endParaRPr sz="1600" b="1" dirty="0">
              <a:cs typeface="Times New Roman"/>
            </a:endParaRPr>
          </a:p>
          <a:p>
            <a:pPr marL="187960"/>
            <a:r>
              <a:rPr sz="1600" dirty="0" smtClean="0">
                <a:solidFill>
                  <a:srgbClr val="41444D"/>
                </a:solidFill>
                <a:cs typeface="Times New Roman"/>
              </a:rPr>
              <a:t>Collabera’s average Speed</a:t>
            </a:r>
            <a:endParaRPr sz="1600" dirty="0">
              <a:cs typeface="Times New Roman"/>
            </a:endParaRPr>
          </a:p>
          <a:p>
            <a:pPr marL="187960"/>
            <a:r>
              <a:rPr sz="1600" dirty="0" smtClean="0">
                <a:solidFill>
                  <a:srgbClr val="41444D"/>
                </a:solidFill>
                <a:cs typeface="Times New Roman"/>
              </a:rPr>
              <a:t>is best among peer suppliers</a:t>
            </a:r>
            <a:endParaRPr sz="1600" dirty="0"/>
          </a:p>
          <a:p>
            <a:pPr marL="187960" indent="-175260">
              <a:spcBef>
                <a:spcPts val="475"/>
              </a:spcBef>
              <a:buClr>
                <a:srgbClr val="3F3F3F"/>
              </a:buClr>
              <a:buFont typeface="Times New Roman"/>
              <a:buChar char="•"/>
              <a:tabLst>
                <a:tab pos="187960" algn="l"/>
              </a:tabLst>
            </a:pPr>
            <a:r>
              <a:rPr sz="1600" b="1" dirty="0" smtClean="0">
                <a:solidFill>
                  <a:srgbClr val="0A60A8"/>
                </a:solidFill>
                <a:cs typeface="Times New Roman"/>
              </a:rPr>
              <a:t>Coverage</a:t>
            </a:r>
            <a:endParaRPr sz="1600" b="1" dirty="0">
              <a:cs typeface="Times New Roman"/>
            </a:endParaRPr>
          </a:p>
          <a:p>
            <a:pPr marL="187960"/>
            <a:r>
              <a:rPr sz="1600" dirty="0" smtClean="0">
                <a:solidFill>
                  <a:srgbClr val="41444D"/>
                </a:solidFill>
                <a:cs typeface="Times New Roman"/>
              </a:rPr>
              <a:t>Collabera Response %</a:t>
            </a:r>
            <a:r>
              <a:rPr lang="en-US" sz="1600" dirty="0" smtClean="0">
                <a:solidFill>
                  <a:srgbClr val="41444D"/>
                </a:solidFill>
                <a:cs typeface="Times New Roman"/>
              </a:rPr>
              <a:t> </a:t>
            </a:r>
            <a:r>
              <a:rPr sz="1600" dirty="0" smtClean="0">
                <a:solidFill>
                  <a:srgbClr val="41444D"/>
                </a:solidFill>
                <a:cs typeface="Times New Roman"/>
              </a:rPr>
              <a:t>is highest among peer suppliers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491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52401" y="209550"/>
            <a:ext cx="6477000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Times New Roman"/>
              </a:rPr>
              <a:t>Direct Hire Placement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17" r="25117"/>
          <a:stretch/>
        </p:blipFill>
        <p:spPr>
          <a:xfrm>
            <a:off x="6477000" y="793699"/>
            <a:ext cx="2667000" cy="41402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77000" y="793699"/>
            <a:ext cx="2667000" cy="4140251"/>
          </a:xfrm>
          <a:prstGeom prst="rect">
            <a:avLst/>
          </a:prstGeom>
          <a:solidFill>
            <a:srgbClr val="12398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228600" y="971550"/>
            <a:ext cx="3849370" cy="3733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7960" marR="246379" indent="-175895">
              <a:lnSpc>
                <a:spcPct val="100000"/>
              </a:lnSpc>
              <a:buClr>
                <a:srgbClr val="41444D"/>
              </a:buClr>
              <a:buFont typeface="Times New Roman"/>
              <a:buChar char="•"/>
              <a:tabLst>
                <a:tab pos="187960" algn="l"/>
              </a:tabLst>
            </a:pPr>
            <a:r>
              <a:rPr sz="1600" dirty="0" smtClean="0">
                <a:solidFill>
                  <a:srgbClr val="41444D"/>
                </a:solidFill>
                <a:cs typeface="Times New Roman"/>
              </a:rPr>
              <a:t>Hundreds of professionals placed globally with some of the world’s biggest companies</a:t>
            </a:r>
            <a:endParaRPr sz="1600" dirty="0">
              <a:cs typeface="Times New Roman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41444D"/>
              </a:buClr>
              <a:buFont typeface="Times New Roman"/>
              <a:buChar char="•"/>
            </a:pPr>
            <a:endParaRPr sz="600" dirty="0"/>
          </a:p>
          <a:p>
            <a:pPr marL="187960" marR="12700" indent="-175895">
              <a:lnSpc>
                <a:spcPct val="100000"/>
              </a:lnSpc>
              <a:buClr>
                <a:srgbClr val="41444D"/>
              </a:buClr>
              <a:buFont typeface="Times New Roman"/>
              <a:buChar char="•"/>
              <a:tabLst>
                <a:tab pos="187960" algn="l"/>
              </a:tabLst>
            </a:pPr>
            <a:r>
              <a:rPr sz="1600" dirty="0" smtClean="0">
                <a:solidFill>
                  <a:srgbClr val="41444D"/>
                </a:solidFill>
                <a:cs typeface="Times New Roman"/>
              </a:rPr>
              <a:t>Highly experienced team of Direct Hire Recruiters act as extensions of our client teams</a:t>
            </a:r>
            <a:endParaRPr sz="1600" dirty="0">
              <a:cs typeface="Times New Roman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41444D"/>
              </a:buClr>
              <a:buFont typeface="Times New Roman"/>
              <a:buChar char="•"/>
            </a:pPr>
            <a:endParaRPr sz="600" dirty="0"/>
          </a:p>
          <a:p>
            <a:pPr marL="187960" marR="826135" indent="-175895">
              <a:lnSpc>
                <a:spcPct val="100000"/>
              </a:lnSpc>
              <a:buClr>
                <a:srgbClr val="41444D"/>
              </a:buClr>
              <a:buFont typeface="Times New Roman"/>
              <a:buChar char="•"/>
              <a:tabLst>
                <a:tab pos="187960" algn="l"/>
              </a:tabLst>
            </a:pPr>
            <a:r>
              <a:rPr sz="1600" dirty="0" smtClean="0">
                <a:solidFill>
                  <a:srgbClr val="41444D"/>
                </a:solidFill>
                <a:cs typeface="Times New Roman"/>
              </a:rPr>
              <a:t>Recruiters with 5+ years of experience in the industry on average</a:t>
            </a:r>
            <a:endParaRPr sz="1600" dirty="0">
              <a:cs typeface="Times New Roman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41444D"/>
              </a:buClr>
              <a:buFont typeface="Times New Roman"/>
              <a:buChar char="•"/>
            </a:pPr>
            <a:endParaRPr sz="600" dirty="0"/>
          </a:p>
          <a:p>
            <a:pPr marL="187960" marR="417830" indent="-175895">
              <a:lnSpc>
                <a:spcPct val="100000"/>
              </a:lnSpc>
              <a:buClr>
                <a:srgbClr val="41444D"/>
              </a:buClr>
              <a:buFont typeface="Times New Roman"/>
              <a:buChar char="•"/>
              <a:tabLst>
                <a:tab pos="187960" algn="l"/>
              </a:tabLst>
            </a:pPr>
            <a:r>
              <a:rPr sz="1600" dirty="0" smtClean="0">
                <a:solidFill>
                  <a:srgbClr val="41444D"/>
                </a:solidFill>
                <a:cs typeface="Times New Roman"/>
              </a:rPr>
              <a:t>Extensive database of candidates, networks and contacts</a:t>
            </a:r>
            <a:endParaRPr sz="1600" dirty="0">
              <a:cs typeface="Times New Roman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41444D"/>
              </a:buClr>
              <a:buFont typeface="Times New Roman"/>
              <a:buChar char="•"/>
            </a:pPr>
            <a:endParaRPr sz="600" dirty="0"/>
          </a:p>
          <a:p>
            <a:pPr marL="187960" marR="705485" indent="-175895">
              <a:lnSpc>
                <a:spcPct val="100000"/>
              </a:lnSpc>
              <a:buClr>
                <a:srgbClr val="41444D"/>
              </a:buClr>
              <a:buFont typeface="Times New Roman"/>
              <a:buChar char="•"/>
              <a:tabLst>
                <a:tab pos="187960" algn="l"/>
              </a:tabLst>
            </a:pPr>
            <a:r>
              <a:rPr sz="1600" dirty="0" smtClean="0">
                <a:solidFill>
                  <a:srgbClr val="41444D"/>
                </a:solidFill>
                <a:cs typeface="Times New Roman"/>
              </a:rPr>
              <a:t>Leverage Technology Competency Units for niche and hard-to-find skill sets</a:t>
            </a:r>
            <a:endParaRPr sz="1600" dirty="0">
              <a:cs typeface="Times New Roman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854241654"/>
              </p:ext>
            </p:extLst>
          </p:nvPr>
        </p:nvGraphicFramePr>
        <p:xfrm>
          <a:off x="3657600" y="954406"/>
          <a:ext cx="2895600" cy="2331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bject 6"/>
          <p:cNvSpPr txBox="1"/>
          <p:nvPr/>
        </p:nvSpPr>
        <p:spPr>
          <a:xfrm>
            <a:off x="3886200" y="3389429"/>
            <a:ext cx="2438400" cy="8587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905" algn="ctr">
              <a:lnSpc>
                <a:spcPts val="4225"/>
              </a:lnSpc>
            </a:pPr>
            <a:r>
              <a:rPr sz="2400" b="1" dirty="0" smtClean="0">
                <a:solidFill>
                  <a:srgbClr val="DF6E0A"/>
                </a:solidFill>
                <a:cs typeface="Times New Roman"/>
              </a:rPr>
              <a:t>~ </a:t>
            </a:r>
            <a:r>
              <a:rPr sz="3600" b="1" dirty="0" smtClean="0">
                <a:solidFill>
                  <a:srgbClr val="DF6E0A"/>
                </a:solidFill>
                <a:cs typeface="Times New Roman"/>
              </a:rPr>
              <a:t>92%</a:t>
            </a:r>
            <a:endParaRPr sz="3600" b="1" dirty="0">
              <a:cs typeface="Times New Roman"/>
            </a:endParaRPr>
          </a:p>
          <a:p>
            <a:pPr algn="ctr">
              <a:lnSpc>
                <a:spcPts val="2315"/>
              </a:lnSpc>
            </a:pPr>
            <a:r>
              <a:rPr sz="2400" dirty="0" smtClean="0">
                <a:solidFill>
                  <a:srgbClr val="DF6E0A"/>
                </a:solidFill>
                <a:cs typeface="Times New Roman"/>
              </a:rPr>
              <a:t>offer to hire rate</a:t>
            </a:r>
            <a:endParaRPr sz="2400" dirty="0">
              <a:cs typeface="Times New Roman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6781800" y="971550"/>
            <a:ext cx="2057400" cy="17487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0530">
              <a:lnSpc>
                <a:spcPct val="100000"/>
              </a:lnSpc>
            </a:pPr>
            <a:r>
              <a:rPr sz="1800" b="1" dirty="0" smtClean="0">
                <a:solidFill>
                  <a:srgbClr val="FFFF00"/>
                </a:solidFill>
                <a:cs typeface="Times New Roman"/>
              </a:rPr>
              <a:t>IT competency</a:t>
            </a:r>
            <a:endParaRPr sz="1800" b="1" dirty="0">
              <a:solidFill>
                <a:srgbClr val="FFFF00"/>
              </a:solidFill>
              <a:cs typeface="Times New Roman"/>
            </a:endParaRPr>
          </a:p>
          <a:p>
            <a:pPr marL="12700" marR="742315">
              <a:lnSpc>
                <a:spcPts val="1914"/>
              </a:lnSpc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ETL, BI/DW,</a:t>
            </a:r>
            <a:endParaRPr sz="1600" dirty="0">
              <a:cs typeface="Times New Roman"/>
            </a:endParaRPr>
          </a:p>
          <a:p>
            <a:pPr marL="12700" marR="12700">
              <a:lnSpc>
                <a:spcPct val="100000"/>
              </a:lnSpc>
            </a:pPr>
            <a:r>
              <a:rPr sz="1600" dirty="0" smtClean="0">
                <a:solidFill>
                  <a:srgbClr val="FFFFFF"/>
                </a:solidFill>
                <a:cs typeface="Times New Roman"/>
              </a:rPr>
              <a:t>Mainframe, Java/.Net, QA/Testing, Emerging Technologies (mobile, cloud, big data, social, portal), Architects</a:t>
            </a:r>
            <a:endParaRPr sz="1600" dirty="0">
              <a:cs typeface="Times New Roman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6781800" y="2952983"/>
            <a:ext cx="1902451" cy="1599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97790" indent="0">
              <a:lnSpc>
                <a:spcPct val="99900"/>
              </a:lnSpc>
            </a:pPr>
            <a:r>
              <a:rPr sz="1800" b="1" dirty="0" smtClean="0">
                <a:solidFill>
                  <a:srgbClr val="FFFF00"/>
                </a:solidFill>
                <a:cs typeface="Times New Roman"/>
              </a:rPr>
              <a:t>PM competency </a:t>
            </a:r>
            <a:r>
              <a:rPr sz="1600" dirty="0" smtClean="0">
                <a:solidFill>
                  <a:srgbClr val="FFFFFF"/>
                </a:solidFill>
                <a:cs typeface="Times New Roman"/>
              </a:rPr>
              <a:t>Project Managers, Iteration Managers, Agile,</a:t>
            </a:r>
            <a:r>
              <a:rPr lang="en-US" sz="1600" dirty="0" smtClean="0">
                <a:solidFill>
                  <a:srgbClr val="FFFFFF"/>
                </a:solidFill>
                <a:cs typeface="Times New Roman"/>
              </a:rPr>
              <a:t> </a:t>
            </a:r>
            <a:r>
              <a:rPr sz="1600" dirty="0" smtClean="0">
                <a:solidFill>
                  <a:srgbClr val="FFFFFF"/>
                </a:solidFill>
                <a:cs typeface="Times New Roman"/>
              </a:rPr>
              <a:t>Scrum Masters, Business Analysts, Project Coordinators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457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52401" y="209550"/>
            <a:ext cx="6477000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Times New Roman"/>
              </a:rPr>
              <a:t>Stringent Governance &amp; Service Quality</a:t>
            </a:r>
          </a:p>
        </p:txBody>
      </p:sp>
      <p:sp>
        <p:nvSpPr>
          <p:cNvPr id="3" name="object 3"/>
          <p:cNvSpPr/>
          <p:nvPr/>
        </p:nvSpPr>
        <p:spPr>
          <a:xfrm>
            <a:off x="397765" y="971550"/>
            <a:ext cx="8289035" cy="3832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392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52401" y="209550"/>
            <a:ext cx="6477000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Times New Roman"/>
              </a:rPr>
              <a:t>Why Collabera?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118861" y="1047750"/>
            <a:ext cx="861060" cy="859535"/>
            <a:chOff x="8040623" y="1047750"/>
            <a:chExt cx="861060" cy="859535"/>
          </a:xfrm>
        </p:grpSpPr>
        <p:sp>
          <p:nvSpPr>
            <p:cNvPr id="3" name="object 4"/>
            <p:cNvSpPr/>
            <p:nvPr/>
          </p:nvSpPr>
          <p:spPr>
            <a:xfrm>
              <a:off x="8040623" y="1047750"/>
              <a:ext cx="861060" cy="859535"/>
            </a:xfrm>
            <a:custGeom>
              <a:avLst/>
              <a:gdLst/>
              <a:ahLst/>
              <a:cxnLst/>
              <a:rect l="l" t="t" r="r" b="b"/>
              <a:pathLst>
                <a:path w="861060" h="859535">
                  <a:moveTo>
                    <a:pt x="429767" y="859535"/>
                  </a:moveTo>
                  <a:lnTo>
                    <a:pt x="360333" y="853921"/>
                  </a:lnTo>
                  <a:lnTo>
                    <a:pt x="294363" y="837663"/>
                  </a:lnTo>
                  <a:lnTo>
                    <a:pt x="232765" y="811639"/>
                  </a:lnTo>
                  <a:lnTo>
                    <a:pt x="176442" y="776727"/>
                  </a:lnTo>
                  <a:lnTo>
                    <a:pt x="126301" y="733805"/>
                  </a:lnTo>
                  <a:lnTo>
                    <a:pt x="83246" y="683751"/>
                  </a:lnTo>
                  <a:lnTo>
                    <a:pt x="48184" y="627442"/>
                  </a:lnTo>
                  <a:lnTo>
                    <a:pt x="22018" y="565757"/>
                  </a:lnTo>
                  <a:lnTo>
                    <a:pt x="5655" y="499573"/>
                  </a:lnTo>
                  <a:lnTo>
                    <a:pt x="0" y="429767"/>
                  </a:lnTo>
                  <a:lnTo>
                    <a:pt x="1432" y="394467"/>
                  </a:lnTo>
                  <a:lnTo>
                    <a:pt x="12555" y="326363"/>
                  </a:lnTo>
                  <a:lnTo>
                    <a:pt x="33932" y="262318"/>
                  </a:lnTo>
                  <a:lnTo>
                    <a:pt x="64660" y="203211"/>
                  </a:lnTo>
                  <a:lnTo>
                    <a:pt x="103831" y="149920"/>
                  </a:lnTo>
                  <a:lnTo>
                    <a:pt x="150542" y="103322"/>
                  </a:lnTo>
                  <a:lnTo>
                    <a:pt x="203887" y="64296"/>
                  </a:lnTo>
                  <a:lnTo>
                    <a:pt x="262961" y="33718"/>
                  </a:lnTo>
                  <a:lnTo>
                    <a:pt x="326858" y="12467"/>
                  </a:lnTo>
                  <a:lnTo>
                    <a:pt x="394673" y="1421"/>
                  </a:lnTo>
                  <a:lnTo>
                    <a:pt x="429767" y="0"/>
                  </a:lnTo>
                  <a:lnTo>
                    <a:pt x="465079" y="1421"/>
                  </a:lnTo>
                  <a:lnTo>
                    <a:pt x="533265" y="12467"/>
                  </a:lnTo>
                  <a:lnTo>
                    <a:pt x="597455" y="33718"/>
                  </a:lnTo>
                  <a:lnTo>
                    <a:pt x="656753" y="64296"/>
                  </a:lnTo>
                  <a:lnTo>
                    <a:pt x="710263" y="103322"/>
                  </a:lnTo>
                  <a:lnTo>
                    <a:pt x="757089" y="149920"/>
                  </a:lnTo>
                  <a:lnTo>
                    <a:pt x="796334" y="203211"/>
                  </a:lnTo>
                  <a:lnTo>
                    <a:pt x="827103" y="262318"/>
                  </a:lnTo>
                  <a:lnTo>
                    <a:pt x="848499" y="326363"/>
                  </a:lnTo>
                  <a:lnTo>
                    <a:pt x="859627" y="394467"/>
                  </a:lnTo>
                  <a:lnTo>
                    <a:pt x="861060" y="429767"/>
                  </a:lnTo>
                  <a:lnTo>
                    <a:pt x="859627" y="465068"/>
                  </a:lnTo>
                  <a:lnTo>
                    <a:pt x="848499" y="533172"/>
                  </a:lnTo>
                  <a:lnTo>
                    <a:pt x="827103" y="597217"/>
                  </a:lnTo>
                  <a:lnTo>
                    <a:pt x="796334" y="656324"/>
                  </a:lnTo>
                  <a:lnTo>
                    <a:pt x="757089" y="709615"/>
                  </a:lnTo>
                  <a:lnTo>
                    <a:pt x="710263" y="756213"/>
                  </a:lnTo>
                  <a:lnTo>
                    <a:pt x="656753" y="795239"/>
                  </a:lnTo>
                  <a:lnTo>
                    <a:pt x="597455" y="825817"/>
                  </a:lnTo>
                  <a:lnTo>
                    <a:pt x="533265" y="847068"/>
                  </a:lnTo>
                  <a:lnTo>
                    <a:pt x="465079" y="858114"/>
                  </a:lnTo>
                  <a:lnTo>
                    <a:pt x="429767" y="859535"/>
                  </a:lnTo>
                  <a:close/>
                </a:path>
              </a:pathLst>
            </a:custGeom>
            <a:solidFill>
              <a:srgbClr val="0A60A8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" name="object 5"/>
            <p:cNvSpPr/>
            <p:nvPr/>
          </p:nvSpPr>
          <p:spPr>
            <a:xfrm>
              <a:off x="8229600" y="1253491"/>
              <a:ext cx="492251" cy="487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78982" y="1047750"/>
            <a:ext cx="861060" cy="859535"/>
            <a:chOff x="8040623" y="2398015"/>
            <a:chExt cx="861060" cy="859535"/>
          </a:xfrm>
        </p:grpSpPr>
        <p:sp>
          <p:nvSpPr>
            <p:cNvPr id="5" name="object 6"/>
            <p:cNvSpPr/>
            <p:nvPr/>
          </p:nvSpPr>
          <p:spPr>
            <a:xfrm>
              <a:off x="8040623" y="2398015"/>
              <a:ext cx="861060" cy="859535"/>
            </a:xfrm>
            <a:custGeom>
              <a:avLst/>
              <a:gdLst/>
              <a:ahLst/>
              <a:cxnLst/>
              <a:rect l="l" t="t" r="r" b="b"/>
              <a:pathLst>
                <a:path w="861060" h="859535">
                  <a:moveTo>
                    <a:pt x="429767" y="859535"/>
                  </a:moveTo>
                  <a:lnTo>
                    <a:pt x="360333" y="853921"/>
                  </a:lnTo>
                  <a:lnTo>
                    <a:pt x="294363" y="837663"/>
                  </a:lnTo>
                  <a:lnTo>
                    <a:pt x="232765" y="811639"/>
                  </a:lnTo>
                  <a:lnTo>
                    <a:pt x="176442" y="776727"/>
                  </a:lnTo>
                  <a:lnTo>
                    <a:pt x="126301" y="733805"/>
                  </a:lnTo>
                  <a:lnTo>
                    <a:pt x="83246" y="683751"/>
                  </a:lnTo>
                  <a:lnTo>
                    <a:pt x="48184" y="627442"/>
                  </a:lnTo>
                  <a:lnTo>
                    <a:pt x="22018" y="565757"/>
                  </a:lnTo>
                  <a:lnTo>
                    <a:pt x="5655" y="499573"/>
                  </a:lnTo>
                  <a:lnTo>
                    <a:pt x="0" y="429767"/>
                  </a:lnTo>
                  <a:lnTo>
                    <a:pt x="1432" y="394467"/>
                  </a:lnTo>
                  <a:lnTo>
                    <a:pt x="12555" y="326363"/>
                  </a:lnTo>
                  <a:lnTo>
                    <a:pt x="33932" y="262318"/>
                  </a:lnTo>
                  <a:lnTo>
                    <a:pt x="64660" y="203211"/>
                  </a:lnTo>
                  <a:lnTo>
                    <a:pt x="103831" y="149920"/>
                  </a:lnTo>
                  <a:lnTo>
                    <a:pt x="150542" y="103322"/>
                  </a:lnTo>
                  <a:lnTo>
                    <a:pt x="203887" y="64296"/>
                  </a:lnTo>
                  <a:lnTo>
                    <a:pt x="262961" y="33718"/>
                  </a:lnTo>
                  <a:lnTo>
                    <a:pt x="326858" y="12467"/>
                  </a:lnTo>
                  <a:lnTo>
                    <a:pt x="394673" y="1421"/>
                  </a:lnTo>
                  <a:lnTo>
                    <a:pt x="429767" y="0"/>
                  </a:lnTo>
                  <a:lnTo>
                    <a:pt x="465079" y="1421"/>
                  </a:lnTo>
                  <a:lnTo>
                    <a:pt x="533265" y="12467"/>
                  </a:lnTo>
                  <a:lnTo>
                    <a:pt x="597455" y="33718"/>
                  </a:lnTo>
                  <a:lnTo>
                    <a:pt x="656753" y="64296"/>
                  </a:lnTo>
                  <a:lnTo>
                    <a:pt x="710263" y="103322"/>
                  </a:lnTo>
                  <a:lnTo>
                    <a:pt x="757089" y="149920"/>
                  </a:lnTo>
                  <a:lnTo>
                    <a:pt x="796334" y="203211"/>
                  </a:lnTo>
                  <a:lnTo>
                    <a:pt x="827103" y="262318"/>
                  </a:lnTo>
                  <a:lnTo>
                    <a:pt x="848499" y="326363"/>
                  </a:lnTo>
                  <a:lnTo>
                    <a:pt x="859627" y="394467"/>
                  </a:lnTo>
                  <a:lnTo>
                    <a:pt x="861060" y="429767"/>
                  </a:lnTo>
                  <a:lnTo>
                    <a:pt x="859627" y="465068"/>
                  </a:lnTo>
                  <a:lnTo>
                    <a:pt x="848499" y="533172"/>
                  </a:lnTo>
                  <a:lnTo>
                    <a:pt x="827103" y="597217"/>
                  </a:lnTo>
                  <a:lnTo>
                    <a:pt x="796334" y="656324"/>
                  </a:lnTo>
                  <a:lnTo>
                    <a:pt x="757089" y="709615"/>
                  </a:lnTo>
                  <a:lnTo>
                    <a:pt x="710263" y="756213"/>
                  </a:lnTo>
                  <a:lnTo>
                    <a:pt x="656753" y="795239"/>
                  </a:lnTo>
                  <a:lnTo>
                    <a:pt x="597455" y="825817"/>
                  </a:lnTo>
                  <a:lnTo>
                    <a:pt x="533265" y="847068"/>
                  </a:lnTo>
                  <a:lnTo>
                    <a:pt x="465079" y="858114"/>
                  </a:lnTo>
                  <a:lnTo>
                    <a:pt x="429767" y="859535"/>
                  </a:lnTo>
                  <a:close/>
                </a:path>
              </a:pathLst>
            </a:custGeom>
            <a:solidFill>
              <a:srgbClr val="0E8ED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8226552" y="2591563"/>
              <a:ext cx="516635" cy="492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039103" y="1047750"/>
            <a:ext cx="859535" cy="859535"/>
            <a:chOff x="8068055" y="3693415"/>
            <a:chExt cx="859535" cy="859535"/>
          </a:xfrm>
        </p:grpSpPr>
        <p:sp>
          <p:nvSpPr>
            <p:cNvPr id="7" name="object 8"/>
            <p:cNvSpPr/>
            <p:nvPr/>
          </p:nvSpPr>
          <p:spPr>
            <a:xfrm>
              <a:off x="8068055" y="3693415"/>
              <a:ext cx="859535" cy="859535"/>
            </a:xfrm>
            <a:custGeom>
              <a:avLst/>
              <a:gdLst/>
              <a:ahLst/>
              <a:cxnLst/>
              <a:rect l="l" t="t" r="r" b="b"/>
              <a:pathLst>
                <a:path w="859535" h="859535">
                  <a:moveTo>
                    <a:pt x="429767" y="859535"/>
                  </a:moveTo>
                  <a:lnTo>
                    <a:pt x="359962" y="853921"/>
                  </a:lnTo>
                  <a:lnTo>
                    <a:pt x="293778" y="837663"/>
                  </a:lnTo>
                  <a:lnTo>
                    <a:pt x="232093" y="811639"/>
                  </a:lnTo>
                  <a:lnTo>
                    <a:pt x="175784" y="776727"/>
                  </a:lnTo>
                  <a:lnTo>
                    <a:pt x="125729" y="733805"/>
                  </a:lnTo>
                  <a:lnTo>
                    <a:pt x="82808" y="683751"/>
                  </a:lnTo>
                  <a:lnTo>
                    <a:pt x="47896" y="627442"/>
                  </a:lnTo>
                  <a:lnTo>
                    <a:pt x="21872" y="565757"/>
                  </a:lnTo>
                  <a:lnTo>
                    <a:pt x="5614" y="499573"/>
                  </a:lnTo>
                  <a:lnTo>
                    <a:pt x="0" y="429767"/>
                  </a:lnTo>
                  <a:lnTo>
                    <a:pt x="1421" y="394467"/>
                  </a:lnTo>
                  <a:lnTo>
                    <a:pt x="12467" y="326363"/>
                  </a:lnTo>
                  <a:lnTo>
                    <a:pt x="33718" y="262318"/>
                  </a:lnTo>
                  <a:lnTo>
                    <a:pt x="64296" y="203211"/>
                  </a:lnTo>
                  <a:lnTo>
                    <a:pt x="103322" y="149920"/>
                  </a:lnTo>
                  <a:lnTo>
                    <a:pt x="149920" y="103322"/>
                  </a:lnTo>
                  <a:lnTo>
                    <a:pt x="203211" y="64296"/>
                  </a:lnTo>
                  <a:lnTo>
                    <a:pt x="262318" y="33718"/>
                  </a:lnTo>
                  <a:lnTo>
                    <a:pt x="326363" y="12467"/>
                  </a:lnTo>
                  <a:lnTo>
                    <a:pt x="394467" y="1421"/>
                  </a:lnTo>
                  <a:lnTo>
                    <a:pt x="429767" y="0"/>
                  </a:lnTo>
                  <a:lnTo>
                    <a:pt x="465068" y="1421"/>
                  </a:lnTo>
                  <a:lnTo>
                    <a:pt x="533172" y="12467"/>
                  </a:lnTo>
                  <a:lnTo>
                    <a:pt x="597217" y="33718"/>
                  </a:lnTo>
                  <a:lnTo>
                    <a:pt x="656324" y="64296"/>
                  </a:lnTo>
                  <a:lnTo>
                    <a:pt x="709615" y="103322"/>
                  </a:lnTo>
                  <a:lnTo>
                    <a:pt x="756213" y="149920"/>
                  </a:lnTo>
                  <a:lnTo>
                    <a:pt x="795239" y="203211"/>
                  </a:lnTo>
                  <a:lnTo>
                    <a:pt x="825817" y="262318"/>
                  </a:lnTo>
                  <a:lnTo>
                    <a:pt x="847068" y="326363"/>
                  </a:lnTo>
                  <a:lnTo>
                    <a:pt x="858114" y="394467"/>
                  </a:lnTo>
                  <a:lnTo>
                    <a:pt x="859535" y="429767"/>
                  </a:lnTo>
                  <a:lnTo>
                    <a:pt x="858114" y="465068"/>
                  </a:lnTo>
                  <a:lnTo>
                    <a:pt x="847068" y="533172"/>
                  </a:lnTo>
                  <a:lnTo>
                    <a:pt x="825817" y="597217"/>
                  </a:lnTo>
                  <a:lnTo>
                    <a:pt x="795239" y="656324"/>
                  </a:lnTo>
                  <a:lnTo>
                    <a:pt x="756213" y="709615"/>
                  </a:lnTo>
                  <a:lnTo>
                    <a:pt x="709615" y="756213"/>
                  </a:lnTo>
                  <a:lnTo>
                    <a:pt x="656324" y="795239"/>
                  </a:lnTo>
                  <a:lnTo>
                    <a:pt x="597217" y="825817"/>
                  </a:lnTo>
                  <a:lnTo>
                    <a:pt x="533172" y="847068"/>
                  </a:lnTo>
                  <a:lnTo>
                    <a:pt x="465068" y="858114"/>
                  </a:lnTo>
                  <a:lnTo>
                    <a:pt x="429767" y="859535"/>
                  </a:lnTo>
                  <a:close/>
                </a:path>
              </a:pathLst>
            </a:custGeom>
            <a:solidFill>
              <a:srgbClr val="3FB8C6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9"/>
            <p:cNvSpPr/>
            <p:nvPr/>
          </p:nvSpPr>
          <p:spPr>
            <a:xfrm>
              <a:off x="8296655" y="3832098"/>
              <a:ext cx="425195" cy="5836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9" name="Snip Single Corner Rectangle 8"/>
          <p:cNvSpPr/>
          <p:nvPr/>
        </p:nvSpPr>
        <p:spPr>
          <a:xfrm>
            <a:off x="152401" y="926330"/>
            <a:ext cx="2438399" cy="260463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1" y="892373"/>
            <a:ext cx="2474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Times New Roman"/>
              </a:rPr>
              <a:t>Proven Global Industry Leader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" y="1203127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960" marR="13335" indent="-175895">
              <a:lnSpc>
                <a:spcPct val="100000"/>
              </a:lnSpc>
              <a:buClr>
                <a:srgbClr val="185299"/>
              </a:buClr>
              <a:buFont typeface="Times New Roman"/>
              <a:buChar char="•"/>
              <a:tabLst>
                <a:tab pos="187960" algn="l"/>
              </a:tabLst>
            </a:pPr>
            <a:r>
              <a:rPr lang="en-US" sz="1400" dirty="0">
                <a:solidFill>
                  <a:srgbClr val="41444D"/>
                </a:solidFill>
                <a:cs typeface="Times New Roman"/>
              </a:rPr>
              <a:t>27 years experience in the IT and Professional Staffing &amp; Services space</a:t>
            </a:r>
            <a:endParaRPr lang="en-US" sz="1400" dirty="0">
              <a:cs typeface="Times New Roman"/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152401" y="1534948"/>
            <a:ext cx="2438399" cy="26517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1" y="1504950"/>
            <a:ext cx="18061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Times New Roman"/>
              </a:rPr>
              <a:t>Strong Fundamentals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" y="1809750"/>
            <a:ext cx="594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960" marR="13335" indent="-175895">
              <a:lnSpc>
                <a:spcPct val="100000"/>
              </a:lnSpc>
              <a:buClr>
                <a:srgbClr val="185299"/>
              </a:buClr>
              <a:buFont typeface="Times New Roman"/>
              <a:buChar char="•"/>
              <a:tabLst>
                <a:tab pos="187960" algn="l"/>
              </a:tabLst>
            </a:pPr>
            <a:r>
              <a:rPr lang="en-US" sz="1400" dirty="0" smtClean="0">
                <a:solidFill>
                  <a:srgbClr val="41444D"/>
                </a:solidFill>
                <a:cs typeface="Times New Roman"/>
              </a:rPr>
              <a:t>Financially </a:t>
            </a:r>
            <a:r>
              <a:rPr lang="en-US" sz="1400" dirty="0">
                <a:solidFill>
                  <a:srgbClr val="41444D"/>
                </a:solidFill>
                <a:cs typeface="Times New Roman"/>
              </a:rPr>
              <a:t>strong and a client-centric culture</a:t>
            </a:r>
          </a:p>
        </p:txBody>
      </p:sp>
      <p:sp>
        <p:nvSpPr>
          <p:cNvPr id="15" name="Snip Single Corner Rectangle 14"/>
          <p:cNvSpPr/>
          <p:nvPr/>
        </p:nvSpPr>
        <p:spPr>
          <a:xfrm>
            <a:off x="152401" y="2138207"/>
            <a:ext cx="2438399" cy="26517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2401" y="2114550"/>
            <a:ext cx="2012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Times New Roman"/>
              </a:rPr>
              <a:t>Successful  Track  Record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199" y="2411321"/>
            <a:ext cx="8458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960" marR="13335" indent="-175895">
              <a:lnSpc>
                <a:spcPct val="100000"/>
              </a:lnSpc>
              <a:buClr>
                <a:srgbClr val="185299"/>
              </a:buClr>
              <a:buFont typeface="Times New Roman"/>
              <a:buChar char="•"/>
              <a:tabLst>
                <a:tab pos="187960" algn="l"/>
              </a:tabLst>
            </a:pPr>
            <a:r>
              <a:rPr lang="en-US" sz="1400" dirty="0" smtClean="0">
                <a:solidFill>
                  <a:srgbClr val="41444D"/>
                </a:solidFill>
                <a:cs typeface="Times New Roman"/>
              </a:rPr>
              <a:t>Dedicated  </a:t>
            </a:r>
            <a:r>
              <a:rPr lang="en-US" sz="1400" dirty="0">
                <a:solidFill>
                  <a:srgbClr val="41444D"/>
                </a:solidFill>
                <a:cs typeface="Times New Roman"/>
              </a:rPr>
              <a:t>and  performance-driven  client  engagement  teams focused on becoming one of the top 3 vendors</a:t>
            </a:r>
          </a:p>
        </p:txBody>
      </p:sp>
      <p:sp>
        <p:nvSpPr>
          <p:cNvPr id="22" name="Snip Single Corner Rectangle 21"/>
          <p:cNvSpPr/>
          <p:nvPr/>
        </p:nvSpPr>
        <p:spPr>
          <a:xfrm>
            <a:off x="152401" y="2760458"/>
            <a:ext cx="2438399" cy="26517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1" y="2728996"/>
            <a:ext cx="9418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Times New Roman"/>
              </a:rPr>
              <a:t>Recruiting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199" y="3022657"/>
            <a:ext cx="8458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960" marR="13335" indent="-175895">
              <a:lnSpc>
                <a:spcPct val="100000"/>
              </a:lnSpc>
              <a:buClr>
                <a:srgbClr val="185299"/>
              </a:buClr>
              <a:buFont typeface="Times New Roman"/>
              <a:buChar char="•"/>
              <a:tabLst>
                <a:tab pos="187960" algn="l"/>
              </a:tabLst>
            </a:pPr>
            <a:r>
              <a:rPr lang="en-US" sz="1400" dirty="0" smtClean="0">
                <a:solidFill>
                  <a:srgbClr val="41444D"/>
                </a:solidFill>
                <a:cs typeface="Times New Roman"/>
              </a:rPr>
              <a:t>Competency-based  </a:t>
            </a:r>
            <a:r>
              <a:rPr lang="en-US" sz="1400" dirty="0">
                <a:solidFill>
                  <a:srgbClr val="41444D"/>
                </a:solidFill>
                <a:cs typeface="Times New Roman"/>
              </a:rPr>
              <a:t>model  for  better  quality  and  24/7  recruiting  operations for better responsiveness</a:t>
            </a:r>
          </a:p>
        </p:txBody>
      </p:sp>
      <p:sp>
        <p:nvSpPr>
          <p:cNvPr id="25" name="Snip Single Corner Rectangle 24"/>
          <p:cNvSpPr/>
          <p:nvPr/>
        </p:nvSpPr>
        <p:spPr>
          <a:xfrm>
            <a:off x="152401" y="3368817"/>
            <a:ext cx="2438399" cy="26517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2401" y="3345160"/>
            <a:ext cx="18468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Times New Roman"/>
              </a:rPr>
              <a:t>Value beyond Staffing 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199" y="3634205"/>
            <a:ext cx="8458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960" marR="13335" indent="-175895">
              <a:lnSpc>
                <a:spcPct val="100000"/>
              </a:lnSpc>
              <a:buClr>
                <a:srgbClr val="185299"/>
              </a:buClr>
              <a:buFont typeface="Times New Roman"/>
              <a:buChar char="•"/>
              <a:tabLst>
                <a:tab pos="187960" algn="l"/>
              </a:tabLst>
            </a:pPr>
            <a:r>
              <a:rPr lang="en-US" sz="1400" dirty="0">
                <a:solidFill>
                  <a:srgbClr val="41444D"/>
                </a:solidFill>
                <a:cs typeface="Times New Roman"/>
              </a:rPr>
              <a:t>Technology Competency Units (TCUs) &amp; managed services offerings for high performance synergistic teams providing better governance, ownership and quality</a:t>
            </a:r>
          </a:p>
        </p:txBody>
      </p:sp>
      <p:sp>
        <p:nvSpPr>
          <p:cNvPr id="28" name="Snip Single Corner Rectangle 27"/>
          <p:cNvSpPr/>
          <p:nvPr/>
        </p:nvSpPr>
        <p:spPr>
          <a:xfrm>
            <a:off x="152401" y="4196020"/>
            <a:ext cx="2438399" cy="265176"/>
          </a:xfrm>
          <a:prstGeom prst="snip1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401" y="4173231"/>
            <a:ext cx="91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cs typeface="Times New Roman"/>
              </a:rPr>
              <a:t>Retention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199" y="4476641"/>
            <a:ext cx="84582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7960" marR="13335" indent="-175895">
              <a:lnSpc>
                <a:spcPct val="100000"/>
              </a:lnSpc>
              <a:buClr>
                <a:srgbClr val="185299"/>
              </a:buClr>
              <a:buFont typeface="Times New Roman"/>
              <a:buChar char="•"/>
              <a:tabLst>
                <a:tab pos="187960" algn="l"/>
              </a:tabLst>
            </a:pPr>
            <a:r>
              <a:rPr lang="en-US" sz="1400" dirty="0" smtClean="0">
                <a:solidFill>
                  <a:srgbClr val="41444D"/>
                </a:solidFill>
                <a:cs typeface="Times New Roman"/>
              </a:rPr>
              <a:t>High  </a:t>
            </a:r>
            <a:r>
              <a:rPr lang="en-US" sz="1400" dirty="0">
                <a:solidFill>
                  <a:srgbClr val="41444D"/>
                </a:solidFill>
                <a:cs typeface="Times New Roman"/>
              </a:rPr>
              <a:t>touch  employee  care  model	and  HR	strategies	resulting  in  above industry retention levels and awards</a:t>
            </a:r>
          </a:p>
        </p:txBody>
      </p:sp>
    </p:spTree>
    <p:extLst>
      <p:ext uri="{BB962C8B-B14F-4D97-AF65-F5344CB8AC3E}">
        <p14:creationId xmlns:p14="http://schemas.microsoft.com/office/powerpoint/2010/main" val="143103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19400" y="1200150"/>
            <a:ext cx="3505200" cy="3505200"/>
            <a:chOff x="2819400" y="1123950"/>
            <a:chExt cx="3505200" cy="3505200"/>
          </a:xfrm>
        </p:grpSpPr>
        <p:sp>
          <p:nvSpPr>
            <p:cNvPr id="2" name="Rectangle 1"/>
            <p:cNvSpPr/>
            <p:nvPr/>
          </p:nvSpPr>
          <p:spPr>
            <a:xfrm>
              <a:off x="3124200" y="1428750"/>
              <a:ext cx="2819400" cy="2819400"/>
            </a:xfrm>
            <a:prstGeom prst="rect">
              <a:avLst/>
            </a:pr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19400" y="1123950"/>
              <a:ext cx="7620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562600" y="3867150"/>
              <a:ext cx="762000" cy="76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41865" y="1200150"/>
              <a:ext cx="5533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smtClean="0">
                  <a:solidFill>
                    <a:srgbClr val="00B0F0"/>
                  </a:solidFill>
                </a:rPr>
                <a:t>“</a:t>
              </a:r>
              <a:endParaRPr lang="en-US" sz="6600" b="1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0800000">
              <a:off x="5580743" y="3444954"/>
              <a:ext cx="5533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 smtClean="0">
                  <a:solidFill>
                    <a:srgbClr val="00B0F0"/>
                  </a:solidFill>
                </a:rPr>
                <a:t>“</a:t>
              </a:r>
              <a:endParaRPr lang="en-US" sz="66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12816" y="2074900"/>
              <a:ext cx="18421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00B0F0"/>
                  </a:solidFill>
                </a:rPr>
                <a:t>THANK</a:t>
              </a:r>
              <a:endParaRPr lang="en-US" sz="4400" b="1" dirty="0">
                <a:solidFill>
                  <a:srgbClr val="00B0F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5313" y="2514421"/>
              <a:ext cx="1857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b="1" dirty="0" smtClean="0">
                  <a:solidFill>
                    <a:srgbClr val="00B0F0"/>
                  </a:solidFill>
                </a:rPr>
                <a:t>YOU</a:t>
              </a:r>
              <a:endParaRPr lang="en-US" sz="7200" b="1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34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r="26867"/>
          <a:stretch/>
        </p:blipFill>
        <p:spPr>
          <a:xfrm>
            <a:off x="1" y="790576"/>
            <a:ext cx="9144000" cy="4143374"/>
          </a:xfrm>
          <a:prstGeom prst="rect">
            <a:avLst/>
          </a:prstGeom>
        </p:spPr>
      </p:pic>
      <p:sp>
        <p:nvSpPr>
          <p:cNvPr id="8" name="Rectangle 7"/>
          <p:cNvSpPr>
            <a:spLocks/>
          </p:cNvSpPr>
          <p:nvPr/>
        </p:nvSpPr>
        <p:spPr>
          <a:xfrm>
            <a:off x="135959" y="911644"/>
            <a:ext cx="4468933" cy="3910336"/>
          </a:xfrm>
          <a:prstGeom prst="rect">
            <a:avLst/>
          </a:prstGeom>
          <a:solidFill>
            <a:srgbClr val="154B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/>
          <p:nvPr/>
        </p:nvSpPr>
        <p:spPr>
          <a:xfrm>
            <a:off x="201739" y="1194514"/>
            <a:ext cx="638556" cy="637031"/>
          </a:xfrm>
          <a:custGeom>
            <a:avLst/>
            <a:gdLst/>
            <a:ahLst/>
            <a:cxnLst/>
            <a:rect l="l" t="t" r="r" b="b"/>
            <a:pathLst>
              <a:path w="638556" h="637031">
                <a:moveTo>
                  <a:pt x="335280" y="637031"/>
                </a:moveTo>
                <a:lnTo>
                  <a:pt x="303276" y="637031"/>
                </a:lnTo>
                <a:lnTo>
                  <a:pt x="271272" y="633983"/>
                </a:lnTo>
                <a:lnTo>
                  <a:pt x="256031" y="630935"/>
                </a:lnTo>
                <a:lnTo>
                  <a:pt x="239268" y="627887"/>
                </a:lnTo>
                <a:lnTo>
                  <a:pt x="225551" y="623315"/>
                </a:lnTo>
                <a:lnTo>
                  <a:pt x="210311" y="618743"/>
                </a:lnTo>
                <a:lnTo>
                  <a:pt x="195072" y="612647"/>
                </a:lnTo>
                <a:lnTo>
                  <a:pt x="153924" y="591311"/>
                </a:lnTo>
                <a:lnTo>
                  <a:pt x="117348" y="565403"/>
                </a:lnTo>
                <a:lnTo>
                  <a:pt x="73152" y="521208"/>
                </a:lnTo>
                <a:lnTo>
                  <a:pt x="47244" y="484632"/>
                </a:lnTo>
                <a:lnTo>
                  <a:pt x="25908" y="443483"/>
                </a:lnTo>
                <a:lnTo>
                  <a:pt x="15240" y="413003"/>
                </a:lnTo>
                <a:lnTo>
                  <a:pt x="10668" y="399287"/>
                </a:lnTo>
                <a:lnTo>
                  <a:pt x="7620" y="382523"/>
                </a:lnTo>
                <a:lnTo>
                  <a:pt x="1524" y="352043"/>
                </a:lnTo>
                <a:lnTo>
                  <a:pt x="0" y="335279"/>
                </a:lnTo>
                <a:lnTo>
                  <a:pt x="0" y="303275"/>
                </a:lnTo>
                <a:lnTo>
                  <a:pt x="1524" y="286511"/>
                </a:lnTo>
                <a:lnTo>
                  <a:pt x="4572" y="269747"/>
                </a:lnTo>
                <a:lnTo>
                  <a:pt x="6096" y="254507"/>
                </a:lnTo>
                <a:lnTo>
                  <a:pt x="19812" y="208787"/>
                </a:lnTo>
                <a:lnTo>
                  <a:pt x="25908" y="195071"/>
                </a:lnTo>
                <a:lnTo>
                  <a:pt x="32004" y="179831"/>
                </a:lnTo>
                <a:lnTo>
                  <a:pt x="38100" y="166115"/>
                </a:lnTo>
                <a:lnTo>
                  <a:pt x="47244" y="153923"/>
                </a:lnTo>
                <a:lnTo>
                  <a:pt x="54864" y="140208"/>
                </a:lnTo>
                <a:lnTo>
                  <a:pt x="73152" y="115823"/>
                </a:lnTo>
                <a:lnTo>
                  <a:pt x="92964" y="92963"/>
                </a:lnTo>
                <a:lnTo>
                  <a:pt x="128016" y="62484"/>
                </a:lnTo>
                <a:lnTo>
                  <a:pt x="140208" y="54863"/>
                </a:lnTo>
                <a:lnTo>
                  <a:pt x="153924" y="45720"/>
                </a:lnTo>
                <a:lnTo>
                  <a:pt x="208788" y="18287"/>
                </a:lnTo>
                <a:lnTo>
                  <a:pt x="254507" y="6096"/>
                </a:lnTo>
                <a:lnTo>
                  <a:pt x="303276" y="0"/>
                </a:lnTo>
                <a:lnTo>
                  <a:pt x="335280" y="0"/>
                </a:lnTo>
                <a:lnTo>
                  <a:pt x="384048" y="6096"/>
                </a:lnTo>
                <a:lnTo>
                  <a:pt x="428243" y="18287"/>
                </a:lnTo>
                <a:lnTo>
                  <a:pt x="304800" y="18287"/>
                </a:lnTo>
                <a:lnTo>
                  <a:pt x="274319" y="21335"/>
                </a:lnTo>
                <a:lnTo>
                  <a:pt x="230124" y="32003"/>
                </a:lnTo>
                <a:lnTo>
                  <a:pt x="188976" y="48767"/>
                </a:lnTo>
                <a:lnTo>
                  <a:pt x="140208" y="77723"/>
                </a:lnTo>
                <a:lnTo>
                  <a:pt x="108204" y="106679"/>
                </a:lnTo>
                <a:lnTo>
                  <a:pt x="79248" y="138684"/>
                </a:lnTo>
                <a:lnTo>
                  <a:pt x="56387" y="175259"/>
                </a:lnTo>
                <a:lnTo>
                  <a:pt x="48768" y="188975"/>
                </a:lnTo>
                <a:lnTo>
                  <a:pt x="33528" y="228599"/>
                </a:lnTo>
                <a:lnTo>
                  <a:pt x="22859" y="272795"/>
                </a:lnTo>
                <a:lnTo>
                  <a:pt x="19812" y="303275"/>
                </a:lnTo>
                <a:lnTo>
                  <a:pt x="19812" y="333755"/>
                </a:lnTo>
                <a:lnTo>
                  <a:pt x="22859" y="364235"/>
                </a:lnTo>
                <a:lnTo>
                  <a:pt x="25908" y="379475"/>
                </a:lnTo>
                <a:lnTo>
                  <a:pt x="28956" y="393191"/>
                </a:lnTo>
                <a:lnTo>
                  <a:pt x="33528" y="406907"/>
                </a:lnTo>
                <a:lnTo>
                  <a:pt x="38100" y="422147"/>
                </a:lnTo>
                <a:lnTo>
                  <a:pt x="42672" y="435863"/>
                </a:lnTo>
                <a:lnTo>
                  <a:pt x="48768" y="448055"/>
                </a:lnTo>
                <a:lnTo>
                  <a:pt x="54864" y="461771"/>
                </a:lnTo>
                <a:lnTo>
                  <a:pt x="70104" y="486155"/>
                </a:lnTo>
                <a:lnTo>
                  <a:pt x="79248" y="498347"/>
                </a:lnTo>
                <a:lnTo>
                  <a:pt x="86868" y="509015"/>
                </a:lnTo>
                <a:lnTo>
                  <a:pt x="128016" y="550163"/>
                </a:lnTo>
                <a:lnTo>
                  <a:pt x="163068" y="574547"/>
                </a:lnTo>
                <a:lnTo>
                  <a:pt x="176783" y="582167"/>
                </a:lnTo>
                <a:lnTo>
                  <a:pt x="188976" y="589787"/>
                </a:lnTo>
                <a:lnTo>
                  <a:pt x="202692" y="594359"/>
                </a:lnTo>
                <a:lnTo>
                  <a:pt x="216407" y="600455"/>
                </a:lnTo>
                <a:lnTo>
                  <a:pt x="243840" y="609599"/>
                </a:lnTo>
                <a:lnTo>
                  <a:pt x="259080" y="612647"/>
                </a:lnTo>
                <a:lnTo>
                  <a:pt x="272795" y="615696"/>
                </a:lnTo>
                <a:lnTo>
                  <a:pt x="303276" y="618743"/>
                </a:lnTo>
                <a:lnTo>
                  <a:pt x="429767" y="618743"/>
                </a:lnTo>
                <a:lnTo>
                  <a:pt x="399287" y="627887"/>
                </a:lnTo>
                <a:lnTo>
                  <a:pt x="368808" y="633983"/>
                </a:lnTo>
                <a:lnTo>
                  <a:pt x="335280" y="637031"/>
                </a:lnTo>
                <a:close/>
              </a:path>
              <a:path w="638556" h="637031">
                <a:moveTo>
                  <a:pt x="429767" y="618743"/>
                </a:moveTo>
                <a:lnTo>
                  <a:pt x="335280" y="618743"/>
                </a:lnTo>
                <a:lnTo>
                  <a:pt x="350519" y="617220"/>
                </a:lnTo>
                <a:lnTo>
                  <a:pt x="364236" y="615696"/>
                </a:lnTo>
                <a:lnTo>
                  <a:pt x="394715" y="609599"/>
                </a:lnTo>
                <a:lnTo>
                  <a:pt x="435863" y="595884"/>
                </a:lnTo>
                <a:lnTo>
                  <a:pt x="449580" y="589787"/>
                </a:lnTo>
                <a:lnTo>
                  <a:pt x="461772" y="582167"/>
                </a:lnTo>
                <a:lnTo>
                  <a:pt x="475487" y="576072"/>
                </a:lnTo>
                <a:lnTo>
                  <a:pt x="487680" y="566927"/>
                </a:lnTo>
                <a:lnTo>
                  <a:pt x="498348" y="559308"/>
                </a:lnTo>
                <a:lnTo>
                  <a:pt x="510539" y="550163"/>
                </a:lnTo>
                <a:lnTo>
                  <a:pt x="531876" y="531875"/>
                </a:lnTo>
                <a:lnTo>
                  <a:pt x="550163" y="509015"/>
                </a:lnTo>
                <a:lnTo>
                  <a:pt x="559308" y="498347"/>
                </a:lnTo>
                <a:lnTo>
                  <a:pt x="583691" y="461771"/>
                </a:lnTo>
                <a:lnTo>
                  <a:pt x="600456" y="422147"/>
                </a:lnTo>
                <a:lnTo>
                  <a:pt x="606552" y="408431"/>
                </a:lnTo>
                <a:lnTo>
                  <a:pt x="609600" y="393191"/>
                </a:lnTo>
                <a:lnTo>
                  <a:pt x="612647" y="379475"/>
                </a:lnTo>
                <a:lnTo>
                  <a:pt x="615695" y="364235"/>
                </a:lnTo>
                <a:lnTo>
                  <a:pt x="618743" y="333755"/>
                </a:lnTo>
                <a:lnTo>
                  <a:pt x="618743" y="303275"/>
                </a:lnTo>
                <a:lnTo>
                  <a:pt x="615695" y="272795"/>
                </a:lnTo>
                <a:lnTo>
                  <a:pt x="614172" y="259079"/>
                </a:lnTo>
                <a:lnTo>
                  <a:pt x="609600" y="243839"/>
                </a:lnTo>
                <a:lnTo>
                  <a:pt x="606552" y="230123"/>
                </a:lnTo>
                <a:lnTo>
                  <a:pt x="601980" y="216407"/>
                </a:lnTo>
                <a:lnTo>
                  <a:pt x="583691" y="175259"/>
                </a:lnTo>
                <a:lnTo>
                  <a:pt x="568452" y="150875"/>
                </a:lnTo>
                <a:lnTo>
                  <a:pt x="559308" y="138684"/>
                </a:lnTo>
                <a:lnTo>
                  <a:pt x="551687" y="128015"/>
                </a:lnTo>
                <a:lnTo>
                  <a:pt x="510539" y="86867"/>
                </a:lnTo>
                <a:lnTo>
                  <a:pt x="463295" y="54863"/>
                </a:lnTo>
                <a:lnTo>
                  <a:pt x="422148" y="36575"/>
                </a:lnTo>
                <a:lnTo>
                  <a:pt x="379476" y="24384"/>
                </a:lnTo>
                <a:lnTo>
                  <a:pt x="365760" y="21335"/>
                </a:lnTo>
                <a:lnTo>
                  <a:pt x="335280" y="18287"/>
                </a:lnTo>
                <a:lnTo>
                  <a:pt x="428243" y="18287"/>
                </a:lnTo>
                <a:lnTo>
                  <a:pt x="498348" y="53339"/>
                </a:lnTo>
                <a:lnTo>
                  <a:pt x="544067" y="92963"/>
                </a:lnTo>
                <a:lnTo>
                  <a:pt x="592836" y="152399"/>
                </a:lnTo>
                <a:lnTo>
                  <a:pt x="612647" y="193547"/>
                </a:lnTo>
                <a:lnTo>
                  <a:pt x="627887" y="239267"/>
                </a:lnTo>
                <a:lnTo>
                  <a:pt x="632460" y="254507"/>
                </a:lnTo>
                <a:lnTo>
                  <a:pt x="635508" y="269747"/>
                </a:lnTo>
                <a:lnTo>
                  <a:pt x="637031" y="286511"/>
                </a:lnTo>
                <a:lnTo>
                  <a:pt x="638556" y="301751"/>
                </a:lnTo>
                <a:lnTo>
                  <a:pt x="638556" y="335279"/>
                </a:lnTo>
                <a:lnTo>
                  <a:pt x="637031" y="350519"/>
                </a:lnTo>
                <a:lnTo>
                  <a:pt x="635508" y="367283"/>
                </a:lnTo>
                <a:lnTo>
                  <a:pt x="632460" y="382523"/>
                </a:lnTo>
                <a:lnTo>
                  <a:pt x="627887" y="397763"/>
                </a:lnTo>
                <a:lnTo>
                  <a:pt x="624839" y="413003"/>
                </a:lnTo>
                <a:lnTo>
                  <a:pt x="618743" y="428243"/>
                </a:lnTo>
                <a:lnTo>
                  <a:pt x="614172" y="441959"/>
                </a:lnTo>
                <a:lnTo>
                  <a:pt x="606552" y="457199"/>
                </a:lnTo>
                <a:lnTo>
                  <a:pt x="565404" y="521208"/>
                </a:lnTo>
                <a:lnTo>
                  <a:pt x="510539" y="574547"/>
                </a:lnTo>
                <a:lnTo>
                  <a:pt x="484632" y="591311"/>
                </a:lnTo>
                <a:lnTo>
                  <a:pt x="472439" y="598932"/>
                </a:lnTo>
                <a:lnTo>
                  <a:pt x="457200" y="606551"/>
                </a:lnTo>
                <a:lnTo>
                  <a:pt x="429767" y="6187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659" y="1313386"/>
            <a:ext cx="466343" cy="371856"/>
          </a:xfrm>
          <a:prstGeom prst="rect">
            <a:avLst/>
          </a:prstGeom>
          <a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94" b="92135" l="2679" r="96429">
                          <a14:foregroundMark x1="25000" y1="39326" x2="24107" y2="39326"/>
                          <a14:foregroundMark x1="51786" y1="75281" x2="51786" y2="75281"/>
                          <a14:foregroundMark x1="46429" y1="25843" x2="46429" y2="25843"/>
                          <a14:foregroundMark x1="60714" y1="16854" x2="60714" y2="16854"/>
                          <a14:foregroundMark x1="12500" y1="62921" x2="12500" y2="62921"/>
                          <a14:foregroundMark x1="14286" y1="82022" x2="14286" y2="82022"/>
                          <a14:foregroundMark x1="30357" y1="93258" x2="30357" y2="93258"/>
                          <a14:foregroundMark x1="16071" y1="14607" x2="16071" y2="14607"/>
                          <a14:foregroundMark x1="3571" y1="40449" x2="3571" y2="40449"/>
                          <a14:foregroundMark x1="78571" y1="68539" x2="78571" y2="68539"/>
                          <a14:foregroundMark x1="96429" y1="68539" x2="96429" y2="68539"/>
                          <a14:foregroundMark x1="42857" y1="4494" x2="42857" y2="4494"/>
                          <a14:foregroundMark x1="65179" y1="32584" x2="65179" y2="32584"/>
                          <a14:backgroundMark x1="26786" y1="22472" x2="26786" y2="22472"/>
                          <a14:backgroundMark x1="38393" y1="44944" x2="38393" y2="44944"/>
                          <a14:backgroundMark x1="8036" y1="51685" x2="8036" y2="51685"/>
                          <a14:backgroundMark x1="50000" y1="13483" x2="50000" y2="13483"/>
                          <a14:backgroundMark x1="64286" y1="73034" x2="64286" y2="73034"/>
                          <a14:backgroundMark x1="52679" y1="86517" x2="52679" y2="865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4"/>
          <p:cNvSpPr txBox="1"/>
          <p:nvPr/>
        </p:nvSpPr>
        <p:spPr>
          <a:xfrm>
            <a:off x="995483" y="1087382"/>
            <a:ext cx="3517311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b="1" dirty="0" smtClean="0">
                <a:solidFill>
                  <a:srgbClr val="FFFFFF"/>
                </a:solidFill>
                <a:cs typeface="Times New Roman"/>
              </a:rPr>
              <a:t>A Global IT and Professional Staffing &amp; Services Firm</a:t>
            </a:r>
            <a:endParaRPr sz="2400" b="1" dirty="0">
              <a:cs typeface="Times New Roman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995483" y="2291051"/>
            <a:ext cx="3517311" cy="1264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indent="-1143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latin typeface="+mj-lt"/>
                <a:cs typeface="Times New Roman"/>
              </a:rPr>
              <a:t>Established in 1991, headquartered in New Jersey</a:t>
            </a:r>
            <a:endParaRPr sz="1800" dirty="0">
              <a:latin typeface="+mj-lt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latin typeface="+mj-lt"/>
                <a:cs typeface="Times New Roman"/>
              </a:rPr>
              <a:t>$600 million in revenue with ~ 14,000+ employees</a:t>
            </a:r>
            <a:endParaRPr sz="1800" dirty="0">
              <a:latin typeface="+mj-lt"/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440"/>
              </a:spcBef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latin typeface="+mj-lt"/>
                <a:cs typeface="Times New Roman"/>
              </a:rPr>
              <a:t>60 offices across 12 countries</a:t>
            </a:r>
            <a:endParaRPr sz="1800" dirty="0">
              <a:latin typeface="+mj-lt"/>
              <a:cs typeface="Times New Roman"/>
            </a:endParaRPr>
          </a:p>
          <a:p>
            <a:pPr marL="127000" indent="-114300">
              <a:lnSpc>
                <a:spcPts val="2150"/>
              </a:lnSpc>
              <a:spcBef>
                <a:spcPts val="445"/>
              </a:spcBef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latin typeface="+mj-lt"/>
                <a:cs typeface="Times New Roman"/>
              </a:rPr>
              <a:t>3 Proximity Delivery Centers in the US</a:t>
            </a:r>
            <a:endParaRPr sz="18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835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76200" y="209550"/>
            <a:ext cx="3048000" cy="41275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bg1"/>
                </a:solidFill>
                <a:latin typeface="+mn-lt"/>
              </a:rPr>
              <a:t>Global Footprint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228600" y="742950"/>
            <a:ext cx="8610600" cy="4129139"/>
            <a:chOff x="142465" y="214313"/>
            <a:chExt cx="9001535" cy="4316412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288" y="214313"/>
              <a:ext cx="7351712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61176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142465" y="1170185"/>
              <a:ext cx="2714013" cy="515937"/>
              <a:chOff x="4200602" y="3937249"/>
              <a:chExt cx="2713038" cy="515938"/>
            </a:xfrm>
          </p:grpSpPr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4200602" y="3937249"/>
                <a:ext cx="2713038" cy="515938"/>
              </a:xfrm>
              <a:prstGeom prst="rect">
                <a:avLst/>
              </a:prstGeom>
              <a:solidFill>
                <a:srgbClr val="0D7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1pPr>
                <a:lvl2pPr marL="742950" indent="-28575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2pPr>
                <a:lvl3pPr marL="1143000" indent="-2286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3pPr>
                <a:lvl4pPr marL="1600200" indent="-2286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Arial" panose="020B0604020202020204" pitchFamily="34" charset="0"/>
                  <a:ea typeface="ヒラギノ角ゴ Pro W3" pitchFamily="24" charset="-128"/>
                </a:endParaRPr>
              </a:p>
            </p:txBody>
          </p:sp>
          <p:sp>
            <p:nvSpPr>
              <p:cNvPr id="30" name="Rectangle 215"/>
              <p:cNvSpPr>
                <a:spLocks noChangeArrowheads="1"/>
              </p:cNvSpPr>
              <p:nvPr/>
            </p:nvSpPr>
            <p:spPr bwMode="auto">
              <a:xfrm>
                <a:off x="4201396" y="3977667"/>
                <a:ext cx="2711450" cy="452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342900" indent="-3429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1pPr>
                <a:lvl2pPr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2pPr>
                <a:lvl3pPr marL="1143000" indent="-2286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3pPr>
                <a:lvl4pPr marL="1600200" indent="-2286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9pPr>
              </a:lstStyle>
              <a:p>
                <a:pPr marL="0" marR="200" indent="0" algn="ctr">
                  <a:buNone/>
                </a:pPr>
                <a:r>
                  <a:rPr lang="en-US" sz="1050" dirty="0">
                    <a:solidFill>
                      <a:srgbClr val="FFFFFF"/>
                    </a:solidFill>
                    <a:latin typeface="+mn-lt"/>
                  </a:rPr>
                  <a:t>3 Proximity Development Centers in US </a:t>
                </a:r>
                <a:r>
                  <a:rPr lang="en-US" sz="1050" dirty="0" smtClean="0">
                    <a:solidFill>
                      <a:srgbClr val="FFFFFF"/>
                    </a:solidFill>
                    <a:latin typeface="+mn-lt"/>
                  </a:rPr>
                  <a:t/>
                </a:r>
                <a:br>
                  <a:rPr lang="en-US" sz="1050" dirty="0" smtClean="0">
                    <a:solidFill>
                      <a:srgbClr val="FFFFFF"/>
                    </a:solidFill>
                    <a:latin typeface="+mn-lt"/>
                  </a:rPr>
                </a:br>
                <a:r>
                  <a:rPr lang="en-US" sz="1050" dirty="0" smtClean="0">
                    <a:solidFill>
                      <a:srgbClr val="FFFFFF"/>
                    </a:solidFill>
                    <a:latin typeface="+mn-lt"/>
                  </a:rPr>
                  <a:t>Basking </a:t>
                </a:r>
                <a:r>
                  <a:rPr lang="en-US" sz="1050" dirty="0">
                    <a:solidFill>
                      <a:srgbClr val="FFFFFF"/>
                    </a:solidFill>
                    <a:latin typeface="+mn-lt"/>
                  </a:rPr>
                  <a:t>Ridge, NJ  |  Irving, TX  |  Charlotte, NC</a:t>
                </a:r>
                <a:endParaRPr lang="en-US" sz="105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sp>
          <p:nvSpPr>
            <p:cNvPr id="6" name="Rectangle 215"/>
            <p:cNvSpPr>
              <a:spLocks noChangeArrowheads="1"/>
            </p:cNvSpPr>
            <p:nvPr/>
          </p:nvSpPr>
          <p:spPr bwMode="auto">
            <a:xfrm>
              <a:off x="3342572" y="1748547"/>
              <a:ext cx="934856" cy="223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numCol="2"/>
            <a:lstStyle/>
            <a:p>
              <a:pPr marL="0" lvl="1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sz="1100" b="1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United States</a:t>
              </a:r>
              <a:endParaRPr lang="en-US" sz="1100" dirty="0">
                <a:solidFill>
                  <a:srgbClr val="41444E"/>
                </a:solidFill>
                <a:ea typeface="ヒラギノ角ゴ Pro W3" charset="0"/>
                <a:cs typeface="Arial Narrow"/>
              </a:endParaRPr>
            </a:p>
            <a:p>
              <a:pPr marL="114300" lvl="1" indent="-114300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sz="1100" dirty="0">
                <a:solidFill>
                  <a:srgbClr val="41444E"/>
                </a:solidFill>
                <a:ea typeface="ヒラギノ角ゴ Pro W3" charset="0"/>
                <a:cs typeface="Arial Narrow"/>
              </a:endParaRPr>
            </a:p>
          </p:txBody>
        </p:sp>
        <p:sp>
          <p:nvSpPr>
            <p:cNvPr id="7" name="Merge 23"/>
            <p:cNvSpPr>
              <a:spLocks noChangeArrowheads="1"/>
            </p:cNvSpPr>
            <p:nvPr/>
          </p:nvSpPr>
          <p:spPr bwMode="auto">
            <a:xfrm>
              <a:off x="3098525" y="1784350"/>
              <a:ext cx="195272" cy="185738"/>
            </a:xfrm>
            <a:prstGeom prst="flowChartMerge">
              <a:avLst/>
            </a:prstGeom>
            <a:solidFill>
              <a:srgbClr val="0D74CB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24" charset="0"/>
              </a:endParaRPr>
            </a:p>
          </p:txBody>
        </p:sp>
        <p:grpSp>
          <p:nvGrpSpPr>
            <p:cNvPr id="8" name="Group 30"/>
            <p:cNvGrpSpPr>
              <a:grpSpLocks/>
            </p:cNvGrpSpPr>
            <p:nvPr/>
          </p:nvGrpSpPr>
          <p:grpSpPr bwMode="auto">
            <a:xfrm>
              <a:off x="2903253" y="846896"/>
              <a:ext cx="906746" cy="482600"/>
              <a:chOff x="2903140" y="952254"/>
              <a:chExt cx="906153" cy="482496"/>
            </a:xfrm>
          </p:grpSpPr>
          <p:sp>
            <p:nvSpPr>
              <p:cNvPr id="27" name="Rectangle 215"/>
              <p:cNvSpPr>
                <a:spLocks noChangeArrowheads="1"/>
              </p:cNvSpPr>
              <p:nvPr/>
            </p:nvSpPr>
            <p:spPr bwMode="auto">
              <a:xfrm>
                <a:off x="3144068" y="952254"/>
                <a:ext cx="665225" cy="482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342900" indent="-3429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1pPr>
                <a:lvl2pPr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2pPr>
                <a:lvl3pPr marL="1143000" indent="-2286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3pPr>
                <a:lvl4pPr marL="1600200" indent="-2286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4pPr>
                <a:lvl5pPr marL="2057400" indent="-228600">
                  <a:spcBef>
                    <a:spcPts val="300"/>
                  </a:spcBef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rgbClr val="41444E"/>
                    </a:solidFill>
                    <a:latin typeface="Arial Narrow" panose="020B0606020202030204" pitchFamily="34" charset="0"/>
                    <a:ea typeface="Geneva" pitchFamily="-127" charset="-128"/>
                    <a:cs typeface="Arial Narrow" panose="020B0606020202030204" pitchFamily="34" charset="0"/>
                  </a:defRPr>
                </a:lvl9pPr>
              </a:lstStyle>
              <a:p>
                <a:pPr marL="0" lvl="1">
                  <a:spcBef>
                    <a:spcPct val="0"/>
                  </a:spcBef>
                  <a:buNone/>
                </a:pPr>
                <a:r>
                  <a:rPr lang="en-US" altLang="en-US" sz="1000" b="1" dirty="0">
                    <a:latin typeface="+mn-lt"/>
                    <a:ea typeface="ヒラギノ角ゴ Pro W3" pitchFamily="24" charset="-128"/>
                  </a:rPr>
                  <a:t>Canada </a:t>
                </a:r>
                <a:r>
                  <a:rPr lang="en-US" altLang="en-US" sz="1000" dirty="0">
                    <a:latin typeface="+mn-lt"/>
                    <a:ea typeface="ヒラギノ角ゴ Pro W3" pitchFamily="24" charset="-128"/>
                  </a:rPr>
                  <a:t>Brampton Toronto </a:t>
                </a:r>
                <a:r>
                  <a:rPr lang="en-US" altLang="en-US" sz="1000" dirty="0" smtClean="0">
                    <a:latin typeface="+mn-lt"/>
                    <a:ea typeface="ヒラギノ角ゴ Pro W3" pitchFamily="24" charset="-128"/>
                  </a:rPr>
                  <a:t>Vancouver</a:t>
                </a:r>
                <a:endParaRPr lang="en-US" altLang="en-US" sz="1000" dirty="0">
                  <a:latin typeface="+mn-lt"/>
                  <a:ea typeface="ヒラギノ角ゴ Pro W3" pitchFamily="24" charset="-128"/>
                </a:endParaRPr>
              </a:p>
            </p:txBody>
          </p:sp>
          <p:sp>
            <p:nvSpPr>
              <p:cNvPr id="28" name="Merge 24"/>
              <p:cNvSpPr>
                <a:spLocks noChangeArrowheads="1"/>
              </p:cNvSpPr>
              <p:nvPr/>
            </p:nvSpPr>
            <p:spPr bwMode="auto">
              <a:xfrm>
                <a:off x="2903140" y="1081643"/>
                <a:ext cx="195143" cy="184110"/>
              </a:xfrm>
              <a:prstGeom prst="flowChartMerge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50800" dist="381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24" charset="0"/>
                </a:endParaRPr>
              </a:p>
            </p:txBody>
          </p:sp>
        </p:grpSp>
        <p:sp>
          <p:nvSpPr>
            <p:cNvPr id="9" name="Rectangle 215"/>
            <p:cNvSpPr>
              <a:spLocks noChangeArrowheads="1"/>
            </p:cNvSpPr>
            <p:nvPr/>
          </p:nvSpPr>
          <p:spPr bwMode="auto">
            <a:xfrm>
              <a:off x="5043488" y="811213"/>
              <a:ext cx="1063625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1pPr>
              <a:lvl2pPr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2pPr>
              <a:lvl3pPr marL="11430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3pPr>
              <a:lvl4pPr marL="16002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4pPr>
              <a:lvl5pPr marL="20574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9pPr>
            </a:lstStyle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b="1">
                  <a:latin typeface="+mn-lt"/>
                  <a:ea typeface="ヒラギノ角ゴ Pro W3" pitchFamily="24" charset="-128"/>
                </a:rPr>
                <a:t>United Kingdom</a:t>
              </a:r>
            </a:p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>
                  <a:latin typeface="+mn-lt"/>
                  <a:ea typeface="ヒラギノ角ゴ Pro W3" pitchFamily="24" charset="-128"/>
                </a:rPr>
                <a:t>London</a:t>
              </a:r>
            </a:p>
          </p:txBody>
        </p:sp>
        <p:sp>
          <p:nvSpPr>
            <p:cNvPr id="10" name="Merge 25"/>
            <p:cNvSpPr>
              <a:spLocks noChangeArrowheads="1"/>
            </p:cNvSpPr>
            <p:nvPr/>
          </p:nvSpPr>
          <p:spPr bwMode="auto">
            <a:xfrm>
              <a:off x="5087753" y="1168400"/>
              <a:ext cx="195271" cy="184150"/>
            </a:xfrm>
            <a:prstGeom prst="flowChartMerge">
              <a:avLst/>
            </a:prstGeom>
            <a:solidFill>
              <a:srgbClr val="73BE30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24" charset="0"/>
              </a:endParaRPr>
            </a:p>
          </p:txBody>
        </p:sp>
        <p:sp>
          <p:nvSpPr>
            <p:cNvPr id="11" name="Rectangle 215"/>
            <p:cNvSpPr>
              <a:spLocks noChangeArrowheads="1"/>
            </p:cNvSpPr>
            <p:nvPr/>
          </p:nvSpPr>
          <p:spPr bwMode="auto">
            <a:xfrm>
              <a:off x="5534385" y="2467750"/>
              <a:ext cx="1685739" cy="1572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numCol="2"/>
            <a:lstStyle/>
            <a:p>
              <a:pPr marL="0" lvl="1" eaLnBrk="1" hangingPunct="1">
                <a:lnSpc>
                  <a:spcPts val="1540"/>
                </a:lnSpc>
                <a:spcBef>
                  <a:spcPts val="0"/>
                </a:spcBef>
                <a:defRPr/>
              </a:pPr>
              <a:endParaRPr lang="en-US" sz="1100" dirty="0">
                <a:solidFill>
                  <a:srgbClr val="41444E"/>
                </a:solidFill>
                <a:ea typeface="ヒラギノ角ゴ Pro W3" charset="0"/>
                <a:cs typeface="Arial Narrow"/>
              </a:endParaRPr>
            </a:p>
            <a:p>
              <a:pPr marL="0" lvl="1" eaLnBrk="1" hangingPunct="1">
                <a:lnSpc>
                  <a:spcPts val="1540"/>
                </a:lnSpc>
                <a:spcBef>
                  <a:spcPts val="0"/>
                </a:spcBef>
                <a:defRPr/>
              </a:pPr>
              <a:endParaRPr lang="en-US" sz="1100" dirty="0">
                <a:solidFill>
                  <a:srgbClr val="41444E"/>
                </a:solidFill>
                <a:ea typeface="ヒラギノ角ゴ Pro W3" charset="0"/>
                <a:cs typeface="Arial Narrow"/>
              </a:endParaRPr>
            </a:p>
            <a:p>
              <a:pPr marL="0" lvl="1" eaLnBrk="1" hangingPunct="1">
                <a:lnSpc>
                  <a:spcPts val="1540"/>
                </a:lnSpc>
                <a:spcBef>
                  <a:spcPts val="0"/>
                </a:spcBef>
                <a:defRPr/>
              </a:pP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/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/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/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/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/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endParaRPr lang="en-US" sz="1100" dirty="0">
                <a:solidFill>
                  <a:srgbClr val="41444E"/>
                </a:solidFill>
                <a:ea typeface="ヒラギノ角ゴ Pro W3" charset="0"/>
                <a:cs typeface="Arial Narrow"/>
              </a:endParaRPr>
            </a:p>
            <a:p>
              <a:pPr marL="0" lvl="1" eaLnBrk="1" hangingPunct="1">
                <a:lnSpc>
                  <a:spcPts val="1540"/>
                </a:lnSpc>
                <a:spcBef>
                  <a:spcPts val="0"/>
                </a:spcBef>
                <a:defRPr/>
              </a:pPr>
              <a:r>
                <a:rPr lang="en-US" sz="1100" b="1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India</a:t>
              </a: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/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- Bangalore</a:t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- Baroda</a:t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- Mumbai</a:t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- Hyderabad</a:t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- Gurgaon</a:t>
              </a:r>
              <a:b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</a:br>
              <a:r>
                <a:rPr lang="en-US" sz="11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- Kolkata</a:t>
              </a:r>
            </a:p>
          </p:txBody>
        </p:sp>
        <p:sp>
          <p:nvSpPr>
            <p:cNvPr id="12" name="Merge 27"/>
            <p:cNvSpPr>
              <a:spLocks noChangeArrowheads="1"/>
            </p:cNvSpPr>
            <p:nvPr/>
          </p:nvSpPr>
          <p:spPr bwMode="auto">
            <a:xfrm>
              <a:off x="6664212" y="2282825"/>
              <a:ext cx="195272" cy="184150"/>
            </a:xfrm>
            <a:prstGeom prst="flowChartMerge">
              <a:avLst/>
            </a:prstGeom>
            <a:solidFill>
              <a:srgbClr val="3FB8C6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24" charset="0"/>
              </a:endParaRPr>
            </a:p>
          </p:txBody>
        </p:sp>
        <p:sp>
          <p:nvSpPr>
            <p:cNvPr id="13" name="Merge 25"/>
            <p:cNvSpPr>
              <a:spLocks noChangeArrowheads="1"/>
            </p:cNvSpPr>
            <p:nvPr/>
          </p:nvSpPr>
          <p:spPr bwMode="auto">
            <a:xfrm>
              <a:off x="4944872" y="1336675"/>
              <a:ext cx="195271" cy="184150"/>
            </a:xfrm>
            <a:prstGeom prst="flowChartMerg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24" charset="0"/>
              </a:endParaRPr>
            </a:p>
          </p:txBody>
        </p:sp>
        <p:sp>
          <p:nvSpPr>
            <p:cNvPr id="14" name="Rectangle 215"/>
            <p:cNvSpPr>
              <a:spLocks noChangeArrowheads="1"/>
            </p:cNvSpPr>
            <p:nvPr/>
          </p:nvSpPr>
          <p:spPr bwMode="auto">
            <a:xfrm>
              <a:off x="4702175" y="1514475"/>
              <a:ext cx="1063625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1pPr>
              <a:lvl2pPr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2pPr>
              <a:lvl3pPr marL="11430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3pPr>
              <a:lvl4pPr marL="16002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4pPr>
              <a:lvl5pPr marL="20574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9pPr>
            </a:lstStyle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b="1" dirty="0">
                  <a:latin typeface="+mn-lt"/>
                  <a:ea typeface="ヒラギノ角ゴ Pro W3" pitchFamily="24" charset="-128"/>
                </a:rPr>
                <a:t>Ireland</a:t>
              </a:r>
            </a:p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100" dirty="0">
                <a:latin typeface="+mn-lt"/>
                <a:ea typeface="ヒラギノ角ゴ Pro W3" pitchFamily="24" charset="-128"/>
              </a:endParaRPr>
            </a:p>
          </p:txBody>
        </p:sp>
        <p:sp>
          <p:nvSpPr>
            <p:cNvPr id="15" name="Merge 25"/>
            <p:cNvSpPr>
              <a:spLocks noChangeArrowheads="1"/>
            </p:cNvSpPr>
            <p:nvPr/>
          </p:nvSpPr>
          <p:spPr bwMode="auto">
            <a:xfrm>
              <a:off x="5224284" y="1325563"/>
              <a:ext cx="195271" cy="184150"/>
            </a:xfrm>
            <a:prstGeom prst="flowChartMerge">
              <a:avLst/>
            </a:prstGeom>
            <a:solidFill>
              <a:srgbClr val="DD8023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24" charset="0"/>
              </a:endParaRPr>
            </a:p>
          </p:txBody>
        </p:sp>
        <p:sp>
          <p:nvSpPr>
            <p:cNvPr id="16" name="Rectangle 215"/>
            <p:cNvSpPr>
              <a:spLocks noChangeArrowheads="1"/>
            </p:cNvSpPr>
            <p:nvPr/>
          </p:nvSpPr>
          <p:spPr bwMode="auto">
            <a:xfrm>
              <a:off x="5269818" y="1581071"/>
              <a:ext cx="1063625" cy="178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1pPr>
              <a:lvl2pPr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2pPr>
              <a:lvl3pPr marL="11430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3pPr>
              <a:lvl4pPr marL="16002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4pPr>
              <a:lvl5pPr marL="20574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9pPr>
            </a:lstStyle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b="1" dirty="0">
                  <a:latin typeface="+mn-lt"/>
                  <a:ea typeface="ヒラギノ角ゴ Pro W3" pitchFamily="24" charset="-128"/>
                </a:rPr>
                <a:t>Netherlands</a:t>
              </a:r>
            </a:p>
          </p:txBody>
        </p:sp>
        <p:sp>
          <p:nvSpPr>
            <p:cNvPr id="17" name="Merge 27"/>
            <p:cNvSpPr>
              <a:spLocks noChangeArrowheads="1"/>
            </p:cNvSpPr>
            <p:nvPr/>
          </p:nvSpPr>
          <p:spPr bwMode="auto">
            <a:xfrm>
              <a:off x="7542140" y="2251075"/>
              <a:ext cx="195271" cy="184150"/>
            </a:xfrm>
            <a:prstGeom prst="flowChartMerg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24" charset="0"/>
              </a:endParaRPr>
            </a:p>
          </p:txBody>
        </p:sp>
        <p:sp>
          <p:nvSpPr>
            <p:cNvPr id="18" name="Rectangle 215"/>
            <p:cNvSpPr>
              <a:spLocks noChangeArrowheads="1"/>
            </p:cNvSpPr>
            <p:nvPr/>
          </p:nvSpPr>
          <p:spPr bwMode="auto">
            <a:xfrm>
              <a:off x="7804676" y="1885762"/>
              <a:ext cx="1063625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1pPr>
              <a:lvl2pPr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2pPr>
              <a:lvl3pPr marL="11430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3pPr>
              <a:lvl4pPr marL="16002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4pPr>
              <a:lvl5pPr marL="20574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9pPr>
            </a:lstStyle>
            <a:p>
              <a:pPr marL="0" lvl="1" eaLnBrk="1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b="1" dirty="0">
                  <a:latin typeface="+mn-lt"/>
                  <a:ea typeface="ヒラギノ角ゴ Pro W3" pitchFamily="24" charset="-128"/>
                </a:rPr>
                <a:t>Philippines</a:t>
              </a:r>
            </a:p>
            <a:p>
              <a:pPr marL="0" lvl="1" eaLnBrk="1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dirty="0">
                  <a:latin typeface="+mn-lt"/>
                  <a:ea typeface="ヒラギノ角ゴ Pro W3" pitchFamily="24" charset="-128"/>
                </a:rPr>
                <a:t>- Makati City</a:t>
              </a:r>
            </a:p>
            <a:p>
              <a:pPr marL="0" lvl="1" eaLnBrk="1" hangingPunct="1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dirty="0">
                  <a:latin typeface="+mn-lt"/>
                  <a:ea typeface="ヒラギノ角ゴ Pro W3" pitchFamily="24" charset="-128"/>
                </a:rPr>
                <a:t>- Cebu City</a:t>
              </a:r>
            </a:p>
          </p:txBody>
        </p:sp>
        <p:sp>
          <p:nvSpPr>
            <p:cNvPr id="19" name="Merge 27"/>
            <p:cNvSpPr>
              <a:spLocks noChangeArrowheads="1"/>
            </p:cNvSpPr>
            <p:nvPr/>
          </p:nvSpPr>
          <p:spPr bwMode="auto">
            <a:xfrm>
              <a:off x="7505625" y="2492375"/>
              <a:ext cx="195272" cy="184150"/>
            </a:xfrm>
            <a:prstGeom prst="flowChartMerge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24" charset="0"/>
              </a:endParaRPr>
            </a:p>
          </p:txBody>
        </p:sp>
        <p:sp>
          <p:nvSpPr>
            <p:cNvPr id="20" name="Rectangle 215"/>
            <p:cNvSpPr>
              <a:spLocks noChangeArrowheads="1"/>
            </p:cNvSpPr>
            <p:nvPr/>
          </p:nvSpPr>
          <p:spPr bwMode="auto">
            <a:xfrm>
              <a:off x="7902086" y="2448793"/>
              <a:ext cx="1063625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1pPr>
              <a:lvl2pPr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2pPr>
              <a:lvl3pPr marL="11430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3pPr>
              <a:lvl4pPr marL="16002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4pPr>
              <a:lvl5pPr marL="20574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9pPr>
            </a:lstStyle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b="1" dirty="0">
                  <a:latin typeface="+mn-lt"/>
                  <a:ea typeface="ヒラギノ角ゴ Pro W3" pitchFamily="24" charset="-128"/>
                </a:rPr>
                <a:t>Malaysia</a:t>
              </a:r>
            </a:p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dirty="0">
                  <a:latin typeface="+mn-lt"/>
                  <a:ea typeface="ヒラギノ角ゴ Pro W3" pitchFamily="24" charset="-128"/>
                </a:rPr>
                <a:t>Kuala </a:t>
              </a:r>
              <a:r>
                <a:rPr lang="en-US" altLang="en-US" sz="1100" dirty="0" smtClean="0">
                  <a:latin typeface="+mn-lt"/>
                  <a:ea typeface="ヒラギノ角ゴ Pro W3" pitchFamily="24" charset="-128"/>
                </a:rPr>
                <a:t>Lumpur</a:t>
              </a:r>
            </a:p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dirty="0" smtClean="0">
                  <a:latin typeface="+mn-lt"/>
                  <a:ea typeface="ヒラギノ角ゴ Pro W3" pitchFamily="24" charset="-128"/>
                </a:rPr>
                <a:t>Penang</a:t>
              </a:r>
              <a:endParaRPr lang="en-US" altLang="en-US" sz="1100" dirty="0">
                <a:latin typeface="+mn-lt"/>
                <a:ea typeface="ヒラギノ角ゴ Pro W3" pitchFamily="24" charset="-128"/>
              </a:endParaRPr>
            </a:p>
          </p:txBody>
        </p:sp>
        <p:sp>
          <p:nvSpPr>
            <p:cNvPr id="21" name="Merge 27"/>
            <p:cNvSpPr>
              <a:spLocks noChangeArrowheads="1"/>
            </p:cNvSpPr>
            <p:nvPr/>
          </p:nvSpPr>
          <p:spPr bwMode="auto">
            <a:xfrm>
              <a:off x="7623106" y="2676525"/>
              <a:ext cx="195272" cy="184150"/>
            </a:xfrm>
            <a:prstGeom prst="flowChartMerg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24" charset="0"/>
              </a:endParaRPr>
            </a:p>
          </p:txBody>
        </p:sp>
        <p:sp>
          <p:nvSpPr>
            <p:cNvPr id="22" name="Rectangle 215"/>
            <p:cNvSpPr>
              <a:spLocks noChangeArrowheads="1"/>
            </p:cNvSpPr>
            <p:nvPr/>
          </p:nvSpPr>
          <p:spPr bwMode="auto">
            <a:xfrm>
              <a:off x="7577898" y="2999229"/>
              <a:ext cx="1063625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1pPr>
              <a:lvl2pPr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2pPr>
              <a:lvl3pPr marL="11430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3pPr>
              <a:lvl4pPr marL="16002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4pPr>
              <a:lvl5pPr marL="20574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9pPr>
            </a:lstStyle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b="1" dirty="0">
                  <a:latin typeface="+mn-lt"/>
                  <a:ea typeface="ヒラギノ角ゴ Pro W3" pitchFamily="24" charset="-128"/>
                </a:rPr>
                <a:t>Singapore</a:t>
              </a:r>
              <a:endParaRPr lang="en-US" altLang="en-US" sz="1100" dirty="0">
                <a:latin typeface="+mn-lt"/>
                <a:ea typeface="ヒラギノ角ゴ Pro W3" pitchFamily="24" charset="-128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4141151" y="4014788"/>
              <a:ext cx="3436747" cy="515937"/>
            </a:xfrm>
            <a:prstGeom prst="rect">
              <a:avLst/>
            </a:prstGeom>
            <a:solidFill>
              <a:srgbClr val="0D74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1pPr>
              <a:lvl2pPr marL="742950" indent="-28575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2pPr>
              <a:lvl3pPr marL="11430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3pPr>
              <a:lvl4pPr marL="16002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4pPr>
              <a:lvl5pPr marL="20574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9pPr>
            </a:lstStyle>
            <a:p>
              <a:pPr marL="0" lvl="1" algn="ctr" eaLnBrk="1" hangingPunct="1">
                <a:lnSpc>
                  <a:spcPts val="1675"/>
                </a:lnSpc>
                <a:spcBef>
                  <a:spcPct val="0"/>
                </a:spcBef>
                <a:buNone/>
              </a:pPr>
              <a:r>
                <a:rPr lang="en-US" altLang="en-US" sz="1100" dirty="0" smtClean="0">
                  <a:solidFill>
                    <a:srgbClr val="FFFFFF"/>
                  </a:solidFill>
                  <a:latin typeface="+mn-lt"/>
                  <a:ea typeface="ヒラギノ角ゴ Pro W3" pitchFamily="24" charset="-128"/>
                </a:rPr>
                <a:t>5 Proximity Development Centers in India</a:t>
              </a:r>
            </a:p>
            <a:p>
              <a:pPr marL="0" lvl="1" algn="ctr" eaLnBrk="1" hangingPunct="1">
                <a:lnSpc>
                  <a:spcPts val="1675"/>
                </a:lnSpc>
                <a:spcBef>
                  <a:spcPct val="0"/>
                </a:spcBef>
                <a:buNone/>
              </a:pPr>
              <a:r>
                <a:rPr lang="en-US" altLang="en-US" sz="1100" dirty="0" smtClean="0">
                  <a:solidFill>
                    <a:srgbClr val="FFFFFF"/>
                  </a:solidFill>
                  <a:latin typeface="+mn-lt"/>
                  <a:ea typeface="ヒラギノ角ゴ Pro W3" pitchFamily="24" charset="-128"/>
                </a:rPr>
                <a:t>Bangalore | Baroda  |  Pune | Manila | Kuala Lumpur</a:t>
              </a:r>
            </a:p>
            <a:p>
              <a:pPr marL="0" lvl="1" algn="ctr" eaLnBrk="1" hangingPunct="1">
                <a:lnSpc>
                  <a:spcPts val="1675"/>
                </a:lnSpc>
                <a:spcBef>
                  <a:spcPct val="0"/>
                </a:spcBef>
                <a:buNone/>
              </a:pPr>
              <a:endParaRPr lang="en-US" altLang="en-US" sz="1100" dirty="0" smtClean="0">
                <a:solidFill>
                  <a:srgbClr val="FFFFFF"/>
                </a:solidFill>
                <a:latin typeface="+mn-lt"/>
                <a:ea typeface="ヒラギノ角ゴ Pro W3" pitchFamily="24" charset="-128"/>
              </a:endParaRPr>
            </a:p>
          </p:txBody>
        </p:sp>
        <p:sp>
          <p:nvSpPr>
            <p:cNvPr id="24" name="Rectangle 215"/>
            <p:cNvSpPr>
              <a:spLocks noChangeArrowheads="1"/>
            </p:cNvSpPr>
            <p:nvPr/>
          </p:nvSpPr>
          <p:spPr bwMode="auto">
            <a:xfrm>
              <a:off x="212237" y="1807433"/>
              <a:ext cx="3072606" cy="2513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numCol="2"/>
            <a:lstStyle/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Tempe, AZ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Scottsdale, AZ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Irvine, CA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Newport Beach, CA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Manhattan Beach, CA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San Diego, CA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San Francisco, CA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San Jose, CA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San Ramon, CA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Greenwood Village, CO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Orlando, FL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Tampa, FL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Atlanta, GA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Des Moines, IA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Meridian, ID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Chicago, IL (2)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Des Plaines, IL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Boston, MA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Southfield, </a:t>
              </a:r>
              <a:r>
                <a:rPr lang="en-US" sz="900" dirty="0" smtClean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MI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Minneapolis, MN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Clayton, MO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Hoboken, NJ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Charlotte, NC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Durham, NC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Worthington, OH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Independence, OH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Portland, OR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New Hope, PA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Nashville, TN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Austin, TX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Houston, TX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Plano, TX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Herndon, VA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Glen Allen, VA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Redmond, WA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Seattle, WA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r>
                <a:rPr lang="en-US" sz="900" dirty="0">
                  <a:solidFill>
                    <a:srgbClr val="41444E"/>
                  </a:solidFill>
                  <a:ea typeface="ヒラギノ角ゴ Pro W3" charset="0"/>
                  <a:cs typeface="Arial Narrow"/>
                </a:rPr>
                <a:t>Milwaukee, WI</a:t>
              </a:r>
            </a:p>
            <a:p>
              <a:pPr marL="114300" lvl="1" indent="-114300">
                <a:spcBef>
                  <a:spcPts val="0"/>
                </a:spcBef>
                <a:buFont typeface="Arial" pitchFamily="34" charset="0"/>
                <a:buChar char="•"/>
                <a:defRPr/>
              </a:pPr>
              <a:endParaRPr lang="en-US" sz="900" dirty="0">
                <a:solidFill>
                  <a:srgbClr val="41444E"/>
                </a:solidFill>
                <a:ea typeface="ヒラギノ角ゴ Pro W3" charset="0"/>
                <a:cs typeface="Arial Narrow"/>
              </a:endParaRPr>
            </a:p>
          </p:txBody>
        </p:sp>
        <p:sp>
          <p:nvSpPr>
            <p:cNvPr id="25" name="Merge 25"/>
            <p:cNvSpPr>
              <a:spLocks noChangeArrowheads="1"/>
            </p:cNvSpPr>
            <p:nvPr/>
          </p:nvSpPr>
          <p:spPr bwMode="auto">
            <a:xfrm>
              <a:off x="5668805" y="1047750"/>
              <a:ext cx="193684" cy="184150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24" charset="0"/>
              </a:endParaRPr>
            </a:p>
          </p:txBody>
        </p:sp>
        <p:sp>
          <p:nvSpPr>
            <p:cNvPr id="26" name="Rectangle 215"/>
            <p:cNvSpPr>
              <a:spLocks noChangeArrowheads="1"/>
            </p:cNvSpPr>
            <p:nvPr/>
          </p:nvSpPr>
          <p:spPr bwMode="auto">
            <a:xfrm>
              <a:off x="5935981" y="1043463"/>
              <a:ext cx="1063625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1pPr>
              <a:lvl2pPr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2pPr>
              <a:lvl3pPr marL="11430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3pPr>
              <a:lvl4pPr marL="16002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4pPr>
              <a:lvl5pPr marL="2057400" indent="-228600">
                <a:spcBef>
                  <a:spcPts val="300"/>
                </a:spcBef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41444E"/>
                  </a:solidFill>
                  <a:latin typeface="Arial Narrow" panose="020B0606020202030204" pitchFamily="34" charset="0"/>
                  <a:ea typeface="Geneva" pitchFamily="-127" charset="-128"/>
                  <a:cs typeface="Arial Narrow" panose="020B0606020202030204" pitchFamily="34" charset="0"/>
                </a:defRPr>
              </a:lvl9pPr>
            </a:lstStyle>
            <a:p>
              <a:pPr marL="0" lvl="1" eaLnBrk="1" hangingPunct="1">
                <a:lnSpc>
                  <a:spcPts val="1538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n-US" sz="1100" b="1">
                  <a:latin typeface="+mn-lt"/>
                  <a:ea typeface="ヒラギノ角ゴ Pro W3" pitchFamily="24" charset="-128"/>
                </a:rPr>
                <a:t>Poland</a:t>
              </a:r>
            </a:p>
          </p:txBody>
        </p:sp>
      </p:grpSp>
      <p:sp>
        <p:nvSpPr>
          <p:cNvPr id="32" name="Merge 25"/>
          <p:cNvSpPr>
            <a:spLocks noChangeArrowheads="1"/>
          </p:cNvSpPr>
          <p:nvPr/>
        </p:nvSpPr>
        <p:spPr bwMode="auto">
          <a:xfrm>
            <a:off x="5475443" y="1854200"/>
            <a:ext cx="195262" cy="184150"/>
          </a:xfrm>
          <a:prstGeom prst="flowChartMerg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pitchFamily="24" charset="0"/>
            </a:endParaRPr>
          </a:p>
        </p:txBody>
      </p:sp>
      <p:sp>
        <p:nvSpPr>
          <p:cNvPr id="33" name="Rectangle 215"/>
          <p:cNvSpPr>
            <a:spLocks noChangeArrowheads="1"/>
          </p:cNvSpPr>
          <p:nvPr/>
        </p:nvSpPr>
        <p:spPr bwMode="auto">
          <a:xfrm>
            <a:off x="5734087" y="1809750"/>
            <a:ext cx="106357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ts val="300"/>
              </a:spcBef>
              <a:buFont typeface="Arial" panose="020B0604020202020204" pitchFamily="34" charset="0"/>
              <a:buChar char="•"/>
              <a:defRPr>
                <a:solidFill>
                  <a:srgbClr val="41444E"/>
                </a:solidFill>
                <a:latin typeface="Arial Narrow" panose="020B0606020202030204" pitchFamily="34" charset="0"/>
                <a:ea typeface="Geneva" pitchFamily="-127" charset="-128"/>
                <a:cs typeface="Arial Narrow" panose="020B0606020202030204" pitchFamily="34" charset="0"/>
              </a:defRPr>
            </a:lvl1pPr>
            <a:lvl2pPr>
              <a:spcBef>
                <a:spcPts val="300"/>
              </a:spcBef>
              <a:buFont typeface="Arial" panose="020B0604020202020204" pitchFamily="34" charset="0"/>
              <a:buChar char="•"/>
              <a:defRPr>
                <a:solidFill>
                  <a:srgbClr val="41444E"/>
                </a:solidFill>
                <a:latin typeface="Arial Narrow" panose="020B0606020202030204" pitchFamily="34" charset="0"/>
                <a:ea typeface="Geneva" pitchFamily="-127" charset="-128"/>
                <a:cs typeface="Arial Narrow" panose="020B0606020202030204" pitchFamily="34" charset="0"/>
              </a:defRPr>
            </a:lvl2pPr>
            <a:lvl3pPr marL="1143000" indent="-228600">
              <a:spcBef>
                <a:spcPts val="300"/>
              </a:spcBef>
              <a:buFont typeface="Arial" panose="020B0604020202020204" pitchFamily="34" charset="0"/>
              <a:buChar char="•"/>
              <a:defRPr>
                <a:solidFill>
                  <a:srgbClr val="41444E"/>
                </a:solidFill>
                <a:latin typeface="Arial Narrow" panose="020B0606020202030204" pitchFamily="34" charset="0"/>
                <a:ea typeface="Geneva" pitchFamily="-127" charset="-128"/>
                <a:cs typeface="Arial Narrow" panose="020B0606020202030204" pitchFamily="34" charset="0"/>
              </a:defRPr>
            </a:lvl3pPr>
            <a:lvl4pPr marL="1600200" indent="-228600">
              <a:spcBef>
                <a:spcPts val="300"/>
              </a:spcBef>
              <a:buFont typeface="Arial" panose="020B0604020202020204" pitchFamily="34" charset="0"/>
              <a:buChar char="•"/>
              <a:defRPr>
                <a:solidFill>
                  <a:srgbClr val="41444E"/>
                </a:solidFill>
                <a:latin typeface="Arial Narrow" panose="020B0606020202030204" pitchFamily="34" charset="0"/>
                <a:ea typeface="Geneva" pitchFamily="-127" charset="-128"/>
                <a:cs typeface="Arial Narrow" panose="020B0606020202030204" pitchFamily="34" charset="0"/>
              </a:defRPr>
            </a:lvl4pPr>
            <a:lvl5pPr marL="2057400" indent="-228600">
              <a:spcBef>
                <a:spcPts val="300"/>
              </a:spcBef>
              <a:buFont typeface="Arial" panose="020B0604020202020204" pitchFamily="34" charset="0"/>
              <a:buChar char="•"/>
              <a:defRPr>
                <a:solidFill>
                  <a:srgbClr val="41444E"/>
                </a:solidFill>
                <a:latin typeface="Arial Narrow" panose="020B0606020202030204" pitchFamily="34" charset="0"/>
                <a:ea typeface="Geneva" pitchFamily="-127" charset="-128"/>
                <a:cs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41444E"/>
                </a:solidFill>
                <a:latin typeface="Arial Narrow" panose="020B0606020202030204" pitchFamily="34" charset="0"/>
                <a:ea typeface="Geneva" pitchFamily="-127" charset="-128"/>
                <a:cs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41444E"/>
                </a:solidFill>
                <a:latin typeface="Arial Narrow" panose="020B0606020202030204" pitchFamily="34" charset="0"/>
                <a:ea typeface="Geneva" pitchFamily="-127" charset="-128"/>
                <a:cs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41444E"/>
                </a:solidFill>
                <a:latin typeface="Arial Narrow" panose="020B0606020202030204" pitchFamily="34" charset="0"/>
                <a:ea typeface="Geneva" pitchFamily="-127" charset="-128"/>
                <a:cs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41444E"/>
                </a:solidFill>
                <a:latin typeface="Arial Narrow" panose="020B0606020202030204" pitchFamily="34" charset="0"/>
                <a:ea typeface="Geneva" pitchFamily="-127" charset="-128"/>
                <a:cs typeface="Arial Narrow" panose="020B0606020202030204" pitchFamily="34" charset="0"/>
              </a:defRPr>
            </a:lvl9pPr>
          </a:lstStyle>
          <a:p>
            <a:pPr marL="0" lvl="1" eaLnBrk="1" hangingPunct="1">
              <a:lnSpc>
                <a:spcPts val="1538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100" b="1" dirty="0" smtClean="0">
                <a:latin typeface="+mn-lt"/>
                <a:ea typeface="ヒラギノ角ゴ Pro W3" pitchFamily="24" charset="-128"/>
              </a:rPr>
              <a:t>Romania</a:t>
            </a:r>
            <a:endParaRPr lang="en-US" altLang="en-US" sz="1100" b="1" dirty="0">
              <a:latin typeface="+mn-lt"/>
              <a:ea typeface="ヒラギノ角ゴ Pro W3" pitchFamily="24" charset="-128"/>
            </a:endParaRPr>
          </a:p>
        </p:txBody>
      </p:sp>
      <p:sp>
        <p:nvSpPr>
          <p:cNvPr id="34" name="object 26"/>
          <p:cNvSpPr/>
          <p:nvPr/>
        </p:nvSpPr>
        <p:spPr>
          <a:xfrm>
            <a:off x="7683350" y="3776499"/>
            <a:ext cx="195071" cy="184403"/>
          </a:xfrm>
          <a:custGeom>
            <a:avLst/>
            <a:gdLst/>
            <a:ahLst/>
            <a:cxnLst/>
            <a:rect l="l" t="t" r="r" b="b"/>
            <a:pathLst>
              <a:path w="195071" h="184403">
                <a:moveTo>
                  <a:pt x="97535" y="184403"/>
                </a:moveTo>
                <a:lnTo>
                  <a:pt x="0" y="0"/>
                </a:lnTo>
                <a:lnTo>
                  <a:pt x="195071" y="0"/>
                </a:lnTo>
                <a:lnTo>
                  <a:pt x="97535" y="18440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27"/>
          <p:cNvSpPr txBox="1"/>
          <p:nvPr/>
        </p:nvSpPr>
        <p:spPr>
          <a:xfrm>
            <a:off x="7506040" y="3933479"/>
            <a:ext cx="799760" cy="524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41444E"/>
                </a:solidFill>
                <a:ea typeface="ヒラギノ角ゴ Pro W3" charset="0"/>
                <a:cs typeface="Arial Narrow"/>
              </a:rPr>
              <a:t>Australia</a:t>
            </a:r>
          </a:p>
          <a:p>
            <a:pPr marL="88900" indent="-76200">
              <a:lnSpc>
                <a:spcPts val="1295"/>
              </a:lnSpc>
              <a:buClr>
                <a:srgbClr val="41444D"/>
              </a:buClr>
              <a:buFont typeface="Times New Roman"/>
              <a:buChar char="-"/>
              <a:tabLst>
                <a:tab pos="88900" algn="l"/>
              </a:tabLst>
            </a:pPr>
            <a:r>
              <a:rPr sz="1100" dirty="0">
                <a:solidFill>
                  <a:srgbClr val="41444E"/>
                </a:solidFill>
                <a:ea typeface="ヒラギノ角ゴ Pro W3" charset="0"/>
                <a:cs typeface="Arial Narrow"/>
              </a:rPr>
              <a:t>Sydney</a:t>
            </a:r>
          </a:p>
          <a:p>
            <a:pPr marL="88900" indent="-76200">
              <a:lnSpc>
                <a:spcPts val="1295"/>
              </a:lnSpc>
              <a:buClr>
                <a:srgbClr val="41444D"/>
              </a:buClr>
              <a:buFont typeface="Times New Roman"/>
              <a:buChar char="-"/>
              <a:tabLst>
                <a:tab pos="88900" algn="l"/>
              </a:tabLst>
            </a:pPr>
            <a:r>
              <a:rPr sz="1100" dirty="0">
                <a:solidFill>
                  <a:srgbClr val="41444E"/>
                </a:solidFill>
                <a:ea typeface="ヒラギノ角ゴ Pro W3" charset="0"/>
                <a:cs typeface="Arial Narrow"/>
              </a:rPr>
              <a:t>Melbourne</a:t>
            </a:r>
          </a:p>
        </p:txBody>
      </p:sp>
    </p:spTree>
    <p:extLst>
      <p:ext uri="{BB962C8B-B14F-4D97-AF65-F5344CB8AC3E}">
        <p14:creationId xmlns:p14="http://schemas.microsoft.com/office/powerpoint/2010/main" val="87811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home-banner0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5"/>
          <a:stretch/>
        </p:blipFill>
        <p:spPr bwMode="auto">
          <a:xfrm>
            <a:off x="0" y="819151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/>
          </p:cNvSpPr>
          <p:nvPr/>
        </p:nvSpPr>
        <p:spPr>
          <a:xfrm>
            <a:off x="135959" y="911644"/>
            <a:ext cx="4468933" cy="3910336"/>
          </a:xfrm>
          <a:prstGeom prst="rect">
            <a:avLst/>
          </a:prstGeom>
          <a:solidFill>
            <a:srgbClr val="A64C0E">
              <a:alpha val="6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6"/>
          <p:cNvSpPr/>
          <p:nvPr/>
        </p:nvSpPr>
        <p:spPr>
          <a:xfrm>
            <a:off x="228600" y="1018795"/>
            <a:ext cx="638556" cy="638555"/>
          </a:xfrm>
          <a:custGeom>
            <a:avLst/>
            <a:gdLst/>
            <a:ahLst/>
            <a:cxnLst/>
            <a:rect l="l" t="t" r="r" b="b"/>
            <a:pathLst>
              <a:path w="638556" h="638555">
                <a:moveTo>
                  <a:pt x="335280" y="638555"/>
                </a:moveTo>
                <a:lnTo>
                  <a:pt x="303276" y="638555"/>
                </a:lnTo>
                <a:lnTo>
                  <a:pt x="271272" y="635507"/>
                </a:lnTo>
                <a:lnTo>
                  <a:pt x="256031" y="632459"/>
                </a:lnTo>
                <a:lnTo>
                  <a:pt x="239268" y="629411"/>
                </a:lnTo>
                <a:lnTo>
                  <a:pt x="195072" y="614171"/>
                </a:lnTo>
                <a:lnTo>
                  <a:pt x="153924" y="592835"/>
                </a:lnTo>
                <a:lnTo>
                  <a:pt x="115824" y="566927"/>
                </a:lnTo>
                <a:lnTo>
                  <a:pt x="73152" y="522731"/>
                </a:lnTo>
                <a:lnTo>
                  <a:pt x="47244" y="484631"/>
                </a:lnTo>
                <a:lnTo>
                  <a:pt x="39624" y="472439"/>
                </a:lnTo>
                <a:lnTo>
                  <a:pt x="32004" y="458723"/>
                </a:lnTo>
                <a:lnTo>
                  <a:pt x="25908" y="443483"/>
                </a:lnTo>
                <a:lnTo>
                  <a:pt x="19812" y="429767"/>
                </a:lnTo>
                <a:lnTo>
                  <a:pt x="6096" y="384047"/>
                </a:lnTo>
                <a:lnTo>
                  <a:pt x="4572" y="368807"/>
                </a:lnTo>
                <a:lnTo>
                  <a:pt x="1524" y="352043"/>
                </a:lnTo>
                <a:lnTo>
                  <a:pt x="0" y="335279"/>
                </a:lnTo>
                <a:lnTo>
                  <a:pt x="0" y="303275"/>
                </a:lnTo>
                <a:lnTo>
                  <a:pt x="1524" y="286511"/>
                </a:lnTo>
                <a:lnTo>
                  <a:pt x="4572" y="271271"/>
                </a:lnTo>
                <a:lnTo>
                  <a:pt x="6096" y="254507"/>
                </a:lnTo>
                <a:lnTo>
                  <a:pt x="19812" y="210311"/>
                </a:lnTo>
                <a:lnTo>
                  <a:pt x="38100" y="167639"/>
                </a:lnTo>
                <a:lnTo>
                  <a:pt x="73152" y="115823"/>
                </a:lnTo>
                <a:lnTo>
                  <a:pt x="128016" y="62483"/>
                </a:lnTo>
                <a:lnTo>
                  <a:pt x="140208" y="54863"/>
                </a:lnTo>
                <a:lnTo>
                  <a:pt x="153924" y="45719"/>
                </a:lnTo>
                <a:lnTo>
                  <a:pt x="208788" y="18287"/>
                </a:lnTo>
                <a:lnTo>
                  <a:pt x="254507" y="6095"/>
                </a:lnTo>
                <a:lnTo>
                  <a:pt x="303276" y="0"/>
                </a:lnTo>
                <a:lnTo>
                  <a:pt x="335280" y="0"/>
                </a:lnTo>
                <a:lnTo>
                  <a:pt x="384048" y="6095"/>
                </a:lnTo>
                <a:lnTo>
                  <a:pt x="428243" y="18287"/>
                </a:lnTo>
                <a:lnTo>
                  <a:pt x="304800" y="18287"/>
                </a:lnTo>
                <a:lnTo>
                  <a:pt x="274319" y="21335"/>
                </a:lnTo>
                <a:lnTo>
                  <a:pt x="230124" y="32003"/>
                </a:lnTo>
                <a:lnTo>
                  <a:pt x="188976" y="48767"/>
                </a:lnTo>
                <a:lnTo>
                  <a:pt x="140208" y="77723"/>
                </a:lnTo>
                <a:lnTo>
                  <a:pt x="108204" y="106679"/>
                </a:lnTo>
                <a:lnTo>
                  <a:pt x="79248" y="138683"/>
                </a:lnTo>
                <a:lnTo>
                  <a:pt x="56387" y="175259"/>
                </a:lnTo>
                <a:lnTo>
                  <a:pt x="48768" y="188975"/>
                </a:lnTo>
                <a:lnTo>
                  <a:pt x="42672" y="202691"/>
                </a:lnTo>
                <a:lnTo>
                  <a:pt x="38100" y="214883"/>
                </a:lnTo>
                <a:lnTo>
                  <a:pt x="33528" y="230123"/>
                </a:lnTo>
                <a:lnTo>
                  <a:pt x="28956" y="243839"/>
                </a:lnTo>
                <a:lnTo>
                  <a:pt x="25908" y="259079"/>
                </a:lnTo>
                <a:lnTo>
                  <a:pt x="22859" y="272795"/>
                </a:lnTo>
                <a:lnTo>
                  <a:pt x="19812" y="303275"/>
                </a:lnTo>
                <a:lnTo>
                  <a:pt x="19812" y="335279"/>
                </a:lnTo>
                <a:lnTo>
                  <a:pt x="21336" y="350519"/>
                </a:lnTo>
                <a:lnTo>
                  <a:pt x="22859" y="364235"/>
                </a:lnTo>
                <a:lnTo>
                  <a:pt x="28956" y="394715"/>
                </a:lnTo>
                <a:lnTo>
                  <a:pt x="32004" y="408431"/>
                </a:lnTo>
                <a:lnTo>
                  <a:pt x="38100" y="422147"/>
                </a:lnTo>
                <a:lnTo>
                  <a:pt x="42672" y="435863"/>
                </a:lnTo>
                <a:lnTo>
                  <a:pt x="62484" y="475487"/>
                </a:lnTo>
                <a:lnTo>
                  <a:pt x="79248" y="499871"/>
                </a:lnTo>
                <a:lnTo>
                  <a:pt x="86868" y="510539"/>
                </a:lnTo>
                <a:lnTo>
                  <a:pt x="128016" y="551687"/>
                </a:lnTo>
                <a:lnTo>
                  <a:pt x="163068" y="576071"/>
                </a:lnTo>
                <a:lnTo>
                  <a:pt x="216407" y="601979"/>
                </a:lnTo>
                <a:lnTo>
                  <a:pt x="259080" y="614171"/>
                </a:lnTo>
                <a:lnTo>
                  <a:pt x="272795" y="617219"/>
                </a:lnTo>
                <a:lnTo>
                  <a:pt x="303276" y="620267"/>
                </a:lnTo>
                <a:lnTo>
                  <a:pt x="429767" y="620267"/>
                </a:lnTo>
                <a:lnTo>
                  <a:pt x="399287" y="629411"/>
                </a:lnTo>
                <a:lnTo>
                  <a:pt x="368808" y="635507"/>
                </a:lnTo>
                <a:lnTo>
                  <a:pt x="335280" y="638555"/>
                </a:lnTo>
                <a:close/>
              </a:path>
              <a:path w="638556" h="638555">
                <a:moveTo>
                  <a:pt x="429767" y="620267"/>
                </a:moveTo>
                <a:lnTo>
                  <a:pt x="335280" y="620267"/>
                </a:lnTo>
                <a:lnTo>
                  <a:pt x="350519" y="618743"/>
                </a:lnTo>
                <a:lnTo>
                  <a:pt x="364236" y="617219"/>
                </a:lnTo>
                <a:lnTo>
                  <a:pt x="394715" y="611123"/>
                </a:lnTo>
                <a:lnTo>
                  <a:pt x="435863" y="597407"/>
                </a:lnTo>
                <a:lnTo>
                  <a:pt x="449580" y="591311"/>
                </a:lnTo>
                <a:lnTo>
                  <a:pt x="473963" y="576071"/>
                </a:lnTo>
                <a:lnTo>
                  <a:pt x="487680" y="568451"/>
                </a:lnTo>
                <a:lnTo>
                  <a:pt x="531876" y="531875"/>
                </a:lnTo>
                <a:lnTo>
                  <a:pt x="559308" y="499871"/>
                </a:lnTo>
                <a:lnTo>
                  <a:pt x="583691" y="463295"/>
                </a:lnTo>
                <a:lnTo>
                  <a:pt x="589787" y="449579"/>
                </a:lnTo>
                <a:lnTo>
                  <a:pt x="595884" y="437387"/>
                </a:lnTo>
                <a:lnTo>
                  <a:pt x="600456" y="423671"/>
                </a:lnTo>
                <a:lnTo>
                  <a:pt x="606552" y="408431"/>
                </a:lnTo>
                <a:lnTo>
                  <a:pt x="612647" y="380999"/>
                </a:lnTo>
                <a:lnTo>
                  <a:pt x="615695" y="365759"/>
                </a:lnTo>
                <a:lnTo>
                  <a:pt x="618743" y="335279"/>
                </a:lnTo>
                <a:lnTo>
                  <a:pt x="618743" y="304799"/>
                </a:lnTo>
                <a:lnTo>
                  <a:pt x="609600" y="243839"/>
                </a:lnTo>
                <a:lnTo>
                  <a:pt x="589787" y="188975"/>
                </a:lnTo>
                <a:lnTo>
                  <a:pt x="568452" y="150875"/>
                </a:lnTo>
                <a:lnTo>
                  <a:pt x="559308" y="140207"/>
                </a:lnTo>
                <a:lnTo>
                  <a:pt x="551687" y="128015"/>
                </a:lnTo>
                <a:lnTo>
                  <a:pt x="510539" y="86867"/>
                </a:lnTo>
                <a:lnTo>
                  <a:pt x="463295" y="54863"/>
                </a:lnTo>
                <a:lnTo>
                  <a:pt x="422148" y="36575"/>
                </a:lnTo>
                <a:lnTo>
                  <a:pt x="379476" y="24383"/>
                </a:lnTo>
                <a:lnTo>
                  <a:pt x="365760" y="21335"/>
                </a:lnTo>
                <a:lnTo>
                  <a:pt x="335280" y="18287"/>
                </a:lnTo>
                <a:lnTo>
                  <a:pt x="428243" y="18287"/>
                </a:lnTo>
                <a:lnTo>
                  <a:pt x="484632" y="45719"/>
                </a:lnTo>
                <a:lnTo>
                  <a:pt x="522732" y="71627"/>
                </a:lnTo>
                <a:lnTo>
                  <a:pt x="565404" y="115823"/>
                </a:lnTo>
                <a:lnTo>
                  <a:pt x="592836" y="153923"/>
                </a:lnTo>
                <a:lnTo>
                  <a:pt x="612647" y="195071"/>
                </a:lnTo>
                <a:lnTo>
                  <a:pt x="618743" y="208787"/>
                </a:lnTo>
                <a:lnTo>
                  <a:pt x="632460" y="254507"/>
                </a:lnTo>
                <a:lnTo>
                  <a:pt x="633983" y="271271"/>
                </a:lnTo>
                <a:lnTo>
                  <a:pt x="637031" y="286511"/>
                </a:lnTo>
                <a:lnTo>
                  <a:pt x="638556" y="303275"/>
                </a:lnTo>
                <a:lnTo>
                  <a:pt x="638556" y="335279"/>
                </a:lnTo>
                <a:lnTo>
                  <a:pt x="637031" y="352043"/>
                </a:lnTo>
                <a:lnTo>
                  <a:pt x="635508" y="367283"/>
                </a:lnTo>
                <a:lnTo>
                  <a:pt x="632460" y="384047"/>
                </a:lnTo>
                <a:lnTo>
                  <a:pt x="627887" y="399287"/>
                </a:lnTo>
                <a:lnTo>
                  <a:pt x="624839" y="414527"/>
                </a:lnTo>
                <a:lnTo>
                  <a:pt x="618743" y="429767"/>
                </a:lnTo>
                <a:lnTo>
                  <a:pt x="614172" y="443483"/>
                </a:lnTo>
                <a:lnTo>
                  <a:pt x="606552" y="457199"/>
                </a:lnTo>
                <a:lnTo>
                  <a:pt x="583691" y="498347"/>
                </a:lnTo>
                <a:lnTo>
                  <a:pt x="545591" y="545591"/>
                </a:lnTo>
                <a:lnTo>
                  <a:pt x="510539" y="576071"/>
                </a:lnTo>
                <a:lnTo>
                  <a:pt x="498348" y="583691"/>
                </a:lnTo>
                <a:lnTo>
                  <a:pt x="484632" y="592835"/>
                </a:lnTo>
                <a:lnTo>
                  <a:pt x="472439" y="600455"/>
                </a:lnTo>
                <a:lnTo>
                  <a:pt x="457200" y="608075"/>
                </a:lnTo>
                <a:lnTo>
                  <a:pt x="429767" y="62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7"/>
          <p:cNvSpPr/>
          <p:nvPr/>
        </p:nvSpPr>
        <p:spPr>
          <a:xfrm>
            <a:off x="364236" y="1111759"/>
            <a:ext cx="374904" cy="446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1065720" y="1152779"/>
            <a:ext cx="1670303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b="1" dirty="0" smtClean="0">
                <a:solidFill>
                  <a:srgbClr val="FFFFFF"/>
                </a:solidFill>
                <a:cs typeface="Times New Roman"/>
              </a:rPr>
              <a:t>Performance</a:t>
            </a:r>
            <a:endParaRPr sz="2400" b="1" dirty="0"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065720" y="1691640"/>
            <a:ext cx="3277680" cy="1264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indent="-1143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cs typeface="Times New Roman"/>
              </a:rPr>
              <a:t>Ranked the “Best Staffing Firm to Work For” 7 years in a row by SIA</a:t>
            </a:r>
            <a:endParaRPr sz="1800" dirty="0"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cs typeface="Times New Roman"/>
              </a:rPr>
              <a:t>Ranked among the Top 10 IT Staffing firms in the US</a:t>
            </a:r>
            <a:endParaRPr sz="1800" dirty="0"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445"/>
              </a:spcBef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cs typeface="Times New Roman"/>
              </a:rPr>
              <a:t>Recognized as the largest minority-owned IT Staffing firm in the US</a:t>
            </a:r>
            <a:endParaRPr sz="1800" dirty="0">
              <a:cs typeface="Times New Roman"/>
            </a:endParaRPr>
          </a:p>
          <a:p>
            <a:pPr marL="127000" indent="-114300">
              <a:lnSpc>
                <a:spcPts val="2150"/>
              </a:lnSpc>
              <a:spcBef>
                <a:spcPts val="440"/>
              </a:spcBef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cs typeface="Times New Roman"/>
              </a:rPr>
              <a:t>Top 3 Preferred Partner to 90% of our Enterprise Clients</a:t>
            </a:r>
            <a:endParaRPr sz="1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09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19150"/>
            <a:ext cx="9144000" cy="4114800"/>
          </a:xfrm>
          <a:prstGeom prst="rect">
            <a:avLst/>
          </a:prstGeom>
        </p:spPr>
      </p:pic>
      <p:sp>
        <p:nvSpPr>
          <p:cNvPr id="9" name="Rectangle 8"/>
          <p:cNvSpPr>
            <a:spLocks/>
          </p:cNvSpPr>
          <p:nvPr/>
        </p:nvSpPr>
        <p:spPr>
          <a:xfrm>
            <a:off x="135959" y="911644"/>
            <a:ext cx="4468933" cy="3910336"/>
          </a:xfrm>
          <a:prstGeom prst="rect">
            <a:avLst/>
          </a:prstGeom>
          <a:solidFill>
            <a:srgbClr val="80101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210312" y="1012699"/>
            <a:ext cx="640079" cy="640079"/>
          </a:xfrm>
          <a:custGeom>
            <a:avLst/>
            <a:gdLst/>
            <a:ahLst/>
            <a:cxnLst/>
            <a:rect l="l" t="t" r="r" b="b"/>
            <a:pathLst>
              <a:path w="640079" h="640079">
                <a:moveTo>
                  <a:pt x="353567" y="638555"/>
                </a:moveTo>
                <a:lnTo>
                  <a:pt x="288036" y="638555"/>
                </a:lnTo>
                <a:lnTo>
                  <a:pt x="271272" y="635507"/>
                </a:lnTo>
                <a:lnTo>
                  <a:pt x="210311" y="620267"/>
                </a:lnTo>
                <a:lnTo>
                  <a:pt x="153924" y="592835"/>
                </a:lnTo>
                <a:lnTo>
                  <a:pt x="117348" y="566927"/>
                </a:lnTo>
                <a:lnTo>
                  <a:pt x="73152" y="522731"/>
                </a:lnTo>
                <a:lnTo>
                  <a:pt x="47244" y="486155"/>
                </a:lnTo>
                <a:lnTo>
                  <a:pt x="38100" y="472439"/>
                </a:lnTo>
                <a:lnTo>
                  <a:pt x="19812" y="429767"/>
                </a:lnTo>
                <a:lnTo>
                  <a:pt x="6096" y="384047"/>
                </a:lnTo>
                <a:lnTo>
                  <a:pt x="1524" y="352043"/>
                </a:lnTo>
                <a:lnTo>
                  <a:pt x="0" y="336803"/>
                </a:lnTo>
                <a:lnTo>
                  <a:pt x="0" y="303275"/>
                </a:lnTo>
                <a:lnTo>
                  <a:pt x="1524" y="286511"/>
                </a:lnTo>
                <a:lnTo>
                  <a:pt x="3048" y="271271"/>
                </a:lnTo>
                <a:lnTo>
                  <a:pt x="6096" y="256031"/>
                </a:lnTo>
                <a:lnTo>
                  <a:pt x="10668" y="239267"/>
                </a:lnTo>
                <a:lnTo>
                  <a:pt x="13716" y="225551"/>
                </a:lnTo>
                <a:lnTo>
                  <a:pt x="19812" y="210311"/>
                </a:lnTo>
                <a:lnTo>
                  <a:pt x="24384" y="195071"/>
                </a:lnTo>
                <a:lnTo>
                  <a:pt x="32004" y="181355"/>
                </a:lnTo>
                <a:lnTo>
                  <a:pt x="38100" y="167639"/>
                </a:lnTo>
                <a:lnTo>
                  <a:pt x="45719" y="153923"/>
                </a:lnTo>
                <a:lnTo>
                  <a:pt x="54864" y="141731"/>
                </a:lnTo>
                <a:lnTo>
                  <a:pt x="64008" y="128015"/>
                </a:lnTo>
                <a:lnTo>
                  <a:pt x="92964" y="94487"/>
                </a:lnTo>
                <a:lnTo>
                  <a:pt x="140208" y="54863"/>
                </a:lnTo>
                <a:lnTo>
                  <a:pt x="181356" y="32003"/>
                </a:lnTo>
                <a:lnTo>
                  <a:pt x="195072" y="24383"/>
                </a:lnTo>
                <a:lnTo>
                  <a:pt x="210311" y="19811"/>
                </a:lnTo>
                <a:lnTo>
                  <a:pt x="224028" y="13715"/>
                </a:lnTo>
                <a:lnTo>
                  <a:pt x="239268" y="10667"/>
                </a:lnTo>
                <a:lnTo>
                  <a:pt x="254507" y="6095"/>
                </a:lnTo>
                <a:lnTo>
                  <a:pt x="271272" y="3047"/>
                </a:lnTo>
                <a:lnTo>
                  <a:pt x="303276" y="0"/>
                </a:lnTo>
                <a:lnTo>
                  <a:pt x="336804" y="0"/>
                </a:lnTo>
                <a:lnTo>
                  <a:pt x="368808" y="3047"/>
                </a:lnTo>
                <a:lnTo>
                  <a:pt x="399287" y="9143"/>
                </a:lnTo>
                <a:lnTo>
                  <a:pt x="414528" y="13715"/>
                </a:lnTo>
                <a:lnTo>
                  <a:pt x="425957" y="18287"/>
                </a:lnTo>
                <a:lnTo>
                  <a:pt x="320039" y="18287"/>
                </a:lnTo>
                <a:lnTo>
                  <a:pt x="304800" y="19811"/>
                </a:lnTo>
                <a:lnTo>
                  <a:pt x="289559" y="19811"/>
                </a:lnTo>
                <a:lnTo>
                  <a:pt x="274319" y="22859"/>
                </a:lnTo>
                <a:lnTo>
                  <a:pt x="259080" y="24383"/>
                </a:lnTo>
                <a:lnTo>
                  <a:pt x="245364" y="28955"/>
                </a:lnTo>
                <a:lnTo>
                  <a:pt x="230124" y="32003"/>
                </a:lnTo>
                <a:lnTo>
                  <a:pt x="216407" y="36575"/>
                </a:lnTo>
                <a:lnTo>
                  <a:pt x="176783" y="54863"/>
                </a:lnTo>
                <a:lnTo>
                  <a:pt x="140208" y="77723"/>
                </a:lnTo>
                <a:lnTo>
                  <a:pt x="108204" y="106679"/>
                </a:lnTo>
                <a:lnTo>
                  <a:pt x="79248" y="140207"/>
                </a:lnTo>
                <a:lnTo>
                  <a:pt x="70104" y="150875"/>
                </a:lnTo>
                <a:lnTo>
                  <a:pt x="48768" y="188975"/>
                </a:lnTo>
                <a:lnTo>
                  <a:pt x="38100" y="216407"/>
                </a:lnTo>
                <a:lnTo>
                  <a:pt x="32004" y="230123"/>
                </a:lnTo>
                <a:lnTo>
                  <a:pt x="28956" y="243839"/>
                </a:lnTo>
                <a:lnTo>
                  <a:pt x="22859" y="274319"/>
                </a:lnTo>
                <a:lnTo>
                  <a:pt x="21336" y="288035"/>
                </a:lnTo>
                <a:lnTo>
                  <a:pt x="19812" y="303275"/>
                </a:lnTo>
                <a:lnTo>
                  <a:pt x="19812" y="335279"/>
                </a:lnTo>
                <a:lnTo>
                  <a:pt x="22859" y="365759"/>
                </a:lnTo>
                <a:lnTo>
                  <a:pt x="24384" y="379475"/>
                </a:lnTo>
                <a:lnTo>
                  <a:pt x="28956" y="394715"/>
                </a:lnTo>
                <a:lnTo>
                  <a:pt x="32004" y="408431"/>
                </a:lnTo>
                <a:lnTo>
                  <a:pt x="36576" y="423671"/>
                </a:lnTo>
                <a:lnTo>
                  <a:pt x="42672" y="435863"/>
                </a:lnTo>
                <a:lnTo>
                  <a:pt x="54864" y="463295"/>
                </a:lnTo>
                <a:lnTo>
                  <a:pt x="70104" y="487679"/>
                </a:lnTo>
                <a:lnTo>
                  <a:pt x="79248" y="499871"/>
                </a:lnTo>
                <a:lnTo>
                  <a:pt x="86868" y="510539"/>
                </a:lnTo>
                <a:lnTo>
                  <a:pt x="128016" y="551687"/>
                </a:lnTo>
                <a:lnTo>
                  <a:pt x="163068" y="576071"/>
                </a:lnTo>
                <a:lnTo>
                  <a:pt x="176783" y="583691"/>
                </a:lnTo>
                <a:lnTo>
                  <a:pt x="188976" y="591311"/>
                </a:lnTo>
                <a:lnTo>
                  <a:pt x="202692" y="597407"/>
                </a:lnTo>
                <a:lnTo>
                  <a:pt x="243840" y="611123"/>
                </a:lnTo>
                <a:lnTo>
                  <a:pt x="274319" y="617219"/>
                </a:lnTo>
                <a:lnTo>
                  <a:pt x="304800" y="620267"/>
                </a:lnTo>
                <a:lnTo>
                  <a:pt x="429767" y="620267"/>
                </a:lnTo>
                <a:lnTo>
                  <a:pt x="416052" y="624839"/>
                </a:lnTo>
                <a:lnTo>
                  <a:pt x="400812" y="629411"/>
                </a:lnTo>
                <a:lnTo>
                  <a:pt x="384048" y="632459"/>
                </a:lnTo>
                <a:lnTo>
                  <a:pt x="353567" y="638555"/>
                </a:lnTo>
                <a:close/>
              </a:path>
              <a:path w="640079" h="640079">
                <a:moveTo>
                  <a:pt x="429767" y="620267"/>
                </a:moveTo>
                <a:lnTo>
                  <a:pt x="335280" y="620267"/>
                </a:lnTo>
                <a:lnTo>
                  <a:pt x="365760" y="617219"/>
                </a:lnTo>
                <a:lnTo>
                  <a:pt x="381000" y="614171"/>
                </a:lnTo>
                <a:lnTo>
                  <a:pt x="437387" y="597407"/>
                </a:lnTo>
                <a:lnTo>
                  <a:pt x="463295" y="583691"/>
                </a:lnTo>
                <a:lnTo>
                  <a:pt x="475487" y="577595"/>
                </a:lnTo>
                <a:lnTo>
                  <a:pt x="487680" y="568451"/>
                </a:lnTo>
                <a:lnTo>
                  <a:pt x="499872" y="560831"/>
                </a:lnTo>
                <a:lnTo>
                  <a:pt x="531876" y="533399"/>
                </a:lnTo>
                <a:lnTo>
                  <a:pt x="560832" y="499871"/>
                </a:lnTo>
                <a:lnTo>
                  <a:pt x="583691" y="463295"/>
                </a:lnTo>
                <a:lnTo>
                  <a:pt x="591312" y="449579"/>
                </a:lnTo>
                <a:lnTo>
                  <a:pt x="606552" y="409955"/>
                </a:lnTo>
                <a:lnTo>
                  <a:pt x="617220" y="365759"/>
                </a:lnTo>
                <a:lnTo>
                  <a:pt x="620268" y="335279"/>
                </a:lnTo>
                <a:lnTo>
                  <a:pt x="620268" y="304799"/>
                </a:lnTo>
                <a:lnTo>
                  <a:pt x="614172" y="259079"/>
                </a:lnTo>
                <a:lnTo>
                  <a:pt x="597408" y="202691"/>
                </a:lnTo>
                <a:lnTo>
                  <a:pt x="569976" y="152399"/>
                </a:lnTo>
                <a:lnTo>
                  <a:pt x="533400" y="106679"/>
                </a:lnTo>
                <a:lnTo>
                  <a:pt x="487680" y="70103"/>
                </a:lnTo>
                <a:lnTo>
                  <a:pt x="451104" y="48767"/>
                </a:lnTo>
                <a:lnTo>
                  <a:pt x="409956" y="32003"/>
                </a:lnTo>
                <a:lnTo>
                  <a:pt x="394715" y="28955"/>
                </a:lnTo>
                <a:lnTo>
                  <a:pt x="381000" y="24383"/>
                </a:lnTo>
                <a:lnTo>
                  <a:pt x="365760" y="22859"/>
                </a:lnTo>
                <a:lnTo>
                  <a:pt x="350519" y="19811"/>
                </a:lnTo>
                <a:lnTo>
                  <a:pt x="335280" y="19811"/>
                </a:lnTo>
                <a:lnTo>
                  <a:pt x="320039" y="18287"/>
                </a:lnTo>
                <a:lnTo>
                  <a:pt x="425957" y="18287"/>
                </a:lnTo>
                <a:lnTo>
                  <a:pt x="429767" y="19811"/>
                </a:lnTo>
                <a:lnTo>
                  <a:pt x="443484" y="24383"/>
                </a:lnTo>
                <a:lnTo>
                  <a:pt x="458723" y="30479"/>
                </a:lnTo>
                <a:lnTo>
                  <a:pt x="486156" y="45719"/>
                </a:lnTo>
                <a:lnTo>
                  <a:pt x="498348" y="54863"/>
                </a:lnTo>
                <a:lnTo>
                  <a:pt x="510539" y="62483"/>
                </a:lnTo>
                <a:lnTo>
                  <a:pt x="545591" y="92963"/>
                </a:lnTo>
                <a:lnTo>
                  <a:pt x="585215" y="140207"/>
                </a:lnTo>
                <a:lnTo>
                  <a:pt x="608076" y="181355"/>
                </a:lnTo>
                <a:lnTo>
                  <a:pt x="633983" y="254507"/>
                </a:lnTo>
                <a:lnTo>
                  <a:pt x="635508" y="271271"/>
                </a:lnTo>
                <a:lnTo>
                  <a:pt x="638556" y="286511"/>
                </a:lnTo>
                <a:lnTo>
                  <a:pt x="638556" y="303275"/>
                </a:lnTo>
                <a:lnTo>
                  <a:pt x="640079" y="320039"/>
                </a:lnTo>
                <a:lnTo>
                  <a:pt x="640079" y="335279"/>
                </a:lnTo>
                <a:lnTo>
                  <a:pt x="638556" y="352043"/>
                </a:lnTo>
                <a:lnTo>
                  <a:pt x="635508" y="368807"/>
                </a:lnTo>
                <a:lnTo>
                  <a:pt x="633983" y="384047"/>
                </a:lnTo>
                <a:lnTo>
                  <a:pt x="620268" y="429767"/>
                </a:lnTo>
                <a:lnTo>
                  <a:pt x="614172" y="443483"/>
                </a:lnTo>
                <a:lnTo>
                  <a:pt x="608076" y="458723"/>
                </a:lnTo>
                <a:lnTo>
                  <a:pt x="601980" y="472439"/>
                </a:lnTo>
                <a:lnTo>
                  <a:pt x="592836" y="484631"/>
                </a:lnTo>
                <a:lnTo>
                  <a:pt x="585215" y="498347"/>
                </a:lnTo>
                <a:lnTo>
                  <a:pt x="547115" y="545591"/>
                </a:lnTo>
                <a:lnTo>
                  <a:pt x="512063" y="576071"/>
                </a:lnTo>
                <a:lnTo>
                  <a:pt x="458723" y="608075"/>
                </a:lnTo>
                <a:lnTo>
                  <a:pt x="445008" y="614171"/>
                </a:lnTo>
                <a:lnTo>
                  <a:pt x="429767" y="620267"/>
                </a:lnTo>
                <a:close/>
              </a:path>
              <a:path w="640079" h="640079">
                <a:moveTo>
                  <a:pt x="320039" y="640079"/>
                </a:moveTo>
                <a:lnTo>
                  <a:pt x="303276" y="638555"/>
                </a:lnTo>
                <a:lnTo>
                  <a:pt x="336804" y="638555"/>
                </a:lnTo>
                <a:lnTo>
                  <a:pt x="320039" y="640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381000" y="1123950"/>
            <a:ext cx="300227" cy="4038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986350" y="1143634"/>
            <a:ext cx="3128450" cy="364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</a:pPr>
            <a:r>
              <a:rPr sz="2400" b="1" dirty="0" smtClean="0">
                <a:solidFill>
                  <a:srgbClr val="FFFFFF"/>
                </a:solidFill>
                <a:cs typeface="Times New Roman"/>
              </a:rPr>
              <a:t>Critical Success Factors</a:t>
            </a:r>
            <a:endParaRPr sz="2400" b="1" dirty="0">
              <a:cs typeface="Times New Roman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986351" y="1687068"/>
            <a:ext cx="3433250" cy="19514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 indent="-11430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cs typeface="Times New Roman"/>
              </a:rPr>
              <a:t>Client-centric business model</a:t>
            </a:r>
            <a:endParaRPr sz="1800" dirty="0"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cs typeface="Times New Roman"/>
              </a:rPr>
              <a:t>High touch employee care model</a:t>
            </a:r>
            <a:endParaRPr sz="1800" dirty="0">
              <a:cs typeface="Times New Roman"/>
            </a:endParaRPr>
          </a:p>
          <a:p>
            <a:pPr marL="127000" indent="-114300">
              <a:lnSpc>
                <a:spcPct val="100000"/>
              </a:lnSpc>
              <a:spcBef>
                <a:spcPts val="440"/>
              </a:spcBef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cs typeface="Times New Roman"/>
              </a:rPr>
              <a:t>Competency-driven and client focused recruiting</a:t>
            </a:r>
            <a:endParaRPr sz="1800" dirty="0">
              <a:cs typeface="Times New Roman"/>
            </a:endParaRPr>
          </a:p>
          <a:p>
            <a:pPr marL="127000" indent="-114300">
              <a:lnSpc>
                <a:spcPts val="2150"/>
              </a:lnSpc>
              <a:spcBef>
                <a:spcPts val="445"/>
              </a:spcBef>
              <a:buClr>
                <a:srgbClr val="FFFFFF"/>
              </a:buClr>
              <a:buFont typeface="Times New Roman"/>
              <a:buChar char="•"/>
              <a:tabLst>
                <a:tab pos="127000" algn="l"/>
              </a:tabLst>
            </a:pPr>
            <a:r>
              <a:rPr sz="1800" dirty="0" smtClean="0">
                <a:solidFill>
                  <a:srgbClr val="FFFFFF"/>
                </a:solidFill>
                <a:cs typeface="Times New Roman"/>
              </a:rPr>
              <a:t>Proprietary systems and metrics driven dashboards</a:t>
            </a:r>
            <a:endParaRPr sz="1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21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52400" y="209550"/>
            <a:ext cx="8245777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+mn-lt"/>
                <a:cs typeface="Times New Roman"/>
              </a:rPr>
              <a:t>Our Services</a:t>
            </a:r>
            <a:endParaRPr lang="en-US" sz="2800" b="1" dirty="0">
              <a:solidFill>
                <a:schemeClr val="bg1"/>
              </a:solidFill>
              <a:latin typeface="+mn-lt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893881"/>
            <a:ext cx="3962400" cy="3965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3800" y="2343150"/>
            <a:ext cx="1979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From pure play</a:t>
            </a:r>
          </a:p>
          <a:p>
            <a:pPr algn="ctr"/>
            <a:r>
              <a:rPr lang="en-US" sz="1200" b="1" dirty="0"/>
              <a:t>T&amp;M based engagements to</a:t>
            </a:r>
          </a:p>
          <a:p>
            <a:pPr algn="ctr"/>
            <a:r>
              <a:rPr lang="en-US" sz="1200" b="1" dirty="0"/>
              <a:t>managed services,</a:t>
            </a:r>
          </a:p>
          <a:p>
            <a:pPr algn="ctr"/>
            <a:r>
              <a:rPr lang="en-US" sz="1200" b="1" dirty="0"/>
              <a:t>we are one-stop</a:t>
            </a:r>
          </a:p>
          <a:p>
            <a:pPr algn="ctr"/>
            <a:r>
              <a:rPr lang="en-US" sz="1200" b="1" dirty="0"/>
              <a:t>solution providers for</a:t>
            </a:r>
          </a:p>
          <a:p>
            <a:pPr algn="ctr"/>
            <a:r>
              <a:rPr lang="en-US" sz="1200" b="1" dirty="0"/>
              <a:t>all your project needs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798319" y="1352550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Staff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Augmentation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9220" y="2199899"/>
            <a:ext cx="503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Direct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Hire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996" y="3329504"/>
            <a:ext cx="68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Managed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Services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7556" y="4019550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Training Services/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Hire, Train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and Deploy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Program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565" y="4164013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Landed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Resources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1863" y="3257550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Onsite-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Offshore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Hybrid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Hiring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7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219200"/>
            <a:ext cx="7620000" cy="3106673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/>
          </p:cNvSpPr>
          <p:nvPr/>
        </p:nvSpPr>
        <p:spPr>
          <a:xfrm>
            <a:off x="152400" y="209550"/>
            <a:ext cx="8245777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Times New Roman"/>
              </a:rPr>
              <a:t>Overview – Australia Operations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62600" y="1200150"/>
            <a:ext cx="3581400" cy="3125723"/>
            <a:chOff x="5562600" y="1200150"/>
            <a:chExt cx="3581400" cy="3125723"/>
          </a:xfrm>
        </p:grpSpPr>
        <p:sp>
          <p:nvSpPr>
            <p:cNvPr id="3" name="object 4"/>
            <p:cNvSpPr/>
            <p:nvPr/>
          </p:nvSpPr>
          <p:spPr>
            <a:xfrm>
              <a:off x="6364225" y="1200150"/>
              <a:ext cx="2779775" cy="3125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5562600" y="1200150"/>
              <a:ext cx="1905000" cy="3125723"/>
            </a:xfrm>
            <a:prstGeom prst="parallelogram">
              <a:avLst>
                <a:gd name="adj" fmla="val 40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bject 3"/>
          <p:cNvSpPr txBox="1"/>
          <p:nvPr/>
        </p:nvSpPr>
        <p:spPr>
          <a:xfrm>
            <a:off x="228600" y="1219200"/>
            <a:ext cx="5410200" cy="31066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7325" marR="12700" indent="-175260" algn="just">
              <a:lnSpc>
                <a:spcPct val="100000"/>
              </a:lnSpc>
              <a:buClr>
                <a:srgbClr val="41444D"/>
              </a:buClr>
              <a:buFont typeface="Times New Roman"/>
              <a:buChar char="•"/>
              <a:tabLst>
                <a:tab pos="1873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Fully operational entity with offices in Sydney and Melbourne respectively.</a:t>
            </a:r>
            <a:endParaRPr sz="1800" dirty="0">
              <a:cs typeface="Times New Roman"/>
            </a:endParaRPr>
          </a:p>
          <a:p>
            <a:pPr marL="187325" marR="12700" indent="-175260" algn="just">
              <a:lnSpc>
                <a:spcPct val="100000"/>
              </a:lnSpc>
              <a:spcBef>
                <a:spcPts val="300"/>
              </a:spcBef>
              <a:buClr>
                <a:srgbClr val="41444D"/>
              </a:buClr>
              <a:buFont typeface="Times New Roman"/>
              <a:buChar char="•"/>
              <a:tabLst>
                <a:tab pos="1873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Region   –   centric   engagement   and   delivery   model   with recruiting  and  operations  team  based  out  of  Sydney  and Melbourne</a:t>
            </a:r>
            <a:endParaRPr sz="1800" dirty="0">
              <a:cs typeface="Times New Roman"/>
            </a:endParaRPr>
          </a:p>
          <a:p>
            <a:pPr marL="200025" indent="-175260">
              <a:lnSpc>
                <a:spcPct val="100000"/>
              </a:lnSpc>
              <a:spcBef>
                <a:spcPts val="300"/>
              </a:spcBef>
              <a:buClr>
                <a:srgbClr val="41444D"/>
              </a:buClr>
              <a:buFont typeface="Times New Roman"/>
              <a:buChar char="•"/>
              <a:tabLst>
                <a:tab pos="2000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Ability to provide support across all major locations in Australia</a:t>
            </a:r>
            <a:endParaRPr sz="1800" dirty="0">
              <a:cs typeface="Times New Roman"/>
            </a:endParaRPr>
          </a:p>
          <a:p>
            <a:pPr marL="200025" indent="-175260">
              <a:lnSpc>
                <a:spcPct val="100000"/>
              </a:lnSpc>
              <a:spcBef>
                <a:spcPts val="300"/>
              </a:spcBef>
              <a:buClr>
                <a:srgbClr val="41444D"/>
              </a:buClr>
              <a:buFont typeface="Times New Roman"/>
              <a:buChar char="•"/>
              <a:tabLst>
                <a:tab pos="2000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24/7 recruiting support using the onsite/offshore model</a:t>
            </a:r>
            <a:endParaRPr sz="1800" dirty="0">
              <a:cs typeface="Times New Roman"/>
            </a:endParaRPr>
          </a:p>
          <a:p>
            <a:pPr marL="200025" marR="13970" indent="-175260" algn="just">
              <a:lnSpc>
                <a:spcPct val="100000"/>
              </a:lnSpc>
              <a:spcBef>
                <a:spcPts val="300"/>
              </a:spcBef>
              <a:buClr>
                <a:srgbClr val="41444D"/>
              </a:buClr>
              <a:buFont typeface="Times New Roman"/>
              <a:buChar char="•"/>
              <a:tabLst>
                <a:tab pos="200025" algn="l"/>
              </a:tabLst>
            </a:pPr>
            <a:r>
              <a:rPr sz="1800" dirty="0" smtClean="0">
                <a:solidFill>
                  <a:srgbClr val="41444D"/>
                </a:solidFill>
                <a:cs typeface="Times New Roman"/>
              </a:rPr>
              <a:t>Servicing client on both IT &amp; Functional needs from a staffing and a recruitment perspective.</a:t>
            </a:r>
            <a:endParaRPr sz="18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497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138"/>
          <p:cNvSpPr/>
          <p:nvPr/>
        </p:nvSpPr>
        <p:spPr>
          <a:xfrm>
            <a:off x="6305384" y="1047750"/>
            <a:ext cx="1064490" cy="10644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77531" y="1906969"/>
            <a:ext cx="676293" cy="2305050"/>
          </a:xfrm>
          <a:custGeom>
            <a:avLst/>
            <a:gdLst/>
            <a:ahLst/>
            <a:cxnLst/>
            <a:rect l="l" t="t" r="r" b="b"/>
            <a:pathLst>
              <a:path w="676293" h="2305050">
                <a:moveTo>
                  <a:pt x="503800" y="1533525"/>
                </a:moveTo>
                <a:lnTo>
                  <a:pt x="237381" y="1533525"/>
                </a:lnTo>
                <a:lnTo>
                  <a:pt x="236165" y="1524000"/>
                </a:lnTo>
                <a:lnTo>
                  <a:pt x="234753" y="1514475"/>
                </a:lnTo>
                <a:lnTo>
                  <a:pt x="232900" y="1504950"/>
                </a:lnTo>
                <a:lnTo>
                  <a:pt x="230678" y="1485900"/>
                </a:lnTo>
                <a:lnTo>
                  <a:pt x="228157" y="1476375"/>
                </a:lnTo>
                <a:lnTo>
                  <a:pt x="225410" y="1457325"/>
                </a:lnTo>
                <a:lnTo>
                  <a:pt x="222508" y="1438275"/>
                </a:lnTo>
                <a:lnTo>
                  <a:pt x="219523" y="1419225"/>
                </a:lnTo>
                <a:lnTo>
                  <a:pt x="216525" y="1409700"/>
                </a:lnTo>
                <a:lnTo>
                  <a:pt x="213587" y="1390650"/>
                </a:lnTo>
                <a:lnTo>
                  <a:pt x="210016" y="1371600"/>
                </a:lnTo>
                <a:lnTo>
                  <a:pt x="206041" y="1362075"/>
                </a:lnTo>
                <a:lnTo>
                  <a:pt x="201806" y="1343025"/>
                </a:lnTo>
                <a:lnTo>
                  <a:pt x="197454" y="1333500"/>
                </a:lnTo>
                <a:lnTo>
                  <a:pt x="193127" y="1314450"/>
                </a:lnTo>
                <a:lnTo>
                  <a:pt x="188969" y="1304925"/>
                </a:lnTo>
                <a:lnTo>
                  <a:pt x="185123" y="1295400"/>
                </a:lnTo>
                <a:lnTo>
                  <a:pt x="175038" y="1276350"/>
                </a:lnTo>
                <a:lnTo>
                  <a:pt x="170388" y="1266825"/>
                </a:lnTo>
                <a:lnTo>
                  <a:pt x="167652" y="1257300"/>
                </a:lnTo>
                <a:lnTo>
                  <a:pt x="166370" y="1238250"/>
                </a:lnTo>
                <a:lnTo>
                  <a:pt x="163991" y="1228725"/>
                </a:lnTo>
                <a:lnTo>
                  <a:pt x="161702" y="1219200"/>
                </a:lnTo>
                <a:lnTo>
                  <a:pt x="158701" y="1200150"/>
                </a:lnTo>
                <a:lnTo>
                  <a:pt x="154827" y="1181100"/>
                </a:lnTo>
                <a:lnTo>
                  <a:pt x="152037" y="1171575"/>
                </a:lnTo>
                <a:lnTo>
                  <a:pt x="141369" y="1171575"/>
                </a:lnTo>
                <a:lnTo>
                  <a:pt x="141369" y="1162050"/>
                </a:lnTo>
                <a:lnTo>
                  <a:pt x="140849" y="1152525"/>
                </a:lnTo>
                <a:lnTo>
                  <a:pt x="139492" y="1143000"/>
                </a:lnTo>
                <a:lnTo>
                  <a:pt x="137603" y="1123950"/>
                </a:lnTo>
                <a:lnTo>
                  <a:pt x="135488" y="1114425"/>
                </a:lnTo>
                <a:lnTo>
                  <a:pt x="133451" y="1095375"/>
                </a:lnTo>
                <a:lnTo>
                  <a:pt x="131797" y="1076325"/>
                </a:lnTo>
                <a:lnTo>
                  <a:pt x="130831" y="1066800"/>
                </a:lnTo>
                <a:lnTo>
                  <a:pt x="131025" y="1057275"/>
                </a:lnTo>
                <a:lnTo>
                  <a:pt x="131290" y="1038225"/>
                </a:lnTo>
                <a:lnTo>
                  <a:pt x="131644" y="1028700"/>
                </a:lnTo>
                <a:lnTo>
                  <a:pt x="132067" y="1009650"/>
                </a:lnTo>
                <a:lnTo>
                  <a:pt x="132542" y="1000125"/>
                </a:lnTo>
                <a:lnTo>
                  <a:pt x="133049" y="981075"/>
                </a:lnTo>
                <a:lnTo>
                  <a:pt x="133572" y="971550"/>
                </a:lnTo>
                <a:lnTo>
                  <a:pt x="134091" y="952500"/>
                </a:lnTo>
                <a:lnTo>
                  <a:pt x="134588" y="942975"/>
                </a:lnTo>
                <a:lnTo>
                  <a:pt x="135045" y="923925"/>
                </a:lnTo>
                <a:lnTo>
                  <a:pt x="139214" y="885825"/>
                </a:lnTo>
                <a:lnTo>
                  <a:pt x="140492" y="866775"/>
                </a:lnTo>
                <a:lnTo>
                  <a:pt x="141576" y="857250"/>
                </a:lnTo>
                <a:lnTo>
                  <a:pt x="142383" y="847725"/>
                </a:lnTo>
                <a:lnTo>
                  <a:pt x="142830" y="838200"/>
                </a:lnTo>
                <a:lnTo>
                  <a:pt x="142342" y="819150"/>
                </a:lnTo>
                <a:lnTo>
                  <a:pt x="141525" y="809625"/>
                </a:lnTo>
                <a:lnTo>
                  <a:pt x="69415" y="809625"/>
                </a:lnTo>
                <a:lnTo>
                  <a:pt x="54523" y="800100"/>
                </a:lnTo>
                <a:lnTo>
                  <a:pt x="39622" y="800100"/>
                </a:lnTo>
                <a:lnTo>
                  <a:pt x="27192" y="790575"/>
                </a:lnTo>
                <a:lnTo>
                  <a:pt x="16962" y="781050"/>
                </a:lnTo>
                <a:lnTo>
                  <a:pt x="11417" y="771525"/>
                </a:lnTo>
                <a:lnTo>
                  <a:pt x="8195" y="752475"/>
                </a:lnTo>
                <a:lnTo>
                  <a:pt x="4853" y="742950"/>
                </a:lnTo>
                <a:lnTo>
                  <a:pt x="2327" y="733425"/>
                </a:lnTo>
                <a:lnTo>
                  <a:pt x="686" y="723900"/>
                </a:lnTo>
                <a:lnTo>
                  <a:pt x="0" y="704850"/>
                </a:lnTo>
                <a:lnTo>
                  <a:pt x="338" y="695325"/>
                </a:lnTo>
                <a:lnTo>
                  <a:pt x="1161" y="685800"/>
                </a:lnTo>
                <a:lnTo>
                  <a:pt x="1955" y="676275"/>
                </a:lnTo>
                <a:lnTo>
                  <a:pt x="2982" y="666750"/>
                </a:lnTo>
                <a:lnTo>
                  <a:pt x="7314" y="638175"/>
                </a:lnTo>
                <a:lnTo>
                  <a:pt x="9126" y="619125"/>
                </a:lnTo>
                <a:lnTo>
                  <a:pt x="11099" y="609600"/>
                </a:lnTo>
                <a:lnTo>
                  <a:pt x="13217" y="590550"/>
                </a:lnTo>
                <a:lnTo>
                  <a:pt x="15466" y="571500"/>
                </a:lnTo>
                <a:lnTo>
                  <a:pt x="17831" y="561975"/>
                </a:lnTo>
                <a:lnTo>
                  <a:pt x="20299" y="542925"/>
                </a:lnTo>
                <a:lnTo>
                  <a:pt x="22853" y="533400"/>
                </a:lnTo>
                <a:lnTo>
                  <a:pt x="25480" y="523875"/>
                </a:lnTo>
                <a:lnTo>
                  <a:pt x="29932" y="504825"/>
                </a:lnTo>
                <a:lnTo>
                  <a:pt x="34206" y="485775"/>
                </a:lnTo>
                <a:lnTo>
                  <a:pt x="38268" y="476250"/>
                </a:lnTo>
                <a:lnTo>
                  <a:pt x="42085" y="457200"/>
                </a:lnTo>
                <a:lnTo>
                  <a:pt x="45623" y="447675"/>
                </a:lnTo>
                <a:lnTo>
                  <a:pt x="48849" y="438150"/>
                </a:lnTo>
                <a:lnTo>
                  <a:pt x="51730" y="428625"/>
                </a:lnTo>
                <a:lnTo>
                  <a:pt x="54233" y="419100"/>
                </a:lnTo>
                <a:lnTo>
                  <a:pt x="58401" y="409575"/>
                </a:lnTo>
                <a:lnTo>
                  <a:pt x="63930" y="390525"/>
                </a:lnTo>
                <a:lnTo>
                  <a:pt x="70716" y="381000"/>
                </a:lnTo>
                <a:lnTo>
                  <a:pt x="78661" y="371475"/>
                </a:lnTo>
                <a:lnTo>
                  <a:pt x="108424" y="371475"/>
                </a:lnTo>
                <a:lnTo>
                  <a:pt x="139251" y="361950"/>
                </a:lnTo>
                <a:lnTo>
                  <a:pt x="140267" y="352425"/>
                </a:lnTo>
                <a:lnTo>
                  <a:pt x="145408" y="342900"/>
                </a:lnTo>
                <a:lnTo>
                  <a:pt x="153474" y="333375"/>
                </a:lnTo>
                <a:lnTo>
                  <a:pt x="163266" y="314325"/>
                </a:lnTo>
                <a:lnTo>
                  <a:pt x="173583" y="304800"/>
                </a:lnTo>
                <a:lnTo>
                  <a:pt x="183225" y="295275"/>
                </a:lnTo>
                <a:lnTo>
                  <a:pt x="190993" y="295275"/>
                </a:lnTo>
                <a:lnTo>
                  <a:pt x="195686" y="285750"/>
                </a:lnTo>
                <a:lnTo>
                  <a:pt x="199008" y="266700"/>
                </a:lnTo>
                <a:lnTo>
                  <a:pt x="202457" y="257175"/>
                </a:lnTo>
                <a:lnTo>
                  <a:pt x="212983" y="219075"/>
                </a:lnTo>
                <a:lnTo>
                  <a:pt x="216356" y="209550"/>
                </a:lnTo>
                <a:lnTo>
                  <a:pt x="219563" y="190500"/>
                </a:lnTo>
                <a:lnTo>
                  <a:pt x="222546" y="180975"/>
                </a:lnTo>
                <a:lnTo>
                  <a:pt x="222309" y="171450"/>
                </a:lnTo>
                <a:lnTo>
                  <a:pt x="221953" y="161925"/>
                </a:lnTo>
                <a:lnTo>
                  <a:pt x="221631" y="152400"/>
                </a:lnTo>
                <a:lnTo>
                  <a:pt x="221494" y="133350"/>
                </a:lnTo>
                <a:lnTo>
                  <a:pt x="221695" y="123825"/>
                </a:lnTo>
                <a:lnTo>
                  <a:pt x="222386" y="114300"/>
                </a:lnTo>
                <a:lnTo>
                  <a:pt x="223719" y="95250"/>
                </a:lnTo>
                <a:lnTo>
                  <a:pt x="225846" y="85725"/>
                </a:lnTo>
                <a:lnTo>
                  <a:pt x="228921" y="66675"/>
                </a:lnTo>
                <a:lnTo>
                  <a:pt x="236320" y="57150"/>
                </a:lnTo>
                <a:lnTo>
                  <a:pt x="245363" y="38100"/>
                </a:lnTo>
                <a:lnTo>
                  <a:pt x="255492" y="28575"/>
                </a:lnTo>
                <a:lnTo>
                  <a:pt x="276776" y="9525"/>
                </a:lnTo>
                <a:lnTo>
                  <a:pt x="286815" y="0"/>
                </a:lnTo>
                <a:lnTo>
                  <a:pt x="371632" y="0"/>
                </a:lnTo>
                <a:lnTo>
                  <a:pt x="386120" y="9525"/>
                </a:lnTo>
                <a:lnTo>
                  <a:pt x="400063" y="9525"/>
                </a:lnTo>
                <a:lnTo>
                  <a:pt x="412932" y="19050"/>
                </a:lnTo>
                <a:lnTo>
                  <a:pt x="427826" y="28575"/>
                </a:lnTo>
                <a:lnTo>
                  <a:pt x="439738" y="38100"/>
                </a:lnTo>
                <a:lnTo>
                  <a:pt x="448952" y="57150"/>
                </a:lnTo>
                <a:lnTo>
                  <a:pt x="455751" y="66675"/>
                </a:lnTo>
                <a:lnTo>
                  <a:pt x="460417" y="76200"/>
                </a:lnTo>
                <a:lnTo>
                  <a:pt x="463234" y="85725"/>
                </a:lnTo>
                <a:lnTo>
                  <a:pt x="464485" y="95250"/>
                </a:lnTo>
                <a:lnTo>
                  <a:pt x="462975" y="104775"/>
                </a:lnTo>
                <a:lnTo>
                  <a:pt x="460562" y="123825"/>
                </a:lnTo>
                <a:lnTo>
                  <a:pt x="457711" y="133350"/>
                </a:lnTo>
                <a:lnTo>
                  <a:pt x="454887" y="152400"/>
                </a:lnTo>
                <a:lnTo>
                  <a:pt x="452556" y="161925"/>
                </a:lnTo>
                <a:lnTo>
                  <a:pt x="452265" y="161925"/>
                </a:lnTo>
                <a:lnTo>
                  <a:pt x="450741" y="171450"/>
                </a:lnTo>
                <a:lnTo>
                  <a:pt x="453518" y="171450"/>
                </a:lnTo>
                <a:lnTo>
                  <a:pt x="452508" y="180975"/>
                </a:lnTo>
                <a:lnTo>
                  <a:pt x="445035" y="200025"/>
                </a:lnTo>
                <a:lnTo>
                  <a:pt x="441060" y="209550"/>
                </a:lnTo>
                <a:lnTo>
                  <a:pt x="441994" y="228600"/>
                </a:lnTo>
                <a:lnTo>
                  <a:pt x="443292" y="238125"/>
                </a:lnTo>
                <a:lnTo>
                  <a:pt x="444961" y="247650"/>
                </a:lnTo>
                <a:lnTo>
                  <a:pt x="447006" y="266700"/>
                </a:lnTo>
                <a:lnTo>
                  <a:pt x="449434" y="276225"/>
                </a:lnTo>
                <a:lnTo>
                  <a:pt x="452250" y="295275"/>
                </a:lnTo>
                <a:lnTo>
                  <a:pt x="455459" y="304800"/>
                </a:lnTo>
                <a:lnTo>
                  <a:pt x="459069" y="314325"/>
                </a:lnTo>
                <a:lnTo>
                  <a:pt x="466648" y="333375"/>
                </a:lnTo>
                <a:lnTo>
                  <a:pt x="470943" y="342900"/>
                </a:lnTo>
                <a:lnTo>
                  <a:pt x="472403" y="361950"/>
                </a:lnTo>
                <a:lnTo>
                  <a:pt x="471479" y="371475"/>
                </a:lnTo>
                <a:lnTo>
                  <a:pt x="468619" y="381000"/>
                </a:lnTo>
                <a:lnTo>
                  <a:pt x="464273" y="381000"/>
                </a:lnTo>
                <a:lnTo>
                  <a:pt x="458891" y="390525"/>
                </a:lnTo>
                <a:lnTo>
                  <a:pt x="471443" y="390525"/>
                </a:lnTo>
                <a:lnTo>
                  <a:pt x="483826" y="400050"/>
                </a:lnTo>
                <a:lnTo>
                  <a:pt x="499807" y="400050"/>
                </a:lnTo>
                <a:lnTo>
                  <a:pt x="514318" y="409575"/>
                </a:lnTo>
                <a:lnTo>
                  <a:pt x="526950" y="409575"/>
                </a:lnTo>
                <a:lnTo>
                  <a:pt x="537295" y="419100"/>
                </a:lnTo>
                <a:lnTo>
                  <a:pt x="544945" y="419100"/>
                </a:lnTo>
                <a:lnTo>
                  <a:pt x="556647" y="428625"/>
                </a:lnTo>
                <a:lnTo>
                  <a:pt x="565442" y="438150"/>
                </a:lnTo>
                <a:lnTo>
                  <a:pt x="570304" y="457200"/>
                </a:lnTo>
                <a:lnTo>
                  <a:pt x="574355" y="466725"/>
                </a:lnTo>
                <a:lnTo>
                  <a:pt x="580445" y="476250"/>
                </a:lnTo>
                <a:lnTo>
                  <a:pt x="587226" y="495300"/>
                </a:lnTo>
                <a:lnTo>
                  <a:pt x="593535" y="504825"/>
                </a:lnTo>
                <a:lnTo>
                  <a:pt x="598211" y="514350"/>
                </a:lnTo>
                <a:lnTo>
                  <a:pt x="600092" y="523875"/>
                </a:lnTo>
                <a:lnTo>
                  <a:pt x="603481" y="533400"/>
                </a:lnTo>
                <a:lnTo>
                  <a:pt x="608600" y="552450"/>
                </a:lnTo>
                <a:lnTo>
                  <a:pt x="612070" y="561975"/>
                </a:lnTo>
                <a:lnTo>
                  <a:pt x="613200" y="571500"/>
                </a:lnTo>
                <a:lnTo>
                  <a:pt x="615705" y="590550"/>
                </a:lnTo>
                <a:lnTo>
                  <a:pt x="618739" y="600075"/>
                </a:lnTo>
                <a:lnTo>
                  <a:pt x="623527" y="619125"/>
                </a:lnTo>
                <a:lnTo>
                  <a:pt x="628120" y="638175"/>
                </a:lnTo>
                <a:lnTo>
                  <a:pt x="632918" y="638175"/>
                </a:lnTo>
                <a:lnTo>
                  <a:pt x="642765" y="647700"/>
                </a:lnTo>
                <a:lnTo>
                  <a:pt x="642765" y="657225"/>
                </a:lnTo>
                <a:lnTo>
                  <a:pt x="644289" y="666750"/>
                </a:lnTo>
                <a:lnTo>
                  <a:pt x="645756" y="676275"/>
                </a:lnTo>
                <a:lnTo>
                  <a:pt x="648103" y="685800"/>
                </a:lnTo>
                <a:lnTo>
                  <a:pt x="652211" y="704850"/>
                </a:lnTo>
                <a:lnTo>
                  <a:pt x="658099" y="714375"/>
                </a:lnTo>
                <a:lnTo>
                  <a:pt x="663927" y="723900"/>
                </a:lnTo>
                <a:lnTo>
                  <a:pt x="669125" y="742950"/>
                </a:lnTo>
                <a:lnTo>
                  <a:pt x="673122" y="752475"/>
                </a:lnTo>
                <a:lnTo>
                  <a:pt x="676110" y="762000"/>
                </a:lnTo>
                <a:lnTo>
                  <a:pt x="676293" y="762000"/>
                </a:lnTo>
                <a:lnTo>
                  <a:pt x="676293" y="800100"/>
                </a:lnTo>
                <a:lnTo>
                  <a:pt x="673268" y="809625"/>
                </a:lnTo>
                <a:lnTo>
                  <a:pt x="664609" y="819150"/>
                </a:lnTo>
                <a:lnTo>
                  <a:pt x="654341" y="819150"/>
                </a:lnTo>
                <a:lnTo>
                  <a:pt x="640868" y="828675"/>
                </a:lnTo>
                <a:lnTo>
                  <a:pt x="625272" y="828675"/>
                </a:lnTo>
                <a:lnTo>
                  <a:pt x="608633" y="838200"/>
                </a:lnTo>
                <a:lnTo>
                  <a:pt x="576546" y="838200"/>
                </a:lnTo>
                <a:lnTo>
                  <a:pt x="563261" y="847725"/>
                </a:lnTo>
                <a:lnTo>
                  <a:pt x="548442" y="847725"/>
                </a:lnTo>
                <a:lnTo>
                  <a:pt x="551161" y="857250"/>
                </a:lnTo>
                <a:lnTo>
                  <a:pt x="560691" y="876300"/>
                </a:lnTo>
                <a:lnTo>
                  <a:pt x="566719" y="895350"/>
                </a:lnTo>
                <a:lnTo>
                  <a:pt x="573068" y="904875"/>
                </a:lnTo>
                <a:lnTo>
                  <a:pt x="579346" y="923925"/>
                </a:lnTo>
                <a:lnTo>
                  <a:pt x="585164" y="942975"/>
                </a:lnTo>
                <a:lnTo>
                  <a:pt x="590128" y="952500"/>
                </a:lnTo>
                <a:lnTo>
                  <a:pt x="593848" y="962025"/>
                </a:lnTo>
                <a:lnTo>
                  <a:pt x="596793" y="981075"/>
                </a:lnTo>
                <a:lnTo>
                  <a:pt x="599959" y="990600"/>
                </a:lnTo>
                <a:lnTo>
                  <a:pt x="603209" y="1009650"/>
                </a:lnTo>
                <a:lnTo>
                  <a:pt x="606407" y="1019175"/>
                </a:lnTo>
                <a:lnTo>
                  <a:pt x="609416" y="1038225"/>
                </a:lnTo>
                <a:lnTo>
                  <a:pt x="612100" y="1047750"/>
                </a:lnTo>
                <a:lnTo>
                  <a:pt x="614322" y="1066800"/>
                </a:lnTo>
                <a:lnTo>
                  <a:pt x="615947" y="1076325"/>
                </a:lnTo>
                <a:lnTo>
                  <a:pt x="616836" y="1085850"/>
                </a:lnTo>
                <a:lnTo>
                  <a:pt x="616037" y="1104900"/>
                </a:lnTo>
                <a:lnTo>
                  <a:pt x="615588" y="1114425"/>
                </a:lnTo>
                <a:lnTo>
                  <a:pt x="615387" y="1133475"/>
                </a:lnTo>
                <a:lnTo>
                  <a:pt x="615335" y="1143000"/>
                </a:lnTo>
                <a:lnTo>
                  <a:pt x="595521" y="1152525"/>
                </a:lnTo>
                <a:lnTo>
                  <a:pt x="594710" y="1162050"/>
                </a:lnTo>
                <a:lnTo>
                  <a:pt x="592553" y="1171575"/>
                </a:lnTo>
                <a:lnTo>
                  <a:pt x="589470" y="1181100"/>
                </a:lnTo>
                <a:lnTo>
                  <a:pt x="585878" y="1200150"/>
                </a:lnTo>
                <a:lnTo>
                  <a:pt x="582194" y="1219200"/>
                </a:lnTo>
                <a:lnTo>
                  <a:pt x="578837" y="1228725"/>
                </a:lnTo>
                <a:lnTo>
                  <a:pt x="574589" y="1238250"/>
                </a:lnTo>
                <a:lnTo>
                  <a:pt x="573094" y="1257300"/>
                </a:lnTo>
                <a:lnTo>
                  <a:pt x="572290" y="1266825"/>
                </a:lnTo>
                <a:lnTo>
                  <a:pt x="567136" y="1295400"/>
                </a:lnTo>
                <a:lnTo>
                  <a:pt x="564601" y="1314450"/>
                </a:lnTo>
                <a:lnTo>
                  <a:pt x="561907" y="1323975"/>
                </a:lnTo>
                <a:lnTo>
                  <a:pt x="559205" y="1343025"/>
                </a:lnTo>
                <a:lnTo>
                  <a:pt x="556643" y="1352550"/>
                </a:lnTo>
                <a:lnTo>
                  <a:pt x="554371" y="1371600"/>
                </a:lnTo>
                <a:lnTo>
                  <a:pt x="552540" y="1381125"/>
                </a:lnTo>
                <a:lnTo>
                  <a:pt x="549479" y="1400175"/>
                </a:lnTo>
                <a:lnTo>
                  <a:pt x="547053" y="1419225"/>
                </a:lnTo>
                <a:lnTo>
                  <a:pt x="545274" y="1428750"/>
                </a:lnTo>
                <a:lnTo>
                  <a:pt x="544156" y="1438275"/>
                </a:lnTo>
                <a:lnTo>
                  <a:pt x="543713" y="1447800"/>
                </a:lnTo>
                <a:lnTo>
                  <a:pt x="535135" y="1447800"/>
                </a:lnTo>
                <a:lnTo>
                  <a:pt x="519850" y="1457325"/>
                </a:lnTo>
                <a:lnTo>
                  <a:pt x="514749" y="1457325"/>
                </a:lnTo>
                <a:lnTo>
                  <a:pt x="504081" y="1466850"/>
                </a:lnTo>
                <a:lnTo>
                  <a:pt x="503712" y="1485900"/>
                </a:lnTo>
                <a:lnTo>
                  <a:pt x="503006" y="1495425"/>
                </a:lnTo>
                <a:lnTo>
                  <a:pt x="502564" y="1504950"/>
                </a:lnTo>
                <a:lnTo>
                  <a:pt x="502910" y="1514475"/>
                </a:lnTo>
                <a:lnTo>
                  <a:pt x="503800" y="1533525"/>
                </a:lnTo>
                <a:close/>
              </a:path>
              <a:path w="676293" h="2305050">
                <a:moveTo>
                  <a:pt x="305961" y="2124075"/>
                </a:moveTo>
                <a:lnTo>
                  <a:pt x="209949" y="2124075"/>
                </a:lnTo>
                <a:lnTo>
                  <a:pt x="212997" y="2105025"/>
                </a:lnTo>
                <a:lnTo>
                  <a:pt x="212810" y="2095500"/>
                </a:lnTo>
                <a:lnTo>
                  <a:pt x="214071" y="2076450"/>
                </a:lnTo>
                <a:lnTo>
                  <a:pt x="215038" y="2066925"/>
                </a:lnTo>
                <a:lnTo>
                  <a:pt x="215960" y="2047875"/>
                </a:lnTo>
                <a:lnTo>
                  <a:pt x="215167" y="2038350"/>
                </a:lnTo>
                <a:lnTo>
                  <a:pt x="215431" y="2028825"/>
                </a:lnTo>
                <a:lnTo>
                  <a:pt x="216354" y="2019300"/>
                </a:lnTo>
                <a:lnTo>
                  <a:pt x="217536" y="2009775"/>
                </a:lnTo>
                <a:lnTo>
                  <a:pt x="218580" y="1990725"/>
                </a:lnTo>
                <a:lnTo>
                  <a:pt x="219087" y="1971675"/>
                </a:lnTo>
                <a:lnTo>
                  <a:pt x="218916" y="1971675"/>
                </a:lnTo>
                <a:lnTo>
                  <a:pt x="218425" y="1962150"/>
                </a:lnTo>
                <a:lnTo>
                  <a:pt x="217655" y="1952625"/>
                </a:lnTo>
                <a:lnTo>
                  <a:pt x="216644" y="1933575"/>
                </a:lnTo>
                <a:lnTo>
                  <a:pt x="215431" y="1924050"/>
                </a:lnTo>
                <a:lnTo>
                  <a:pt x="214057" y="1914525"/>
                </a:lnTo>
                <a:lnTo>
                  <a:pt x="212559" y="1895475"/>
                </a:lnTo>
                <a:lnTo>
                  <a:pt x="207722" y="1857375"/>
                </a:lnTo>
                <a:lnTo>
                  <a:pt x="206125" y="1838325"/>
                </a:lnTo>
                <a:lnTo>
                  <a:pt x="204601" y="1828800"/>
                </a:lnTo>
                <a:lnTo>
                  <a:pt x="203190" y="1809750"/>
                </a:lnTo>
                <a:lnTo>
                  <a:pt x="201930" y="1800225"/>
                </a:lnTo>
                <a:lnTo>
                  <a:pt x="200862" y="1781175"/>
                </a:lnTo>
                <a:lnTo>
                  <a:pt x="200023" y="1771650"/>
                </a:lnTo>
                <a:lnTo>
                  <a:pt x="199453" y="1762125"/>
                </a:lnTo>
                <a:lnTo>
                  <a:pt x="199611" y="1743075"/>
                </a:lnTo>
                <a:lnTo>
                  <a:pt x="200794" y="1724025"/>
                </a:lnTo>
                <a:lnTo>
                  <a:pt x="202841" y="1714500"/>
                </a:lnTo>
                <a:lnTo>
                  <a:pt x="205590" y="1695450"/>
                </a:lnTo>
                <a:lnTo>
                  <a:pt x="208879" y="1676400"/>
                </a:lnTo>
                <a:lnTo>
                  <a:pt x="212546" y="1666875"/>
                </a:lnTo>
                <a:lnTo>
                  <a:pt x="216430" y="1657350"/>
                </a:lnTo>
                <a:lnTo>
                  <a:pt x="220369" y="1638300"/>
                </a:lnTo>
                <a:lnTo>
                  <a:pt x="224200" y="1628775"/>
                </a:lnTo>
                <a:lnTo>
                  <a:pt x="227763" y="1619250"/>
                </a:lnTo>
                <a:lnTo>
                  <a:pt x="230895" y="1619250"/>
                </a:lnTo>
                <a:lnTo>
                  <a:pt x="233434" y="1609725"/>
                </a:lnTo>
                <a:lnTo>
                  <a:pt x="237123" y="1600200"/>
                </a:lnTo>
                <a:lnTo>
                  <a:pt x="240067" y="1581150"/>
                </a:lnTo>
                <a:lnTo>
                  <a:pt x="242364" y="1571625"/>
                </a:lnTo>
                <a:lnTo>
                  <a:pt x="244110" y="1552575"/>
                </a:lnTo>
                <a:lnTo>
                  <a:pt x="245403" y="1543050"/>
                </a:lnTo>
                <a:lnTo>
                  <a:pt x="246340" y="1533525"/>
                </a:lnTo>
                <a:lnTo>
                  <a:pt x="504227" y="1533525"/>
                </a:lnTo>
                <a:lnTo>
                  <a:pt x="504565" y="1543050"/>
                </a:lnTo>
                <a:lnTo>
                  <a:pt x="504756" y="1552575"/>
                </a:lnTo>
                <a:lnTo>
                  <a:pt x="504741" y="1562100"/>
                </a:lnTo>
                <a:lnTo>
                  <a:pt x="504462" y="1581150"/>
                </a:lnTo>
                <a:lnTo>
                  <a:pt x="503861" y="1590675"/>
                </a:lnTo>
                <a:lnTo>
                  <a:pt x="502880" y="1600200"/>
                </a:lnTo>
                <a:lnTo>
                  <a:pt x="501462" y="1619250"/>
                </a:lnTo>
                <a:lnTo>
                  <a:pt x="499547" y="1628775"/>
                </a:lnTo>
                <a:lnTo>
                  <a:pt x="497078" y="1647825"/>
                </a:lnTo>
                <a:lnTo>
                  <a:pt x="493996" y="1666875"/>
                </a:lnTo>
                <a:lnTo>
                  <a:pt x="490244" y="1685925"/>
                </a:lnTo>
                <a:lnTo>
                  <a:pt x="485662" y="1704975"/>
                </a:lnTo>
                <a:lnTo>
                  <a:pt x="481051" y="1724025"/>
                </a:lnTo>
                <a:lnTo>
                  <a:pt x="476451" y="1752600"/>
                </a:lnTo>
                <a:lnTo>
                  <a:pt x="471906" y="1762125"/>
                </a:lnTo>
                <a:lnTo>
                  <a:pt x="467454" y="1781175"/>
                </a:lnTo>
                <a:lnTo>
                  <a:pt x="459000" y="1819275"/>
                </a:lnTo>
                <a:lnTo>
                  <a:pt x="351674" y="1819275"/>
                </a:lnTo>
                <a:lnTo>
                  <a:pt x="347644" y="1828800"/>
                </a:lnTo>
                <a:lnTo>
                  <a:pt x="343163" y="1838325"/>
                </a:lnTo>
                <a:lnTo>
                  <a:pt x="333362" y="1857375"/>
                </a:lnTo>
                <a:lnTo>
                  <a:pt x="328303" y="1866900"/>
                </a:lnTo>
                <a:lnTo>
                  <a:pt x="323309" y="1885950"/>
                </a:lnTo>
                <a:lnTo>
                  <a:pt x="318512" y="1895475"/>
                </a:lnTo>
                <a:lnTo>
                  <a:pt x="314040" y="1905000"/>
                </a:lnTo>
                <a:lnTo>
                  <a:pt x="310022" y="1924050"/>
                </a:lnTo>
                <a:lnTo>
                  <a:pt x="304052" y="1943100"/>
                </a:lnTo>
                <a:lnTo>
                  <a:pt x="299928" y="1962150"/>
                </a:lnTo>
                <a:lnTo>
                  <a:pt x="297349" y="1971675"/>
                </a:lnTo>
                <a:lnTo>
                  <a:pt x="296011" y="1990725"/>
                </a:lnTo>
                <a:lnTo>
                  <a:pt x="295613" y="2000250"/>
                </a:lnTo>
                <a:lnTo>
                  <a:pt x="295852" y="2000250"/>
                </a:lnTo>
                <a:lnTo>
                  <a:pt x="296425" y="2009775"/>
                </a:lnTo>
                <a:lnTo>
                  <a:pt x="297308" y="2028825"/>
                </a:lnTo>
                <a:lnTo>
                  <a:pt x="297324" y="2038350"/>
                </a:lnTo>
                <a:lnTo>
                  <a:pt x="296990" y="2057400"/>
                </a:lnTo>
                <a:lnTo>
                  <a:pt x="297835" y="2066925"/>
                </a:lnTo>
                <a:lnTo>
                  <a:pt x="298225" y="2076450"/>
                </a:lnTo>
                <a:lnTo>
                  <a:pt x="298335" y="2095500"/>
                </a:lnTo>
                <a:lnTo>
                  <a:pt x="299865" y="2105025"/>
                </a:lnTo>
                <a:lnTo>
                  <a:pt x="301389" y="2105025"/>
                </a:lnTo>
                <a:lnTo>
                  <a:pt x="301389" y="2114550"/>
                </a:lnTo>
                <a:lnTo>
                  <a:pt x="302913" y="2114550"/>
                </a:lnTo>
                <a:lnTo>
                  <a:pt x="305961" y="2124075"/>
                </a:lnTo>
                <a:close/>
              </a:path>
              <a:path w="676293" h="2305050">
                <a:moveTo>
                  <a:pt x="450741" y="2000250"/>
                </a:moveTo>
                <a:lnTo>
                  <a:pt x="325773" y="2000250"/>
                </a:lnTo>
                <a:lnTo>
                  <a:pt x="325773" y="1990725"/>
                </a:lnTo>
                <a:lnTo>
                  <a:pt x="328268" y="1971675"/>
                </a:lnTo>
                <a:lnTo>
                  <a:pt x="331652" y="1962150"/>
                </a:lnTo>
                <a:lnTo>
                  <a:pt x="333393" y="1952625"/>
                </a:lnTo>
                <a:lnTo>
                  <a:pt x="331869" y="1952625"/>
                </a:lnTo>
                <a:lnTo>
                  <a:pt x="334917" y="1933575"/>
                </a:lnTo>
                <a:lnTo>
                  <a:pt x="344061" y="1924050"/>
                </a:lnTo>
                <a:lnTo>
                  <a:pt x="342537" y="1924050"/>
                </a:lnTo>
                <a:lnTo>
                  <a:pt x="345106" y="1914525"/>
                </a:lnTo>
                <a:lnTo>
                  <a:pt x="347010" y="1905000"/>
                </a:lnTo>
                <a:lnTo>
                  <a:pt x="348576" y="1895475"/>
                </a:lnTo>
                <a:lnTo>
                  <a:pt x="349742" y="1876425"/>
                </a:lnTo>
                <a:lnTo>
                  <a:pt x="350572" y="1866900"/>
                </a:lnTo>
                <a:lnTo>
                  <a:pt x="351123" y="1857375"/>
                </a:lnTo>
                <a:lnTo>
                  <a:pt x="351617" y="1828800"/>
                </a:lnTo>
                <a:lnTo>
                  <a:pt x="351674" y="1819275"/>
                </a:lnTo>
                <a:lnTo>
                  <a:pt x="459000" y="1819275"/>
                </a:lnTo>
                <a:lnTo>
                  <a:pt x="455080" y="1838325"/>
                </a:lnTo>
                <a:lnTo>
                  <a:pt x="451419" y="1847850"/>
                </a:lnTo>
                <a:lnTo>
                  <a:pt x="448059" y="1866900"/>
                </a:lnTo>
                <a:lnTo>
                  <a:pt x="445041" y="1876425"/>
                </a:lnTo>
                <a:lnTo>
                  <a:pt x="442406" y="1895475"/>
                </a:lnTo>
                <a:lnTo>
                  <a:pt x="440196" y="1905000"/>
                </a:lnTo>
                <a:lnTo>
                  <a:pt x="438452" y="1914525"/>
                </a:lnTo>
                <a:lnTo>
                  <a:pt x="437214" y="1924050"/>
                </a:lnTo>
                <a:lnTo>
                  <a:pt x="436524" y="1933575"/>
                </a:lnTo>
                <a:lnTo>
                  <a:pt x="436424" y="1943100"/>
                </a:lnTo>
                <a:lnTo>
                  <a:pt x="436955" y="1952625"/>
                </a:lnTo>
                <a:lnTo>
                  <a:pt x="438158" y="1962150"/>
                </a:lnTo>
                <a:lnTo>
                  <a:pt x="440073" y="1971675"/>
                </a:lnTo>
                <a:lnTo>
                  <a:pt x="440073" y="1981200"/>
                </a:lnTo>
                <a:lnTo>
                  <a:pt x="446169" y="1981200"/>
                </a:lnTo>
                <a:lnTo>
                  <a:pt x="450741" y="2000250"/>
                </a:lnTo>
                <a:close/>
              </a:path>
              <a:path w="676293" h="2305050">
                <a:moveTo>
                  <a:pt x="362349" y="2095500"/>
                </a:moveTo>
                <a:lnTo>
                  <a:pt x="338946" y="2095500"/>
                </a:lnTo>
                <a:lnTo>
                  <a:pt x="337318" y="2076450"/>
                </a:lnTo>
                <a:lnTo>
                  <a:pt x="333862" y="2057400"/>
                </a:lnTo>
                <a:lnTo>
                  <a:pt x="329259" y="2047875"/>
                </a:lnTo>
                <a:lnTo>
                  <a:pt x="324345" y="2028825"/>
                </a:lnTo>
                <a:lnTo>
                  <a:pt x="319953" y="2028825"/>
                </a:lnTo>
                <a:lnTo>
                  <a:pt x="319164" y="2009775"/>
                </a:lnTo>
                <a:lnTo>
                  <a:pt x="324375" y="2000250"/>
                </a:lnTo>
                <a:lnTo>
                  <a:pt x="447693" y="2000250"/>
                </a:lnTo>
                <a:lnTo>
                  <a:pt x="453128" y="2019300"/>
                </a:lnTo>
                <a:lnTo>
                  <a:pt x="458334" y="2028825"/>
                </a:lnTo>
                <a:lnTo>
                  <a:pt x="463360" y="2038350"/>
                </a:lnTo>
                <a:lnTo>
                  <a:pt x="468253" y="2047875"/>
                </a:lnTo>
                <a:lnTo>
                  <a:pt x="473063" y="2057400"/>
                </a:lnTo>
                <a:lnTo>
                  <a:pt x="480803" y="2066925"/>
                </a:lnTo>
                <a:lnTo>
                  <a:pt x="363873" y="2066925"/>
                </a:lnTo>
                <a:lnTo>
                  <a:pt x="360825" y="2076450"/>
                </a:lnTo>
                <a:lnTo>
                  <a:pt x="356253" y="2076450"/>
                </a:lnTo>
                <a:lnTo>
                  <a:pt x="362349" y="2095500"/>
                </a:lnTo>
                <a:close/>
              </a:path>
              <a:path w="676293" h="2305050">
                <a:moveTo>
                  <a:pt x="498459" y="2190750"/>
                </a:moveTo>
                <a:lnTo>
                  <a:pt x="434797" y="2190750"/>
                </a:lnTo>
                <a:lnTo>
                  <a:pt x="419429" y="2181225"/>
                </a:lnTo>
                <a:lnTo>
                  <a:pt x="408090" y="2171700"/>
                </a:lnTo>
                <a:lnTo>
                  <a:pt x="400047" y="2162175"/>
                </a:lnTo>
                <a:lnTo>
                  <a:pt x="394565" y="2152650"/>
                </a:lnTo>
                <a:lnTo>
                  <a:pt x="390912" y="2133600"/>
                </a:lnTo>
                <a:lnTo>
                  <a:pt x="388354" y="2124075"/>
                </a:lnTo>
                <a:lnTo>
                  <a:pt x="379599" y="2085975"/>
                </a:lnTo>
                <a:lnTo>
                  <a:pt x="372496" y="2076450"/>
                </a:lnTo>
                <a:lnTo>
                  <a:pt x="367060" y="2066925"/>
                </a:lnTo>
                <a:lnTo>
                  <a:pt x="480803" y="2066925"/>
                </a:lnTo>
                <a:lnTo>
                  <a:pt x="488233" y="2076450"/>
                </a:lnTo>
                <a:lnTo>
                  <a:pt x="496461" y="2085975"/>
                </a:lnTo>
                <a:lnTo>
                  <a:pt x="497985" y="2085975"/>
                </a:lnTo>
                <a:lnTo>
                  <a:pt x="502644" y="2095500"/>
                </a:lnTo>
                <a:lnTo>
                  <a:pt x="512356" y="2105025"/>
                </a:lnTo>
                <a:lnTo>
                  <a:pt x="520727" y="2114550"/>
                </a:lnTo>
                <a:lnTo>
                  <a:pt x="522369" y="2124075"/>
                </a:lnTo>
                <a:lnTo>
                  <a:pt x="524658" y="2143125"/>
                </a:lnTo>
                <a:lnTo>
                  <a:pt x="524929" y="2152650"/>
                </a:lnTo>
                <a:lnTo>
                  <a:pt x="522554" y="2162175"/>
                </a:lnTo>
                <a:lnTo>
                  <a:pt x="516908" y="2181225"/>
                </a:lnTo>
                <a:lnTo>
                  <a:pt x="508649" y="2181225"/>
                </a:lnTo>
                <a:lnTo>
                  <a:pt x="498459" y="2190750"/>
                </a:lnTo>
                <a:close/>
              </a:path>
              <a:path w="676293" h="2305050">
                <a:moveTo>
                  <a:pt x="346258" y="2305050"/>
                </a:moveTo>
                <a:lnTo>
                  <a:pt x="279064" y="2305050"/>
                </a:lnTo>
                <a:lnTo>
                  <a:pt x="266653" y="2295525"/>
                </a:lnTo>
                <a:lnTo>
                  <a:pt x="255046" y="2295525"/>
                </a:lnTo>
                <a:lnTo>
                  <a:pt x="244612" y="2286000"/>
                </a:lnTo>
                <a:lnTo>
                  <a:pt x="235716" y="2276475"/>
                </a:lnTo>
                <a:lnTo>
                  <a:pt x="228727" y="2257425"/>
                </a:lnTo>
                <a:lnTo>
                  <a:pt x="224726" y="2238375"/>
                </a:lnTo>
                <a:lnTo>
                  <a:pt x="221629" y="2228850"/>
                </a:lnTo>
                <a:lnTo>
                  <a:pt x="219301" y="2219325"/>
                </a:lnTo>
                <a:lnTo>
                  <a:pt x="217609" y="2209800"/>
                </a:lnTo>
                <a:lnTo>
                  <a:pt x="216418" y="2190750"/>
                </a:lnTo>
                <a:lnTo>
                  <a:pt x="214337" y="2181225"/>
                </a:lnTo>
                <a:lnTo>
                  <a:pt x="212842" y="2162175"/>
                </a:lnTo>
                <a:lnTo>
                  <a:pt x="211904" y="2152650"/>
                </a:lnTo>
                <a:lnTo>
                  <a:pt x="211497" y="2143125"/>
                </a:lnTo>
                <a:lnTo>
                  <a:pt x="209949" y="2143125"/>
                </a:lnTo>
                <a:lnTo>
                  <a:pt x="211473" y="2124075"/>
                </a:lnTo>
                <a:lnTo>
                  <a:pt x="304437" y="2124075"/>
                </a:lnTo>
                <a:lnTo>
                  <a:pt x="308470" y="2133600"/>
                </a:lnTo>
                <a:lnTo>
                  <a:pt x="313650" y="2152650"/>
                </a:lnTo>
                <a:lnTo>
                  <a:pt x="319528" y="2162175"/>
                </a:lnTo>
                <a:lnTo>
                  <a:pt x="325654" y="2181225"/>
                </a:lnTo>
                <a:lnTo>
                  <a:pt x="331579" y="2190750"/>
                </a:lnTo>
                <a:lnTo>
                  <a:pt x="341029" y="2219325"/>
                </a:lnTo>
                <a:lnTo>
                  <a:pt x="343654" y="2219325"/>
                </a:lnTo>
                <a:lnTo>
                  <a:pt x="344061" y="2228850"/>
                </a:lnTo>
                <a:lnTo>
                  <a:pt x="350157" y="2228850"/>
                </a:lnTo>
                <a:lnTo>
                  <a:pt x="359301" y="2266950"/>
                </a:lnTo>
                <a:lnTo>
                  <a:pt x="357777" y="2266950"/>
                </a:lnTo>
                <a:lnTo>
                  <a:pt x="360825" y="2276475"/>
                </a:lnTo>
                <a:lnTo>
                  <a:pt x="362349" y="2286000"/>
                </a:lnTo>
                <a:lnTo>
                  <a:pt x="359301" y="2286000"/>
                </a:lnTo>
                <a:lnTo>
                  <a:pt x="355610" y="2295525"/>
                </a:lnTo>
                <a:lnTo>
                  <a:pt x="346258" y="2305050"/>
                </a:lnTo>
                <a:close/>
              </a:path>
            </a:pathLst>
          </a:custGeom>
          <a:solidFill>
            <a:srgbClr val="166E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79277" y="2768411"/>
            <a:ext cx="341375" cy="248560"/>
          </a:xfrm>
          <a:custGeom>
            <a:avLst/>
            <a:gdLst/>
            <a:ahLst/>
            <a:cxnLst/>
            <a:rect l="l" t="t" r="r" b="b"/>
            <a:pathLst>
              <a:path w="341375" h="248560">
                <a:moveTo>
                  <a:pt x="87480" y="248560"/>
                </a:moveTo>
                <a:lnTo>
                  <a:pt x="74370" y="248015"/>
                </a:lnTo>
                <a:lnTo>
                  <a:pt x="59741" y="246156"/>
                </a:lnTo>
                <a:lnTo>
                  <a:pt x="43672" y="244450"/>
                </a:lnTo>
                <a:lnTo>
                  <a:pt x="21336" y="242315"/>
                </a:lnTo>
                <a:lnTo>
                  <a:pt x="0" y="9144"/>
                </a:lnTo>
                <a:lnTo>
                  <a:pt x="9143" y="0"/>
                </a:lnTo>
                <a:lnTo>
                  <a:pt x="333755" y="13715"/>
                </a:lnTo>
                <a:lnTo>
                  <a:pt x="338327" y="187451"/>
                </a:lnTo>
                <a:lnTo>
                  <a:pt x="340495" y="193953"/>
                </a:lnTo>
                <a:lnTo>
                  <a:pt x="229275" y="193953"/>
                </a:lnTo>
                <a:lnTo>
                  <a:pt x="213240" y="201785"/>
                </a:lnTo>
                <a:lnTo>
                  <a:pt x="199709" y="208569"/>
                </a:lnTo>
                <a:lnTo>
                  <a:pt x="184086" y="216609"/>
                </a:lnTo>
                <a:lnTo>
                  <a:pt x="167559" y="225412"/>
                </a:lnTo>
                <a:lnTo>
                  <a:pt x="157203" y="229915"/>
                </a:lnTo>
                <a:lnTo>
                  <a:pt x="147110" y="231872"/>
                </a:lnTo>
                <a:lnTo>
                  <a:pt x="132598" y="232804"/>
                </a:lnTo>
                <a:lnTo>
                  <a:pt x="118793" y="237296"/>
                </a:lnTo>
                <a:lnTo>
                  <a:pt x="106267" y="242857"/>
                </a:lnTo>
                <a:lnTo>
                  <a:pt x="97352" y="246959"/>
                </a:lnTo>
                <a:lnTo>
                  <a:pt x="87480" y="248560"/>
                </a:lnTo>
                <a:close/>
              </a:path>
              <a:path w="341375" h="248560">
                <a:moveTo>
                  <a:pt x="280415" y="222503"/>
                </a:moveTo>
                <a:lnTo>
                  <a:pt x="229275" y="193953"/>
                </a:lnTo>
                <a:lnTo>
                  <a:pt x="340495" y="193953"/>
                </a:lnTo>
                <a:lnTo>
                  <a:pt x="341375" y="196595"/>
                </a:lnTo>
                <a:lnTo>
                  <a:pt x="280415" y="22250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9277" y="2768411"/>
            <a:ext cx="341375" cy="248560"/>
          </a:xfrm>
          <a:custGeom>
            <a:avLst/>
            <a:gdLst/>
            <a:ahLst/>
            <a:cxnLst/>
            <a:rect l="l" t="t" r="r" b="b"/>
            <a:pathLst>
              <a:path w="341375" h="248560">
                <a:moveTo>
                  <a:pt x="338327" y="187451"/>
                </a:moveTo>
                <a:lnTo>
                  <a:pt x="333755" y="13715"/>
                </a:lnTo>
                <a:lnTo>
                  <a:pt x="9143" y="0"/>
                </a:lnTo>
                <a:lnTo>
                  <a:pt x="0" y="9144"/>
                </a:lnTo>
                <a:lnTo>
                  <a:pt x="21336" y="242315"/>
                </a:lnTo>
                <a:lnTo>
                  <a:pt x="28236" y="242956"/>
                </a:lnTo>
                <a:lnTo>
                  <a:pt x="43672" y="244450"/>
                </a:lnTo>
                <a:lnTo>
                  <a:pt x="59741" y="246156"/>
                </a:lnTo>
                <a:lnTo>
                  <a:pt x="74370" y="248015"/>
                </a:lnTo>
                <a:lnTo>
                  <a:pt x="87480" y="248560"/>
                </a:lnTo>
                <a:lnTo>
                  <a:pt x="97352" y="246959"/>
                </a:lnTo>
                <a:lnTo>
                  <a:pt x="106267" y="242857"/>
                </a:lnTo>
                <a:lnTo>
                  <a:pt x="118793" y="237296"/>
                </a:lnTo>
                <a:lnTo>
                  <a:pt x="132598" y="232804"/>
                </a:lnTo>
                <a:lnTo>
                  <a:pt x="147110" y="231872"/>
                </a:lnTo>
                <a:lnTo>
                  <a:pt x="157203" y="229915"/>
                </a:lnTo>
                <a:lnTo>
                  <a:pt x="167559" y="225412"/>
                </a:lnTo>
                <a:lnTo>
                  <a:pt x="184086" y="216609"/>
                </a:lnTo>
                <a:lnTo>
                  <a:pt x="199709" y="208569"/>
                </a:lnTo>
                <a:lnTo>
                  <a:pt x="213240" y="201785"/>
                </a:lnTo>
                <a:lnTo>
                  <a:pt x="223491" y="196749"/>
                </a:lnTo>
                <a:lnTo>
                  <a:pt x="229275" y="193953"/>
                </a:lnTo>
                <a:lnTo>
                  <a:pt x="242315" y="201167"/>
                </a:lnTo>
                <a:lnTo>
                  <a:pt x="280415" y="222503"/>
                </a:lnTo>
                <a:lnTo>
                  <a:pt x="341375" y="196595"/>
                </a:lnTo>
                <a:lnTo>
                  <a:pt x="338327" y="187451"/>
                </a:lnTo>
                <a:close/>
              </a:path>
            </a:pathLst>
          </a:custGeom>
          <a:ln w="12192">
            <a:solidFill>
              <a:srgbClr val="166E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3973" y="2898080"/>
            <a:ext cx="179831" cy="277237"/>
          </a:xfrm>
          <a:custGeom>
            <a:avLst/>
            <a:gdLst/>
            <a:ahLst/>
            <a:cxnLst/>
            <a:rect l="l" t="t" r="r" b="b"/>
            <a:pathLst>
              <a:path w="179831" h="277237">
                <a:moveTo>
                  <a:pt x="35052" y="173605"/>
                </a:moveTo>
                <a:lnTo>
                  <a:pt x="22674" y="130739"/>
                </a:lnTo>
                <a:lnTo>
                  <a:pt x="4870" y="80231"/>
                </a:lnTo>
                <a:lnTo>
                  <a:pt x="911" y="69533"/>
                </a:lnTo>
                <a:lnTo>
                  <a:pt x="0" y="66925"/>
                </a:lnTo>
                <a:lnTo>
                  <a:pt x="3419" y="63612"/>
                </a:lnTo>
                <a:lnTo>
                  <a:pt x="12186" y="53425"/>
                </a:lnTo>
                <a:lnTo>
                  <a:pt x="24691" y="35687"/>
                </a:lnTo>
                <a:lnTo>
                  <a:pt x="41993" y="10302"/>
                </a:lnTo>
                <a:lnTo>
                  <a:pt x="47424" y="3143"/>
                </a:lnTo>
                <a:lnTo>
                  <a:pt x="51132" y="0"/>
                </a:lnTo>
                <a:lnTo>
                  <a:pt x="57650" y="5492"/>
                </a:lnTo>
                <a:lnTo>
                  <a:pt x="61498" y="18152"/>
                </a:lnTo>
                <a:lnTo>
                  <a:pt x="59442" y="31860"/>
                </a:lnTo>
                <a:lnTo>
                  <a:pt x="52408" y="43687"/>
                </a:lnTo>
                <a:lnTo>
                  <a:pt x="47911" y="54875"/>
                </a:lnTo>
                <a:lnTo>
                  <a:pt x="48483" y="64792"/>
                </a:lnTo>
                <a:lnTo>
                  <a:pt x="53339" y="74545"/>
                </a:lnTo>
                <a:lnTo>
                  <a:pt x="59436" y="79117"/>
                </a:lnTo>
                <a:lnTo>
                  <a:pt x="132370" y="79117"/>
                </a:lnTo>
                <a:lnTo>
                  <a:pt x="135636" y="86737"/>
                </a:lnTo>
                <a:lnTo>
                  <a:pt x="135636" y="95881"/>
                </a:lnTo>
                <a:lnTo>
                  <a:pt x="132588" y="98929"/>
                </a:lnTo>
                <a:lnTo>
                  <a:pt x="135636" y="108073"/>
                </a:lnTo>
                <a:lnTo>
                  <a:pt x="134112" y="115693"/>
                </a:lnTo>
                <a:lnTo>
                  <a:pt x="131064" y="123313"/>
                </a:lnTo>
                <a:lnTo>
                  <a:pt x="124968" y="135505"/>
                </a:lnTo>
                <a:lnTo>
                  <a:pt x="129539" y="143125"/>
                </a:lnTo>
                <a:lnTo>
                  <a:pt x="126491" y="152269"/>
                </a:lnTo>
                <a:lnTo>
                  <a:pt x="126491" y="155317"/>
                </a:lnTo>
                <a:lnTo>
                  <a:pt x="147828" y="159889"/>
                </a:lnTo>
                <a:lnTo>
                  <a:pt x="147828" y="165985"/>
                </a:lnTo>
                <a:lnTo>
                  <a:pt x="149625" y="170557"/>
                </a:lnTo>
                <a:lnTo>
                  <a:pt x="45719" y="170557"/>
                </a:lnTo>
                <a:lnTo>
                  <a:pt x="35052" y="173605"/>
                </a:lnTo>
                <a:close/>
              </a:path>
              <a:path w="179831" h="277237">
                <a:moveTo>
                  <a:pt x="132370" y="79117"/>
                </a:moveTo>
                <a:lnTo>
                  <a:pt x="59436" y="79117"/>
                </a:lnTo>
                <a:lnTo>
                  <a:pt x="64008" y="77593"/>
                </a:lnTo>
                <a:lnTo>
                  <a:pt x="75009" y="73403"/>
                </a:lnTo>
                <a:lnTo>
                  <a:pt x="90944" y="66511"/>
                </a:lnTo>
                <a:lnTo>
                  <a:pt x="102405" y="61385"/>
                </a:lnTo>
                <a:lnTo>
                  <a:pt x="103632" y="50161"/>
                </a:lnTo>
                <a:lnTo>
                  <a:pt x="113578" y="52470"/>
                </a:lnTo>
                <a:lnTo>
                  <a:pt x="128726" y="58417"/>
                </a:lnTo>
                <a:lnTo>
                  <a:pt x="135636" y="68449"/>
                </a:lnTo>
                <a:lnTo>
                  <a:pt x="131064" y="76069"/>
                </a:lnTo>
                <a:lnTo>
                  <a:pt x="132370" y="79117"/>
                </a:lnTo>
                <a:close/>
              </a:path>
              <a:path w="179831" h="277237">
                <a:moveTo>
                  <a:pt x="179831" y="277237"/>
                </a:moveTo>
                <a:lnTo>
                  <a:pt x="171433" y="273304"/>
                </a:lnTo>
                <a:lnTo>
                  <a:pt x="156013" y="267453"/>
                </a:lnTo>
                <a:lnTo>
                  <a:pt x="143111" y="266068"/>
                </a:lnTo>
                <a:lnTo>
                  <a:pt x="127489" y="263431"/>
                </a:lnTo>
                <a:lnTo>
                  <a:pt x="114125" y="259766"/>
                </a:lnTo>
                <a:lnTo>
                  <a:pt x="106679" y="248281"/>
                </a:lnTo>
                <a:lnTo>
                  <a:pt x="68499" y="241173"/>
                </a:lnTo>
                <a:lnTo>
                  <a:pt x="53185" y="238764"/>
                </a:lnTo>
                <a:lnTo>
                  <a:pt x="41733" y="234530"/>
                </a:lnTo>
                <a:lnTo>
                  <a:pt x="38100" y="229993"/>
                </a:lnTo>
                <a:lnTo>
                  <a:pt x="21336" y="226945"/>
                </a:lnTo>
                <a:lnTo>
                  <a:pt x="18288" y="222373"/>
                </a:lnTo>
                <a:lnTo>
                  <a:pt x="16764" y="217801"/>
                </a:lnTo>
                <a:lnTo>
                  <a:pt x="16764" y="210181"/>
                </a:lnTo>
                <a:lnTo>
                  <a:pt x="50292" y="204085"/>
                </a:lnTo>
                <a:lnTo>
                  <a:pt x="50292" y="191893"/>
                </a:lnTo>
                <a:lnTo>
                  <a:pt x="48768" y="182749"/>
                </a:lnTo>
                <a:lnTo>
                  <a:pt x="47244" y="175129"/>
                </a:lnTo>
                <a:lnTo>
                  <a:pt x="45719" y="170557"/>
                </a:lnTo>
                <a:lnTo>
                  <a:pt x="149625" y="170557"/>
                </a:lnTo>
                <a:lnTo>
                  <a:pt x="152416" y="177658"/>
                </a:lnTo>
                <a:lnTo>
                  <a:pt x="158233" y="189682"/>
                </a:lnTo>
                <a:lnTo>
                  <a:pt x="160956" y="201703"/>
                </a:lnTo>
                <a:lnTo>
                  <a:pt x="164353" y="214480"/>
                </a:lnTo>
                <a:lnTo>
                  <a:pt x="164592" y="225421"/>
                </a:lnTo>
                <a:lnTo>
                  <a:pt x="166116" y="229993"/>
                </a:lnTo>
                <a:lnTo>
                  <a:pt x="179831" y="277237"/>
                </a:lnTo>
                <a:close/>
              </a:path>
            </a:pathLst>
          </a:custGeom>
          <a:solidFill>
            <a:srgbClr val="166E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1137420" y="2200747"/>
            <a:ext cx="2215380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" algn="ctr">
              <a:lnSpc>
                <a:spcPct val="100000"/>
              </a:lnSpc>
            </a:pPr>
            <a:r>
              <a:rPr sz="1400" dirty="0" smtClean="0">
                <a:cs typeface="Times New Roman"/>
              </a:rPr>
              <a:t>Dedicated teams trained</a:t>
            </a:r>
            <a:endParaRPr sz="14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 smtClean="0">
                <a:cs typeface="Times New Roman"/>
              </a:rPr>
              <a:t>to meet your individual needs</a:t>
            </a:r>
            <a:endParaRPr sz="1400" dirty="0"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513830" y="2200747"/>
            <a:ext cx="2682240" cy="652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400" dirty="0" smtClean="0">
                <a:cs typeface="Times New Roman"/>
              </a:rPr>
              <a:t>Teams crafted specifically for each client, using Collabera’s unique Account Mapping Process (CAMP)</a:t>
            </a:r>
            <a:endParaRPr sz="1400" dirty="0"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09600" y="4248150"/>
            <a:ext cx="3236768" cy="652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1400" dirty="0" smtClean="0">
                <a:cs typeface="Times New Roman"/>
              </a:rPr>
              <a:t>Continuous investments in people, systems, tools and processes specific to your line of business</a:t>
            </a:r>
            <a:endParaRPr sz="1400" dirty="0"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5689030" y="4248150"/>
            <a:ext cx="2235770" cy="4387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00" marR="12700" indent="-229235">
              <a:lnSpc>
                <a:spcPct val="100000"/>
              </a:lnSpc>
            </a:pPr>
            <a:r>
              <a:rPr sz="1400" dirty="0" smtClean="0">
                <a:cs typeface="Times New Roman"/>
              </a:rPr>
              <a:t>Stringent 4 stage candidate qualification process</a:t>
            </a:r>
            <a:endParaRPr sz="1400" dirty="0"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6406189" y="1410276"/>
            <a:ext cx="876033" cy="322955"/>
          </a:xfrm>
          <a:prstGeom prst="rect">
            <a:avLst/>
          </a:prstGeom>
          <a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2"/>
          <p:cNvSpPr txBox="1">
            <a:spLocks/>
          </p:cNvSpPr>
          <p:nvPr/>
        </p:nvSpPr>
        <p:spPr>
          <a:xfrm>
            <a:off x="152400" y="209550"/>
            <a:ext cx="8245777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Times New Roman"/>
              </a:rPr>
              <a:t>Client-centric business model driving performance</a:t>
            </a:r>
          </a:p>
        </p:txBody>
      </p:sp>
      <p:sp>
        <p:nvSpPr>
          <p:cNvPr id="137" name="Oval 136"/>
          <p:cNvSpPr/>
          <p:nvPr/>
        </p:nvSpPr>
        <p:spPr>
          <a:xfrm>
            <a:off x="1724753" y="1047750"/>
            <a:ext cx="1064490" cy="10644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981200" y="1337645"/>
            <a:ext cx="551596" cy="483108"/>
          </a:xfrm>
          <a:custGeom>
            <a:avLst/>
            <a:gdLst/>
            <a:ahLst/>
            <a:cxnLst/>
            <a:rect l="l" t="t" r="r" b="b"/>
            <a:pathLst>
              <a:path w="551596" h="483108">
                <a:moveTo>
                  <a:pt x="356524" y="399288"/>
                </a:moveTo>
                <a:lnTo>
                  <a:pt x="346598" y="361241"/>
                </a:lnTo>
                <a:lnTo>
                  <a:pt x="330054" y="324671"/>
                </a:lnTo>
                <a:lnTo>
                  <a:pt x="305015" y="293149"/>
                </a:lnTo>
                <a:lnTo>
                  <a:pt x="275188" y="271206"/>
                </a:lnTo>
                <a:lnTo>
                  <a:pt x="269656" y="263652"/>
                </a:lnTo>
                <a:lnTo>
                  <a:pt x="272704" y="257556"/>
                </a:lnTo>
                <a:lnTo>
                  <a:pt x="275752" y="254508"/>
                </a:lnTo>
                <a:lnTo>
                  <a:pt x="281898" y="243315"/>
                </a:lnTo>
                <a:lnTo>
                  <a:pt x="286956" y="231858"/>
                </a:lnTo>
                <a:lnTo>
                  <a:pt x="290926" y="219870"/>
                </a:lnTo>
                <a:lnTo>
                  <a:pt x="293809" y="207087"/>
                </a:lnTo>
                <a:lnTo>
                  <a:pt x="305065" y="200861"/>
                </a:lnTo>
                <a:lnTo>
                  <a:pt x="316701" y="195795"/>
                </a:lnTo>
                <a:lnTo>
                  <a:pt x="328731" y="191808"/>
                </a:lnTo>
                <a:lnTo>
                  <a:pt x="341169" y="188815"/>
                </a:lnTo>
                <a:lnTo>
                  <a:pt x="332070" y="181652"/>
                </a:lnTo>
                <a:lnTo>
                  <a:pt x="301497" y="140832"/>
                </a:lnTo>
                <a:lnTo>
                  <a:pt x="291166" y="100500"/>
                </a:lnTo>
                <a:lnTo>
                  <a:pt x="292085" y="85286"/>
                </a:lnTo>
                <a:lnTo>
                  <a:pt x="305762" y="43245"/>
                </a:lnTo>
                <a:lnTo>
                  <a:pt x="332672" y="12321"/>
                </a:lnTo>
                <a:lnTo>
                  <a:pt x="354197" y="0"/>
                </a:lnTo>
                <a:lnTo>
                  <a:pt x="425625" y="0"/>
                </a:lnTo>
                <a:lnTo>
                  <a:pt x="463157" y="22809"/>
                </a:lnTo>
                <a:lnTo>
                  <a:pt x="485920" y="55685"/>
                </a:lnTo>
                <a:lnTo>
                  <a:pt x="492913" y="81904"/>
                </a:lnTo>
                <a:lnTo>
                  <a:pt x="492340" y="98236"/>
                </a:lnTo>
                <a:lnTo>
                  <a:pt x="481725" y="139824"/>
                </a:lnTo>
                <a:lnTo>
                  <a:pt x="450980" y="178087"/>
                </a:lnTo>
                <a:lnTo>
                  <a:pt x="435772" y="187452"/>
                </a:lnTo>
                <a:lnTo>
                  <a:pt x="448779" y="189833"/>
                </a:lnTo>
                <a:lnTo>
                  <a:pt x="484960" y="202655"/>
                </a:lnTo>
                <a:lnTo>
                  <a:pt x="516564" y="228661"/>
                </a:lnTo>
                <a:lnTo>
                  <a:pt x="538346" y="261491"/>
                </a:lnTo>
                <a:lnTo>
                  <a:pt x="551596" y="299839"/>
                </a:lnTo>
                <a:lnTo>
                  <a:pt x="551596" y="397314"/>
                </a:lnTo>
                <a:lnTo>
                  <a:pt x="356524" y="399288"/>
                </a:lnTo>
                <a:close/>
              </a:path>
              <a:path w="551596" h="483108">
                <a:moveTo>
                  <a:pt x="335138" y="483108"/>
                </a:moveTo>
                <a:lnTo>
                  <a:pt x="0" y="483108"/>
                </a:lnTo>
                <a:lnTo>
                  <a:pt x="37" y="480530"/>
                </a:lnTo>
                <a:lnTo>
                  <a:pt x="1964" y="441947"/>
                </a:lnTo>
                <a:lnTo>
                  <a:pt x="6764" y="399798"/>
                </a:lnTo>
                <a:lnTo>
                  <a:pt x="20683" y="354486"/>
                </a:lnTo>
                <a:lnTo>
                  <a:pt x="41020" y="321711"/>
                </a:lnTo>
                <a:lnTo>
                  <a:pt x="72170" y="294773"/>
                </a:lnTo>
                <a:lnTo>
                  <a:pt x="117091" y="274752"/>
                </a:lnTo>
                <a:lnTo>
                  <a:pt x="106148" y="267325"/>
                </a:lnTo>
                <a:lnTo>
                  <a:pt x="80548" y="237768"/>
                </a:lnTo>
                <a:lnTo>
                  <a:pt x="67863" y="199563"/>
                </a:lnTo>
                <a:lnTo>
                  <a:pt x="67023" y="184602"/>
                </a:lnTo>
                <a:lnTo>
                  <a:pt x="67965" y="171299"/>
                </a:lnTo>
                <a:lnTo>
                  <a:pt x="81479" y="133474"/>
                </a:lnTo>
                <a:lnTo>
                  <a:pt x="109026" y="104663"/>
                </a:lnTo>
                <a:lnTo>
                  <a:pt x="148370" y="87769"/>
                </a:lnTo>
                <a:lnTo>
                  <a:pt x="180048" y="84557"/>
                </a:lnTo>
                <a:lnTo>
                  <a:pt x="193514" y="87090"/>
                </a:lnTo>
                <a:lnTo>
                  <a:pt x="229258" y="104752"/>
                </a:lnTo>
                <a:lnTo>
                  <a:pt x="255363" y="135889"/>
                </a:lnTo>
                <a:lnTo>
                  <a:pt x="268417" y="178415"/>
                </a:lnTo>
                <a:lnTo>
                  <a:pt x="269279" y="194761"/>
                </a:lnTo>
                <a:lnTo>
                  <a:pt x="267164" y="208445"/>
                </a:lnTo>
                <a:lnTo>
                  <a:pt x="250975" y="244980"/>
                </a:lnTo>
                <a:lnTo>
                  <a:pt x="223015" y="272342"/>
                </a:lnTo>
                <a:lnTo>
                  <a:pt x="211744" y="278892"/>
                </a:lnTo>
                <a:lnTo>
                  <a:pt x="213096" y="279033"/>
                </a:lnTo>
                <a:lnTo>
                  <a:pt x="260599" y="294011"/>
                </a:lnTo>
                <a:lnTo>
                  <a:pt x="292586" y="318983"/>
                </a:lnTo>
                <a:lnTo>
                  <a:pt x="318107" y="360725"/>
                </a:lnTo>
                <a:lnTo>
                  <a:pt x="329802" y="398501"/>
                </a:lnTo>
                <a:lnTo>
                  <a:pt x="333766" y="440194"/>
                </a:lnTo>
                <a:lnTo>
                  <a:pt x="335121" y="480530"/>
                </a:lnTo>
                <a:lnTo>
                  <a:pt x="335138" y="48310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val 137"/>
          <p:cNvSpPr/>
          <p:nvPr/>
        </p:nvSpPr>
        <p:spPr>
          <a:xfrm>
            <a:off x="1724753" y="3183660"/>
            <a:ext cx="1064490" cy="10644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962820" y="3477250"/>
            <a:ext cx="569976" cy="563930"/>
          </a:xfrm>
          <a:custGeom>
            <a:avLst/>
            <a:gdLst/>
            <a:ahLst/>
            <a:cxnLst/>
            <a:rect l="l" t="t" r="r" b="b"/>
            <a:pathLst>
              <a:path w="569976" h="563930">
                <a:moveTo>
                  <a:pt x="426719" y="77774"/>
                </a:moveTo>
                <a:lnTo>
                  <a:pt x="417124" y="69477"/>
                </a:lnTo>
                <a:lnTo>
                  <a:pt x="406851" y="62196"/>
                </a:lnTo>
                <a:lnTo>
                  <a:pt x="396239" y="54914"/>
                </a:lnTo>
                <a:lnTo>
                  <a:pt x="441281" y="0"/>
                </a:lnTo>
                <a:lnTo>
                  <a:pt x="451667" y="7146"/>
                </a:lnTo>
                <a:lnTo>
                  <a:pt x="462053" y="14881"/>
                </a:lnTo>
                <a:lnTo>
                  <a:pt x="472439" y="22910"/>
                </a:lnTo>
                <a:lnTo>
                  <a:pt x="426719" y="77774"/>
                </a:lnTo>
                <a:close/>
              </a:path>
              <a:path w="569976" h="563930">
                <a:moveTo>
                  <a:pt x="475487" y="135686"/>
                </a:moveTo>
                <a:lnTo>
                  <a:pt x="475314" y="135341"/>
                </a:lnTo>
                <a:lnTo>
                  <a:pt x="468808" y="124139"/>
                </a:lnTo>
                <a:lnTo>
                  <a:pt x="461645" y="113916"/>
                </a:lnTo>
                <a:lnTo>
                  <a:pt x="454151" y="103682"/>
                </a:lnTo>
                <a:lnTo>
                  <a:pt x="515218" y="68636"/>
                </a:lnTo>
                <a:lnTo>
                  <a:pt x="522969" y="78719"/>
                </a:lnTo>
                <a:lnTo>
                  <a:pt x="530144" y="89386"/>
                </a:lnTo>
                <a:lnTo>
                  <a:pt x="536447" y="100634"/>
                </a:lnTo>
                <a:lnTo>
                  <a:pt x="475487" y="135686"/>
                </a:lnTo>
                <a:close/>
              </a:path>
              <a:path w="569976" h="563930">
                <a:moveTo>
                  <a:pt x="373886" y="332458"/>
                </a:moveTo>
                <a:lnTo>
                  <a:pt x="290127" y="332458"/>
                </a:lnTo>
                <a:lnTo>
                  <a:pt x="304944" y="328012"/>
                </a:lnTo>
                <a:lnTo>
                  <a:pt x="316288" y="320797"/>
                </a:lnTo>
                <a:lnTo>
                  <a:pt x="323532" y="311160"/>
                </a:lnTo>
                <a:lnTo>
                  <a:pt x="326052" y="299446"/>
                </a:lnTo>
                <a:lnTo>
                  <a:pt x="323996" y="290892"/>
                </a:lnTo>
                <a:lnTo>
                  <a:pt x="281681" y="263513"/>
                </a:lnTo>
                <a:lnTo>
                  <a:pt x="260725" y="256780"/>
                </a:lnTo>
                <a:lnTo>
                  <a:pt x="245280" y="250992"/>
                </a:lnTo>
                <a:lnTo>
                  <a:pt x="209381" y="229566"/>
                </a:lnTo>
                <a:lnTo>
                  <a:pt x="190506" y="186564"/>
                </a:lnTo>
                <a:lnTo>
                  <a:pt x="192007" y="173971"/>
                </a:lnTo>
                <a:lnTo>
                  <a:pt x="222151" y="133856"/>
                </a:lnTo>
                <a:lnTo>
                  <a:pt x="266699" y="118922"/>
                </a:lnTo>
                <a:lnTo>
                  <a:pt x="266699" y="79298"/>
                </a:lnTo>
                <a:lnTo>
                  <a:pt x="306323" y="79298"/>
                </a:lnTo>
                <a:lnTo>
                  <a:pt x="312787" y="116275"/>
                </a:lnTo>
                <a:lnTo>
                  <a:pt x="328125" y="117886"/>
                </a:lnTo>
                <a:lnTo>
                  <a:pt x="341737" y="120199"/>
                </a:lnTo>
                <a:lnTo>
                  <a:pt x="353738" y="123037"/>
                </a:lnTo>
                <a:lnTo>
                  <a:pt x="364247" y="126226"/>
                </a:lnTo>
                <a:lnTo>
                  <a:pt x="373379" y="129590"/>
                </a:lnTo>
                <a:lnTo>
                  <a:pt x="365308" y="152887"/>
                </a:lnTo>
                <a:lnTo>
                  <a:pt x="284775" y="152887"/>
                </a:lnTo>
                <a:lnTo>
                  <a:pt x="267936" y="156813"/>
                </a:lnTo>
                <a:lnTo>
                  <a:pt x="256718" y="164080"/>
                </a:lnTo>
                <a:lnTo>
                  <a:pt x="250514" y="173787"/>
                </a:lnTo>
                <a:lnTo>
                  <a:pt x="248719" y="185036"/>
                </a:lnTo>
                <a:lnTo>
                  <a:pt x="251453" y="192073"/>
                </a:lnTo>
                <a:lnTo>
                  <a:pt x="296785" y="217702"/>
                </a:lnTo>
                <a:lnTo>
                  <a:pt x="318382" y="224727"/>
                </a:lnTo>
                <a:lnTo>
                  <a:pt x="334841" y="231466"/>
                </a:lnTo>
                <a:lnTo>
                  <a:pt x="369704" y="254738"/>
                </a:lnTo>
                <a:lnTo>
                  <a:pt x="385453" y="295706"/>
                </a:lnTo>
                <a:lnTo>
                  <a:pt x="385464" y="299446"/>
                </a:lnTo>
                <a:lnTo>
                  <a:pt x="385277" y="303166"/>
                </a:lnTo>
                <a:lnTo>
                  <a:pt x="383016" y="314592"/>
                </a:lnTo>
                <a:lnTo>
                  <a:pt x="378489" y="325523"/>
                </a:lnTo>
                <a:lnTo>
                  <a:pt x="373886" y="332458"/>
                </a:lnTo>
                <a:close/>
              </a:path>
              <a:path w="569976" h="563930">
                <a:moveTo>
                  <a:pt x="501262" y="206301"/>
                </a:moveTo>
                <a:lnTo>
                  <a:pt x="498855" y="194016"/>
                </a:lnTo>
                <a:lnTo>
                  <a:pt x="495540" y="181446"/>
                </a:lnTo>
                <a:lnTo>
                  <a:pt x="492251" y="169214"/>
                </a:lnTo>
                <a:lnTo>
                  <a:pt x="557783" y="144830"/>
                </a:lnTo>
                <a:lnTo>
                  <a:pt x="569000" y="182870"/>
                </a:lnTo>
                <a:lnTo>
                  <a:pt x="569976" y="187652"/>
                </a:lnTo>
                <a:lnTo>
                  <a:pt x="569976" y="195365"/>
                </a:lnTo>
                <a:lnTo>
                  <a:pt x="501262" y="206301"/>
                </a:lnTo>
                <a:close/>
              </a:path>
              <a:path w="569976" h="563930">
                <a:moveTo>
                  <a:pt x="360327" y="167263"/>
                </a:moveTo>
                <a:lnTo>
                  <a:pt x="320242" y="155072"/>
                </a:lnTo>
                <a:lnTo>
                  <a:pt x="284775" y="152887"/>
                </a:lnTo>
                <a:lnTo>
                  <a:pt x="365308" y="152887"/>
                </a:lnTo>
                <a:lnTo>
                  <a:pt x="360327" y="167263"/>
                </a:lnTo>
                <a:close/>
              </a:path>
              <a:path w="569976" h="563930">
                <a:moveTo>
                  <a:pt x="448300" y="477062"/>
                </a:moveTo>
                <a:lnTo>
                  <a:pt x="286511" y="477062"/>
                </a:lnTo>
                <a:lnTo>
                  <a:pt x="304390" y="476241"/>
                </a:lnTo>
                <a:lnTo>
                  <a:pt x="321870" y="473827"/>
                </a:lnTo>
                <a:lnTo>
                  <a:pt x="371355" y="457798"/>
                </a:lnTo>
                <a:lnTo>
                  <a:pt x="415235" y="430196"/>
                </a:lnTo>
                <a:lnTo>
                  <a:pt x="451995" y="393089"/>
                </a:lnTo>
                <a:lnTo>
                  <a:pt x="480125" y="348545"/>
                </a:lnTo>
                <a:lnTo>
                  <a:pt x="498112" y="298631"/>
                </a:lnTo>
                <a:lnTo>
                  <a:pt x="504443" y="245414"/>
                </a:lnTo>
                <a:lnTo>
                  <a:pt x="569976" y="245414"/>
                </a:lnTo>
                <a:lnTo>
                  <a:pt x="569976" y="303166"/>
                </a:lnTo>
                <a:lnTo>
                  <a:pt x="567662" y="314291"/>
                </a:lnTo>
                <a:lnTo>
                  <a:pt x="553331" y="356262"/>
                </a:lnTo>
                <a:lnTo>
                  <a:pt x="532713" y="394552"/>
                </a:lnTo>
                <a:lnTo>
                  <a:pt x="506403" y="428713"/>
                </a:lnTo>
                <a:lnTo>
                  <a:pt x="474995" y="458298"/>
                </a:lnTo>
                <a:lnTo>
                  <a:pt x="457565" y="471235"/>
                </a:lnTo>
                <a:lnTo>
                  <a:pt x="448300" y="477062"/>
                </a:lnTo>
                <a:close/>
              </a:path>
              <a:path w="569976" h="563930">
                <a:moveTo>
                  <a:pt x="13715" y="344474"/>
                </a:moveTo>
                <a:lnTo>
                  <a:pt x="9462" y="332240"/>
                </a:lnTo>
                <a:lnTo>
                  <a:pt x="5716" y="320090"/>
                </a:lnTo>
                <a:lnTo>
                  <a:pt x="2579" y="308075"/>
                </a:lnTo>
                <a:lnTo>
                  <a:pt x="0" y="295706"/>
                </a:lnTo>
                <a:lnTo>
                  <a:pt x="73606" y="295449"/>
                </a:lnTo>
                <a:lnTo>
                  <a:pt x="76670" y="307770"/>
                </a:lnTo>
                <a:lnTo>
                  <a:pt x="80771" y="320090"/>
                </a:lnTo>
                <a:lnTo>
                  <a:pt x="13715" y="344474"/>
                </a:lnTo>
                <a:close/>
              </a:path>
              <a:path w="569976" h="563930">
                <a:moveTo>
                  <a:pt x="304799" y="411530"/>
                </a:moveTo>
                <a:lnTo>
                  <a:pt x="265175" y="411530"/>
                </a:lnTo>
                <a:lnTo>
                  <a:pt x="261001" y="371660"/>
                </a:lnTo>
                <a:lnTo>
                  <a:pt x="246573" y="370243"/>
                </a:lnTo>
                <a:lnTo>
                  <a:pt x="207172" y="361735"/>
                </a:lnTo>
                <a:lnTo>
                  <a:pt x="187452" y="353618"/>
                </a:lnTo>
                <a:lnTo>
                  <a:pt x="202042" y="316611"/>
                </a:lnTo>
                <a:lnTo>
                  <a:pt x="210808" y="320316"/>
                </a:lnTo>
                <a:lnTo>
                  <a:pt x="220518" y="323812"/>
                </a:lnTo>
                <a:lnTo>
                  <a:pt x="272738" y="332448"/>
                </a:lnTo>
                <a:lnTo>
                  <a:pt x="373886" y="332458"/>
                </a:lnTo>
                <a:lnTo>
                  <a:pt x="371722" y="335717"/>
                </a:lnTo>
                <a:lnTo>
                  <a:pt x="338127" y="359942"/>
                </a:lnTo>
                <a:lnTo>
                  <a:pt x="304799" y="368858"/>
                </a:lnTo>
                <a:lnTo>
                  <a:pt x="304799" y="411530"/>
                </a:lnTo>
                <a:close/>
              </a:path>
              <a:path w="569976" h="563930">
                <a:moveTo>
                  <a:pt x="56485" y="421353"/>
                </a:moveTo>
                <a:lnTo>
                  <a:pt x="49096" y="410967"/>
                </a:lnTo>
                <a:lnTo>
                  <a:pt x="42000" y="400581"/>
                </a:lnTo>
                <a:lnTo>
                  <a:pt x="35052" y="390194"/>
                </a:lnTo>
                <a:lnTo>
                  <a:pt x="97535" y="355142"/>
                </a:lnTo>
                <a:lnTo>
                  <a:pt x="103753" y="365252"/>
                </a:lnTo>
                <a:lnTo>
                  <a:pt x="111214" y="375895"/>
                </a:lnTo>
                <a:lnTo>
                  <a:pt x="118871" y="385622"/>
                </a:lnTo>
                <a:lnTo>
                  <a:pt x="56485" y="421353"/>
                </a:lnTo>
                <a:close/>
              </a:path>
              <a:path w="569976" h="563930">
                <a:moveTo>
                  <a:pt x="141368" y="496656"/>
                </a:moveTo>
                <a:lnTo>
                  <a:pt x="130328" y="489579"/>
                </a:lnTo>
                <a:lnTo>
                  <a:pt x="119851" y="482083"/>
                </a:lnTo>
                <a:lnTo>
                  <a:pt x="109936" y="474309"/>
                </a:lnTo>
                <a:lnTo>
                  <a:pt x="100583" y="466394"/>
                </a:lnTo>
                <a:lnTo>
                  <a:pt x="146303" y="413054"/>
                </a:lnTo>
                <a:lnTo>
                  <a:pt x="155419" y="420259"/>
                </a:lnTo>
                <a:lnTo>
                  <a:pt x="165920" y="427676"/>
                </a:lnTo>
                <a:lnTo>
                  <a:pt x="176783" y="434390"/>
                </a:lnTo>
                <a:lnTo>
                  <a:pt x="141368" y="496656"/>
                </a:lnTo>
                <a:close/>
              </a:path>
              <a:path w="569976" h="563930">
                <a:moveTo>
                  <a:pt x="286511" y="563930"/>
                </a:moveTo>
                <a:lnTo>
                  <a:pt x="175259" y="499922"/>
                </a:lnTo>
                <a:lnTo>
                  <a:pt x="286511" y="434390"/>
                </a:lnTo>
                <a:lnTo>
                  <a:pt x="286511" y="477062"/>
                </a:lnTo>
                <a:lnTo>
                  <a:pt x="448300" y="477062"/>
                </a:lnTo>
                <a:lnTo>
                  <a:pt x="399264" y="501946"/>
                </a:lnTo>
                <a:lnTo>
                  <a:pt x="356129" y="515113"/>
                </a:lnTo>
                <a:lnTo>
                  <a:pt x="310274" y="521912"/>
                </a:lnTo>
                <a:lnTo>
                  <a:pt x="286511" y="522782"/>
                </a:lnTo>
                <a:lnTo>
                  <a:pt x="286511" y="56393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val 139"/>
          <p:cNvSpPr/>
          <p:nvPr/>
        </p:nvSpPr>
        <p:spPr>
          <a:xfrm>
            <a:off x="6274904" y="3183660"/>
            <a:ext cx="1064490" cy="10644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368824" y="3591372"/>
            <a:ext cx="876649" cy="283463"/>
          </a:xfrm>
          <a:custGeom>
            <a:avLst/>
            <a:gdLst/>
            <a:ahLst/>
            <a:cxnLst/>
            <a:rect l="l" t="t" r="r" b="b"/>
            <a:pathLst>
              <a:path w="1107598" h="358140">
                <a:moveTo>
                  <a:pt x="145788" y="267652"/>
                </a:moveTo>
                <a:lnTo>
                  <a:pt x="84533" y="267652"/>
                </a:lnTo>
                <a:lnTo>
                  <a:pt x="87914" y="263842"/>
                </a:lnTo>
                <a:lnTo>
                  <a:pt x="93321" y="257175"/>
                </a:lnTo>
                <a:lnTo>
                  <a:pt x="100840" y="245745"/>
                </a:lnTo>
                <a:lnTo>
                  <a:pt x="110554" y="230504"/>
                </a:lnTo>
                <a:lnTo>
                  <a:pt x="122550" y="211454"/>
                </a:lnTo>
                <a:lnTo>
                  <a:pt x="129530" y="200025"/>
                </a:lnTo>
                <a:lnTo>
                  <a:pt x="136429" y="189547"/>
                </a:lnTo>
                <a:lnTo>
                  <a:pt x="163751" y="147637"/>
                </a:lnTo>
                <a:lnTo>
                  <a:pt x="177626" y="126682"/>
                </a:lnTo>
                <a:lnTo>
                  <a:pt x="184711" y="116204"/>
                </a:lnTo>
                <a:lnTo>
                  <a:pt x="192409" y="103822"/>
                </a:lnTo>
                <a:lnTo>
                  <a:pt x="199814" y="93345"/>
                </a:lnTo>
                <a:lnTo>
                  <a:pt x="207011" y="82867"/>
                </a:lnTo>
                <a:lnTo>
                  <a:pt x="214089" y="72390"/>
                </a:lnTo>
                <a:lnTo>
                  <a:pt x="221135" y="62865"/>
                </a:lnTo>
                <a:lnTo>
                  <a:pt x="228236" y="54292"/>
                </a:lnTo>
                <a:lnTo>
                  <a:pt x="235478" y="44767"/>
                </a:lnTo>
                <a:lnTo>
                  <a:pt x="243935" y="35242"/>
                </a:lnTo>
                <a:lnTo>
                  <a:pt x="281768" y="7620"/>
                </a:lnTo>
                <a:lnTo>
                  <a:pt x="320527" y="0"/>
                </a:lnTo>
                <a:lnTo>
                  <a:pt x="336563" y="0"/>
                </a:lnTo>
                <a:lnTo>
                  <a:pt x="334551" y="13334"/>
                </a:lnTo>
                <a:lnTo>
                  <a:pt x="318626" y="32384"/>
                </a:lnTo>
                <a:lnTo>
                  <a:pt x="310738" y="40957"/>
                </a:lnTo>
                <a:lnTo>
                  <a:pt x="279459" y="79057"/>
                </a:lnTo>
                <a:lnTo>
                  <a:pt x="271661" y="89534"/>
                </a:lnTo>
                <a:lnTo>
                  <a:pt x="263853" y="99059"/>
                </a:lnTo>
                <a:lnTo>
                  <a:pt x="240275" y="130492"/>
                </a:lnTo>
                <a:lnTo>
                  <a:pt x="232333" y="140970"/>
                </a:lnTo>
                <a:lnTo>
                  <a:pt x="224334" y="152400"/>
                </a:lnTo>
                <a:lnTo>
                  <a:pt x="216268" y="162877"/>
                </a:lnTo>
                <a:lnTo>
                  <a:pt x="193932" y="194309"/>
                </a:lnTo>
                <a:lnTo>
                  <a:pt x="165574" y="236220"/>
                </a:lnTo>
                <a:lnTo>
                  <a:pt x="158701" y="247650"/>
                </a:lnTo>
                <a:lnTo>
                  <a:pt x="151904" y="258127"/>
                </a:lnTo>
                <a:lnTo>
                  <a:pt x="145788" y="267652"/>
                </a:lnTo>
                <a:close/>
              </a:path>
              <a:path w="1107598" h="358140">
                <a:moveTo>
                  <a:pt x="402773" y="267652"/>
                </a:moveTo>
                <a:lnTo>
                  <a:pt x="341951" y="267652"/>
                </a:lnTo>
                <a:lnTo>
                  <a:pt x="345071" y="263842"/>
                </a:lnTo>
                <a:lnTo>
                  <a:pt x="350567" y="256222"/>
                </a:lnTo>
                <a:lnTo>
                  <a:pt x="380603" y="211454"/>
                </a:lnTo>
                <a:lnTo>
                  <a:pt x="394165" y="188595"/>
                </a:lnTo>
                <a:lnTo>
                  <a:pt x="413994" y="157162"/>
                </a:lnTo>
                <a:lnTo>
                  <a:pt x="420705" y="146684"/>
                </a:lnTo>
                <a:lnTo>
                  <a:pt x="427567" y="136207"/>
                </a:lnTo>
                <a:lnTo>
                  <a:pt x="434639" y="125729"/>
                </a:lnTo>
                <a:lnTo>
                  <a:pt x="441981" y="114300"/>
                </a:lnTo>
                <a:lnTo>
                  <a:pt x="449771" y="102870"/>
                </a:lnTo>
                <a:lnTo>
                  <a:pt x="457129" y="92392"/>
                </a:lnTo>
                <a:lnTo>
                  <a:pt x="464210" y="81915"/>
                </a:lnTo>
                <a:lnTo>
                  <a:pt x="492860" y="43815"/>
                </a:lnTo>
                <a:lnTo>
                  <a:pt x="527632" y="12382"/>
                </a:lnTo>
                <a:lnTo>
                  <a:pt x="566971" y="952"/>
                </a:lnTo>
                <a:lnTo>
                  <a:pt x="577420" y="0"/>
                </a:lnTo>
                <a:lnTo>
                  <a:pt x="594010" y="0"/>
                </a:lnTo>
                <a:lnTo>
                  <a:pt x="591140" y="12382"/>
                </a:lnTo>
                <a:lnTo>
                  <a:pt x="575138" y="31432"/>
                </a:lnTo>
                <a:lnTo>
                  <a:pt x="543668" y="69532"/>
                </a:lnTo>
                <a:lnTo>
                  <a:pt x="528064" y="88582"/>
                </a:lnTo>
                <a:lnTo>
                  <a:pt x="520265" y="99059"/>
                </a:lnTo>
                <a:lnTo>
                  <a:pt x="512457" y="108584"/>
                </a:lnTo>
                <a:lnTo>
                  <a:pt x="488894" y="140017"/>
                </a:lnTo>
                <a:lnTo>
                  <a:pt x="480965" y="151447"/>
                </a:lnTo>
                <a:lnTo>
                  <a:pt x="465600" y="173354"/>
                </a:lnTo>
                <a:lnTo>
                  <a:pt x="458267" y="182879"/>
                </a:lnTo>
                <a:lnTo>
                  <a:pt x="450992" y="193357"/>
                </a:lnTo>
                <a:lnTo>
                  <a:pt x="443781" y="204787"/>
                </a:lnTo>
                <a:lnTo>
                  <a:pt x="436638" y="215265"/>
                </a:lnTo>
                <a:lnTo>
                  <a:pt x="429571" y="225742"/>
                </a:lnTo>
                <a:lnTo>
                  <a:pt x="422584" y="236220"/>
                </a:lnTo>
                <a:lnTo>
                  <a:pt x="415683" y="246697"/>
                </a:lnTo>
                <a:lnTo>
                  <a:pt x="408874" y="258127"/>
                </a:lnTo>
                <a:lnTo>
                  <a:pt x="402773" y="267652"/>
                </a:lnTo>
                <a:close/>
              </a:path>
              <a:path w="1107598" h="358140">
                <a:moveTo>
                  <a:pt x="659465" y="267652"/>
                </a:moveTo>
                <a:lnTo>
                  <a:pt x="598182" y="267652"/>
                </a:lnTo>
                <a:lnTo>
                  <a:pt x="601785" y="263842"/>
                </a:lnTo>
                <a:lnTo>
                  <a:pt x="607482" y="257175"/>
                </a:lnTo>
                <a:lnTo>
                  <a:pt x="615185" y="245745"/>
                </a:lnTo>
                <a:lnTo>
                  <a:pt x="624806" y="230504"/>
                </a:lnTo>
                <a:lnTo>
                  <a:pt x="636256" y="211454"/>
                </a:lnTo>
                <a:lnTo>
                  <a:pt x="643222" y="200025"/>
                </a:lnTo>
                <a:lnTo>
                  <a:pt x="650108" y="189547"/>
                </a:lnTo>
                <a:lnTo>
                  <a:pt x="677413" y="147637"/>
                </a:lnTo>
                <a:lnTo>
                  <a:pt x="691310" y="126682"/>
                </a:lnTo>
                <a:lnTo>
                  <a:pt x="698416" y="116204"/>
                </a:lnTo>
                <a:lnTo>
                  <a:pt x="706095" y="103822"/>
                </a:lnTo>
                <a:lnTo>
                  <a:pt x="713485" y="93345"/>
                </a:lnTo>
                <a:lnTo>
                  <a:pt x="720674" y="82867"/>
                </a:lnTo>
                <a:lnTo>
                  <a:pt x="727751" y="72390"/>
                </a:lnTo>
                <a:lnTo>
                  <a:pt x="734805" y="62865"/>
                </a:lnTo>
                <a:lnTo>
                  <a:pt x="741923" y="54292"/>
                </a:lnTo>
                <a:lnTo>
                  <a:pt x="749193" y="44767"/>
                </a:lnTo>
                <a:lnTo>
                  <a:pt x="757579" y="35242"/>
                </a:lnTo>
                <a:lnTo>
                  <a:pt x="795752" y="7620"/>
                </a:lnTo>
                <a:lnTo>
                  <a:pt x="834115" y="0"/>
                </a:lnTo>
                <a:lnTo>
                  <a:pt x="850151" y="0"/>
                </a:lnTo>
                <a:lnTo>
                  <a:pt x="848129" y="13334"/>
                </a:lnTo>
                <a:lnTo>
                  <a:pt x="832201" y="32384"/>
                </a:lnTo>
                <a:lnTo>
                  <a:pt x="824307" y="40957"/>
                </a:lnTo>
                <a:lnTo>
                  <a:pt x="792942" y="79057"/>
                </a:lnTo>
                <a:lnTo>
                  <a:pt x="785101" y="89534"/>
                </a:lnTo>
                <a:lnTo>
                  <a:pt x="777239" y="99059"/>
                </a:lnTo>
                <a:lnTo>
                  <a:pt x="769345" y="109537"/>
                </a:lnTo>
                <a:lnTo>
                  <a:pt x="761409" y="119062"/>
                </a:lnTo>
                <a:lnTo>
                  <a:pt x="753420" y="129540"/>
                </a:lnTo>
                <a:lnTo>
                  <a:pt x="745367" y="140970"/>
                </a:lnTo>
                <a:lnTo>
                  <a:pt x="737240" y="151447"/>
                </a:lnTo>
                <a:lnTo>
                  <a:pt x="729028" y="162877"/>
                </a:lnTo>
                <a:lnTo>
                  <a:pt x="721689" y="173354"/>
                </a:lnTo>
                <a:lnTo>
                  <a:pt x="714428" y="182879"/>
                </a:lnTo>
                <a:lnTo>
                  <a:pt x="707244" y="193357"/>
                </a:lnTo>
                <a:lnTo>
                  <a:pt x="700134" y="204787"/>
                </a:lnTo>
                <a:lnTo>
                  <a:pt x="693094" y="215265"/>
                </a:lnTo>
                <a:lnTo>
                  <a:pt x="686122" y="225742"/>
                </a:lnTo>
                <a:lnTo>
                  <a:pt x="679214" y="236220"/>
                </a:lnTo>
                <a:lnTo>
                  <a:pt x="672369" y="246697"/>
                </a:lnTo>
                <a:lnTo>
                  <a:pt x="665583" y="258127"/>
                </a:lnTo>
                <a:lnTo>
                  <a:pt x="659465" y="267652"/>
                </a:lnTo>
                <a:close/>
              </a:path>
              <a:path w="1107598" h="358140">
                <a:moveTo>
                  <a:pt x="916360" y="267652"/>
                </a:moveTo>
                <a:lnTo>
                  <a:pt x="854639" y="267652"/>
                </a:lnTo>
                <a:lnTo>
                  <a:pt x="858670" y="263842"/>
                </a:lnTo>
                <a:lnTo>
                  <a:pt x="864452" y="256222"/>
                </a:lnTo>
                <a:lnTo>
                  <a:pt x="872122" y="245745"/>
                </a:lnTo>
                <a:lnTo>
                  <a:pt x="881821" y="230504"/>
                </a:lnTo>
                <a:lnTo>
                  <a:pt x="893687" y="211454"/>
                </a:lnTo>
                <a:lnTo>
                  <a:pt x="900608" y="200977"/>
                </a:lnTo>
                <a:lnTo>
                  <a:pt x="927276" y="158115"/>
                </a:lnTo>
                <a:lnTo>
                  <a:pt x="947802" y="126682"/>
                </a:lnTo>
                <a:lnTo>
                  <a:pt x="955048" y="115252"/>
                </a:lnTo>
                <a:lnTo>
                  <a:pt x="977425" y="81915"/>
                </a:lnTo>
                <a:lnTo>
                  <a:pt x="1005467" y="44767"/>
                </a:lnTo>
                <a:lnTo>
                  <a:pt x="1040268" y="12382"/>
                </a:lnTo>
                <a:lnTo>
                  <a:pt x="1079972" y="952"/>
                </a:lnTo>
                <a:lnTo>
                  <a:pt x="1090714" y="0"/>
                </a:lnTo>
                <a:lnTo>
                  <a:pt x="1107598" y="0"/>
                </a:lnTo>
                <a:lnTo>
                  <a:pt x="1104728" y="12382"/>
                </a:lnTo>
                <a:lnTo>
                  <a:pt x="1088726" y="31432"/>
                </a:lnTo>
                <a:lnTo>
                  <a:pt x="1057256" y="69532"/>
                </a:lnTo>
                <a:lnTo>
                  <a:pt x="1041652" y="88582"/>
                </a:lnTo>
                <a:lnTo>
                  <a:pt x="1033853" y="99059"/>
                </a:lnTo>
                <a:lnTo>
                  <a:pt x="1026045" y="108584"/>
                </a:lnTo>
                <a:lnTo>
                  <a:pt x="1002482" y="140017"/>
                </a:lnTo>
                <a:lnTo>
                  <a:pt x="994553" y="151447"/>
                </a:lnTo>
                <a:lnTo>
                  <a:pt x="979188" y="173354"/>
                </a:lnTo>
                <a:lnTo>
                  <a:pt x="971855" y="182879"/>
                </a:lnTo>
                <a:lnTo>
                  <a:pt x="964580" y="193357"/>
                </a:lnTo>
                <a:lnTo>
                  <a:pt x="957369" y="204787"/>
                </a:lnTo>
                <a:lnTo>
                  <a:pt x="950226" y="215265"/>
                </a:lnTo>
                <a:lnTo>
                  <a:pt x="943159" y="225742"/>
                </a:lnTo>
                <a:lnTo>
                  <a:pt x="936171" y="236220"/>
                </a:lnTo>
                <a:lnTo>
                  <a:pt x="929271" y="246697"/>
                </a:lnTo>
                <a:lnTo>
                  <a:pt x="922462" y="258127"/>
                </a:lnTo>
                <a:lnTo>
                  <a:pt x="916360" y="267652"/>
                </a:lnTo>
                <a:close/>
              </a:path>
              <a:path w="1107598" h="358140">
                <a:moveTo>
                  <a:pt x="81514" y="358140"/>
                </a:moveTo>
                <a:lnTo>
                  <a:pt x="44176" y="358140"/>
                </a:lnTo>
                <a:lnTo>
                  <a:pt x="39604" y="354329"/>
                </a:lnTo>
                <a:lnTo>
                  <a:pt x="35032" y="349567"/>
                </a:lnTo>
                <a:lnTo>
                  <a:pt x="30460" y="343852"/>
                </a:lnTo>
                <a:lnTo>
                  <a:pt x="25888" y="339090"/>
                </a:lnTo>
                <a:lnTo>
                  <a:pt x="22840" y="331470"/>
                </a:lnTo>
                <a:lnTo>
                  <a:pt x="19347" y="322897"/>
                </a:lnTo>
                <a:lnTo>
                  <a:pt x="15919" y="312420"/>
                </a:lnTo>
                <a:lnTo>
                  <a:pt x="11906" y="300990"/>
                </a:lnTo>
                <a:lnTo>
                  <a:pt x="7600" y="285750"/>
                </a:lnTo>
                <a:lnTo>
                  <a:pt x="7600" y="284797"/>
                </a:lnTo>
                <a:lnTo>
                  <a:pt x="3145" y="267652"/>
                </a:lnTo>
                <a:lnTo>
                  <a:pt x="652" y="255270"/>
                </a:lnTo>
                <a:lnTo>
                  <a:pt x="0" y="246697"/>
                </a:lnTo>
                <a:lnTo>
                  <a:pt x="2231" y="238125"/>
                </a:lnTo>
                <a:lnTo>
                  <a:pt x="9648" y="228600"/>
                </a:lnTo>
                <a:lnTo>
                  <a:pt x="24364" y="217170"/>
                </a:lnTo>
                <a:lnTo>
                  <a:pt x="36423" y="211454"/>
                </a:lnTo>
                <a:lnTo>
                  <a:pt x="47224" y="209550"/>
                </a:lnTo>
                <a:lnTo>
                  <a:pt x="51796" y="209550"/>
                </a:lnTo>
                <a:lnTo>
                  <a:pt x="54844" y="211454"/>
                </a:lnTo>
                <a:lnTo>
                  <a:pt x="56368" y="213359"/>
                </a:lnTo>
                <a:lnTo>
                  <a:pt x="57892" y="216217"/>
                </a:lnTo>
                <a:lnTo>
                  <a:pt x="60940" y="219075"/>
                </a:lnTo>
                <a:lnTo>
                  <a:pt x="63988" y="226695"/>
                </a:lnTo>
                <a:lnTo>
                  <a:pt x="67036" y="235267"/>
                </a:lnTo>
                <a:lnTo>
                  <a:pt x="71650" y="248602"/>
                </a:lnTo>
                <a:lnTo>
                  <a:pt x="78452" y="262890"/>
                </a:lnTo>
                <a:lnTo>
                  <a:pt x="84533" y="267652"/>
                </a:lnTo>
                <a:lnTo>
                  <a:pt x="145788" y="267652"/>
                </a:lnTo>
                <a:lnTo>
                  <a:pt x="138513" y="279082"/>
                </a:lnTo>
                <a:lnTo>
                  <a:pt x="131908" y="290512"/>
                </a:lnTo>
                <a:lnTo>
                  <a:pt x="125357" y="300990"/>
                </a:lnTo>
                <a:lnTo>
                  <a:pt x="118852" y="311467"/>
                </a:lnTo>
                <a:lnTo>
                  <a:pt x="117328" y="316229"/>
                </a:lnTo>
                <a:lnTo>
                  <a:pt x="114280" y="320992"/>
                </a:lnTo>
                <a:lnTo>
                  <a:pt x="108249" y="334327"/>
                </a:lnTo>
                <a:lnTo>
                  <a:pt x="99696" y="345757"/>
                </a:lnTo>
                <a:lnTo>
                  <a:pt x="89722" y="354329"/>
                </a:lnTo>
                <a:lnTo>
                  <a:pt x="81514" y="358140"/>
                </a:lnTo>
                <a:close/>
              </a:path>
              <a:path w="1107598" h="358140">
                <a:moveTo>
                  <a:pt x="338762" y="358140"/>
                </a:moveTo>
                <a:lnTo>
                  <a:pt x="301732" y="358140"/>
                </a:lnTo>
                <a:lnTo>
                  <a:pt x="297160" y="354329"/>
                </a:lnTo>
                <a:lnTo>
                  <a:pt x="291064" y="349567"/>
                </a:lnTo>
                <a:lnTo>
                  <a:pt x="272480" y="313372"/>
                </a:lnTo>
                <a:lnTo>
                  <a:pt x="265156" y="285750"/>
                </a:lnTo>
                <a:lnTo>
                  <a:pt x="263632" y="284797"/>
                </a:lnTo>
                <a:lnTo>
                  <a:pt x="257032" y="255270"/>
                </a:lnTo>
                <a:lnTo>
                  <a:pt x="256053" y="246697"/>
                </a:lnTo>
                <a:lnTo>
                  <a:pt x="258772" y="238125"/>
                </a:lnTo>
                <a:lnTo>
                  <a:pt x="266670" y="227647"/>
                </a:lnTo>
                <a:lnTo>
                  <a:pt x="281044" y="217170"/>
                </a:lnTo>
                <a:lnTo>
                  <a:pt x="292912" y="211454"/>
                </a:lnTo>
                <a:lnTo>
                  <a:pt x="304780" y="209550"/>
                </a:lnTo>
                <a:lnTo>
                  <a:pt x="307828" y="209550"/>
                </a:lnTo>
                <a:lnTo>
                  <a:pt x="313924" y="213359"/>
                </a:lnTo>
                <a:lnTo>
                  <a:pt x="316972" y="219075"/>
                </a:lnTo>
                <a:lnTo>
                  <a:pt x="320020" y="226695"/>
                </a:lnTo>
                <a:lnTo>
                  <a:pt x="321544" y="231457"/>
                </a:lnTo>
                <a:lnTo>
                  <a:pt x="324592" y="235267"/>
                </a:lnTo>
                <a:lnTo>
                  <a:pt x="328509" y="249554"/>
                </a:lnTo>
                <a:lnTo>
                  <a:pt x="335410" y="262890"/>
                </a:lnTo>
                <a:lnTo>
                  <a:pt x="341951" y="267652"/>
                </a:lnTo>
                <a:lnTo>
                  <a:pt x="402773" y="267652"/>
                </a:lnTo>
                <a:lnTo>
                  <a:pt x="395555" y="279082"/>
                </a:lnTo>
                <a:lnTo>
                  <a:pt x="389056" y="290512"/>
                </a:lnTo>
                <a:lnTo>
                  <a:pt x="382672" y="300990"/>
                </a:lnTo>
                <a:lnTo>
                  <a:pt x="376408" y="311467"/>
                </a:lnTo>
                <a:lnTo>
                  <a:pt x="370312" y="320992"/>
                </a:lnTo>
                <a:lnTo>
                  <a:pt x="365010" y="333375"/>
                </a:lnTo>
                <a:lnTo>
                  <a:pt x="356690" y="344804"/>
                </a:lnTo>
                <a:lnTo>
                  <a:pt x="347079" y="353377"/>
                </a:lnTo>
                <a:lnTo>
                  <a:pt x="338762" y="358140"/>
                </a:lnTo>
                <a:close/>
              </a:path>
              <a:path w="1107598" h="358140">
                <a:moveTo>
                  <a:pt x="595102" y="358140"/>
                </a:moveTo>
                <a:lnTo>
                  <a:pt x="557764" y="358140"/>
                </a:lnTo>
                <a:lnTo>
                  <a:pt x="553192" y="354329"/>
                </a:lnTo>
                <a:lnTo>
                  <a:pt x="542524" y="343852"/>
                </a:lnTo>
                <a:lnTo>
                  <a:pt x="539476" y="339090"/>
                </a:lnTo>
                <a:lnTo>
                  <a:pt x="536428" y="331470"/>
                </a:lnTo>
                <a:lnTo>
                  <a:pt x="532737" y="322897"/>
                </a:lnTo>
                <a:lnTo>
                  <a:pt x="528834" y="312420"/>
                </a:lnTo>
                <a:lnTo>
                  <a:pt x="525179" y="300990"/>
                </a:lnTo>
                <a:lnTo>
                  <a:pt x="521188" y="285750"/>
                </a:lnTo>
                <a:lnTo>
                  <a:pt x="521188" y="284797"/>
                </a:lnTo>
                <a:lnTo>
                  <a:pt x="516340" y="268604"/>
                </a:lnTo>
                <a:lnTo>
                  <a:pt x="514198" y="255270"/>
                </a:lnTo>
                <a:lnTo>
                  <a:pt x="513576" y="247650"/>
                </a:lnTo>
                <a:lnTo>
                  <a:pt x="515661" y="238125"/>
                </a:lnTo>
                <a:lnTo>
                  <a:pt x="522821" y="228600"/>
                </a:lnTo>
                <a:lnTo>
                  <a:pt x="537076" y="217170"/>
                </a:lnTo>
                <a:lnTo>
                  <a:pt x="548944" y="211454"/>
                </a:lnTo>
                <a:lnTo>
                  <a:pt x="560812" y="209550"/>
                </a:lnTo>
                <a:lnTo>
                  <a:pt x="565384" y="209550"/>
                </a:lnTo>
                <a:lnTo>
                  <a:pt x="568432" y="211454"/>
                </a:lnTo>
                <a:lnTo>
                  <a:pt x="569956" y="213359"/>
                </a:lnTo>
                <a:lnTo>
                  <a:pt x="571480" y="216217"/>
                </a:lnTo>
                <a:lnTo>
                  <a:pt x="574528" y="219075"/>
                </a:lnTo>
                <a:lnTo>
                  <a:pt x="577576" y="226695"/>
                </a:lnTo>
                <a:lnTo>
                  <a:pt x="580624" y="235267"/>
                </a:lnTo>
                <a:lnTo>
                  <a:pt x="585210" y="248602"/>
                </a:lnTo>
                <a:lnTo>
                  <a:pt x="591435" y="262890"/>
                </a:lnTo>
                <a:lnTo>
                  <a:pt x="598182" y="267652"/>
                </a:lnTo>
                <a:lnTo>
                  <a:pt x="659465" y="267652"/>
                </a:lnTo>
                <a:lnTo>
                  <a:pt x="652177" y="279082"/>
                </a:lnTo>
                <a:lnTo>
                  <a:pt x="645551" y="290512"/>
                </a:lnTo>
                <a:lnTo>
                  <a:pt x="638973" y="300990"/>
                </a:lnTo>
                <a:lnTo>
                  <a:pt x="632440" y="311467"/>
                </a:lnTo>
                <a:lnTo>
                  <a:pt x="630916" y="316229"/>
                </a:lnTo>
                <a:lnTo>
                  <a:pt x="627868" y="320992"/>
                </a:lnTo>
                <a:lnTo>
                  <a:pt x="621837" y="334327"/>
                </a:lnTo>
                <a:lnTo>
                  <a:pt x="613284" y="345757"/>
                </a:lnTo>
                <a:lnTo>
                  <a:pt x="603310" y="354329"/>
                </a:lnTo>
                <a:lnTo>
                  <a:pt x="595102" y="358140"/>
                </a:lnTo>
                <a:close/>
              </a:path>
              <a:path w="1107598" h="358140">
                <a:moveTo>
                  <a:pt x="851134" y="358140"/>
                </a:moveTo>
                <a:lnTo>
                  <a:pt x="815320" y="358140"/>
                </a:lnTo>
                <a:lnTo>
                  <a:pt x="809224" y="354329"/>
                </a:lnTo>
                <a:lnTo>
                  <a:pt x="786068" y="313372"/>
                </a:lnTo>
                <a:lnTo>
                  <a:pt x="778744" y="285750"/>
                </a:lnTo>
                <a:lnTo>
                  <a:pt x="777220" y="285750"/>
                </a:lnTo>
                <a:lnTo>
                  <a:pt x="777220" y="284797"/>
                </a:lnTo>
                <a:lnTo>
                  <a:pt x="772714" y="267652"/>
                </a:lnTo>
                <a:lnTo>
                  <a:pt x="770265" y="255270"/>
                </a:lnTo>
                <a:lnTo>
                  <a:pt x="794632" y="217170"/>
                </a:lnTo>
                <a:lnTo>
                  <a:pt x="818368" y="209550"/>
                </a:lnTo>
                <a:lnTo>
                  <a:pt x="821416" y="209550"/>
                </a:lnTo>
                <a:lnTo>
                  <a:pt x="835132" y="231457"/>
                </a:lnTo>
                <a:lnTo>
                  <a:pt x="838180" y="235267"/>
                </a:lnTo>
                <a:lnTo>
                  <a:pt x="841845" y="248602"/>
                </a:lnTo>
                <a:lnTo>
                  <a:pt x="848730" y="262890"/>
                </a:lnTo>
                <a:lnTo>
                  <a:pt x="854639" y="267652"/>
                </a:lnTo>
                <a:lnTo>
                  <a:pt x="916360" y="267652"/>
                </a:lnTo>
                <a:lnTo>
                  <a:pt x="909142" y="279082"/>
                </a:lnTo>
                <a:lnTo>
                  <a:pt x="902644" y="290512"/>
                </a:lnTo>
                <a:lnTo>
                  <a:pt x="896259" y="300990"/>
                </a:lnTo>
                <a:lnTo>
                  <a:pt x="889996" y="311467"/>
                </a:lnTo>
                <a:lnTo>
                  <a:pt x="886948" y="316229"/>
                </a:lnTo>
                <a:lnTo>
                  <a:pt x="885424" y="320992"/>
                </a:lnTo>
                <a:lnTo>
                  <a:pt x="877869" y="334327"/>
                </a:lnTo>
                <a:lnTo>
                  <a:pt x="869316" y="345757"/>
                </a:lnTo>
                <a:lnTo>
                  <a:pt x="859342" y="354329"/>
                </a:lnTo>
                <a:lnTo>
                  <a:pt x="851134" y="3581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Right Arrow 140"/>
          <p:cNvSpPr/>
          <p:nvPr/>
        </p:nvSpPr>
        <p:spPr>
          <a:xfrm rot="18900000">
            <a:off x="4981553" y="1957334"/>
            <a:ext cx="550165" cy="39558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ight Arrow 141"/>
          <p:cNvSpPr/>
          <p:nvPr/>
        </p:nvSpPr>
        <p:spPr>
          <a:xfrm rot="13500000">
            <a:off x="3341229" y="1957334"/>
            <a:ext cx="550165" cy="39558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Arrow 142"/>
          <p:cNvSpPr/>
          <p:nvPr/>
        </p:nvSpPr>
        <p:spPr>
          <a:xfrm rot="2700000">
            <a:off x="4981553" y="3613830"/>
            <a:ext cx="550165" cy="39558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Arrow 143"/>
          <p:cNvSpPr/>
          <p:nvPr/>
        </p:nvSpPr>
        <p:spPr>
          <a:xfrm rot="8100000">
            <a:off x="3341229" y="3613831"/>
            <a:ext cx="550165" cy="395586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>
            <a:spLocks/>
          </p:cNvSpPr>
          <p:nvPr/>
        </p:nvSpPr>
        <p:spPr>
          <a:xfrm>
            <a:off x="152400" y="209550"/>
            <a:ext cx="8245777" cy="377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+mn-lt"/>
                <a:cs typeface="Times New Roman"/>
              </a:rPr>
              <a:t>Overview – APAC Operations</a:t>
            </a:r>
          </a:p>
        </p:txBody>
      </p:sp>
      <p:sp>
        <p:nvSpPr>
          <p:cNvPr id="4" name="object 3"/>
          <p:cNvSpPr/>
          <p:nvPr/>
        </p:nvSpPr>
        <p:spPr>
          <a:xfrm>
            <a:off x="685800" y="937260"/>
            <a:ext cx="7772400" cy="384429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961" t="-1090" r="-1189" b="-17196"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867090" y="1962150"/>
            <a:ext cx="2180910" cy="2514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785" marR="12700" indent="-17272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Times New Roman"/>
              <a:buChar char="•"/>
              <a:tabLst>
                <a:tab pos="184785" algn="l"/>
              </a:tabLst>
            </a:pPr>
            <a:r>
              <a:rPr sz="1200" dirty="0" smtClean="0">
                <a:solidFill>
                  <a:srgbClr val="FFFFFF"/>
                </a:solidFill>
                <a:cs typeface="Times New Roman"/>
              </a:rPr>
              <a:t>Strong presence in APAC region with Operations in India, Singapore, Malaysia and Philippines</a:t>
            </a:r>
            <a:endParaRPr lang="en-US" sz="1200" dirty="0" smtClean="0">
              <a:solidFill>
                <a:srgbClr val="FFFFFF"/>
              </a:solidFill>
              <a:cs typeface="Times New Roman"/>
            </a:endParaRPr>
          </a:p>
          <a:p>
            <a:pPr marL="184785" marR="12700" indent="-172720">
              <a:spcBef>
                <a:spcPts val="600"/>
              </a:spcBef>
              <a:buClr>
                <a:srgbClr val="FFFFFF"/>
              </a:buClr>
              <a:buFont typeface="Times New Roman"/>
              <a:buChar char="•"/>
              <a:tabLst>
                <a:tab pos="184785" algn="l"/>
              </a:tabLst>
            </a:pPr>
            <a:r>
              <a:rPr lang="en-US" sz="1200" dirty="0">
                <a:solidFill>
                  <a:srgbClr val="FFFFFF"/>
                </a:solidFill>
                <a:cs typeface="Times New Roman"/>
              </a:rPr>
              <a:t>Regional approach across all the 4 regions with operations spread across the entire region.</a:t>
            </a:r>
            <a:endParaRPr lang="en-US" sz="1200" dirty="0">
              <a:cs typeface="Times New Roman"/>
            </a:endParaRPr>
          </a:p>
          <a:p>
            <a:pPr marL="184785" marR="12700" indent="-172720">
              <a:spcBef>
                <a:spcPts val="600"/>
              </a:spcBef>
              <a:buClr>
                <a:srgbClr val="FFFFFF"/>
              </a:buClr>
              <a:buFont typeface="Times New Roman"/>
              <a:buChar char="•"/>
              <a:tabLst>
                <a:tab pos="184785" algn="l"/>
              </a:tabLst>
            </a:pPr>
            <a:r>
              <a:rPr lang="en-US" sz="1200" dirty="0">
                <a:solidFill>
                  <a:srgbClr val="FFFFFF"/>
                </a:solidFill>
                <a:cs typeface="Times New Roman"/>
              </a:rPr>
              <a:t>Client centric approach with dedicated account team for all clients across all the regions; based on best practices from U.S. operations</a:t>
            </a:r>
            <a:r>
              <a:rPr lang="en-US" sz="1200" dirty="0" smtClean="0">
                <a:solidFill>
                  <a:srgbClr val="FFFFFF"/>
                </a:solidFill>
                <a:cs typeface="Times New Roman"/>
              </a:rPr>
              <a:t>.</a:t>
            </a:r>
            <a:endParaRPr sz="1200" dirty="0">
              <a:cs typeface="Times New Roman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406775" y="1962150"/>
            <a:ext cx="2308225" cy="2514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785" marR="12700" indent="-172720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  <a:tabLst>
                <a:tab pos="184785" algn="l"/>
              </a:tabLst>
            </a:pPr>
            <a:r>
              <a:rPr sz="1200" dirty="0" smtClean="0">
                <a:solidFill>
                  <a:srgbClr val="FFFFFF"/>
                </a:solidFill>
                <a:cs typeface="Times New Roman"/>
              </a:rPr>
              <a:t>Over  6000 Collabera consultants working at client locations across APAC</a:t>
            </a:r>
            <a:endParaRPr lang="en-US" sz="1200" dirty="0" smtClean="0">
              <a:solidFill>
                <a:srgbClr val="FFFFFF"/>
              </a:solidFill>
              <a:cs typeface="Times New Roman"/>
            </a:endParaRPr>
          </a:p>
          <a:p>
            <a:pPr marL="184785" marR="12700" indent="-172720">
              <a:buClr>
                <a:srgbClr val="FFFFFF"/>
              </a:buClr>
              <a:buFont typeface="Times New Roman"/>
              <a:buChar char="•"/>
              <a:tabLst>
                <a:tab pos="184785" algn="l"/>
              </a:tabLst>
            </a:pPr>
            <a:r>
              <a:rPr lang="en-US" sz="1200" dirty="0">
                <a:solidFill>
                  <a:srgbClr val="FFFFFF"/>
                </a:solidFill>
                <a:cs typeface="Times New Roman"/>
              </a:rPr>
              <a:t>Staffing based, on-site &amp; offshore and project based engagement models</a:t>
            </a:r>
            <a:r>
              <a:rPr lang="en-US" sz="1200" dirty="0" smtClean="0">
                <a:solidFill>
                  <a:srgbClr val="FFFFFF"/>
                </a:solidFill>
                <a:cs typeface="Times New Roman"/>
              </a:rPr>
              <a:t>.</a:t>
            </a:r>
          </a:p>
          <a:p>
            <a:pPr marL="184785" marR="12700" indent="-172720">
              <a:buClr>
                <a:srgbClr val="FFFFFF"/>
              </a:buClr>
              <a:buFont typeface="Times New Roman"/>
              <a:buChar char="•"/>
              <a:tabLst>
                <a:tab pos="184785" algn="l"/>
              </a:tabLst>
            </a:pPr>
            <a:r>
              <a:rPr lang="en-US" sz="1200" dirty="0">
                <a:solidFill>
                  <a:srgbClr val="FFFFFF"/>
                </a:solidFill>
                <a:cs typeface="Times New Roman"/>
              </a:rPr>
              <a:t>TACT initiative to provide competency based training to consultants for Train &amp; Deploy </a:t>
            </a:r>
            <a:r>
              <a:rPr lang="en-US" sz="1200" dirty="0" smtClean="0">
                <a:solidFill>
                  <a:srgbClr val="FFFFFF"/>
                </a:solidFill>
                <a:cs typeface="Times New Roman"/>
              </a:rPr>
              <a:t>services</a:t>
            </a:r>
          </a:p>
          <a:p>
            <a:pPr marL="184785" marR="12700" indent="-172720">
              <a:buClr>
                <a:srgbClr val="FFFFFF"/>
              </a:buClr>
              <a:buFont typeface="Times New Roman"/>
              <a:buChar char="•"/>
              <a:tabLst>
                <a:tab pos="184785" algn="l"/>
              </a:tabLst>
            </a:pPr>
            <a:r>
              <a:rPr lang="en-US" sz="1200" dirty="0">
                <a:solidFill>
                  <a:srgbClr val="FFFFFF"/>
                </a:solidFill>
                <a:cs typeface="Times New Roman"/>
              </a:rPr>
              <a:t>Providing managed offshore services and project based services to strategic clients</a:t>
            </a:r>
            <a:r>
              <a:rPr lang="en-US" sz="1200" dirty="0" smtClean="0">
                <a:solidFill>
                  <a:srgbClr val="FFFFFF"/>
                </a:solidFill>
                <a:cs typeface="Times New Roman"/>
              </a:rPr>
              <a:t>.</a:t>
            </a:r>
            <a:endParaRPr sz="1200" dirty="0">
              <a:cs typeface="Times New Roman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5998525" y="1962150"/>
            <a:ext cx="2231075" cy="2358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785" marR="12700" indent="-172720">
              <a:lnSpc>
                <a:spcPct val="100000"/>
              </a:lnSpc>
              <a:spcBef>
                <a:spcPts val="600"/>
              </a:spcBef>
              <a:buClr>
                <a:srgbClr val="FFFFFF"/>
              </a:buClr>
              <a:buFont typeface="Times New Roman"/>
              <a:buChar char="•"/>
              <a:tabLst>
                <a:tab pos="184785" algn="l"/>
              </a:tabLst>
            </a:pPr>
            <a:r>
              <a:rPr sz="1200" dirty="0" smtClean="0">
                <a:solidFill>
                  <a:srgbClr val="FFFFFF"/>
                </a:solidFill>
                <a:cs typeface="Times New Roman"/>
              </a:rPr>
              <a:t>Serving more than 300 clients within APAC; Partner of choice for Fortune 500 firms for their staffing / resourcing and recruitment needs</a:t>
            </a:r>
            <a:r>
              <a:rPr lang="en-US" sz="1200" dirty="0" smtClean="0">
                <a:solidFill>
                  <a:srgbClr val="FFFFFF"/>
                </a:solidFill>
                <a:cs typeface="Times New Roman"/>
              </a:rPr>
              <a:t>.</a:t>
            </a:r>
          </a:p>
          <a:p>
            <a:pPr marL="184785" marR="12700" indent="-172720">
              <a:spcBef>
                <a:spcPts val="600"/>
              </a:spcBef>
              <a:buClr>
                <a:srgbClr val="FFFFFF"/>
              </a:buClr>
              <a:buFont typeface="Times New Roman"/>
              <a:buChar char="•"/>
              <a:tabLst>
                <a:tab pos="184785" algn="l"/>
              </a:tabLst>
            </a:pPr>
            <a:r>
              <a:rPr lang="en-US" sz="1200" dirty="0">
                <a:solidFill>
                  <a:srgbClr val="FFFFFF"/>
                </a:solidFill>
                <a:cs typeface="Times New Roman"/>
              </a:rPr>
              <a:t>Global Technology giants, BFSI Institutions, Pharma and Healthcare companies, Automotive &amp; Engineering service providers are some of the sectors where we have build strong </a:t>
            </a:r>
            <a:r>
              <a:rPr lang="en-US" sz="1200" dirty="0" smtClean="0">
                <a:solidFill>
                  <a:srgbClr val="FFFFFF"/>
                </a:solidFill>
                <a:cs typeface="Times New Roman"/>
              </a:rPr>
              <a:t>partnerships</a:t>
            </a:r>
            <a:endParaRPr sz="1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005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1161</Words>
  <Application>Microsoft Office PowerPoint</Application>
  <PresentationFormat>On-screen Show (16:9)</PresentationFormat>
  <Paragraphs>236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Narrow</vt:lpstr>
      <vt:lpstr>Calibri</vt:lpstr>
      <vt:lpstr>Calibri Light</vt:lpstr>
      <vt:lpstr>Geneva</vt:lpstr>
      <vt:lpstr>Times New Roman</vt:lpstr>
      <vt:lpstr>ヒラギノ角ゴ Pro W3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2018-06-01T07:48:15Z</dcterms:created>
  <dcterms:modified xsi:type="dcterms:W3CDTF">2018-06-02T03:33:21Z</dcterms:modified>
</cp:coreProperties>
</file>