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25" autoAdjust="0"/>
  </p:normalViewPr>
  <p:slideViewPr>
    <p:cSldViewPr snapToGrid="0">
      <p:cViewPr>
        <p:scale>
          <a:sx n="25" d="100"/>
          <a:sy n="25" d="100"/>
        </p:scale>
        <p:origin x="1123"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52003-7462-4475-BC7B-5CAD79D6084E}" type="datetimeFigureOut">
              <a:rPr lang="en-IL" smtClean="0"/>
              <a:t>06/11/2020</a:t>
            </a:fld>
            <a:endParaRPr lang="en-IL"/>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36C33-19D9-4FBF-8F78-A28A46DC7CDE}" type="slidenum">
              <a:rPr lang="en-IL" smtClean="0"/>
              <a:t>‹#›</a:t>
            </a:fld>
            <a:endParaRPr lang="en-IL"/>
          </a:p>
        </p:txBody>
      </p:sp>
    </p:spTree>
    <p:extLst>
      <p:ext uri="{BB962C8B-B14F-4D97-AF65-F5344CB8AC3E}">
        <p14:creationId xmlns:p14="http://schemas.microsoft.com/office/powerpoint/2010/main" val="158943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11/06/2020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11/06/2020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11/06/2020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11/06/2020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11/06/2020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11/06/2020</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25719C-C13F-429E-8F58-B9D943CBB820}"/>
              </a:ext>
            </a:extLst>
          </p:cNvPr>
          <p:cNvSpPr txBox="1"/>
          <p:nvPr/>
        </p:nvSpPr>
        <p:spPr>
          <a:xfrm>
            <a:off x="1270000" y="5638800"/>
            <a:ext cx="11329987" cy="29108400"/>
          </a:xfrm>
          <a:prstGeom prst="rect">
            <a:avLst/>
          </a:prstGeom>
          <a:noFill/>
        </p:spPr>
        <p:txBody>
          <a:bodyPr wrap="square" rtlCol="0">
            <a:spAutoFit/>
          </a:bodyPr>
          <a:lstStyle/>
          <a:p>
            <a:endParaRPr lang="en-IL" dirty="0"/>
          </a:p>
        </p:txBody>
      </p:sp>
      <p:sp>
        <p:nvSpPr>
          <p:cNvPr id="9" name="Subtitle 2">
            <a:extLst>
              <a:ext uri="{FF2B5EF4-FFF2-40B4-BE49-F238E27FC236}">
                <a16:creationId xmlns:a16="http://schemas.microsoft.com/office/drawing/2014/main" id="{E5E2B4C8-1AAE-42F6-BEBF-9D0FE88AF345}"/>
              </a:ext>
            </a:extLst>
          </p:cNvPr>
          <p:cNvSpPr txBox="1">
            <a:spLocks/>
          </p:cNvSpPr>
          <p:nvPr/>
        </p:nvSpPr>
        <p:spPr>
          <a:xfrm>
            <a:off x="391792" y="4555587"/>
            <a:ext cx="12070193" cy="23412895"/>
          </a:xfrm>
          <a:prstGeom prst="rect">
            <a:avLst/>
          </a:prstGeom>
        </p:spPr>
        <p:txBody>
          <a:bodyPr>
            <a:normAutofit fontScale="40000" lnSpcReduction="20000"/>
          </a:bodyPr>
          <a:lst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a:lstStyle>
          <a:p>
            <a:pPr marL="0" indent="0" defTabSz="914400">
              <a:spcBef>
                <a:spcPts val="1500"/>
              </a:spcBef>
              <a:buClr>
                <a:srgbClr val="000000"/>
              </a:buClr>
              <a:buSzPts val="4200"/>
              <a:buNone/>
            </a:pPr>
            <a:endParaRPr lang="en-US" sz="11000" kern="0" dirty="0">
              <a:solidFill>
                <a:srgbClr val="000000"/>
              </a:solidFill>
              <a:cs typeface="Calibri"/>
              <a:sym typeface="Calibri"/>
            </a:endParaRPr>
          </a:p>
          <a:p>
            <a:pPr marL="0" indent="0" defTabSz="914400">
              <a:spcBef>
                <a:spcPts val="1500"/>
              </a:spcBef>
              <a:buClr>
                <a:srgbClr val="000000"/>
              </a:buClr>
              <a:buSzPts val="4200"/>
              <a:buNone/>
            </a:pPr>
            <a:r>
              <a:rPr lang="en-US" sz="11000" kern="0" dirty="0">
                <a:solidFill>
                  <a:srgbClr val="000000"/>
                </a:solidFill>
                <a:cs typeface="Calibri"/>
                <a:sym typeface="Calibri"/>
              </a:rPr>
              <a:t>Robot puppy is for people that have no time for walking dogs. </a:t>
            </a:r>
            <a:r>
              <a:rPr lang="en-US" sz="11000" kern="0" dirty="0" err="1">
                <a:solidFill>
                  <a:srgbClr val="000000"/>
                </a:solidFill>
                <a:cs typeface="Calibri"/>
                <a:sym typeface="Calibri"/>
              </a:rPr>
              <a:t>Genibo</a:t>
            </a:r>
            <a:r>
              <a:rPr lang="en-US" sz="11000" kern="0" dirty="0">
                <a:solidFill>
                  <a:srgbClr val="000000"/>
                </a:solidFill>
                <a:cs typeface="Calibri"/>
                <a:sym typeface="Calibri"/>
              </a:rPr>
              <a:t> uses a nose-mounted camera and onboard software to recognize its owner's face, and will happily greet and follow him or her around the house. Also it is capable of responding to touches, tricks like jumping, dancing etc. It also could express variety of feelings: happiness, excitement, anger, calmness depends on the situation.</a:t>
            </a:r>
          </a:p>
          <a:p>
            <a:pPr marL="0" indent="0" defTabSz="914400">
              <a:spcBef>
                <a:spcPts val="1500"/>
              </a:spcBef>
              <a:buClr>
                <a:srgbClr val="000000"/>
              </a:buClr>
              <a:buSzPts val="4200"/>
              <a:buNone/>
            </a:pPr>
            <a:endParaRPr lang="en-US" sz="13500" b="1" dirty="0"/>
          </a:p>
          <a:p>
            <a:pPr marL="0" indent="0" defTabSz="914400">
              <a:spcBef>
                <a:spcPts val="1500"/>
              </a:spcBef>
              <a:buClr>
                <a:srgbClr val="000000"/>
              </a:buClr>
              <a:buSzPts val="4200"/>
              <a:buNone/>
            </a:pPr>
            <a:r>
              <a:rPr lang="en-US" sz="11000" dirty="0"/>
              <a:t>The users interacts with </a:t>
            </a:r>
            <a:r>
              <a:rPr lang="en-US" sz="11000" dirty="0" err="1"/>
              <a:t>Genibo</a:t>
            </a:r>
            <a:r>
              <a:rPr lang="en-US" sz="11000" dirty="0"/>
              <a:t> with voice commands and dog’s body sensors. Every time the dog hear a voice command like sit, jump, dance </a:t>
            </a:r>
            <a:r>
              <a:rPr lang="en-US" sz="11000" dirty="0" err="1"/>
              <a:t>etc</a:t>
            </a:r>
            <a:r>
              <a:rPr lang="en-US" sz="11000" dirty="0"/>
              <a:t>, it should implement the command.</a:t>
            </a:r>
          </a:p>
          <a:p>
            <a:pPr marL="0" indent="0" defTabSz="914400">
              <a:spcBef>
                <a:spcPts val="1500"/>
              </a:spcBef>
              <a:buClr>
                <a:srgbClr val="000000"/>
              </a:buClr>
              <a:buSzPts val="4200"/>
              <a:buNone/>
            </a:pPr>
            <a:endParaRPr lang="en-US" sz="11000" dirty="0"/>
          </a:p>
          <a:p>
            <a:pPr marL="114300" lvl="0" indent="0">
              <a:spcBef>
                <a:spcPts val="1500"/>
              </a:spcBef>
              <a:buSzPts val="1800"/>
              <a:buNone/>
            </a:pPr>
            <a:r>
              <a:rPr lang="en-US" sz="11000" dirty="0"/>
              <a:t>Every time user touches dog’s particular sensor then follows set of reactions that usually includes some body movements or some kind of barking or both.  </a:t>
            </a:r>
          </a:p>
          <a:p>
            <a:pPr marL="0" indent="0" defTabSz="914400">
              <a:spcBef>
                <a:spcPts val="1500"/>
              </a:spcBef>
              <a:buClr>
                <a:srgbClr val="000000"/>
              </a:buClr>
              <a:buSzPts val="4200"/>
              <a:buNone/>
            </a:pPr>
            <a:endParaRPr lang="en-US" sz="11000" b="1" kern="0" dirty="0">
              <a:solidFill>
                <a:srgbClr val="000000"/>
              </a:solidFill>
              <a:cs typeface="Calibri"/>
              <a:sym typeface="Calibri"/>
            </a:endParaRPr>
          </a:p>
          <a:p>
            <a:pPr>
              <a:spcBef>
                <a:spcPts val="0"/>
              </a:spcBef>
              <a:buClr>
                <a:schemeClr val="dk1"/>
              </a:buClr>
              <a:buSzPts val="4200"/>
            </a:pPr>
            <a:endParaRPr lang="en-US" sz="11000" dirty="0"/>
          </a:p>
          <a:p>
            <a:pPr>
              <a:spcBef>
                <a:spcPts val="0"/>
              </a:spcBef>
              <a:buClr>
                <a:schemeClr val="dk1"/>
              </a:buClr>
              <a:buSzPts val="4200"/>
            </a:pPr>
            <a:endParaRPr lang="en-US" sz="11000" dirty="0"/>
          </a:p>
          <a:p>
            <a:pPr>
              <a:spcBef>
                <a:spcPts val="0"/>
              </a:spcBef>
              <a:buClr>
                <a:schemeClr val="dk1"/>
              </a:buClr>
              <a:buSzPts val="4200"/>
            </a:pPr>
            <a:r>
              <a:rPr lang="en-US" sz="11000" dirty="0"/>
              <a:t>When the battery is low, the blue colored lights are visible in the robot's eyes.</a:t>
            </a:r>
          </a:p>
          <a:p>
            <a:pPr>
              <a:spcBef>
                <a:spcPts val="1500"/>
              </a:spcBef>
              <a:buClr>
                <a:schemeClr val="dk1"/>
              </a:buClr>
              <a:buSzPts val="4200"/>
            </a:pPr>
            <a:r>
              <a:rPr lang="en-US" sz="11000" dirty="0"/>
              <a:t>The robot growls when its back is touched and becomes angry.</a:t>
            </a:r>
          </a:p>
          <a:p>
            <a:pPr>
              <a:spcBef>
                <a:spcPts val="1500"/>
              </a:spcBef>
              <a:buClr>
                <a:schemeClr val="dk1"/>
              </a:buClr>
              <a:buSzPts val="4200"/>
            </a:pPr>
            <a:r>
              <a:rPr lang="en-US" sz="11000" dirty="0"/>
              <a:t>The robot responds to voice commands like sit, stand, walk etc. and execute it (moves its paws, tail etc.).</a:t>
            </a:r>
          </a:p>
          <a:p>
            <a:pPr>
              <a:spcBef>
                <a:spcPts val="1500"/>
              </a:spcBef>
              <a:buClr>
                <a:schemeClr val="dk1"/>
              </a:buClr>
              <a:buSzPts val="4200"/>
            </a:pPr>
            <a:r>
              <a:rPr lang="en-US" sz="11000" dirty="0"/>
              <a:t>When the camera on the robot's nose recognize its owner, the robot barks and moves its tail(to show happiness).</a:t>
            </a:r>
          </a:p>
          <a:p>
            <a:pPr marL="0" indent="0" defTabSz="914400">
              <a:spcBef>
                <a:spcPts val="1500"/>
              </a:spcBef>
              <a:buClr>
                <a:srgbClr val="000000"/>
              </a:buClr>
              <a:buSzPts val="4200"/>
              <a:buNone/>
            </a:pPr>
            <a:endParaRPr lang="en-US" sz="11000" kern="0" dirty="0">
              <a:solidFill>
                <a:srgbClr val="000000"/>
              </a:solidFill>
              <a:cs typeface="Calibri"/>
              <a:sym typeface="Calibri"/>
            </a:endParaRPr>
          </a:p>
          <a:p>
            <a:pPr marL="0" indent="0" defTabSz="914400">
              <a:spcBef>
                <a:spcPts val="1500"/>
              </a:spcBef>
              <a:buClr>
                <a:srgbClr val="000000"/>
              </a:buClr>
              <a:buSzPts val="4200"/>
              <a:buNone/>
            </a:pPr>
            <a:endParaRPr lang="en-US" sz="11000" kern="0" dirty="0">
              <a:solidFill>
                <a:srgbClr val="000000"/>
              </a:solidFill>
              <a:cs typeface="Calibri"/>
              <a:sym typeface="Calibri"/>
            </a:endParaRPr>
          </a:p>
          <a:p>
            <a:pPr marL="0" indent="0" defTabSz="914400">
              <a:spcBef>
                <a:spcPts val="1500"/>
              </a:spcBef>
              <a:buClr>
                <a:srgbClr val="000000"/>
              </a:buClr>
              <a:buSzPts val="4200"/>
              <a:buNone/>
            </a:pPr>
            <a:r>
              <a:rPr lang="en-US" sz="11000" kern="0" dirty="0">
                <a:solidFill>
                  <a:srgbClr val="000000"/>
                </a:solidFill>
                <a:cs typeface="Calibri"/>
                <a:sym typeface="Calibri"/>
              </a:rPr>
              <a:t>The system consists of six main states that are </a:t>
            </a:r>
            <a:r>
              <a:rPr lang="en-US" sz="11000" b="1" kern="0" dirty="0">
                <a:solidFill>
                  <a:srgbClr val="000000"/>
                </a:solidFill>
                <a:cs typeface="Calibri"/>
                <a:sym typeface="Calibri"/>
              </a:rPr>
              <a:t>motion, speaker, emotions, lights,</a:t>
            </a:r>
          </a:p>
          <a:p>
            <a:pPr marL="0" indent="0" defTabSz="914400">
              <a:spcBef>
                <a:spcPts val="1500"/>
              </a:spcBef>
              <a:buClr>
                <a:srgbClr val="000000"/>
              </a:buClr>
              <a:buSzPts val="4200"/>
              <a:buNone/>
            </a:pPr>
            <a:r>
              <a:rPr lang="en-US" sz="11000" b="1" kern="0" dirty="0">
                <a:solidFill>
                  <a:srgbClr val="000000"/>
                </a:solidFill>
                <a:cs typeface="Calibri"/>
                <a:sym typeface="Calibri"/>
              </a:rPr>
              <a:t>camera, charger. </a:t>
            </a:r>
            <a:r>
              <a:rPr lang="en-US" sz="11000" kern="0" dirty="0">
                <a:solidFill>
                  <a:srgbClr val="000000"/>
                </a:solidFill>
                <a:cs typeface="Calibri"/>
                <a:sym typeface="Calibri"/>
              </a:rPr>
              <a:t>They are all active</a:t>
            </a:r>
          </a:p>
          <a:p>
            <a:pPr marL="0" indent="0" defTabSz="914400">
              <a:spcBef>
                <a:spcPts val="1500"/>
              </a:spcBef>
              <a:buClr>
                <a:srgbClr val="000000"/>
              </a:buClr>
              <a:buSzPts val="4200"/>
              <a:buNone/>
            </a:pPr>
            <a:r>
              <a:rPr lang="en-US" sz="11000" kern="0" dirty="0">
                <a:solidFill>
                  <a:srgbClr val="000000"/>
                </a:solidFill>
                <a:cs typeface="Calibri"/>
                <a:sym typeface="Calibri"/>
              </a:rPr>
              <a:t>together inside state On(while state On </a:t>
            </a:r>
          </a:p>
          <a:p>
            <a:pPr marL="0" indent="0" defTabSz="914400">
              <a:spcBef>
                <a:spcPts val="1500"/>
              </a:spcBef>
              <a:buClr>
                <a:srgbClr val="000000"/>
              </a:buClr>
              <a:buSzPts val="4200"/>
              <a:buNone/>
            </a:pPr>
            <a:r>
              <a:rPr lang="en-US" sz="11000" kern="0" dirty="0">
                <a:solidFill>
                  <a:srgbClr val="000000"/>
                </a:solidFill>
                <a:cs typeface="Calibri"/>
                <a:sym typeface="Calibri"/>
              </a:rPr>
              <a:t>is active) and represent concepts like orthogonality, hierarchy, broadcasting and guards. </a:t>
            </a:r>
          </a:p>
          <a:p>
            <a:pPr defTabSz="914400">
              <a:spcBef>
                <a:spcPts val="1500"/>
              </a:spcBef>
              <a:buClr>
                <a:srgbClr val="000000"/>
              </a:buClr>
              <a:buSzPts val="4200"/>
            </a:pPr>
            <a:endParaRPr lang="en-US" sz="6600" kern="0" dirty="0">
              <a:solidFill>
                <a:srgbClr val="000000"/>
              </a:solidFill>
              <a:cs typeface="Calibri"/>
              <a:sym typeface="Calibri"/>
            </a:endParaRPr>
          </a:p>
          <a:p>
            <a:pPr defTabSz="914400">
              <a:spcBef>
                <a:spcPts val="1500"/>
              </a:spcBef>
              <a:buClr>
                <a:srgbClr val="000000"/>
              </a:buClr>
              <a:buSzPts val="4200"/>
            </a:pPr>
            <a:endParaRPr lang="en-US" sz="5400" kern="0" dirty="0">
              <a:solidFill>
                <a:srgbClr val="000000"/>
              </a:solidFill>
              <a:cs typeface="Calibri"/>
              <a:sym typeface="Calibri"/>
            </a:endParaRPr>
          </a:p>
          <a:p>
            <a:pPr defTabSz="914400">
              <a:spcBef>
                <a:spcPts val="1500"/>
              </a:spcBef>
              <a:buClr>
                <a:srgbClr val="000000"/>
              </a:buClr>
              <a:buSzPts val="4200"/>
            </a:pPr>
            <a:endParaRPr lang="en-US" sz="5400" kern="0" dirty="0">
              <a:solidFill>
                <a:srgbClr val="000000"/>
              </a:solidFill>
              <a:cs typeface="Calibri"/>
              <a:sym typeface="Calibri"/>
            </a:endParaRPr>
          </a:p>
          <a:p>
            <a:pPr defTabSz="914400">
              <a:spcBef>
                <a:spcPts val="1500"/>
              </a:spcBef>
              <a:buClr>
                <a:srgbClr val="000000"/>
              </a:buClr>
              <a:buSzPts val="4200"/>
            </a:pPr>
            <a:endParaRPr lang="en-US" sz="5400" kern="0" dirty="0">
              <a:solidFill>
                <a:srgbClr val="000000"/>
              </a:solidFill>
              <a:cs typeface="Calibri"/>
              <a:sym typeface="Calibri"/>
            </a:endParaRPr>
          </a:p>
          <a:p>
            <a:pPr defTabSz="914400">
              <a:spcBef>
                <a:spcPts val="1500"/>
              </a:spcBef>
              <a:buClr>
                <a:srgbClr val="000000"/>
              </a:buClr>
              <a:buSzPts val="4200"/>
            </a:pPr>
            <a:endParaRPr lang="en-US" sz="5400" kern="0" dirty="0">
              <a:solidFill>
                <a:srgbClr val="000000"/>
              </a:solidFill>
              <a:cs typeface="Calibri"/>
              <a:sym typeface="Calibri"/>
            </a:endParaRPr>
          </a:p>
          <a:p>
            <a:pPr defTabSz="914400">
              <a:spcBef>
                <a:spcPts val="1500"/>
              </a:spcBef>
              <a:buClr>
                <a:srgbClr val="000000"/>
              </a:buClr>
              <a:buSzPts val="4200"/>
            </a:pPr>
            <a:endParaRPr lang="en-US" sz="6600" kern="0" dirty="0">
              <a:solidFill>
                <a:srgbClr val="000000"/>
              </a:solidFill>
              <a:cs typeface="Calibri"/>
              <a:sym typeface="Calibri"/>
            </a:endParaRPr>
          </a:p>
          <a:p>
            <a:endParaRPr lang="en-IL" dirty="0"/>
          </a:p>
        </p:txBody>
      </p:sp>
      <p:pic>
        <p:nvPicPr>
          <p:cNvPr id="10" name="Picture 9">
            <a:extLst>
              <a:ext uri="{FF2B5EF4-FFF2-40B4-BE49-F238E27FC236}">
                <a16:creationId xmlns:a16="http://schemas.microsoft.com/office/drawing/2014/main" id="{80A3D8EB-465A-46EF-BC4C-FCBB9606F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41995"/>
            <a:ext cx="19840513" cy="6680673"/>
          </a:xfrm>
          <a:prstGeom prst="rect">
            <a:avLst/>
          </a:prstGeom>
          <a:effectLst>
            <a:glow rad="101600">
              <a:schemeClr val="bg2">
                <a:lumMod val="50000"/>
                <a:alpha val="40000"/>
              </a:schemeClr>
            </a:glow>
            <a:reflection blurRad="6350" stA="55000" endPos="38500" dist="50800" dir="5400000" sy="-100000" algn="bl" rotWithShape="0"/>
            <a:softEdge rad="0"/>
          </a:effectLst>
        </p:spPr>
      </p:pic>
      <p:sp>
        <p:nvSpPr>
          <p:cNvPr id="11" name="TextBox 10">
            <a:extLst>
              <a:ext uri="{FF2B5EF4-FFF2-40B4-BE49-F238E27FC236}">
                <a16:creationId xmlns:a16="http://schemas.microsoft.com/office/drawing/2014/main" id="{DA1F3E64-80EE-4B2B-9B08-EDDA5C7082D6}"/>
              </a:ext>
            </a:extLst>
          </p:cNvPr>
          <p:cNvSpPr txBox="1"/>
          <p:nvPr/>
        </p:nvSpPr>
        <p:spPr>
          <a:xfrm>
            <a:off x="13136602" y="4229100"/>
            <a:ext cx="11799952" cy="5078313"/>
          </a:xfrm>
          <a:prstGeom prst="rect">
            <a:avLst/>
          </a:prstGeom>
          <a:noFill/>
        </p:spPr>
        <p:txBody>
          <a:bodyPr wrap="square" rtlCol="0">
            <a:spAutoFit/>
          </a:bodyPr>
          <a:lstStyle/>
          <a:p>
            <a:pPr algn="ctr"/>
            <a:r>
              <a:rPr lang="en-US" sz="5400" b="1" dirty="0"/>
              <a:t>LSC</a:t>
            </a:r>
          </a:p>
          <a:p>
            <a:r>
              <a:rPr lang="en-US" sz="5400" dirty="0"/>
              <a:t>LSC diagrams were made using </a:t>
            </a:r>
            <a:r>
              <a:rPr lang="en-US" sz="5400" b="1" dirty="0" err="1"/>
              <a:t>PlayGo</a:t>
            </a:r>
            <a:r>
              <a:rPr lang="en-US" sz="5400" b="1" dirty="0"/>
              <a:t>.</a:t>
            </a:r>
            <a:r>
              <a:rPr lang="en-US" sz="5400" dirty="0"/>
              <a:t> There are 7 diagrams in total. In order to demonstrate general LSC concepts there are </a:t>
            </a:r>
            <a:r>
              <a:rPr lang="en-US" sz="5400" b="1" dirty="0"/>
              <a:t>3 kinds of unification and 1 forbidden scenario. </a:t>
            </a:r>
            <a:endParaRPr lang="en-IL" sz="5400" dirty="0"/>
          </a:p>
        </p:txBody>
      </p:sp>
      <p:pic>
        <p:nvPicPr>
          <p:cNvPr id="12" name="Picture 11">
            <a:extLst>
              <a:ext uri="{FF2B5EF4-FFF2-40B4-BE49-F238E27FC236}">
                <a16:creationId xmlns:a16="http://schemas.microsoft.com/office/drawing/2014/main" id="{6ED21B07-D371-4038-91F8-B741611F1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61858" y="9349205"/>
            <a:ext cx="6166462" cy="5032569"/>
          </a:xfrm>
          <a:prstGeom prst="rect">
            <a:avLst/>
          </a:prstGeom>
        </p:spPr>
      </p:pic>
      <p:pic>
        <p:nvPicPr>
          <p:cNvPr id="13" name="Picture 12">
            <a:extLst>
              <a:ext uri="{FF2B5EF4-FFF2-40B4-BE49-F238E27FC236}">
                <a16:creationId xmlns:a16="http://schemas.microsoft.com/office/drawing/2014/main" id="{FB5A247C-3C24-47A8-8B12-08EC32F43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7181" y="14628612"/>
            <a:ext cx="6381139" cy="6764226"/>
          </a:xfrm>
          <a:prstGeom prst="rect">
            <a:avLst/>
          </a:prstGeom>
        </p:spPr>
      </p:pic>
      <p:pic>
        <p:nvPicPr>
          <p:cNvPr id="14" name="Picture 13">
            <a:extLst>
              <a:ext uri="{FF2B5EF4-FFF2-40B4-BE49-F238E27FC236}">
                <a16:creationId xmlns:a16="http://schemas.microsoft.com/office/drawing/2014/main" id="{3741AEDB-4220-4A0D-AB7A-A453916CE8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86805" y="9382163"/>
            <a:ext cx="5559972" cy="5111825"/>
          </a:xfrm>
          <a:prstGeom prst="rect">
            <a:avLst/>
          </a:prstGeom>
        </p:spPr>
      </p:pic>
      <p:sp>
        <p:nvSpPr>
          <p:cNvPr id="15" name="TextBox 14">
            <a:extLst>
              <a:ext uri="{FF2B5EF4-FFF2-40B4-BE49-F238E27FC236}">
                <a16:creationId xmlns:a16="http://schemas.microsoft.com/office/drawing/2014/main" id="{E5BC7A5F-397B-4B69-A18F-0775AB513087}"/>
              </a:ext>
            </a:extLst>
          </p:cNvPr>
          <p:cNvSpPr txBox="1"/>
          <p:nvPr/>
        </p:nvSpPr>
        <p:spPr>
          <a:xfrm>
            <a:off x="12801157" y="22331629"/>
            <a:ext cx="12135397" cy="7017306"/>
          </a:xfrm>
          <a:prstGeom prst="rect">
            <a:avLst/>
          </a:prstGeom>
          <a:noFill/>
        </p:spPr>
        <p:txBody>
          <a:bodyPr wrap="square" rtlCol="0">
            <a:spAutoFit/>
          </a:bodyPr>
          <a:lstStyle/>
          <a:p>
            <a:endParaRPr lang="en-US" sz="5000" b="1" dirty="0"/>
          </a:p>
          <a:p>
            <a:r>
              <a:rPr lang="en-US" sz="5000" dirty="0"/>
              <a:t>This course gave us a new perspective on programming, as well as provided with tools and concepts for creating LSC and     statechart diagrams for reactive systems. We believe it’s important principles to know in order to design systems better, i.e. consider</a:t>
            </a:r>
          </a:p>
          <a:p>
            <a:r>
              <a:rPr lang="en-US" sz="5000" dirty="0"/>
              <a:t>                                                  different possible  </a:t>
            </a:r>
          </a:p>
          <a:p>
            <a:r>
              <a:rPr lang="en-US" sz="5000" dirty="0"/>
              <a:t>                                                  scenarios.</a:t>
            </a:r>
          </a:p>
        </p:txBody>
      </p:sp>
      <p:pic>
        <p:nvPicPr>
          <p:cNvPr id="17" name="Picture 16">
            <a:extLst>
              <a:ext uri="{FF2B5EF4-FFF2-40B4-BE49-F238E27FC236}">
                <a16:creationId xmlns:a16="http://schemas.microsoft.com/office/drawing/2014/main" id="{7E2AAB66-0236-4C52-9042-39EE5C2016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41387" y="32568342"/>
            <a:ext cx="2494293" cy="2557599"/>
          </a:xfrm>
          <a:prstGeom prst="rect">
            <a:avLst/>
          </a:prstGeom>
        </p:spPr>
      </p:pic>
      <p:sp>
        <p:nvSpPr>
          <p:cNvPr id="18" name="TextBox 17">
            <a:extLst>
              <a:ext uri="{FF2B5EF4-FFF2-40B4-BE49-F238E27FC236}">
                <a16:creationId xmlns:a16="http://schemas.microsoft.com/office/drawing/2014/main" id="{8D60A6B1-C050-4A1D-BE2E-15E94E8B31DD}"/>
              </a:ext>
            </a:extLst>
          </p:cNvPr>
          <p:cNvSpPr txBox="1"/>
          <p:nvPr/>
        </p:nvSpPr>
        <p:spPr>
          <a:xfrm>
            <a:off x="20353655" y="30704154"/>
            <a:ext cx="4846320" cy="1754326"/>
          </a:xfrm>
          <a:prstGeom prst="rect">
            <a:avLst/>
          </a:prstGeom>
          <a:noFill/>
        </p:spPr>
        <p:txBody>
          <a:bodyPr wrap="square" rtlCol="0">
            <a:spAutoFit/>
          </a:bodyPr>
          <a:lstStyle/>
          <a:p>
            <a:r>
              <a:rPr lang="en-US" sz="3600" dirty="0"/>
              <a:t>Find all additional information about the project on GitHub-&gt;</a:t>
            </a:r>
          </a:p>
        </p:txBody>
      </p:sp>
      <p:pic>
        <p:nvPicPr>
          <p:cNvPr id="7" name="Picture 6">
            <a:extLst>
              <a:ext uri="{FF2B5EF4-FFF2-40B4-BE49-F238E27FC236}">
                <a16:creationId xmlns:a16="http://schemas.microsoft.com/office/drawing/2014/main" id="{B3B068D9-7493-4D85-B25F-427F92642827}"/>
              </a:ext>
            </a:extLst>
          </p:cNvPr>
          <p:cNvPicPr>
            <a:picLocks noChangeAspect="1"/>
          </p:cNvPicPr>
          <p:nvPr/>
        </p:nvPicPr>
        <p:blipFill>
          <a:blip r:embed="rId7"/>
          <a:stretch>
            <a:fillRect/>
          </a:stretch>
        </p:blipFill>
        <p:spPr>
          <a:xfrm>
            <a:off x="19186805" y="14568738"/>
            <a:ext cx="5075360" cy="4961050"/>
          </a:xfrm>
          <a:prstGeom prst="rect">
            <a:avLst/>
          </a:prstGeom>
        </p:spPr>
      </p:pic>
      <p:cxnSp>
        <p:nvCxnSpPr>
          <p:cNvPr id="21" name="Straight Connector 20">
            <a:extLst>
              <a:ext uri="{FF2B5EF4-FFF2-40B4-BE49-F238E27FC236}">
                <a16:creationId xmlns:a16="http://schemas.microsoft.com/office/drawing/2014/main" id="{3A96DDD0-8F17-470B-8D41-D2B0AF5EBBB2}"/>
              </a:ext>
            </a:extLst>
          </p:cNvPr>
          <p:cNvCxnSpPr>
            <a:cxnSpLocks/>
          </p:cNvCxnSpPr>
          <p:nvPr/>
        </p:nvCxnSpPr>
        <p:spPr>
          <a:xfrm>
            <a:off x="262882" y="3855917"/>
            <a:ext cx="25250916" cy="0"/>
          </a:xfrm>
          <a:prstGeom prst="line">
            <a:avLst/>
          </a:prstGeom>
        </p:spPr>
        <p:style>
          <a:lnRef idx="1">
            <a:schemeClr val="accent3"/>
          </a:lnRef>
          <a:fillRef idx="0">
            <a:schemeClr val="accent3"/>
          </a:fillRef>
          <a:effectRef idx="0">
            <a:schemeClr val="accent3"/>
          </a:effectRef>
          <a:fontRef idx="minor">
            <a:schemeClr val="tx1"/>
          </a:fontRef>
        </p:style>
      </p:cxnSp>
      <p:pic>
        <p:nvPicPr>
          <p:cNvPr id="4" name="תמונה 3" descr="תמונה שמכילה צילום מסך&#10;&#10;התיאור נוצר באופן אוטומטי">
            <a:extLst>
              <a:ext uri="{FF2B5EF4-FFF2-40B4-BE49-F238E27FC236}">
                <a16:creationId xmlns:a16="http://schemas.microsoft.com/office/drawing/2014/main" id="{2CBF1AD7-D6B7-46A9-9404-23DD1619F165}"/>
              </a:ext>
            </a:extLst>
          </p:cNvPr>
          <p:cNvPicPr>
            <a:picLocks noChangeAspect="1"/>
          </p:cNvPicPr>
          <p:nvPr/>
        </p:nvPicPr>
        <p:blipFill rotWithShape="1">
          <a:blip r:embed="rId8">
            <a:extLst>
              <a:ext uri="{28A0092B-C50C-407E-A947-70E740481C1C}">
                <a14:useLocalDpi xmlns:a14="http://schemas.microsoft.com/office/drawing/2010/main" val="0"/>
              </a:ext>
            </a:extLst>
          </a:blip>
          <a:srcRect t="-1" b="10747"/>
          <a:stretch/>
        </p:blipFill>
        <p:spPr>
          <a:xfrm>
            <a:off x="19352359" y="14965784"/>
            <a:ext cx="4817556" cy="5040000"/>
          </a:xfrm>
          <a:prstGeom prst="rect">
            <a:avLst/>
          </a:prstGeom>
        </p:spPr>
      </p:pic>
      <p:pic>
        <p:nvPicPr>
          <p:cNvPr id="16" name="Picture 15">
            <a:extLst>
              <a:ext uri="{FF2B5EF4-FFF2-40B4-BE49-F238E27FC236}">
                <a16:creationId xmlns:a16="http://schemas.microsoft.com/office/drawing/2014/main" id="{68C26A67-AE10-4F1C-AC1A-AD2BA75694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52359" y="19639650"/>
            <a:ext cx="3036174" cy="2282552"/>
          </a:xfrm>
          <a:prstGeom prst="rect">
            <a:avLst/>
          </a:prstGeom>
        </p:spPr>
      </p:pic>
      <p:sp>
        <p:nvSpPr>
          <p:cNvPr id="5" name="תיבת טקסט 4">
            <a:extLst>
              <a:ext uri="{FF2B5EF4-FFF2-40B4-BE49-F238E27FC236}">
                <a16:creationId xmlns:a16="http://schemas.microsoft.com/office/drawing/2014/main" id="{E7DBFE48-A2F1-4CCC-8AFE-7FB2AAB35DFD}"/>
              </a:ext>
            </a:extLst>
          </p:cNvPr>
          <p:cNvSpPr txBox="1"/>
          <p:nvPr/>
        </p:nvSpPr>
        <p:spPr>
          <a:xfrm>
            <a:off x="5608320" y="0"/>
            <a:ext cx="13520000" cy="3877985"/>
          </a:xfrm>
          <a:prstGeom prst="rect">
            <a:avLst/>
          </a:prstGeom>
          <a:solidFill>
            <a:srgbClr val="00B0F0"/>
          </a:solidFill>
        </p:spPr>
        <p:txBody>
          <a:bodyPr wrap="square" rtlCol="1">
            <a:spAutoFit/>
          </a:bodyPr>
          <a:lstStyle/>
          <a:p>
            <a:pPr algn="ctr"/>
            <a:endParaRPr lang="en-US" sz="4400" b="1" dirty="0">
              <a:solidFill>
                <a:schemeClr val="bg1"/>
              </a:solidFill>
            </a:endParaRPr>
          </a:p>
          <a:p>
            <a:pPr algn="ctr"/>
            <a:r>
              <a:rPr lang="en-US" sz="7600" b="1" dirty="0">
                <a:solidFill>
                  <a:schemeClr val="bg1"/>
                </a:solidFill>
              </a:rPr>
              <a:t>Robot Dog Genibo</a:t>
            </a:r>
          </a:p>
          <a:p>
            <a:pPr algn="ctr" rtl="1"/>
            <a:r>
              <a:rPr lang="he-IL" sz="5400" b="1" dirty="0">
                <a:solidFill>
                  <a:schemeClr val="bg1"/>
                </a:solidFill>
              </a:rPr>
              <a:t>סבטה שטרך שובל אברהם, מדעי מחשב</a:t>
            </a:r>
            <a:endParaRPr lang="en-US" sz="5400" b="1" dirty="0">
              <a:solidFill>
                <a:schemeClr val="bg1"/>
              </a:solidFill>
            </a:endParaRPr>
          </a:p>
          <a:p>
            <a:pPr algn="ctr" rtl="1"/>
            <a:r>
              <a:rPr lang="he-IL" sz="4000" b="1" dirty="0">
                <a:solidFill>
                  <a:schemeClr val="bg1"/>
                </a:solidFill>
              </a:rPr>
              <a:t>סמסטר ב</a:t>
            </a:r>
            <a:r>
              <a:rPr lang="en-US" sz="4000" b="1" dirty="0">
                <a:solidFill>
                  <a:schemeClr val="bg1"/>
                </a:solidFill>
              </a:rPr>
              <a:t>'</a:t>
            </a:r>
            <a:r>
              <a:rPr lang="he-IL" sz="4000" b="1" dirty="0">
                <a:solidFill>
                  <a:schemeClr val="bg1"/>
                </a:solidFill>
              </a:rPr>
              <a:t>, תש"פ</a:t>
            </a:r>
          </a:p>
          <a:p>
            <a:pPr algn="ctr" rtl="1"/>
            <a:endParaRPr lang="he-IL" sz="3200" b="1" dirty="0">
              <a:solidFill>
                <a:schemeClr val="bg1"/>
              </a:solidFill>
            </a:endParaRPr>
          </a:p>
        </p:txBody>
      </p:sp>
      <p:sp>
        <p:nvSpPr>
          <p:cNvPr id="19" name="תיבת טקסט 18">
            <a:extLst>
              <a:ext uri="{FF2B5EF4-FFF2-40B4-BE49-F238E27FC236}">
                <a16:creationId xmlns:a16="http://schemas.microsoft.com/office/drawing/2014/main" id="{BA578396-7438-49E4-838A-454EC583A48F}"/>
              </a:ext>
            </a:extLst>
          </p:cNvPr>
          <p:cNvSpPr txBox="1"/>
          <p:nvPr/>
        </p:nvSpPr>
        <p:spPr>
          <a:xfrm>
            <a:off x="0" y="0"/>
            <a:ext cx="5608320" cy="3046988"/>
          </a:xfrm>
          <a:prstGeom prst="rect">
            <a:avLst/>
          </a:prstGeom>
          <a:solidFill>
            <a:srgbClr val="00B0F0"/>
          </a:solidFill>
        </p:spPr>
        <p:txBody>
          <a:bodyPr wrap="square" rtlCol="1">
            <a:spAutoFit/>
          </a:bodyPr>
          <a:lstStyle/>
          <a:p>
            <a:pPr algn="ctr"/>
            <a:endParaRPr lang="he-IL" sz="2400" b="1" dirty="0">
              <a:solidFill>
                <a:schemeClr val="bg1"/>
              </a:solidFill>
            </a:endParaRPr>
          </a:p>
          <a:p>
            <a:pPr algn="ctr"/>
            <a:r>
              <a:rPr lang="he-IL" sz="4400" b="1" dirty="0">
                <a:solidFill>
                  <a:schemeClr val="bg1"/>
                </a:solidFill>
              </a:rPr>
              <a:t>קורס תכנות ויזואלי למערכות ריאקטיביות</a:t>
            </a:r>
            <a:endParaRPr lang="en-GB" sz="4400" b="1" dirty="0">
              <a:solidFill>
                <a:schemeClr val="bg1"/>
              </a:solidFill>
            </a:endParaRPr>
          </a:p>
          <a:p>
            <a:pPr algn="ctr"/>
            <a:endParaRPr lang="he-IL" sz="4000" b="1" dirty="0">
              <a:solidFill>
                <a:schemeClr val="bg1"/>
              </a:solidFill>
            </a:endParaRPr>
          </a:p>
          <a:p>
            <a:pPr algn="ctr"/>
            <a:endParaRPr lang="he-IL" sz="4000" b="1" dirty="0">
              <a:solidFill>
                <a:schemeClr val="bg1"/>
              </a:solidFill>
            </a:endParaRPr>
          </a:p>
        </p:txBody>
      </p:sp>
      <p:sp>
        <p:nvSpPr>
          <p:cNvPr id="8" name="תיבת טקסט 7">
            <a:extLst>
              <a:ext uri="{FF2B5EF4-FFF2-40B4-BE49-F238E27FC236}">
                <a16:creationId xmlns:a16="http://schemas.microsoft.com/office/drawing/2014/main" id="{C1AD8E04-1E0B-4544-9BFB-A0540B735C58}"/>
              </a:ext>
            </a:extLst>
          </p:cNvPr>
          <p:cNvSpPr txBox="1"/>
          <p:nvPr/>
        </p:nvSpPr>
        <p:spPr>
          <a:xfrm>
            <a:off x="0" y="2215991"/>
            <a:ext cx="5608320" cy="1661993"/>
          </a:xfrm>
          <a:prstGeom prst="rect">
            <a:avLst/>
          </a:prstGeom>
          <a:solidFill>
            <a:srgbClr val="00B0F0"/>
          </a:solidFill>
        </p:spPr>
        <p:txBody>
          <a:bodyPr wrap="square" rtlCol="1">
            <a:spAutoFit/>
          </a:bodyPr>
          <a:lstStyle/>
          <a:p>
            <a:pPr algn="ctr"/>
            <a:r>
              <a:rPr lang="he-IL" sz="5400" dirty="0">
                <a:solidFill>
                  <a:schemeClr val="bg1"/>
                </a:solidFill>
              </a:rPr>
              <a:t>ד"ר מיכל גורדון</a:t>
            </a:r>
          </a:p>
          <a:p>
            <a:pPr algn="ctr"/>
            <a:endParaRPr lang="he-IL" sz="4800" dirty="0">
              <a:solidFill>
                <a:schemeClr val="bg1"/>
              </a:solidFill>
            </a:endParaRPr>
          </a:p>
        </p:txBody>
      </p:sp>
      <p:sp>
        <p:nvSpPr>
          <p:cNvPr id="20" name="תיבת טקסט 19">
            <a:extLst>
              <a:ext uri="{FF2B5EF4-FFF2-40B4-BE49-F238E27FC236}">
                <a16:creationId xmlns:a16="http://schemas.microsoft.com/office/drawing/2014/main" id="{87881A63-4C8D-4C9A-8043-E61372F74B0F}"/>
              </a:ext>
            </a:extLst>
          </p:cNvPr>
          <p:cNvSpPr txBox="1"/>
          <p:nvPr/>
        </p:nvSpPr>
        <p:spPr>
          <a:xfrm>
            <a:off x="19128319" y="0"/>
            <a:ext cx="6071655" cy="3855917"/>
          </a:xfrm>
          <a:prstGeom prst="rect">
            <a:avLst/>
          </a:prstGeom>
          <a:solidFill>
            <a:srgbClr val="00B0F0"/>
          </a:solidFill>
        </p:spPr>
        <p:txBody>
          <a:bodyPr wrap="square" rtlCol="1">
            <a:spAutoFit/>
          </a:bodyPr>
          <a:lstStyle/>
          <a:p>
            <a:endParaRPr lang="he-IL" dirty="0"/>
          </a:p>
        </p:txBody>
      </p:sp>
      <p:pic>
        <p:nvPicPr>
          <p:cNvPr id="26" name="תמונה 25">
            <a:extLst>
              <a:ext uri="{FF2B5EF4-FFF2-40B4-BE49-F238E27FC236}">
                <a16:creationId xmlns:a16="http://schemas.microsoft.com/office/drawing/2014/main" id="{DFC7CCE9-BAAC-4535-AFC3-08B9D78D79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03701" y="668739"/>
            <a:ext cx="4174677" cy="2340102"/>
          </a:xfrm>
          <a:prstGeom prst="rect">
            <a:avLst/>
          </a:prstGeom>
        </p:spPr>
      </p:pic>
      <p:sp>
        <p:nvSpPr>
          <p:cNvPr id="27" name="תיבת טקסט 26">
            <a:extLst>
              <a:ext uri="{FF2B5EF4-FFF2-40B4-BE49-F238E27FC236}">
                <a16:creationId xmlns:a16="http://schemas.microsoft.com/office/drawing/2014/main" id="{37B0CD13-1A9D-43DD-BD5D-1B065BDFEE8A}"/>
              </a:ext>
            </a:extLst>
          </p:cNvPr>
          <p:cNvSpPr txBox="1"/>
          <p:nvPr/>
        </p:nvSpPr>
        <p:spPr>
          <a:xfrm>
            <a:off x="304947" y="3998476"/>
            <a:ext cx="12063373" cy="1021556"/>
          </a:xfrm>
          <a:prstGeom prst="roundRect">
            <a:avLst/>
          </a:prstGeom>
          <a:solidFill>
            <a:srgbClr val="00B0F0"/>
          </a:solidFill>
        </p:spPr>
        <p:txBody>
          <a:bodyPr wrap="square" rtlCol="1">
            <a:spAutoFit/>
          </a:bodyPr>
          <a:lstStyle/>
          <a:p>
            <a:pPr algn="ctr"/>
            <a:r>
              <a:rPr lang="en-US" sz="5400" b="1" kern="0" dirty="0">
                <a:solidFill>
                  <a:schemeClr val="bg1"/>
                </a:solidFill>
                <a:cs typeface="Calibri"/>
                <a:sym typeface="Calibri"/>
              </a:rPr>
              <a:t>Project Description</a:t>
            </a:r>
          </a:p>
        </p:txBody>
      </p:sp>
      <p:sp>
        <p:nvSpPr>
          <p:cNvPr id="30" name="תיבת טקסט 29">
            <a:extLst>
              <a:ext uri="{FF2B5EF4-FFF2-40B4-BE49-F238E27FC236}">
                <a16:creationId xmlns:a16="http://schemas.microsoft.com/office/drawing/2014/main" id="{964E7A75-8F84-427B-8245-0BB83E3956F1}"/>
              </a:ext>
            </a:extLst>
          </p:cNvPr>
          <p:cNvSpPr txBox="1"/>
          <p:nvPr/>
        </p:nvSpPr>
        <p:spPr>
          <a:xfrm>
            <a:off x="262882" y="15276658"/>
            <a:ext cx="12063373" cy="1021556"/>
          </a:xfrm>
          <a:prstGeom prst="roundRect">
            <a:avLst/>
          </a:prstGeom>
          <a:solidFill>
            <a:srgbClr val="00B0F0"/>
          </a:solidFill>
        </p:spPr>
        <p:txBody>
          <a:bodyPr wrap="square" rtlCol="1">
            <a:spAutoFit/>
          </a:bodyPr>
          <a:lstStyle/>
          <a:p>
            <a:pPr algn="ctr" defTabSz="914400">
              <a:spcBef>
                <a:spcPts val="1500"/>
              </a:spcBef>
              <a:buClr>
                <a:srgbClr val="000000"/>
              </a:buClr>
              <a:buSzPts val="4200"/>
            </a:pPr>
            <a:r>
              <a:rPr lang="en-US" sz="5400" b="1" kern="0" dirty="0">
                <a:solidFill>
                  <a:schemeClr val="bg1"/>
                </a:solidFill>
                <a:cs typeface="Calibri"/>
                <a:sym typeface="Calibri"/>
              </a:rPr>
              <a:t>Why it’s reactive?</a:t>
            </a:r>
          </a:p>
        </p:txBody>
      </p:sp>
      <p:sp>
        <p:nvSpPr>
          <p:cNvPr id="31" name="תיבת טקסט 30">
            <a:extLst>
              <a:ext uri="{FF2B5EF4-FFF2-40B4-BE49-F238E27FC236}">
                <a16:creationId xmlns:a16="http://schemas.microsoft.com/office/drawing/2014/main" id="{D8C7F143-C14B-46F0-B904-89BE032F8277}"/>
              </a:ext>
            </a:extLst>
          </p:cNvPr>
          <p:cNvSpPr txBox="1"/>
          <p:nvPr/>
        </p:nvSpPr>
        <p:spPr>
          <a:xfrm>
            <a:off x="12801157" y="3982262"/>
            <a:ext cx="12063373" cy="1021556"/>
          </a:xfrm>
          <a:prstGeom prst="roundRect">
            <a:avLst/>
          </a:prstGeom>
          <a:solidFill>
            <a:srgbClr val="00B0F0"/>
          </a:solidFill>
        </p:spPr>
        <p:txBody>
          <a:bodyPr wrap="square" rtlCol="1">
            <a:spAutoFit/>
          </a:bodyPr>
          <a:lstStyle/>
          <a:p>
            <a:pPr algn="ctr"/>
            <a:r>
              <a:rPr lang="en-US" sz="5400" b="1" kern="0" dirty="0">
                <a:solidFill>
                  <a:schemeClr val="bg1"/>
                </a:solidFill>
                <a:cs typeface="Calibri"/>
                <a:sym typeface="Calibri"/>
              </a:rPr>
              <a:t>LSC</a:t>
            </a:r>
          </a:p>
        </p:txBody>
      </p:sp>
      <p:sp>
        <p:nvSpPr>
          <p:cNvPr id="32" name="תיבת טקסט 31">
            <a:extLst>
              <a:ext uri="{FF2B5EF4-FFF2-40B4-BE49-F238E27FC236}">
                <a16:creationId xmlns:a16="http://schemas.microsoft.com/office/drawing/2014/main" id="{25F5EA21-B749-4897-B4ED-021B2B7A1A7A}"/>
              </a:ext>
            </a:extLst>
          </p:cNvPr>
          <p:cNvSpPr txBox="1"/>
          <p:nvPr/>
        </p:nvSpPr>
        <p:spPr>
          <a:xfrm>
            <a:off x="304946" y="22148533"/>
            <a:ext cx="12063373" cy="1021556"/>
          </a:xfrm>
          <a:prstGeom prst="roundRect">
            <a:avLst/>
          </a:prstGeom>
          <a:solidFill>
            <a:srgbClr val="00B0F0"/>
          </a:solidFill>
        </p:spPr>
        <p:txBody>
          <a:bodyPr wrap="square" rtlCol="1">
            <a:spAutoFit/>
          </a:bodyPr>
          <a:lstStyle/>
          <a:p>
            <a:pPr algn="ctr" defTabSz="914400">
              <a:spcBef>
                <a:spcPts val="1500"/>
              </a:spcBef>
              <a:buClr>
                <a:srgbClr val="000000"/>
              </a:buClr>
              <a:buSzPts val="4200"/>
            </a:pPr>
            <a:r>
              <a:rPr lang="en-US" sz="5400" b="1" kern="0" dirty="0">
                <a:solidFill>
                  <a:schemeClr val="bg1"/>
                </a:solidFill>
                <a:cs typeface="Calibri"/>
                <a:sym typeface="Calibri"/>
              </a:rPr>
              <a:t>Statecharts</a:t>
            </a:r>
          </a:p>
        </p:txBody>
      </p:sp>
      <p:sp>
        <p:nvSpPr>
          <p:cNvPr id="33" name="תיבת טקסט 32">
            <a:extLst>
              <a:ext uri="{FF2B5EF4-FFF2-40B4-BE49-F238E27FC236}">
                <a16:creationId xmlns:a16="http://schemas.microsoft.com/office/drawing/2014/main" id="{2881A91D-60DF-45ED-8ACA-EBDF157BA335}"/>
              </a:ext>
            </a:extLst>
          </p:cNvPr>
          <p:cNvSpPr txBox="1"/>
          <p:nvPr/>
        </p:nvSpPr>
        <p:spPr>
          <a:xfrm>
            <a:off x="12599987" y="22132097"/>
            <a:ext cx="12063373" cy="1021556"/>
          </a:xfrm>
          <a:prstGeom prst="roundRect">
            <a:avLst/>
          </a:prstGeom>
          <a:solidFill>
            <a:srgbClr val="00B0F0"/>
          </a:solidFill>
        </p:spPr>
        <p:txBody>
          <a:bodyPr wrap="square" rtlCol="1">
            <a:spAutoFit/>
          </a:bodyPr>
          <a:lstStyle/>
          <a:p>
            <a:pPr algn="ctr"/>
            <a:r>
              <a:rPr lang="en-US" sz="5400" b="1" dirty="0">
                <a:solidFill>
                  <a:schemeClr val="bg1"/>
                </a:solidFill>
              </a:rPr>
              <a:t>Summary</a:t>
            </a:r>
          </a:p>
        </p:txBody>
      </p:sp>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390</Words>
  <Application>Microsoft Office PowerPoint</Application>
  <PresentationFormat>מותאם אישית</PresentationFormat>
  <Paragraphs>43</Paragraphs>
  <Slides>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Shoval Avraham</cp:lastModifiedBy>
  <cp:revision>43</cp:revision>
  <dcterms:created xsi:type="dcterms:W3CDTF">2019-01-27T10:54:29Z</dcterms:created>
  <dcterms:modified xsi:type="dcterms:W3CDTF">2020-06-11T12:48:12Z</dcterms:modified>
</cp:coreProperties>
</file>