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sldIdLst>
    <p:sldId id="257" r:id="rId5"/>
    <p:sldId id="258" r:id="rId6"/>
    <p:sldId id="260" r:id="rId7"/>
    <p:sldId id="259" r:id="rId8"/>
    <p:sldId id="261" r:id="rId9"/>
    <p:sldId id="262" r:id="rId10"/>
    <p:sldId id="266" r:id="rId11"/>
    <p:sldId id="263" r:id="rId12"/>
    <p:sldId id="264" r:id="rId13"/>
    <p:sldId id="265" r:id="rId14"/>
    <p:sldId id="267" r:id="rId15"/>
    <p:sldId id="268" r:id="rId16"/>
    <p:sldId id="269" r:id="rId17"/>
    <p:sldId id="270" r:id="rId18"/>
  </p:sldIdLst>
  <p:sldSz cx="12192000" cy="6858000"/>
  <p:notesSz cx="6858000" cy="9144000"/>
  <p:embeddedFontLst>
    <p:embeddedFont>
      <p:font typeface="Open Sans" panose="020B0606030504020204" pitchFamily="34" charset="0"/>
      <p:regular r:id="rId19"/>
      <p:bold r:id="rId20"/>
      <p:italic r:id="rId21"/>
      <p:boldItalic r:id="rId22"/>
    </p:embeddedFont>
    <p:embeddedFont>
      <p:font typeface="Proxima Nova Black" panose="02000506030000020004" pitchFamily="2" charset="0"/>
      <p:bold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74"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aws.amazon.com/lambda/"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0" dirty="0"/>
              <a:t>Simple </a:t>
            </a:r>
            <a:r>
              <a:rPr lang="en-US" sz="10000" dirty="0" err="1"/>
              <a:t>serverless</a:t>
            </a:r>
            <a:r>
              <a:rPr lang="en-US" sz="10000" dirty="0"/>
              <a:t> CI/CD with in Amazon clouds</a:t>
            </a:r>
            <a:endParaRPr lang="uk-UA" sz="10000" dirty="0"/>
          </a:p>
        </p:txBody>
      </p:sp>
      <p:sp>
        <p:nvSpPr>
          <p:cNvPr id="3" name="Text Placeholder 2"/>
          <p:cNvSpPr>
            <a:spLocks noGrp="1"/>
          </p:cNvSpPr>
          <p:nvPr>
            <p:ph type="body" sz="quarter" idx="10"/>
          </p:nvPr>
        </p:nvSpPr>
        <p:spPr/>
        <p:txBody>
          <a:bodyPr/>
          <a:lstStyle/>
          <a:p>
            <a:r>
              <a:rPr lang="en-US" dirty="0" smtClean="0"/>
              <a:t>Serhii Shuliar</a:t>
            </a:r>
            <a:endParaRPr lang="uk-UA" dirty="0"/>
          </a:p>
        </p:txBody>
      </p:sp>
    </p:spTree>
    <p:extLst>
      <p:ext uri="{BB962C8B-B14F-4D97-AF65-F5344CB8AC3E}">
        <p14:creationId xmlns:p14="http://schemas.microsoft.com/office/powerpoint/2010/main" val="2222870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AWS Lambda integration with </a:t>
            </a:r>
            <a:r>
              <a:rPr lang="en-US" sz="4000" dirty="0" smtClean="0"/>
              <a:t>Data </a:t>
            </a:r>
            <a:r>
              <a:rPr lang="en-US" sz="4000" dirty="0" err="1" smtClean="0"/>
              <a:t>streems</a:t>
            </a:r>
            <a:endParaRPr lang="uk-UA" sz="4000" dirty="0"/>
          </a:p>
        </p:txBody>
      </p:sp>
      <p:sp>
        <p:nvSpPr>
          <p:cNvPr id="7" name="Text Placeholder 6"/>
          <p:cNvSpPr>
            <a:spLocks noGrp="1"/>
          </p:cNvSpPr>
          <p:nvPr>
            <p:ph type="body" sz="quarter" idx="10"/>
          </p:nvPr>
        </p:nvSpPr>
        <p:spPr/>
        <p:txBody>
          <a:bodyPr/>
          <a:lstStyle/>
          <a:p>
            <a:endParaRPr lang="uk-UA" dirty="0"/>
          </a:p>
        </p:txBody>
      </p:sp>
      <p:pic>
        <p:nvPicPr>
          <p:cNvPr id="4098" name="Picture 2" descr="Lambda_Stream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207622"/>
            <a:ext cx="952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865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CI pipeline with AWS lambda</a:t>
            </a:r>
            <a:endParaRPr lang="uk-UA" dirty="0"/>
          </a:p>
        </p:txBody>
      </p:sp>
      <p:sp>
        <p:nvSpPr>
          <p:cNvPr id="3" name="Text Placeholder 2"/>
          <p:cNvSpPr>
            <a:spLocks noGrp="1"/>
          </p:cNvSpPr>
          <p:nvPr>
            <p:ph type="body" sz="quarter" idx="10"/>
          </p:nvPr>
        </p:nvSpPr>
        <p:spPr/>
        <p:txBody>
          <a:bodyPr/>
          <a:lstStyle/>
          <a:p>
            <a:endParaRPr lang="uk-UA" dirty="0"/>
          </a:p>
        </p:txBody>
      </p:sp>
      <p:pic>
        <p:nvPicPr>
          <p:cNvPr id="4" name="Picture 3"/>
          <p:cNvPicPr>
            <a:picLocks noChangeAspect="1"/>
          </p:cNvPicPr>
          <p:nvPr/>
        </p:nvPicPr>
        <p:blipFill>
          <a:blip r:embed="rId2"/>
          <a:stretch>
            <a:fillRect/>
          </a:stretch>
        </p:blipFill>
        <p:spPr>
          <a:xfrm>
            <a:off x="1431834" y="1593261"/>
            <a:ext cx="7964715" cy="4832523"/>
          </a:xfrm>
          <a:prstGeom prst="rect">
            <a:avLst/>
          </a:prstGeom>
        </p:spPr>
      </p:pic>
    </p:spTree>
    <p:extLst>
      <p:ext uri="{BB962C8B-B14F-4D97-AF65-F5344CB8AC3E}">
        <p14:creationId xmlns:p14="http://schemas.microsoft.com/office/powerpoint/2010/main" val="632528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cost?</a:t>
            </a:r>
            <a:endParaRPr lang="uk-UA" dirty="0"/>
          </a:p>
        </p:txBody>
      </p:sp>
      <p:sp>
        <p:nvSpPr>
          <p:cNvPr id="3" name="Text Placeholder 2"/>
          <p:cNvSpPr>
            <a:spLocks noGrp="1"/>
          </p:cNvSpPr>
          <p:nvPr>
            <p:ph type="body" sz="quarter" idx="10"/>
          </p:nvPr>
        </p:nvSpPr>
        <p:spPr/>
        <p:txBody>
          <a:bodyPr/>
          <a:lstStyle/>
          <a:p>
            <a:endParaRPr lang="uk-UA" dirty="0"/>
          </a:p>
        </p:txBody>
      </p:sp>
      <p:graphicFrame>
        <p:nvGraphicFramePr>
          <p:cNvPr id="4" name="Table 3"/>
          <p:cNvGraphicFramePr>
            <a:graphicFrameLocks noGrp="1"/>
          </p:cNvGraphicFramePr>
          <p:nvPr>
            <p:extLst>
              <p:ext uri="{D42A27DB-BD31-4B8C-83A1-F6EECF244321}">
                <p14:modId xmlns:p14="http://schemas.microsoft.com/office/powerpoint/2010/main" val="2897755257"/>
              </p:ext>
            </p:extLst>
          </p:nvPr>
        </p:nvGraphicFramePr>
        <p:xfrm>
          <a:off x="685800" y="1698171"/>
          <a:ext cx="10820404" cy="4046013"/>
        </p:xfrm>
        <a:graphic>
          <a:graphicData uri="http://schemas.openxmlformats.org/drawingml/2006/table">
            <a:tbl>
              <a:tblPr/>
              <a:tblGrid>
                <a:gridCol w="2127071">
                  <a:extLst>
                    <a:ext uri="{9D8B030D-6E8A-4147-A177-3AD203B41FA5}">
                      <a16:colId xmlns:a16="http://schemas.microsoft.com/office/drawing/2014/main" val="2617041736"/>
                    </a:ext>
                  </a:extLst>
                </a:gridCol>
                <a:gridCol w="4241074">
                  <a:extLst>
                    <a:ext uri="{9D8B030D-6E8A-4147-A177-3AD203B41FA5}">
                      <a16:colId xmlns:a16="http://schemas.microsoft.com/office/drawing/2014/main" val="1696033173"/>
                    </a:ext>
                  </a:extLst>
                </a:gridCol>
                <a:gridCol w="1747158">
                  <a:extLst>
                    <a:ext uri="{9D8B030D-6E8A-4147-A177-3AD203B41FA5}">
                      <a16:colId xmlns:a16="http://schemas.microsoft.com/office/drawing/2014/main" val="1339402866"/>
                    </a:ext>
                  </a:extLst>
                </a:gridCol>
                <a:gridCol w="2705101">
                  <a:extLst>
                    <a:ext uri="{9D8B030D-6E8A-4147-A177-3AD203B41FA5}">
                      <a16:colId xmlns:a16="http://schemas.microsoft.com/office/drawing/2014/main" val="927204629"/>
                    </a:ext>
                  </a:extLst>
                </a:gridCol>
              </a:tblGrid>
              <a:tr h="175547">
                <a:tc>
                  <a:txBody>
                    <a:bodyPr/>
                    <a:lstStyle/>
                    <a:p>
                      <a:pPr algn="l" fontAlgn="t"/>
                      <a:r>
                        <a:rPr lang="en-US" sz="1400" b="1" dirty="0">
                          <a:solidFill>
                            <a:srgbClr val="000000"/>
                          </a:solidFill>
                          <a:effectLst/>
                        </a:rPr>
                        <a:t>Service</a:t>
                      </a:r>
                    </a:p>
                  </a:txBody>
                  <a:tcPr marL="25901" marR="25901" marT="25901" marB="25901">
                    <a:lnL>
                      <a:noFill/>
                    </a:lnL>
                    <a:lnR>
                      <a:noFill/>
                    </a:lnR>
                    <a:lnT>
                      <a:noFill/>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Item</a:t>
                      </a:r>
                    </a:p>
                  </a:txBody>
                  <a:tcPr marL="25901" marR="25901" marT="25901" marB="25901">
                    <a:lnL>
                      <a:noFill/>
                    </a:lnL>
                    <a:lnR>
                      <a:noFill/>
                    </a:lnR>
                    <a:lnT>
                      <a:noFill/>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Cost</a:t>
                      </a:r>
                    </a:p>
                  </a:txBody>
                  <a:tcPr marL="25901" marR="25901" marT="25901" marB="25901">
                    <a:lnL>
                      <a:noFill/>
                    </a:lnL>
                    <a:lnR>
                      <a:noFill/>
                    </a:lnR>
                    <a:lnT>
                      <a:noFill/>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Subtotal</a:t>
                      </a:r>
                    </a:p>
                  </a:txBody>
                  <a:tcPr marL="25901" marR="25901" marT="25901" marB="25901">
                    <a:lnL>
                      <a:noFill/>
                    </a:lnL>
                    <a:lnR>
                      <a:noFill/>
                    </a:lnR>
                    <a:lnT>
                      <a:noFill/>
                    </a:lnT>
                    <a:lnB w="7620"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1878257577"/>
                  </a:ext>
                </a:extLst>
              </a:tr>
              <a:tr h="175547">
                <a:tc>
                  <a:txBody>
                    <a:bodyPr/>
                    <a:lstStyle/>
                    <a:p>
                      <a:pPr algn="l" fontAlgn="t"/>
                      <a:r>
                        <a:rPr lang="en-US" sz="1400" b="1">
                          <a:effectLst/>
                        </a:rPr>
                        <a:t>S3</a:t>
                      </a:r>
                      <a:endParaRPr lang="en-US"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en-US" sz="1400" dirty="0">
                          <a:effectLst/>
                        </a:rPr>
                        <a:t>5 GB storage</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dirty="0">
                          <a:effectLst/>
                        </a:rPr>
                        <a:t>$0.12</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a:effectLst/>
                        </a:rPr>
                        <a:t>$0.12</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extLst>
                  <a:ext uri="{0D108BD9-81ED-4DB2-BD59-A6C34878D82A}">
                    <a16:rowId xmlns:a16="http://schemas.microsoft.com/office/drawing/2014/main" val="4134807291"/>
                  </a:ext>
                </a:extLst>
              </a:tr>
              <a:tr h="251123">
                <a:tc>
                  <a:txBody>
                    <a:bodyPr/>
                    <a:lstStyle/>
                    <a:p>
                      <a:pPr algn="l" fontAlgn="t"/>
                      <a:endParaRPr lang="uk-UA"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sz="1400" dirty="0">
                          <a:effectLst/>
                        </a:rPr>
                        <a:t>5000 put/list requests</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dirty="0">
                          <a:effectLst/>
                        </a:rPr>
                        <a:t>$0.03</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a:effectLst/>
                        </a:rPr>
                        <a:t>$0.15</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1539507751"/>
                  </a:ext>
                </a:extLst>
              </a:tr>
              <a:tr h="251123">
                <a:tc>
                  <a:txBody>
                    <a:bodyPr/>
                    <a:lstStyle/>
                    <a:p>
                      <a:pPr algn="l" fontAlgn="t"/>
                      <a:endParaRPr lang="uk-UA"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en-US" sz="1400" dirty="0">
                          <a:effectLst/>
                        </a:rPr>
                        <a:t>100,000 Get and Other Requests</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dirty="0">
                          <a:effectLst/>
                        </a:rPr>
                        <a:t>$0.04</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a:effectLst/>
                        </a:rPr>
                        <a:t>$0.19</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extLst>
                  <a:ext uri="{0D108BD9-81ED-4DB2-BD59-A6C34878D82A}">
                    <a16:rowId xmlns:a16="http://schemas.microsoft.com/office/drawing/2014/main" val="889523618"/>
                  </a:ext>
                </a:extLst>
              </a:tr>
              <a:tr h="533021">
                <a:tc>
                  <a:txBody>
                    <a:bodyPr/>
                    <a:lstStyle/>
                    <a:p>
                      <a:pPr algn="l" fontAlgn="t"/>
                      <a:endParaRPr lang="uk-UA"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sz="1400" dirty="0">
                          <a:effectLst/>
                        </a:rPr>
                        <a:t>Inter region bucket transfers of 1GB/month (depends on </a:t>
                      </a:r>
                      <a:r>
                        <a:rPr lang="en-US" sz="1400" dirty="0" err="1">
                          <a:effectLst/>
                        </a:rPr>
                        <a:t>CodePipeline</a:t>
                      </a:r>
                      <a:r>
                        <a:rPr lang="en-US" sz="1400" dirty="0">
                          <a:effectLst/>
                        </a:rPr>
                        <a:t>/Commit region availability)</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dirty="0">
                          <a:effectLst/>
                        </a:rPr>
                        <a:t>$0.02</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a:effectLst/>
                        </a:rPr>
                        <a:t>$0.21</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1577991683"/>
                  </a:ext>
                </a:extLst>
              </a:tr>
              <a:tr h="175547">
                <a:tc>
                  <a:txBody>
                    <a:bodyPr/>
                    <a:lstStyle/>
                    <a:p>
                      <a:pPr algn="l" fontAlgn="t"/>
                      <a:r>
                        <a:rPr lang="en-US" sz="1400" b="1">
                          <a:effectLst/>
                        </a:rPr>
                        <a:t>Route53</a:t>
                      </a:r>
                      <a:endParaRPr lang="en-US"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en-US" sz="1400">
                          <a:effectLst/>
                        </a:rPr>
                        <a:t>Hosted zone</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dirty="0">
                          <a:effectLst/>
                        </a:rPr>
                        <a:t>$0.50</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a:effectLst/>
                        </a:rPr>
                        <a:t>$0.71</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extLst>
                  <a:ext uri="{0D108BD9-81ED-4DB2-BD59-A6C34878D82A}">
                    <a16:rowId xmlns:a16="http://schemas.microsoft.com/office/drawing/2014/main" val="1686040427"/>
                  </a:ext>
                </a:extLst>
              </a:tr>
              <a:tr h="353855">
                <a:tc>
                  <a:txBody>
                    <a:bodyPr/>
                    <a:lstStyle/>
                    <a:p>
                      <a:pPr algn="l" fontAlgn="t"/>
                      <a:endParaRPr lang="uk-UA"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sz="1400" dirty="0">
                          <a:effectLst/>
                        </a:rPr>
                        <a:t>Standard queries: 1 million / month</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dirty="0">
                          <a:effectLst/>
                        </a:rPr>
                        <a:t>$0.40</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a:effectLst/>
                        </a:rPr>
                        <a:t>$1.11</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3634759043"/>
                  </a:ext>
                </a:extLst>
              </a:tr>
              <a:tr h="251123">
                <a:tc>
                  <a:txBody>
                    <a:bodyPr/>
                    <a:lstStyle/>
                    <a:p>
                      <a:pPr algn="l" fontAlgn="t"/>
                      <a:r>
                        <a:rPr lang="en-US" sz="1400" b="1" dirty="0" err="1">
                          <a:effectLst/>
                        </a:rPr>
                        <a:t>CodePipeLine</a:t>
                      </a:r>
                      <a:endParaRPr lang="en-US" sz="1400" dirty="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en-US" sz="1400" dirty="0">
                          <a:effectLst/>
                        </a:rPr>
                        <a:t>1 Free pipeline per month</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a:effectLst/>
                        </a:rPr>
                        <a:t>$0.00</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a:effectLst/>
                        </a:rPr>
                        <a:t>$1.11</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extLst>
                  <a:ext uri="{0D108BD9-81ED-4DB2-BD59-A6C34878D82A}">
                    <a16:rowId xmlns:a16="http://schemas.microsoft.com/office/drawing/2014/main" val="3127744691"/>
                  </a:ext>
                </a:extLst>
              </a:tr>
              <a:tr h="559319">
                <a:tc>
                  <a:txBody>
                    <a:bodyPr/>
                    <a:lstStyle/>
                    <a:p>
                      <a:pPr algn="l" fontAlgn="t"/>
                      <a:r>
                        <a:rPr lang="en-US" sz="1400" b="1">
                          <a:effectLst/>
                        </a:rPr>
                        <a:t>CodeCommit</a:t>
                      </a:r>
                      <a:endParaRPr lang="en-US"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sz="1400" dirty="0">
                          <a:effectLst/>
                        </a:rPr>
                        <a:t>First 5 users free with 50GB storage and 10,000 </a:t>
                      </a:r>
                      <a:r>
                        <a:rPr lang="en-US" sz="1400" dirty="0" err="1">
                          <a:effectLst/>
                        </a:rPr>
                        <a:t>git</a:t>
                      </a:r>
                      <a:r>
                        <a:rPr lang="en-US" sz="1400" dirty="0">
                          <a:effectLst/>
                        </a:rPr>
                        <a:t> requests/month</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dirty="0">
                          <a:effectLst/>
                        </a:rPr>
                        <a:t>$0.00</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a:effectLst/>
                        </a:rPr>
                        <a:t>$1.11</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1258515814"/>
                  </a:ext>
                </a:extLst>
              </a:tr>
              <a:tr h="472388">
                <a:tc>
                  <a:txBody>
                    <a:bodyPr/>
                    <a:lstStyle/>
                    <a:p>
                      <a:pPr algn="l" fontAlgn="t"/>
                      <a:r>
                        <a:rPr lang="en-US" sz="1400" b="1">
                          <a:effectLst/>
                        </a:rPr>
                        <a:t>Lambda</a:t>
                      </a:r>
                      <a:endParaRPr lang="en-US"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en-US" sz="1400" dirty="0">
                          <a:effectLst/>
                        </a:rPr>
                        <a:t>Memory: 256Mb you get 1,600,000 seconds of compute time for free</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a:effectLst/>
                        </a:rPr>
                        <a:t>$0.00</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sz="1400">
                          <a:effectLst/>
                        </a:rPr>
                        <a:t>$1.11</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extLst>
                  <a:ext uri="{0D108BD9-81ED-4DB2-BD59-A6C34878D82A}">
                    <a16:rowId xmlns:a16="http://schemas.microsoft.com/office/drawing/2014/main" val="306286087"/>
                  </a:ext>
                </a:extLst>
              </a:tr>
              <a:tr h="175547">
                <a:tc>
                  <a:txBody>
                    <a:bodyPr/>
                    <a:lstStyle/>
                    <a:p>
                      <a:pPr algn="l" fontAlgn="t"/>
                      <a:r>
                        <a:rPr lang="en-US" sz="1400" b="1">
                          <a:effectLst/>
                        </a:rPr>
                        <a:t>Free tier</a:t>
                      </a:r>
                      <a:endParaRPr lang="en-US"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sz="1400" dirty="0">
                          <a:effectLst/>
                        </a:rPr>
                        <a:t>Discount</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a:effectLst/>
                        </a:rPr>
                        <a:t>-$0.14</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sz="1400">
                          <a:effectLst/>
                        </a:rPr>
                        <a:t>$0.97</a:t>
                      </a:r>
                    </a:p>
                  </a:txBody>
                  <a:tcPr marL="25901" marR="25901" marT="25901" marB="25901">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3711411318"/>
                  </a:ext>
                </a:extLst>
              </a:tr>
              <a:tr h="175547">
                <a:tc>
                  <a:txBody>
                    <a:bodyPr/>
                    <a:lstStyle/>
                    <a:p>
                      <a:pPr algn="l" fontAlgn="t"/>
                      <a:endParaRPr lang="uk-UA"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a:noFill/>
                    </a:lnB>
                    <a:solidFill>
                      <a:srgbClr val="F6F6F6"/>
                    </a:solidFill>
                  </a:tcPr>
                </a:tc>
                <a:tc>
                  <a:txBody>
                    <a:bodyPr/>
                    <a:lstStyle/>
                    <a:p>
                      <a:pPr algn="l" fontAlgn="t"/>
                      <a:endParaRPr lang="uk-UA"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a:noFill/>
                    </a:lnB>
                    <a:solidFill>
                      <a:srgbClr val="F6F6F6"/>
                    </a:solidFill>
                  </a:tcPr>
                </a:tc>
                <a:tc>
                  <a:txBody>
                    <a:bodyPr/>
                    <a:lstStyle/>
                    <a:p>
                      <a:pPr algn="l" fontAlgn="t"/>
                      <a:endParaRPr lang="uk-UA" sz="140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a:noFill/>
                    </a:lnB>
                    <a:solidFill>
                      <a:srgbClr val="F6F6F6"/>
                    </a:solidFill>
                  </a:tcPr>
                </a:tc>
                <a:tc>
                  <a:txBody>
                    <a:bodyPr/>
                    <a:lstStyle/>
                    <a:p>
                      <a:pPr algn="l" fontAlgn="t"/>
                      <a:r>
                        <a:rPr lang="uk-UA" sz="1400" b="1" dirty="0">
                          <a:effectLst/>
                        </a:rPr>
                        <a:t>$0.97</a:t>
                      </a:r>
                      <a:endParaRPr lang="uk-UA" sz="1400" dirty="0">
                        <a:effectLst/>
                      </a:endParaRPr>
                    </a:p>
                  </a:txBody>
                  <a:tcPr marL="25901" marR="25901" marT="25901" marB="25901">
                    <a:lnL>
                      <a:noFill/>
                    </a:lnL>
                    <a:lnR>
                      <a:noFill/>
                    </a:lnR>
                    <a:lnT w="7620" cap="flat" cmpd="sng" algn="ctr">
                      <a:solidFill>
                        <a:srgbClr val="EFEFEF"/>
                      </a:solidFill>
                      <a:prstDash val="solid"/>
                      <a:round/>
                      <a:headEnd type="none" w="med" len="med"/>
                      <a:tailEnd type="none" w="med" len="med"/>
                    </a:lnT>
                    <a:lnB>
                      <a:noFill/>
                    </a:lnB>
                    <a:solidFill>
                      <a:srgbClr val="F6F6F6"/>
                    </a:solidFill>
                  </a:tcPr>
                </a:tc>
                <a:extLst>
                  <a:ext uri="{0D108BD9-81ED-4DB2-BD59-A6C34878D82A}">
                    <a16:rowId xmlns:a16="http://schemas.microsoft.com/office/drawing/2014/main" val="4200943032"/>
                  </a:ext>
                </a:extLst>
              </a:tr>
            </a:tbl>
          </a:graphicData>
        </a:graphic>
      </p:graphicFrame>
    </p:spTree>
    <p:extLst>
      <p:ext uri="{BB962C8B-B14F-4D97-AF65-F5344CB8AC3E}">
        <p14:creationId xmlns:p14="http://schemas.microsoft.com/office/powerpoint/2010/main" val="3790688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to </a:t>
            </a:r>
            <a:r>
              <a:rPr lang="en-US" dirty="0" err="1"/>
              <a:t>Wordpress</a:t>
            </a:r>
            <a:r>
              <a:rPr lang="en-US" dirty="0"/>
              <a:t> </a:t>
            </a:r>
            <a:r>
              <a:rPr lang="en-US" dirty="0" smtClean="0"/>
              <a:t/>
            </a:r>
            <a:br>
              <a:rPr lang="en-US" dirty="0" smtClean="0"/>
            </a:br>
            <a:r>
              <a:rPr lang="en-US" sz="3300" dirty="0" smtClean="0"/>
              <a:t>(</a:t>
            </a:r>
            <a:r>
              <a:rPr lang="en-US" sz="3300" dirty="0"/>
              <a:t>no custom domain </a:t>
            </a:r>
            <a:r>
              <a:rPr lang="en-US" sz="3300" dirty="0" smtClean="0"/>
              <a:t>and SSL certificate costs </a:t>
            </a:r>
            <a:r>
              <a:rPr lang="en-US" sz="3300" dirty="0"/>
              <a:t>included)</a:t>
            </a:r>
            <a:endParaRPr lang="uk-UA" sz="3300" dirty="0"/>
          </a:p>
        </p:txBody>
      </p:sp>
      <p:sp>
        <p:nvSpPr>
          <p:cNvPr id="3" name="Text Placeholder 2"/>
          <p:cNvSpPr>
            <a:spLocks noGrp="1"/>
          </p:cNvSpPr>
          <p:nvPr>
            <p:ph type="body" sz="quarter" idx="10"/>
          </p:nvPr>
        </p:nvSpPr>
        <p:spPr/>
        <p:txBody>
          <a:bodyPr/>
          <a:lstStyle/>
          <a:p>
            <a:endParaRPr lang="uk-UA" dirty="0"/>
          </a:p>
        </p:txBody>
      </p:sp>
      <p:graphicFrame>
        <p:nvGraphicFramePr>
          <p:cNvPr id="4" name="Table 3"/>
          <p:cNvGraphicFramePr>
            <a:graphicFrameLocks noGrp="1"/>
          </p:cNvGraphicFramePr>
          <p:nvPr>
            <p:extLst>
              <p:ext uri="{D42A27DB-BD31-4B8C-83A1-F6EECF244321}">
                <p14:modId xmlns:p14="http://schemas.microsoft.com/office/powerpoint/2010/main" val="875783552"/>
              </p:ext>
            </p:extLst>
          </p:nvPr>
        </p:nvGraphicFramePr>
        <p:xfrm>
          <a:off x="1471749" y="2655820"/>
          <a:ext cx="9248502" cy="1981200"/>
        </p:xfrm>
        <a:graphic>
          <a:graphicData uri="http://schemas.openxmlformats.org/drawingml/2006/table">
            <a:tbl>
              <a:tblPr/>
              <a:tblGrid>
                <a:gridCol w="3988525">
                  <a:extLst>
                    <a:ext uri="{9D8B030D-6E8A-4147-A177-3AD203B41FA5}">
                      <a16:colId xmlns:a16="http://schemas.microsoft.com/office/drawing/2014/main" val="280002664"/>
                    </a:ext>
                  </a:extLst>
                </a:gridCol>
                <a:gridCol w="2177143">
                  <a:extLst>
                    <a:ext uri="{9D8B030D-6E8A-4147-A177-3AD203B41FA5}">
                      <a16:colId xmlns:a16="http://schemas.microsoft.com/office/drawing/2014/main" val="327170932"/>
                    </a:ext>
                  </a:extLst>
                </a:gridCol>
                <a:gridCol w="3082834">
                  <a:extLst>
                    <a:ext uri="{9D8B030D-6E8A-4147-A177-3AD203B41FA5}">
                      <a16:colId xmlns:a16="http://schemas.microsoft.com/office/drawing/2014/main" val="2844562371"/>
                    </a:ext>
                  </a:extLst>
                </a:gridCol>
              </a:tblGrid>
              <a:tr h="0">
                <a:tc>
                  <a:txBody>
                    <a:bodyPr/>
                    <a:lstStyle/>
                    <a:p>
                      <a:pPr algn="l" fontAlgn="t"/>
                      <a:r>
                        <a:rPr lang="en-US" b="1" dirty="0">
                          <a:solidFill>
                            <a:srgbClr val="000000"/>
                          </a:solidFill>
                          <a:effectLst/>
                        </a:rPr>
                        <a:t>Service</a:t>
                      </a:r>
                    </a:p>
                  </a:txBody>
                  <a:tcPr marL="60960" marR="60960" marT="60960" marB="60960">
                    <a:lnL>
                      <a:noFill/>
                    </a:lnL>
                    <a:lnR>
                      <a:noFill/>
                    </a:lnR>
                    <a:lnT>
                      <a:noFill/>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b="1" dirty="0">
                          <a:solidFill>
                            <a:srgbClr val="000000"/>
                          </a:solidFill>
                          <a:effectLst/>
                        </a:rPr>
                        <a:t>Monetize</a:t>
                      </a:r>
                    </a:p>
                  </a:txBody>
                  <a:tcPr marL="60960" marR="60960" marT="60960" marB="60960">
                    <a:lnL>
                      <a:noFill/>
                    </a:lnL>
                    <a:lnR>
                      <a:noFill/>
                    </a:lnR>
                    <a:lnT>
                      <a:noFill/>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b="1" dirty="0">
                          <a:solidFill>
                            <a:srgbClr val="000000"/>
                          </a:solidFill>
                          <a:effectLst/>
                        </a:rPr>
                        <a:t>Cost</a:t>
                      </a:r>
                    </a:p>
                  </a:txBody>
                  <a:tcPr marL="60960" marR="60960" marT="60960" marB="60960">
                    <a:lnL>
                      <a:noFill/>
                    </a:lnL>
                    <a:lnR>
                      <a:noFill/>
                    </a:lnR>
                    <a:lnT>
                      <a:noFill/>
                    </a:lnT>
                    <a:lnB w="7620"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2008872828"/>
                  </a:ext>
                </a:extLst>
              </a:tr>
              <a:tr h="0">
                <a:tc>
                  <a:txBody>
                    <a:bodyPr/>
                    <a:lstStyle/>
                    <a:p>
                      <a:pPr algn="l" fontAlgn="t"/>
                      <a:r>
                        <a:rPr lang="en-US" b="1">
                          <a:effectLst/>
                        </a:rPr>
                        <a:t>Static site on AWS</a:t>
                      </a:r>
                      <a:endParaRPr lang="en-US">
                        <a:effectLst/>
                      </a:endParaRPr>
                    </a:p>
                  </a:txBody>
                  <a:tcPr marL="60960" marR="60960" marT="60960" marB="60960">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en-US">
                          <a:effectLst/>
                        </a:rPr>
                        <a:t>Yes</a:t>
                      </a:r>
                    </a:p>
                  </a:txBody>
                  <a:tcPr marL="60960" marR="60960" marT="60960" marB="60960">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a:effectLst/>
                        </a:rPr>
                        <a:t>$1.11</a:t>
                      </a:r>
                    </a:p>
                  </a:txBody>
                  <a:tcPr marL="60960" marR="60960" marT="60960" marB="60960">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extLst>
                  <a:ext uri="{0D108BD9-81ED-4DB2-BD59-A6C34878D82A}">
                    <a16:rowId xmlns:a16="http://schemas.microsoft.com/office/drawing/2014/main" val="3894155095"/>
                  </a:ext>
                </a:extLst>
              </a:tr>
              <a:tr h="0">
                <a:tc>
                  <a:txBody>
                    <a:bodyPr/>
                    <a:lstStyle/>
                    <a:p>
                      <a:pPr algn="l" fontAlgn="t"/>
                      <a:r>
                        <a:rPr lang="en-US" b="1">
                          <a:effectLst/>
                        </a:rPr>
                        <a:t>Wordpress Free</a:t>
                      </a:r>
                      <a:r>
                        <a:rPr lang="en-US">
                          <a:effectLst/>
                        </a:rPr>
                        <a:t> (No custom domain)</a:t>
                      </a:r>
                    </a:p>
                  </a:txBody>
                  <a:tcPr marL="60960" marR="60960" marT="60960" marB="60960">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en-US">
                          <a:effectLst/>
                        </a:rPr>
                        <a:t>No</a:t>
                      </a:r>
                    </a:p>
                  </a:txBody>
                  <a:tcPr marL="60960" marR="60960" marT="60960" marB="60960">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tc>
                  <a:txBody>
                    <a:bodyPr/>
                    <a:lstStyle/>
                    <a:p>
                      <a:pPr algn="l" fontAlgn="t"/>
                      <a:r>
                        <a:rPr lang="uk-UA">
                          <a:effectLst/>
                        </a:rPr>
                        <a:t>$0.00</a:t>
                      </a:r>
                    </a:p>
                  </a:txBody>
                  <a:tcPr marL="60960" marR="60960" marT="60960" marB="60960">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FFFFF"/>
                    </a:solidFill>
                  </a:tcPr>
                </a:tc>
                <a:extLst>
                  <a:ext uri="{0D108BD9-81ED-4DB2-BD59-A6C34878D82A}">
                    <a16:rowId xmlns:a16="http://schemas.microsoft.com/office/drawing/2014/main" val="963116364"/>
                  </a:ext>
                </a:extLst>
              </a:tr>
              <a:tr h="0">
                <a:tc>
                  <a:txBody>
                    <a:bodyPr/>
                    <a:lstStyle/>
                    <a:p>
                      <a:pPr algn="l" fontAlgn="t"/>
                      <a:r>
                        <a:rPr lang="en-US" b="1" dirty="0" err="1">
                          <a:effectLst/>
                        </a:rPr>
                        <a:t>Wordpress</a:t>
                      </a:r>
                      <a:r>
                        <a:rPr lang="en-US" b="1" dirty="0">
                          <a:effectLst/>
                        </a:rPr>
                        <a:t> Personal</a:t>
                      </a:r>
                      <a:endParaRPr lang="en-US" dirty="0">
                        <a:effectLst/>
                      </a:endParaRPr>
                    </a:p>
                  </a:txBody>
                  <a:tcPr marL="60960" marR="60960" marT="60960" marB="60960">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en-US">
                          <a:effectLst/>
                        </a:rPr>
                        <a:t>No</a:t>
                      </a:r>
                    </a:p>
                  </a:txBody>
                  <a:tcPr marL="60960" marR="60960" marT="60960" marB="60960">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tc>
                  <a:txBody>
                    <a:bodyPr/>
                    <a:lstStyle/>
                    <a:p>
                      <a:pPr algn="l" fontAlgn="t"/>
                      <a:r>
                        <a:rPr lang="uk-UA" dirty="0" smtClean="0">
                          <a:effectLst/>
                        </a:rPr>
                        <a:t>$</a:t>
                      </a:r>
                      <a:r>
                        <a:rPr lang="en-US" dirty="0" smtClean="0">
                          <a:effectLst/>
                        </a:rPr>
                        <a:t>4</a:t>
                      </a:r>
                      <a:r>
                        <a:rPr lang="uk-UA" dirty="0" smtClean="0">
                          <a:effectLst/>
                        </a:rPr>
                        <a:t>.</a:t>
                      </a:r>
                      <a:r>
                        <a:rPr lang="en-US" dirty="0" smtClean="0">
                          <a:effectLst/>
                        </a:rPr>
                        <a:t>00</a:t>
                      </a:r>
                      <a:endParaRPr lang="uk-UA" dirty="0">
                        <a:effectLst/>
                      </a:endParaRPr>
                    </a:p>
                  </a:txBody>
                  <a:tcPr marL="60960" marR="60960" marT="60960" marB="60960">
                    <a:lnL>
                      <a:noFill/>
                    </a:lnL>
                    <a:lnR>
                      <a:noFill/>
                    </a:lnR>
                    <a:lnT w="7620" cap="flat" cmpd="sng" algn="ctr">
                      <a:solidFill>
                        <a:srgbClr val="EFEFEF"/>
                      </a:solidFill>
                      <a:prstDash val="solid"/>
                      <a:round/>
                      <a:headEnd type="none" w="med" len="med"/>
                      <a:tailEnd type="none" w="med" len="med"/>
                    </a:lnT>
                    <a:lnB w="7620" cap="flat" cmpd="sng" algn="ctr">
                      <a:solidFill>
                        <a:srgbClr val="EFEFEF"/>
                      </a:solidFill>
                      <a:prstDash val="solid"/>
                      <a:round/>
                      <a:headEnd type="none" w="med" len="med"/>
                      <a:tailEnd type="none" w="med" len="med"/>
                    </a:lnB>
                    <a:solidFill>
                      <a:srgbClr val="F6F6F6"/>
                    </a:solidFill>
                  </a:tcPr>
                </a:tc>
                <a:extLst>
                  <a:ext uri="{0D108BD9-81ED-4DB2-BD59-A6C34878D82A}">
                    <a16:rowId xmlns:a16="http://schemas.microsoft.com/office/drawing/2014/main" val="3147948757"/>
                  </a:ext>
                </a:extLst>
              </a:tr>
              <a:tr h="0">
                <a:tc>
                  <a:txBody>
                    <a:bodyPr/>
                    <a:lstStyle/>
                    <a:p>
                      <a:pPr algn="l" fontAlgn="t"/>
                      <a:r>
                        <a:rPr lang="en-US" b="1">
                          <a:effectLst/>
                        </a:rPr>
                        <a:t>Wordpress Premium</a:t>
                      </a:r>
                      <a:endParaRPr lang="en-US">
                        <a:effectLst/>
                      </a:endParaRPr>
                    </a:p>
                  </a:txBody>
                  <a:tcPr marL="60960" marR="60960" marT="60960" marB="60960">
                    <a:lnL>
                      <a:noFill/>
                    </a:lnL>
                    <a:lnR>
                      <a:noFill/>
                    </a:lnR>
                    <a:lnT w="7620" cap="flat" cmpd="sng" algn="ctr">
                      <a:solidFill>
                        <a:srgbClr val="EFEFEF"/>
                      </a:solidFill>
                      <a:prstDash val="solid"/>
                      <a:round/>
                      <a:headEnd type="none" w="med" len="med"/>
                      <a:tailEnd type="none" w="med" len="med"/>
                    </a:lnT>
                    <a:lnB>
                      <a:noFill/>
                    </a:lnB>
                    <a:solidFill>
                      <a:srgbClr val="FFFFFF"/>
                    </a:solidFill>
                  </a:tcPr>
                </a:tc>
                <a:tc>
                  <a:txBody>
                    <a:bodyPr/>
                    <a:lstStyle/>
                    <a:p>
                      <a:pPr algn="l" fontAlgn="t"/>
                      <a:r>
                        <a:rPr lang="en-US">
                          <a:effectLst/>
                        </a:rPr>
                        <a:t>Yes</a:t>
                      </a:r>
                    </a:p>
                  </a:txBody>
                  <a:tcPr marL="60960" marR="60960" marT="60960" marB="60960">
                    <a:lnL>
                      <a:noFill/>
                    </a:lnL>
                    <a:lnR>
                      <a:noFill/>
                    </a:lnR>
                    <a:lnT w="7620" cap="flat" cmpd="sng" algn="ctr">
                      <a:solidFill>
                        <a:srgbClr val="EFEFEF"/>
                      </a:solidFill>
                      <a:prstDash val="solid"/>
                      <a:round/>
                      <a:headEnd type="none" w="med" len="med"/>
                      <a:tailEnd type="none" w="med" len="med"/>
                    </a:lnT>
                    <a:lnB>
                      <a:noFill/>
                    </a:lnB>
                    <a:solidFill>
                      <a:srgbClr val="FFFFFF"/>
                    </a:solidFill>
                  </a:tcPr>
                </a:tc>
                <a:tc>
                  <a:txBody>
                    <a:bodyPr/>
                    <a:lstStyle/>
                    <a:p>
                      <a:pPr algn="l" fontAlgn="t"/>
                      <a:r>
                        <a:rPr lang="uk-UA" dirty="0">
                          <a:effectLst/>
                        </a:rPr>
                        <a:t>$</a:t>
                      </a:r>
                      <a:r>
                        <a:rPr lang="uk-UA" dirty="0" smtClean="0">
                          <a:effectLst/>
                        </a:rPr>
                        <a:t>8.</a:t>
                      </a:r>
                      <a:r>
                        <a:rPr lang="en-US" dirty="0" smtClean="0">
                          <a:effectLst/>
                        </a:rPr>
                        <a:t>00</a:t>
                      </a:r>
                      <a:endParaRPr lang="uk-UA" dirty="0">
                        <a:effectLst/>
                      </a:endParaRPr>
                    </a:p>
                  </a:txBody>
                  <a:tcPr marL="60960" marR="60960" marT="60960" marB="60960">
                    <a:lnL>
                      <a:noFill/>
                    </a:lnL>
                    <a:lnR>
                      <a:noFill/>
                    </a:lnR>
                    <a:lnT w="7620" cap="flat" cmpd="sng" algn="ctr">
                      <a:solidFill>
                        <a:srgbClr val="EFEFEF"/>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54357016"/>
                  </a:ext>
                </a:extLst>
              </a:tr>
            </a:tbl>
          </a:graphicData>
        </a:graphic>
      </p:graphicFrame>
    </p:spTree>
    <p:extLst>
      <p:ext uri="{BB962C8B-B14F-4D97-AF65-F5344CB8AC3E}">
        <p14:creationId xmlns:p14="http://schemas.microsoft.com/office/powerpoint/2010/main" val="371716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749" y="2148841"/>
            <a:ext cx="10820400" cy="685800"/>
          </a:xfrm>
        </p:spPr>
        <p:txBody>
          <a:bodyPr/>
          <a:lstStyle/>
          <a:p>
            <a:r>
              <a:rPr lang="en-US" dirty="0" smtClean="0"/>
              <a:t>Questions </a:t>
            </a:r>
            <a:br>
              <a:rPr lang="en-US" dirty="0" smtClean="0"/>
            </a:br>
            <a:r>
              <a:rPr lang="en-US" dirty="0"/>
              <a:t>	</a:t>
            </a:r>
            <a:r>
              <a:rPr lang="en-US" dirty="0" smtClean="0"/>
              <a:t>		  and </a:t>
            </a:r>
            <a:br>
              <a:rPr lang="en-US" dirty="0" smtClean="0"/>
            </a:br>
            <a:r>
              <a:rPr lang="en-US" dirty="0"/>
              <a:t>	</a:t>
            </a:r>
            <a:r>
              <a:rPr lang="en-US" dirty="0" smtClean="0"/>
              <a:t>				answers</a:t>
            </a:r>
            <a:endParaRPr lang="uk-UA" dirty="0"/>
          </a:p>
        </p:txBody>
      </p:sp>
    </p:spTree>
    <p:extLst>
      <p:ext uri="{BB962C8B-B14F-4D97-AF65-F5344CB8AC3E}">
        <p14:creationId xmlns:p14="http://schemas.microsoft.com/office/powerpoint/2010/main" val="15979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a:t>
            </a:r>
            <a:endParaRPr lang="uk-UA" dirty="0"/>
          </a:p>
        </p:txBody>
      </p:sp>
      <p:sp>
        <p:nvSpPr>
          <p:cNvPr id="5" name="Text Placeholder 4"/>
          <p:cNvSpPr>
            <a:spLocks noGrp="1"/>
          </p:cNvSpPr>
          <p:nvPr>
            <p:ph type="body" sz="quarter" idx="10"/>
          </p:nvPr>
        </p:nvSpPr>
        <p:spPr/>
        <p:txBody>
          <a:bodyPr/>
          <a:lstStyle/>
          <a:p>
            <a:pPr algn="just"/>
            <a:r>
              <a:rPr lang="en-US" dirty="0" smtClean="0"/>
              <a:t>	I’m software engineer that works with DevOps practices and tools for last 5 years at </a:t>
            </a:r>
            <a:r>
              <a:rPr lang="en-US" dirty="0" err="1" smtClean="0"/>
              <a:t>SoftServe</a:t>
            </a:r>
            <a:r>
              <a:rPr lang="en-US" dirty="0" smtClean="0"/>
              <a:t> company. Experienced in Amazon AWS and certified AWS </a:t>
            </a:r>
            <a:r>
              <a:rPr lang="en-US" dirty="0" err="1" smtClean="0"/>
              <a:t>SysOps</a:t>
            </a:r>
            <a:r>
              <a:rPr lang="en-US" dirty="0" smtClean="0"/>
              <a:t> Administrator</a:t>
            </a:r>
          </a:p>
          <a:p>
            <a:pPr algn="just"/>
            <a:r>
              <a:rPr lang="en-US" dirty="0" smtClean="0"/>
              <a:t>	All my life I was working as developer and/or Linux/Windows system administrator and was involved in all SDLC </a:t>
            </a:r>
            <a:r>
              <a:rPr lang="en-US" dirty="0" err="1" smtClean="0"/>
              <a:t>proceses</a:t>
            </a:r>
            <a:r>
              <a:rPr lang="en-US" dirty="0" smtClean="0"/>
              <a:t>. In 2012 I started use DevOps practice in my work. From that time to now main cloud service for me is AWS. I was involved in AWS certification of our company. </a:t>
            </a:r>
          </a:p>
          <a:p>
            <a:pPr algn="just"/>
            <a:r>
              <a:rPr lang="en-US" dirty="0"/>
              <a:t>	</a:t>
            </a:r>
            <a:r>
              <a:rPr lang="en-US" dirty="0" smtClean="0"/>
              <a:t>I really like Amazon Web Service cloud and trying to use all AWS services in my work and personally to do my work quicker save costs and build reliable, flexible, fast and cost effective infrastructure</a:t>
            </a:r>
            <a:endParaRPr lang="uk-UA" dirty="0"/>
          </a:p>
        </p:txBody>
      </p:sp>
    </p:spTree>
    <p:extLst>
      <p:ext uri="{BB962C8B-B14F-4D97-AF65-F5344CB8AC3E}">
        <p14:creationId xmlns:p14="http://schemas.microsoft.com/office/powerpoint/2010/main" val="3108927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a:t>
            </a:r>
            <a:r>
              <a:rPr lang="en-US" dirty="0"/>
              <a:t>span the entire delivery pipeline.</a:t>
            </a:r>
            <a:endParaRPr lang="uk-UA"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sz="2800" dirty="0" smtClean="0"/>
              <a:t>Improved </a:t>
            </a:r>
            <a:r>
              <a:rPr lang="en-US" sz="2800" dirty="0"/>
              <a:t>deployment </a:t>
            </a:r>
            <a:r>
              <a:rPr lang="en-US" sz="2800" dirty="0" smtClean="0"/>
              <a:t>frequency</a:t>
            </a:r>
            <a:endParaRPr lang="en-US" sz="2800" dirty="0"/>
          </a:p>
          <a:p>
            <a:pPr marL="342900" indent="-342900">
              <a:buFont typeface="Arial" panose="020B0604020202020204" pitchFamily="34" charset="0"/>
              <a:buChar char="•"/>
            </a:pPr>
            <a:r>
              <a:rPr lang="en-US" sz="2800" dirty="0" smtClean="0"/>
              <a:t>Faster</a:t>
            </a:r>
            <a:r>
              <a:rPr lang="en-US" sz="2800" dirty="0"/>
              <a:t> </a:t>
            </a:r>
            <a:r>
              <a:rPr lang="en-US" sz="2800" dirty="0"/>
              <a:t>time to </a:t>
            </a:r>
            <a:r>
              <a:rPr lang="en-US" sz="2800" dirty="0" smtClean="0"/>
              <a:t>market</a:t>
            </a:r>
            <a:endParaRPr lang="en-US" sz="2800" dirty="0"/>
          </a:p>
          <a:p>
            <a:pPr marL="342900" indent="-342900">
              <a:buFont typeface="Arial" panose="020B0604020202020204" pitchFamily="34" charset="0"/>
              <a:buChar char="•"/>
            </a:pPr>
            <a:r>
              <a:rPr lang="en-US" sz="2800" dirty="0"/>
              <a:t>Lower failure rate of new </a:t>
            </a:r>
            <a:r>
              <a:rPr lang="en-US" sz="2800" dirty="0" smtClean="0"/>
              <a:t>releases</a:t>
            </a:r>
            <a:endParaRPr lang="en-US" sz="2800" dirty="0"/>
          </a:p>
          <a:p>
            <a:pPr marL="342900" indent="-342900">
              <a:buFont typeface="Arial" panose="020B0604020202020204" pitchFamily="34" charset="0"/>
              <a:buChar char="•"/>
            </a:pPr>
            <a:r>
              <a:rPr lang="en-US" sz="2800" dirty="0"/>
              <a:t>Shortened lead time between </a:t>
            </a:r>
            <a:r>
              <a:rPr lang="en-US" sz="2800" dirty="0" smtClean="0"/>
              <a:t>fixes</a:t>
            </a:r>
            <a:endParaRPr lang="en-US" sz="2800" dirty="0"/>
          </a:p>
          <a:p>
            <a:pPr marL="342900" indent="-342900">
              <a:buFont typeface="Arial" panose="020B0604020202020204" pitchFamily="34" charset="0"/>
              <a:buChar char="•"/>
            </a:pPr>
            <a:r>
              <a:rPr lang="en-US" sz="2800" dirty="0"/>
              <a:t>Faster mean time to </a:t>
            </a:r>
            <a:r>
              <a:rPr lang="en-US" sz="2800" dirty="0" smtClean="0"/>
              <a:t>recovery</a:t>
            </a:r>
            <a:endParaRPr lang="en-US" sz="2800" dirty="0"/>
          </a:p>
          <a:p>
            <a:endParaRPr lang="uk-UA" dirty="0"/>
          </a:p>
        </p:txBody>
      </p:sp>
      <p:pic>
        <p:nvPicPr>
          <p:cNvPr id="1026" name="Picture 2" descr="Illustration showing stages in a DevOps toolch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280" y="2179046"/>
            <a:ext cx="4501152" cy="254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033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Serverless</a:t>
            </a:r>
            <a:r>
              <a:rPr lang="en-US" dirty="0" smtClean="0"/>
              <a:t> tools in AWS</a:t>
            </a:r>
            <a:endParaRPr lang="uk-UA" dirty="0"/>
          </a:p>
        </p:txBody>
      </p:sp>
      <p:sp>
        <p:nvSpPr>
          <p:cNvPr id="4" name="Text Placeholder 3"/>
          <p:cNvSpPr>
            <a:spLocks noGrp="1"/>
          </p:cNvSpPr>
          <p:nvPr>
            <p:ph type="body" sz="quarter" idx="10"/>
          </p:nvPr>
        </p:nvSpPr>
        <p:spPr/>
        <p:txBody>
          <a:bodyPr/>
          <a:lstStyle/>
          <a:p>
            <a:r>
              <a:rPr lang="en-US" dirty="0"/>
              <a:t>Amazon S3 </a:t>
            </a:r>
          </a:p>
          <a:p>
            <a:pPr algn="just"/>
            <a:r>
              <a:rPr lang="en-US" sz="1800" dirty="0"/>
              <a:t>	Amazon S3 is object storage with a simple web service interface to store and retrieve any amount of data from anywhere on the web. It is designed to deliver 99.999999999% durability and scale past trillions of objects worldwide.</a:t>
            </a:r>
          </a:p>
          <a:p>
            <a:r>
              <a:rPr lang="en-US" sz="1800" dirty="0" smtClean="0"/>
              <a:t>For static </a:t>
            </a:r>
            <a:r>
              <a:rPr lang="en-US" sz="1800" dirty="0"/>
              <a:t>website, you simply upload files to an S3 bucket and configure your S3 bucket for web hosting</a:t>
            </a:r>
            <a:r>
              <a:rPr lang="en-US" sz="1800" dirty="0" smtClean="0"/>
              <a:t>.</a:t>
            </a:r>
            <a:endParaRPr lang="en-US" sz="1800" dirty="0"/>
          </a:p>
        </p:txBody>
      </p:sp>
      <p:sp>
        <p:nvSpPr>
          <p:cNvPr id="5" name="Text Placeholder 4"/>
          <p:cNvSpPr>
            <a:spLocks noGrp="1"/>
          </p:cNvSpPr>
          <p:nvPr>
            <p:ph type="body" sz="quarter" idx="11"/>
          </p:nvPr>
        </p:nvSpPr>
        <p:spPr/>
        <p:txBody>
          <a:bodyPr/>
          <a:lstStyle/>
          <a:p>
            <a:r>
              <a:rPr lang="en-US" dirty="0"/>
              <a:t>Amazon API Gateway</a:t>
            </a:r>
            <a:endParaRPr lang="en-US" dirty="0" smtClean="0"/>
          </a:p>
          <a:p>
            <a:pPr algn="just"/>
            <a:r>
              <a:rPr lang="en-US" sz="1800" dirty="0" smtClean="0"/>
              <a:t>	Amazon </a:t>
            </a:r>
            <a:r>
              <a:rPr lang="en-US" sz="1800" dirty="0"/>
              <a:t>API Gateway is a fully managed service that makes it easy for developers to create, publish, maintain, monitor, and secure APIs at any scale. With a few clicks in the AWS Management Console, you can create an API that acts as a “front door” </a:t>
            </a:r>
            <a:r>
              <a:rPr lang="en-US" sz="1800" dirty="0" smtClean="0"/>
              <a:t>for </a:t>
            </a:r>
            <a:r>
              <a:rPr lang="en-US" sz="1800" dirty="0"/>
              <a:t>your back-end services, such as workloads running </a:t>
            </a:r>
            <a:r>
              <a:rPr lang="en-US" sz="1800" dirty="0" smtClean="0"/>
              <a:t>on EC2, or </a:t>
            </a:r>
            <a:r>
              <a:rPr lang="en-US" sz="1800" dirty="0"/>
              <a:t>on </a:t>
            </a:r>
            <a:r>
              <a:rPr lang="en-US" sz="1800" dirty="0">
                <a:hlinkClick r:id="rId2"/>
              </a:rPr>
              <a:t>AWS Lambda</a:t>
            </a:r>
            <a:r>
              <a:rPr lang="en-US" sz="1800" dirty="0"/>
              <a:t>, or any web application.</a:t>
            </a:r>
            <a:endParaRPr lang="uk-UA" sz="1800" dirty="0"/>
          </a:p>
        </p:txBody>
      </p:sp>
      <p:sp>
        <p:nvSpPr>
          <p:cNvPr id="6" name="Text Placeholder 5"/>
          <p:cNvSpPr>
            <a:spLocks noGrp="1"/>
          </p:cNvSpPr>
          <p:nvPr>
            <p:ph type="body" sz="quarter" idx="12"/>
          </p:nvPr>
        </p:nvSpPr>
        <p:spPr/>
        <p:txBody>
          <a:bodyPr/>
          <a:lstStyle/>
          <a:p>
            <a:r>
              <a:rPr lang="en-US" sz="1800" dirty="0"/>
              <a:t>AWS Lambda</a:t>
            </a:r>
          </a:p>
          <a:p>
            <a:pPr algn="just"/>
            <a:r>
              <a:rPr lang="en-US" sz="1800" dirty="0"/>
              <a:t>	AWS Lambda lets you run code without provisioning or managing servers. You pay only for the compute time you consume - there is no charge when your code is not running.</a:t>
            </a:r>
            <a:endParaRPr lang="uk-UA" sz="1600" dirty="0"/>
          </a:p>
          <a:p>
            <a:endParaRPr lang="en-US" sz="1800" dirty="0"/>
          </a:p>
        </p:txBody>
      </p:sp>
    </p:spTree>
    <p:extLst>
      <p:ext uri="{BB962C8B-B14F-4D97-AF65-F5344CB8AC3E}">
        <p14:creationId xmlns:p14="http://schemas.microsoft.com/office/powerpoint/2010/main" val="2192280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tools in AWS</a:t>
            </a:r>
            <a:endParaRPr lang="uk-UA" dirty="0"/>
          </a:p>
        </p:txBody>
      </p:sp>
      <p:sp>
        <p:nvSpPr>
          <p:cNvPr id="4" name="Text Placeholder 3"/>
          <p:cNvSpPr>
            <a:spLocks noGrp="1"/>
          </p:cNvSpPr>
          <p:nvPr>
            <p:ph type="body" sz="quarter" idx="10"/>
          </p:nvPr>
        </p:nvSpPr>
        <p:spPr/>
        <p:txBody>
          <a:bodyPr/>
          <a:lstStyle/>
          <a:p>
            <a:r>
              <a:rPr lang="en-US" dirty="0"/>
              <a:t>AWS </a:t>
            </a:r>
            <a:r>
              <a:rPr lang="en-US" dirty="0" err="1" smtClean="0"/>
              <a:t>CodePipeline</a:t>
            </a:r>
            <a:endParaRPr lang="en-US" dirty="0" smtClean="0"/>
          </a:p>
          <a:p>
            <a:pPr algn="just"/>
            <a:r>
              <a:rPr lang="en-US" sz="1800" dirty="0" smtClean="0"/>
              <a:t>	AWS </a:t>
            </a:r>
            <a:r>
              <a:rPr lang="en-US" sz="1800" dirty="0" err="1"/>
              <a:t>CodePipeline</a:t>
            </a:r>
            <a:r>
              <a:rPr lang="en-US" sz="1800" dirty="0"/>
              <a:t> is a continuous integration and continuous delivery service for fast and reliable application and infrastructure updates. </a:t>
            </a:r>
            <a:r>
              <a:rPr lang="en-US" sz="1800" dirty="0" err="1"/>
              <a:t>CodePipeline</a:t>
            </a:r>
            <a:r>
              <a:rPr lang="en-US" sz="1800" dirty="0"/>
              <a:t> builds, tests, and deploys your code every time there is a code change, based on the release process models you define. This enables you to rapidly and reliably deliver features and updates. </a:t>
            </a:r>
            <a:endParaRPr lang="uk-UA" sz="1800" dirty="0"/>
          </a:p>
        </p:txBody>
      </p:sp>
      <p:sp>
        <p:nvSpPr>
          <p:cNvPr id="5" name="Text Placeholder 4"/>
          <p:cNvSpPr>
            <a:spLocks noGrp="1"/>
          </p:cNvSpPr>
          <p:nvPr>
            <p:ph type="body" sz="quarter" idx="11"/>
          </p:nvPr>
        </p:nvSpPr>
        <p:spPr/>
        <p:txBody>
          <a:bodyPr/>
          <a:lstStyle/>
          <a:p>
            <a:r>
              <a:rPr lang="en-US" dirty="0"/>
              <a:t>AWS </a:t>
            </a:r>
            <a:r>
              <a:rPr lang="en-US" dirty="0" err="1" smtClean="0"/>
              <a:t>CodeBuild</a:t>
            </a:r>
            <a:endParaRPr lang="en-US" dirty="0" smtClean="0"/>
          </a:p>
          <a:p>
            <a:pPr algn="just"/>
            <a:r>
              <a:rPr lang="en-US" sz="1800" dirty="0" smtClean="0"/>
              <a:t>	AWS </a:t>
            </a:r>
            <a:r>
              <a:rPr lang="en-US" sz="1800" dirty="0" err="1"/>
              <a:t>CodeBuild</a:t>
            </a:r>
            <a:r>
              <a:rPr lang="en-US" sz="1800" dirty="0"/>
              <a:t> is a fully managed build service that compiles source code, runs tests, and produces software packages that are ready to deploy. With </a:t>
            </a:r>
            <a:r>
              <a:rPr lang="en-US" sz="1800" dirty="0" err="1"/>
              <a:t>CodeBuild</a:t>
            </a:r>
            <a:r>
              <a:rPr lang="en-US" sz="1800" dirty="0"/>
              <a:t>, you don’t need to provision, manage, and scale your own build servers. </a:t>
            </a:r>
            <a:r>
              <a:rPr lang="en-US" sz="1800" dirty="0" err="1"/>
              <a:t>CodeBuild</a:t>
            </a:r>
            <a:r>
              <a:rPr lang="en-US" sz="1800" dirty="0"/>
              <a:t> scales continuously and processes multiple builds concurrently, so your builds are not left waiting in a queue.</a:t>
            </a:r>
            <a:endParaRPr lang="uk-UA" sz="1800" dirty="0"/>
          </a:p>
        </p:txBody>
      </p:sp>
      <p:sp>
        <p:nvSpPr>
          <p:cNvPr id="6" name="Text Placeholder 5"/>
          <p:cNvSpPr>
            <a:spLocks noGrp="1"/>
          </p:cNvSpPr>
          <p:nvPr>
            <p:ph type="body" sz="quarter" idx="12"/>
          </p:nvPr>
        </p:nvSpPr>
        <p:spPr/>
        <p:txBody>
          <a:bodyPr/>
          <a:lstStyle/>
          <a:p>
            <a:r>
              <a:rPr lang="en-US" dirty="0"/>
              <a:t>AWS </a:t>
            </a:r>
            <a:r>
              <a:rPr lang="en-US" dirty="0" err="1" smtClean="0"/>
              <a:t>CodeDeplo</a:t>
            </a:r>
            <a:endParaRPr lang="en-US" dirty="0" smtClean="0"/>
          </a:p>
          <a:p>
            <a:pPr algn="just"/>
            <a:r>
              <a:rPr lang="en-US" sz="1800" dirty="0" smtClean="0"/>
              <a:t>	AWS </a:t>
            </a:r>
            <a:r>
              <a:rPr lang="en-US" sz="1800" dirty="0" err="1"/>
              <a:t>CodeDeploy</a:t>
            </a:r>
            <a:r>
              <a:rPr lang="en-US" sz="1800" dirty="0"/>
              <a:t> automates code deployments to any instance, including Amazon EC2 instances and on-premises servers. AWS </a:t>
            </a:r>
            <a:r>
              <a:rPr lang="en-US" sz="1800" dirty="0" err="1"/>
              <a:t>CodeDeploy</a:t>
            </a:r>
            <a:r>
              <a:rPr lang="en-US" sz="1800" dirty="0"/>
              <a:t> makes it easier for you to rapidly release new features, helps you avoid downtime during application deployment, and handles the complexity of updating your applications</a:t>
            </a:r>
            <a:r>
              <a:rPr lang="en-US" dirty="0"/>
              <a:t>.  </a:t>
            </a:r>
            <a:endParaRPr lang="uk-UA" dirty="0"/>
          </a:p>
        </p:txBody>
      </p:sp>
    </p:spTree>
    <p:extLst>
      <p:ext uri="{BB962C8B-B14F-4D97-AF65-F5344CB8AC3E}">
        <p14:creationId xmlns:p14="http://schemas.microsoft.com/office/powerpoint/2010/main" val="4021195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AWS Lambda integration AWS</a:t>
            </a:r>
            <a:endParaRPr lang="uk-UA" dirty="0"/>
          </a:p>
        </p:txBody>
      </p:sp>
      <p:sp>
        <p:nvSpPr>
          <p:cNvPr id="7" name="Text Placeholder 6"/>
          <p:cNvSpPr>
            <a:spLocks noGrp="1"/>
          </p:cNvSpPr>
          <p:nvPr>
            <p:ph type="body" sz="quarter" idx="10"/>
          </p:nvPr>
        </p:nvSpPr>
        <p:spPr/>
        <p:txBody>
          <a:bodyPr/>
          <a:lstStyle/>
          <a:p>
            <a:endParaRPr lang="uk-UA" dirty="0"/>
          </a:p>
        </p:txBody>
      </p:sp>
      <p:pic>
        <p:nvPicPr>
          <p:cNvPr id="2054" name="Picture 6" descr="Lambda_HowI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021" y="2338387"/>
            <a:ext cx="95345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26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AWS Lambda integration with S3</a:t>
            </a:r>
            <a:endParaRPr lang="uk-UA" dirty="0"/>
          </a:p>
        </p:txBody>
      </p:sp>
      <p:sp>
        <p:nvSpPr>
          <p:cNvPr id="7" name="Text Placeholder 6"/>
          <p:cNvSpPr>
            <a:spLocks noGrp="1"/>
          </p:cNvSpPr>
          <p:nvPr>
            <p:ph type="body" sz="quarter" idx="10"/>
          </p:nvPr>
        </p:nvSpPr>
        <p:spPr/>
        <p:txBody>
          <a:bodyPr/>
          <a:lstStyle/>
          <a:p>
            <a:endParaRPr lang="uk-UA" dirty="0"/>
          </a:p>
        </p:txBody>
      </p:sp>
      <p:pic>
        <p:nvPicPr>
          <p:cNvPr id="2052" name="Picture 4" descr="Lambda_File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804" y="2225040"/>
            <a:ext cx="952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428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AWS Lambda integration with </a:t>
            </a:r>
            <a:r>
              <a:rPr lang="en-US" sz="4000" dirty="0" smtClean="0"/>
              <a:t>API Gateway</a:t>
            </a:r>
            <a:endParaRPr lang="uk-UA" sz="4000" dirty="0"/>
          </a:p>
        </p:txBody>
      </p:sp>
      <p:sp>
        <p:nvSpPr>
          <p:cNvPr id="7" name="Text Placeholder 6"/>
          <p:cNvSpPr>
            <a:spLocks noGrp="1"/>
          </p:cNvSpPr>
          <p:nvPr>
            <p:ph type="body" sz="quarter" idx="10"/>
          </p:nvPr>
        </p:nvSpPr>
        <p:spPr/>
        <p:txBody>
          <a:bodyPr/>
          <a:lstStyle/>
          <a:p>
            <a:endParaRPr lang="uk-UA" dirty="0"/>
          </a:p>
        </p:txBody>
      </p:sp>
      <p:pic>
        <p:nvPicPr>
          <p:cNvPr id="2050" name="Picture 2" descr="Lambda_Web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473" y="2207623"/>
            <a:ext cx="95250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029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AWS Lambda integration with </a:t>
            </a:r>
            <a:r>
              <a:rPr lang="en-US" sz="4000" dirty="0" smtClean="0"/>
              <a:t>Data </a:t>
            </a:r>
            <a:r>
              <a:rPr lang="en-US" sz="4000" dirty="0" err="1" smtClean="0"/>
              <a:t>streems</a:t>
            </a:r>
            <a:endParaRPr lang="uk-UA" sz="4000" dirty="0"/>
          </a:p>
        </p:txBody>
      </p:sp>
      <p:sp>
        <p:nvSpPr>
          <p:cNvPr id="7" name="Text Placeholder 6"/>
          <p:cNvSpPr>
            <a:spLocks noGrp="1"/>
          </p:cNvSpPr>
          <p:nvPr>
            <p:ph type="body" sz="quarter" idx="10"/>
          </p:nvPr>
        </p:nvSpPr>
        <p:spPr/>
        <p:txBody>
          <a:bodyPr/>
          <a:lstStyle/>
          <a:p>
            <a:endParaRPr lang="uk-UA" dirty="0"/>
          </a:p>
        </p:txBody>
      </p:sp>
      <p:pic>
        <p:nvPicPr>
          <p:cNvPr id="4098" name="Picture 2" descr="Lambda_Stream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207622"/>
            <a:ext cx="952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877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C0B500B5-796F-C947-88F5-A479E632DC7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35f28f2-30f1-4728-84d2-86d96e143488"/>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SoftServeTemplate_White</Template>
  <TotalTime>10118</TotalTime>
  <Words>246</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Open Sans</vt:lpstr>
      <vt:lpstr>Proxima Nova Black</vt:lpstr>
      <vt:lpstr>Calibri</vt:lpstr>
      <vt:lpstr>Arial</vt:lpstr>
      <vt:lpstr>LIGHT-THEME</vt:lpstr>
      <vt:lpstr>Simple serverless CI/CD with in Amazon clouds</vt:lpstr>
      <vt:lpstr>About</vt:lpstr>
      <vt:lpstr>DevOps span the entire delivery pipeline.</vt:lpstr>
      <vt:lpstr>Serverless tools in AWS</vt:lpstr>
      <vt:lpstr>DevOps tools in AWS</vt:lpstr>
      <vt:lpstr>AWS Lambda integration AWS</vt:lpstr>
      <vt:lpstr>AWS Lambda integration with S3</vt:lpstr>
      <vt:lpstr>AWS Lambda integration with API Gateway</vt:lpstr>
      <vt:lpstr>AWS Lambda integration with Data streems</vt:lpstr>
      <vt:lpstr>AWS Lambda integration with Data streems</vt:lpstr>
      <vt:lpstr>Simple CI pipeline with AWS lambda</vt:lpstr>
      <vt:lpstr>What does it cost?</vt:lpstr>
      <vt:lpstr>Compare to Wordpress  (no custom domain and SSL certificate costs included)</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serverless CI/CD with in Amazon clouds</dc:title>
  <dc:creator>Serhii Shular</dc:creator>
  <cp:lastModifiedBy>Serhii Shular</cp:lastModifiedBy>
  <cp:revision>15</cp:revision>
  <dcterms:created xsi:type="dcterms:W3CDTF">2018-06-26T13:32:10Z</dcterms:created>
  <dcterms:modified xsi:type="dcterms:W3CDTF">2018-07-03T14:10:23Z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