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8"/>
  </p:notesMasterIdLst>
  <p:sldIdLst>
    <p:sldId id="256" r:id="rId2"/>
    <p:sldId id="264" r:id="rId3"/>
    <p:sldId id="263" r:id="rId4"/>
    <p:sldId id="274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3"/>
    <p:restoredTop sz="55657"/>
  </p:normalViewPr>
  <p:slideViewPr>
    <p:cSldViewPr snapToGrid="0" snapToObjects="1">
      <p:cViewPr varScale="1">
        <p:scale>
          <a:sx n="83" d="100"/>
          <a:sy n="83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45AC-9A59-FF49-A9C9-279F14D7AF1E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EFFA7-BB69-504E-9835-D2595D8C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6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Welcome everyone, thank you for coming in today.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My name is Sage Huseas, I am a data scientist and have been working with large scale financial data since July 2017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 earned a Bachelor of Science in Physics and have long been interested in the application of probability as it relates to systemic patterns in human behavior 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 was given the opportunity to apply what I’ve learned over the past few months in a context where a good or bad decision has significant ramifications.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Specifically, my project focuses on the decisions certain hedge fund managers made at any given time, and how profitable those trades faired.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FFA7-BB69-504E-9835-D2595D8C8F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3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Within a financial context, the orthodox approach sought to answer “How can we use ML to predict the stock market?”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As it stands, several methods include using recursive neural networks to model and predict stock prices using historical stock data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approach is relatively straightforward, and the data is widely available online.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FFA7-BB69-504E-9835-D2595D8C8F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SHOW VISUALIZATION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is a model of predicted stock prices using a type of </a:t>
            </a:r>
            <a:r>
              <a:rPr lang="en-US" dirty="0" err="1"/>
              <a:t>nn</a:t>
            </a:r>
            <a:r>
              <a:rPr lang="en-US" dirty="0"/>
              <a:t> called Long-Short-Term-Memory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model was trained using 1000 days of historical stock prices of Apple from 2007 to 2011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As one can see, there are two noticeable trends happening.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From a ML perspective, the model did a fairly good job at predicting stock prices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overall trend follows the actual trend of the stock price.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begs the question, “Can a machine built using publicly available data outperform a hedge fund manager?”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Not quite.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There is noticeable lag between the predicted and actual stock price – that means as the actual stock prices change, especially drastically, it takes the model several DAYS to catch up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Such a significant lag would lead to a massive loss of money.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If I were to use this predicted model to make financial decision(which I will refer to now as a position), I would lose approximately 30%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BETTER question is, “How do we use ML to predict human behavior within a financial context? Do people make predictable reactions to the stock market, and how do we use THAT to make business decisions?”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ANALOGY: I’m not a very good black jack player, but I have some friends that are really quite good. If I was watching my friends play against the house in Vegas,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And I knew their patterns and behaviors so well, that I could predict whether or not they’d make good or bad bets, I could use that information for my own benefit.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 wouldn’t be playing with them and betting against the dealer, rather I’d lean to the guy watching the game next to me and bet on my friends’ performance.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Ie</a:t>
            </a:r>
            <a:r>
              <a:rPr lang="en-US" dirty="0"/>
              <a:t>. “Friend 1 is a phenom and can count cards, so I’m betting his decisions are better than the others.”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Ie</a:t>
            </a:r>
            <a:r>
              <a:rPr lang="en-US" dirty="0"/>
              <a:t>. ”Friend 2 just lost a large bet and is now tilted – he’s going to continue making bad decisions and lose a lot.”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Ie</a:t>
            </a:r>
            <a:r>
              <a:rPr lang="en-US" dirty="0"/>
              <a:t>. “Friend 3 was doing well, but tends to lose a lot after 3 drinks. He just ordered his 4</a:t>
            </a:r>
            <a:r>
              <a:rPr lang="en-US" baseline="30000" dirty="0"/>
              <a:t>th</a:t>
            </a:r>
            <a:r>
              <a:rPr lang="en-US" dirty="0"/>
              <a:t> drink, so I’m betting he’s going to lose.”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When a hedge fund manager’s behaviors strongly influence their decisions, AND ML can identify those behaviors, things get interesting.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FFA7-BB69-504E-9835-D2595D8C8F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7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Before we get into the model, proper structuring of the data is required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data was collected from a company that does large scale analysis in the financial industry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data itself contains HIGHLY sensitive personal information, so when there are moments where I am being vague,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It is to protect the identities of the men, women, and corporations mentioned within the dataset.</a:t>
            </a:r>
          </a:p>
          <a:p>
            <a:pPr marL="171450" indent="-171450">
              <a:buFontTx/>
              <a:buChar char="-"/>
            </a:pPr>
            <a:r>
              <a:rPr lang="en-US" dirty="0"/>
              <a:t>Here is what I can say about the data: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Financial in nature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Covers 5 years of correspondence between a hedge fund manager and their associates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Number of positions held for the given portfolio manager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Total profit and loss for each position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 fact, there are hundreds of other variables as the dataset is massive –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 total, the amount of text data alone is equivalent to 10X the word volume of every single annual report from a publicly traded company since 1980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085850" lvl="2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Considering the conventional model, when there are large swings in stock price, the algorithm does terribly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But human beings make money in those moments – the people that do this for a living can (more often than not) detect those changes and react accordingly.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These people that do this for a living capture things that the price model can’t – so there’s something about human behavior that is valuable****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There’s something that they’re doing that makes them systematically good at trading.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And that something is systematically captured by their behavior – they practice over and over again – which makes them wildly predictable.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And that’s the type of data we’re exploring in this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FFA7-BB69-504E-9835-D2595D8C8F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This model was built using an open source neural network library called </a:t>
            </a:r>
            <a:r>
              <a:rPr lang="en-US" dirty="0" err="1"/>
              <a:t>Keras</a:t>
            </a:r>
            <a:r>
              <a:rPr lang="en-US" dirty="0"/>
              <a:t>, among a wide variety of other analytical libraries in python.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The model was run over the course of several days, considering up to 500 variables selected through feature extraction techniques.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Let’s see how the behavioral model compared to the top 5 portfolio managers.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They’re pretty close at the beginning – not much happening after the market tanked in 2008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However, as the model continually picks up on the trends and behaviors of each portfolio manager, it begins to exceed in performance.</a:t>
            </a:r>
          </a:p>
          <a:p>
            <a:pPr marL="1085850" lvl="2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So, what am I saying?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Well, I AM NOT PREDICTING STOCK price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 AM PREDICTING PEOPLE THAT PREDICT STOCKS – </a:t>
            </a:r>
          </a:p>
          <a:p>
            <a:pPr marL="2457450" lvl="5" indent="-171450">
              <a:buFontTx/>
              <a:buChar char="-"/>
            </a:pPr>
            <a:endParaRPr lang="en-US" dirty="0"/>
          </a:p>
          <a:p>
            <a:pPr marL="2457450" lvl="5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FFA7-BB69-504E-9835-D2595D8C8F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1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Why this is so important: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 longer bad to have an underperforming PM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You can use that information to leverage against that individuals decision and still make money off it</a:t>
            </a:r>
          </a:p>
          <a:p>
            <a:pPr marL="1543050" lvl="3" indent="-171450">
              <a:buFontTx/>
              <a:buChar char="-"/>
            </a:pPr>
            <a:r>
              <a:rPr lang="en-US" dirty="0"/>
              <a:t>A quick caveat – you must make sure they aren’t aware the algorithm predicted they made a good/bad decision</a:t>
            </a:r>
          </a:p>
          <a:p>
            <a:pPr marL="2000250" lvl="4" indent="-171450">
              <a:buFontTx/>
              <a:buChar char="-"/>
            </a:pPr>
            <a:r>
              <a:rPr lang="en-US" dirty="0"/>
              <a:t>Similar to observation quantum theory, people behave differently when they know their actions are observed</a:t>
            </a:r>
          </a:p>
          <a:p>
            <a:pPr marL="2457450" lvl="5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Looking forward: I didn’t have enough time to go into all the modeling techniques that led me to id these behavioral signals, but a lot of them started from a theoretical perspective about what people would likely be influenced by, and how that would reflect in their decision making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stock market may never be accurately modeled using historical stock data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But a person that spends their professional life studying and reacting to the market, or any kind of person for that matter,</a:t>
            </a:r>
          </a:p>
          <a:p>
            <a:pPr marL="1543050" lvl="3" indent="-171450">
              <a:buFontTx/>
              <a:buChar char="-"/>
            </a:pPr>
            <a:r>
              <a:rPr lang="en-US" dirty="0"/>
              <a:t>Is far more predictable than a flip of a coin.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If you have any questions about my project, I’d love to chat with you about it afterwards during the social hour following the presentations.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Thank you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FFA7-BB69-504E-9835-D2595D8C8F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4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9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8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0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5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5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74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5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1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5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9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FFAF27-4546-744B-911D-979D088CFF4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065E42-6289-934E-A4A1-90C7001E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56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5933-356B-DF46-8EE1-4FA040F1D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a Good or Bad Decision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6A3D3-6FF1-134A-99AC-DA25F6861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why both are valuable</a:t>
            </a:r>
          </a:p>
        </p:txBody>
      </p:sp>
    </p:spTree>
    <p:extLst>
      <p:ext uri="{BB962C8B-B14F-4D97-AF65-F5344CB8AC3E}">
        <p14:creationId xmlns:p14="http://schemas.microsoft.com/office/powerpoint/2010/main" val="1107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F567-A33E-654C-BA4C-2CF6F34E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68BE-C299-B04E-B2BA-385066A33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9332"/>
          </a:xfrm>
        </p:spPr>
        <p:txBody>
          <a:bodyPr anchor="t" anchorCtr="0">
            <a:spAutoFit/>
          </a:bodyPr>
          <a:lstStyle/>
          <a:p>
            <a:pPr marL="0" indent="0">
              <a:buNone/>
            </a:pPr>
            <a:r>
              <a:rPr lang="en-US" dirty="0"/>
              <a:t>Conventional Approach – ML to predict the stock market</a:t>
            </a:r>
          </a:p>
        </p:txBody>
      </p:sp>
    </p:spTree>
    <p:extLst>
      <p:ext uri="{BB962C8B-B14F-4D97-AF65-F5344CB8AC3E}">
        <p14:creationId xmlns:p14="http://schemas.microsoft.com/office/powerpoint/2010/main" val="177738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4D9EE1-D3B8-CE46-BC25-D2331BC33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6910" y="686989"/>
            <a:ext cx="8423483" cy="5615655"/>
          </a:xfrm>
        </p:spPr>
      </p:pic>
    </p:spTree>
    <p:extLst>
      <p:ext uri="{BB962C8B-B14F-4D97-AF65-F5344CB8AC3E}">
        <p14:creationId xmlns:p14="http://schemas.microsoft.com/office/powerpoint/2010/main" val="278726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AE01C9-9C82-C949-87E4-2011672E6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11069"/>
              </p:ext>
            </p:extLst>
          </p:nvPr>
        </p:nvGraphicFramePr>
        <p:xfrm>
          <a:off x="685801" y="1799535"/>
          <a:ext cx="4238186" cy="4504771"/>
        </p:xfrm>
        <a:graphic>
          <a:graphicData uri="http://schemas.openxmlformats.org/drawingml/2006/table">
            <a:tbl>
              <a:tblPr/>
              <a:tblGrid>
                <a:gridCol w="2663062">
                  <a:extLst>
                    <a:ext uri="{9D8B030D-6E8A-4147-A177-3AD203B41FA5}">
                      <a16:colId xmlns:a16="http://schemas.microsoft.com/office/drawing/2014/main" val="3403336995"/>
                    </a:ext>
                  </a:extLst>
                </a:gridCol>
                <a:gridCol w="1575124">
                  <a:extLst>
                    <a:ext uri="{9D8B030D-6E8A-4147-A177-3AD203B41FA5}">
                      <a16:colId xmlns:a16="http://schemas.microsoft.com/office/drawing/2014/main" val="163275449"/>
                    </a:ext>
                  </a:extLst>
                </a:gridCol>
              </a:tblGrid>
              <a:tr h="445357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rgbClr val="222329"/>
                          </a:solidFill>
                          <a:effectLst/>
                          <a:latin typeface="Bebas Neue" panose="020B0606020202050201" pitchFamily="34" charset="77"/>
                        </a:rPr>
                        <a:t>FUND/PORTFOLIO summary DATA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323"/>
                  </a:ext>
                </a:extLst>
              </a:tr>
              <a:tr h="4510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Total Number of PMs (Full Dataset)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45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18388"/>
                  </a:ext>
                </a:extLst>
              </a:tr>
              <a:tr h="4510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Median PMs/Month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27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49277"/>
                  </a:ext>
                </a:extLst>
              </a:tr>
              <a:tr h="4510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Leverage (Avg)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2.5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99868"/>
                  </a:ext>
                </a:extLst>
              </a:tr>
              <a:tr h="4510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Returns (Annualized)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6.7%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51828"/>
                  </a:ext>
                </a:extLst>
              </a:tr>
              <a:tr h="4510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Median Position Length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10 days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358900"/>
                  </a:ext>
                </a:extLst>
              </a:tr>
              <a:tr h="4510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Median Position Size ($USD)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1.27M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75493"/>
                  </a:ext>
                </a:extLst>
              </a:tr>
              <a:tr h="4510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Position Sizing (% of Portfolio)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1.88%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43488"/>
                  </a:ext>
                </a:extLst>
              </a:tr>
              <a:tr h="4510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Net exposure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19.4%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80055"/>
                  </a:ext>
                </a:extLst>
              </a:tr>
              <a:tr h="4510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Win Percentage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53%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722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17BA1E-4183-7842-BDEB-2EDF96776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95850"/>
              </p:ext>
            </p:extLst>
          </p:nvPr>
        </p:nvGraphicFramePr>
        <p:xfrm>
          <a:off x="6313561" y="1785768"/>
          <a:ext cx="4238186" cy="4518538"/>
        </p:xfrm>
        <a:graphic>
          <a:graphicData uri="http://schemas.openxmlformats.org/drawingml/2006/table">
            <a:tbl>
              <a:tblPr/>
              <a:tblGrid>
                <a:gridCol w="2663062">
                  <a:extLst>
                    <a:ext uri="{9D8B030D-6E8A-4147-A177-3AD203B41FA5}">
                      <a16:colId xmlns:a16="http://schemas.microsoft.com/office/drawing/2014/main" val="3403336995"/>
                    </a:ext>
                  </a:extLst>
                </a:gridCol>
                <a:gridCol w="1575124">
                  <a:extLst>
                    <a:ext uri="{9D8B030D-6E8A-4147-A177-3AD203B41FA5}">
                      <a16:colId xmlns:a16="http://schemas.microsoft.com/office/drawing/2014/main" val="163275449"/>
                    </a:ext>
                  </a:extLst>
                </a:gridCol>
              </a:tblGrid>
              <a:tr h="54025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222329"/>
                          </a:solidFill>
                          <a:effectLst/>
                          <a:latin typeface="Bebas Neue" panose="020B0606020202050201" pitchFamily="34" charset="77"/>
                        </a:rPr>
                        <a:t>FUND/PORTFOLIO summary DATA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323"/>
                  </a:ext>
                </a:extLst>
              </a:tr>
              <a:tr h="442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Total Number of PMs (Full Dataset)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45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18388"/>
                  </a:ext>
                </a:extLst>
              </a:tr>
              <a:tr h="442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Median PMs/Month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27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49277"/>
                  </a:ext>
                </a:extLst>
              </a:tr>
              <a:tr h="442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Leverage (Avg)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2.5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99868"/>
                  </a:ext>
                </a:extLst>
              </a:tr>
              <a:tr h="442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Returns (Annualized)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6.7%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51828"/>
                  </a:ext>
                </a:extLst>
              </a:tr>
              <a:tr h="442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Median Position Length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10 days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358900"/>
                  </a:ext>
                </a:extLst>
              </a:tr>
              <a:tr h="442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Median Position Size ($USD)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1.27M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75493"/>
                  </a:ext>
                </a:extLst>
              </a:tr>
              <a:tr h="442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Position Sizing (% of Portfolio)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1.88%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43488"/>
                  </a:ext>
                </a:extLst>
              </a:tr>
              <a:tr h="442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Net exposure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19.4%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80055"/>
                  </a:ext>
                </a:extLst>
              </a:tr>
              <a:tr h="442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Win Percentage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Next Condensed" panose="020B0506020202020204" pitchFamily="34" charset="0"/>
                        </a:rPr>
                        <a:t>53%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venir Next Condensed" panose="020B0506020202020204" pitchFamily="34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7225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4D68E3B-26A9-5449-B911-B510D870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The Data – Disclaimer</a:t>
            </a:r>
          </a:p>
        </p:txBody>
      </p:sp>
    </p:spTree>
    <p:extLst>
      <p:ext uri="{BB962C8B-B14F-4D97-AF65-F5344CB8AC3E}">
        <p14:creationId xmlns:p14="http://schemas.microsoft.com/office/powerpoint/2010/main" val="117472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7C25-E51C-9C49-ADF4-D9C4202F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A7CB44-AE0D-C544-B336-55AEEABC8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083" y="2065866"/>
            <a:ext cx="10710178" cy="3965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767E7-47D0-1644-BF77-C8CD7AA03FB9}"/>
              </a:ext>
            </a:extLst>
          </p:cNvPr>
          <p:cNvSpPr txBox="1"/>
          <p:nvPr/>
        </p:nvSpPr>
        <p:spPr>
          <a:xfrm>
            <a:off x="1859797" y="2975673"/>
            <a:ext cx="179780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 Text </a:t>
            </a:r>
            <a:r>
              <a:rPr lang="en-US" dirty="0" err="1">
                <a:solidFill>
                  <a:schemeClr val="bg1"/>
                </a:solidFill>
              </a:rPr>
              <a:t>Algo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 Top 5 PMs</a:t>
            </a:r>
          </a:p>
          <a:p>
            <a:r>
              <a:rPr lang="en-US" dirty="0">
                <a:solidFill>
                  <a:srgbClr val="7030A0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 Fund </a:t>
            </a:r>
            <a:r>
              <a:rPr lang="en-US" dirty="0" err="1">
                <a:solidFill>
                  <a:schemeClr val="bg1"/>
                </a:solidFill>
              </a:rPr>
              <a:t>Avg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2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DFFB-7B5A-824B-AF82-1B3984A1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04CF-AFA3-FA4F-BE6E-48F485F8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149033"/>
          </a:xfrm>
        </p:spPr>
        <p:txBody>
          <a:bodyPr anchor="t" anchorCtr="0">
            <a:spAutoFit/>
          </a:bodyPr>
          <a:lstStyle/>
          <a:p>
            <a:r>
              <a:rPr lang="en-US" dirty="0"/>
              <a:t>Importance – Now what?</a:t>
            </a:r>
          </a:p>
          <a:p>
            <a:r>
              <a:rPr lang="en-US" dirty="0"/>
              <a:t>Next Steps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6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{0780D6E2-A070-C745-A284-BFE24EFFDDB2}tf10001058</Template>
  <TotalTime>2855</TotalTime>
  <Words>1358</Words>
  <Application>Microsoft Macintosh PowerPoint</Application>
  <PresentationFormat>Widescreen</PresentationFormat>
  <Paragraphs>129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Condensed</vt:lpstr>
      <vt:lpstr>Bebas Neue</vt:lpstr>
      <vt:lpstr>Calibri</vt:lpstr>
      <vt:lpstr>Calibri Light</vt:lpstr>
      <vt:lpstr>Celestial</vt:lpstr>
      <vt:lpstr>Predicting a Good or Bad Decision</vt:lpstr>
      <vt:lpstr>The Idea</vt:lpstr>
      <vt:lpstr>PowerPoint Presentation</vt:lpstr>
      <vt:lpstr>The Data – Disclaimer</vt:lpstr>
      <vt:lpstr>The Model</vt:lpstr>
      <vt:lpstr>The Implication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</dc:title>
  <dc:creator>Sage Huseas</dc:creator>
  <cp:lastModifiedBy>Sage Huseas</cp:lastModifiedBy>
  <cp:revision>162</cp:revision>
  <dcterms:created xsi:type="dcterms:W3CDTF">2018-09-08T17:50:29Z</dcterms:created>
  <dcterms:modified xsi:type="dcterms:W3CDTF">2018-09-13T16:50:13Z</dcterms:modified>
</cp:coreProperties>
</file>