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7"/>
  </p:notesMasterIdLst>
  <p:handoutMasterIdLst>
    <p:handoutMasterId r:id="rId18"/>
  </p:handoutMasterIdLst>
  <p:sldIdLst>
    <p:sldId id="277" r:id="rId5"/>
    <p:sldId id="278" r:id="rId6"/>
    <p:sldId id="287" r:id="rId7"/>
    <p:sldId id="292" r:id="rId8"/>
    <p:sldId id="290" r:id="rId9"/>
    <p:sldId id="293" r:id="rId10"/>
    <p:sldId id="291" r:id="rId11"/>
    <p:sldId id="294" r:id="rId12"/>
    <p:sldId id="295" r:id="rId13"/>
    <p:sldId id="300" r:id="rId14"/>
    <p:sldId id="296" r:id="rId15"/>
    <p:sldId id="286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D3F"/>
    <a:srgbClr val="E60045"/>
    <a:srgbClr val="64ABB7"/>
    <a:srgbClr val="8BB4B2"/>
    <a:srgbClr val="98B4B5"/>
    <a:srgbClr val="97B4B5"/>
    <a:srgbClr val="6AB2CE"/>
    <a:srgbClr val="D0C5B7"/>
    <a:srgbClr val="389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2" autoAdjust="0"/>
    <p:restoredTop sz="82623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920" y="168"/>
      </p:cViewPr>
      <p:guideLst>
        <p:guide orient="horz" pos="697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712" y="1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D6E036-6189-C34B-84E2-8CB28BF8B2D5}" type="datetimeFigureOut">
              <a:rPr lang="en-US"/>
              <a:pPr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85246F-A296-0E45-A523-BD50128CB168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02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DCB52A-E850-8F4E-BF9B-D6645710482E}" type="datetimeFigureOut">
              <a:rPr lang="en-US"/>
              <a:pPr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5D925A-3313-254F-BC39-B5D41EBA24F8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6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925A-3313-254F-BC39-B5D41EBA24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pattern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Sok</a:t>
            </a:r>
            <a:r>
              <a:rPr lang="en-US" dirty="0" smtClean="0"/>
              <a:t> </a:t>
            </a:r>
            <a:r>
              <a:rPr lang="en-US" dirty="0" err="1" smtClean="0"/>
              <a:t>egymassal</a:t>
            </a:r>
            <a:r>
              <a:rPr lang="en-US" dirty="0" smtClean="0"/>
              <a:t> </a:t>
            </a:r>
            <a:r>
              <a:rPr lang="en-US" dirty="0" err="1" smtClean="0"/>
              <a:t>kommunikalo</a:t>
            </a:r>
            <a:r>
              <a:rPr lang="en-US" dirty="0" smtClean="0"/>
              <a:t> </a:t>
            </a:r>
            <a:r>
              <a:rPr lang="en-US" dirty="0" err="1" smtClean="0"/>
              <a:t>alkalmazas</a:t>
            </a:r>
            <a:r>
              <a:rPr lang="en-US" dirty="0" smtClean="0"/>
              <a:t>,</a:t>
            </a:r>
          </a:p>
          <a:p>
            <a:r>
              <a:rPr lang="en-US" dirty="0" smtClean="0"/>
              <a:t>Scale cube</a:t>
            </a:r>
            <a:r>
              <a:rPr lang="en-US" baseline="0" dirty="0" smtClean="0"/>
              <a:t> - x-axis -&gt; </a:t>
            </a:r>
            <a:r>
              <a:rPr lang="en-US" baseline="0" dirty="0" err="1" smtClean="0"/>
              <a:t>tobb</a:t>
            </a:r>
            <a:r>
              <a:rPr lang="en-US" baseline="0" dirty="0" smtClean="0"/>
              <a:t> instance</a:t>
            </a:r>
          </a:p>
          <a:p>
            <a:r>
              <a:rPr lang="en-US" baseline="0" dirty="0" smtClean="0"/>
              <a:t>		 z-axis -&gt;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sajat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adatokert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felelnek</a:t>
            </a:r>
            <a:endParaRPr lang="en-US" baseline="0" dirty="0" smtClean="0"/>
          </a:p>
          <a:p>
            <a:r>
              <a:rPr lang="en-US" baseline="0" dirty="0" smtClean="0"/>
              <a:t>		 y-axis -&gt; </a:t>
            </a:r>
            <a:r>
              <a:rPr lang="en-US" baseline="0" dirty="0" err="1" smtClean="0"/>
              <a:t>funkcionalitas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szetvalasztasa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925A-3313-254F-BC39-B5D41EBA24F8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422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925A-3313-254F-BC39-B5D41EBA24F8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846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925A-3313-254F-BC39-B5D41EBA24F8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344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925A-3313-254F-BC39-B5D41EBA24F8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81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044775"/>
            <a:ext cx="9144000" cy="2217942"/>
          </a:xfrm>
          <a:prstGeom prst="rect">
            <a:avLst/>
          </a:prstGeom>
          <a:solidFill>
            <a:srgbClr val="C61D3F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4840" y="2608512"/>
            <a:ext cx="5741099" cy="734997"/>
          </a:xfrm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head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283464" y="6492875"/>
            <a:ext cx="3086100" cy="365125"/>
          </a:xfrm>
        </p:spPr>
        <p:txBody>
          <a:bodyPr/>
          <a:lstStyle>
            <a:lvl1pPr>
              <a:defRPr sz="900"/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6711696" y="6492240"/>
            <a:ext cx="2057400" cy="365125"/>
          </a:xfrm>
        </p:spPr>
        <p:txBody>
          <a:bodyPr/>
          <a:lstStyle/>
          <a:p>
            <a:fld id="{5D21540B-B0AD-F24B-9F65-DF3011D4C91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54289" y="3343509"/>
            <a:ext cx="3041650" cy="434311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Data &amp; presenter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252" y="5842476"/>
            <a:ext cx="2468189" cy="5717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lobal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283148" cy="608076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60444" y="1879411"/>
            <a:ext cx="6023112" cy="2321938"/>
          </a:xfrm>
          <a:solidFill>
            <a:schemeClr val="bg1">
              <a:alpha val="79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3200" b="0" cap="none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Global Section header: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184073" y="6526068"/>
            <a:ext cx="3086100" cy="331932"/>
          </a:xfrm>
        </p:spPr>
        <p:txBody>
          <a:bodyPr/>
          <a:lstStyle>
            <a:lvl1pPr>
              <a:defRPr sz="900"/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830964" y="647727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072" y="375006"/>
            <a:ext cx="1292024" cy="441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282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view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283148" cy="608076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4774957" y="1957056"/>
            <a:ext cx="237744" cy="237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60444" y="1957056"/>
            <a:ext cx="6023112" cy="2321938"/>
          </a:xfrm>
          <a:solidFill>
            <a:schemeClr val="bg1">
              <a:alpha val="79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3200" b="0" cap="none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 smtClean="0"/>
              <a:t>DataView</a:t>
            </a:r>
            <a:r>
              <a:rPr lang="en-US" dirty="0" smtClean="0"/>
              <a:t>  Section header: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184073" y="6526068"/>
            <a:ext cx="3086100" cy="331932"/>
          </a:xfrm>
        </p:spPr>
        <p:txBody>
          <a:bodyPr/>
          <a:lstStyle>
            <a:lvl1pPr>
              <a:defRPr sz="900"/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830964" y="647727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072" y="375006"/>
            <a:ext cx="1292024" cy="441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737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2B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283148" cy="608076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4774957" y="1957056"/>
            <a:ext cx="237744" cy="237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60444" y="1957056"/>
            <a:ext cx="6023112" cy="2321938"/>
          </a:xfrm>
          <a:solidFill>
            <a:schemeClr val="bg1">
              <a:alpha val="79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3200" b="0" cap="none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B2B Section header: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184073" y="6526068"/>
            <a:ext cx="3086100" cy="331932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830964" y="647727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072" y="375006"/>
            <a:ext cx="1292024" cy="441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414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Cati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283148" cy="608076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4774957" y="1957056"/>
            <a:ext cx="237744" cy="237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60444" y="1957056"/>
            <a:ext cx="6023112" cy="2321938"/>
          </a:xfrm>
          <a:solidFill>
            <a:schemeClr val="bg1">
              <a:alpha val="79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3200" b="0" cap="none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CATI Section header: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184073" y="6526068"/>
            <a:ext cx="3086100" cy="331932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smtClean="0"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smtClean="0">
                <a:ea typeface="Calibri" charset="0"/>
                <a:cs typeface="Calibri" charset="0"/>
              </a:rPr>
              <a:t>© 2016  Survey Sampling International</a:t>
            </a:r>
            <a:endParaRPr lang="en-US" i="1" kern="0" smtClean="0"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830964" y="647727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072" y="375006"/>
            <a:ext cx="1292024" cy="441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410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87352"/>
            <a:ext cx="9144000" cy="470647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283148" cy="638735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4774957" y="1957056"/>
            <a:ext cx="237744" cy="237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60444" y="1957056"/>
            <a:ext cx="6023112" cy="2321938"/>
          </a:xfrm>
          <a:solidFill>
            <a:schemeClr val="bg1">
              <a:alpha val="79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3200" b="0" cap="none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Section header: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184073" y="6526068"/>
            <a:ext cx="3086100" cy="331932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smtClean="0"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smtClean="0">
                <a:ea typeface="Calibri" charset="0"/>
                <a:cs typeface="Calibri" charset="0"/>
              </a:rPr>
              <a:t>© 2016  Survey Sampling International</a:t>
            </a:r>
            <a:endParaRPr lang="en-US" i="1" kern="0" smtClean="0"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830964" y="647727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072" y="375006"/>
            <a:ext cx="1292024" cy="441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73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119718"/>
            <a:ext cx="9144000" cy="342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486400" y="4859338"/>
            <a:ext cx="2757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defRPr/>
            </a:pPr>
            <a:r>
              <a:rPr lang="en-US" altLang="en-US" dirty="0" err="1" smtClean="0">
                <a:solidFill>
                  <a:schemeClr val="bg1"/>
                </a:solidFill>
              </a:rPr>
              <a:t>www.surveysampling.com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492828" y="4222307"/>
            <a:ext cx="4750420" cy="695613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contact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5925" y="1889909"/>
            <a:ext cx="8312150" cy="525746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C61D3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Thank You!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3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–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6004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87352"/>
            <a:ext cx="9144000" cy="4706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11696" y="6491947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464" y="6491946"/>
            <a:ext cx="3086100" cy="365125"/>
          </a:xfrm>
        </p:spPr>
        <p:txBody>
          <a:bodyPr/>
          <a:lstStyle>
            <a:lvl1pPr>
              <a:defRPr sz="900"/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83464" y="2528047"/>
            <a:ext cx="8485632" cy="337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3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3909" y="1439691"/>
            <a:ext cx="8485187" cy="9144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54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746125" indent="-285750">
              <a:buClr>
                <a:srgbClr val="E60045"/>
              </a:buClr>
              <a:buFont typeface="Lucida Grande"/>
              <a:buChar char="&gt;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83464" y="6478201"/>
            <a:ext cx="3086100" cy="365125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smtClean="0"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smtClean="0">
                <a:ea typeface="Calibri" charset="0"/>
                <a:cs typeface="Calibri" charset="0"/>
              </a:rPr>
              <a:t>© 2016  Survey Sampling International</a:t>
            </a:r>
            <a:endParaRPr lang="en-US" i="1" kern="0" smtClean="0"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11696" y="647820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072" y="375006"/>
            <a:ext cx="1292024" cy="441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Bull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83492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11696" y="6491947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464" y="6491946"/>
            <a:ext cx="3086100" cy="365125"/>
          </a:xfrm>
        </p:spPr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751263"/>
            <a:ext cx="3960254" cy="225901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98000"/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bullets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044261" y="3751263"/>
            <a:ext cx="3724835" cy="2259012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buSzPct val="98000"/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bullets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57200" y="1398588"/>
            <a:ext cx="8312150" cy="16668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44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11696" y="6491947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464" y="6491946"/>
            <a:ext cx="3086100" cy="365125"/>
          </a:xfrm>
        </p:spPr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593977" y="1560513"/>
            <a:ext cx="3175374" cy="3051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460375" indent="0">
              <a:buNone/>
              <a:defRPr/>
            </a:lvl3pPr>
            <a:lvl4pPr marL="74771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284163" y="1560512"/>
            <a:ext cx="5013325" cy="3051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0850" y="5412580"/>
            <a:ext cx="8242300" cy="463785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96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9900" y="1398588"/>
            <a:ext cx="3940735" cy="4719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41328" y="1398588"/>
            <a:ext cx="3940735" cy="4719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13447"/>
            <a:ext cx="9144000" cy="6858000"/>
          </a:xfrm>
          <a:prstGeom prst="rect">
            <a:avLst/>
          </a:prstGeom>
          <a:solidFill>
            <a:srgbClr val="C61D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73905"/>
            <a:ext cx="9144000" cy="470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7646" y="3439759"/>
            <a:ext cx="5741099" cy="570820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add section sub head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283464" y="6492875"/>
            <a:ext cx="3086100" cy="365125"/>
          </a:xfrm>
        </p:spPr>
        <p:txBody>
          <a:bodyPr/>
          <a:lstStyle>
            <a:lvl1pPr>
              <a:defRPr sz="900"/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rgbClr val="64ABB7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6711696" y="6492240"/>
            <a:ext cx="2057400" cy="3651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9793" y="374905"/>
            <a:ext cx="1395640" cy="485708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782890" y="3321424"/>
            <a:ext cx="5849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283148" cy="608076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4774957" y="1957056"/>
            <a:ext cx="237744" cy="237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60444" y="1957056"/>
            <a:ext cx="6023112" cy="2321938"/>
          </a:xfrm>
          <a:solidFill>
            <a:schemeClr val="bg1">
              <a:alpha val="79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3200" b="0" cap="none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Mobile  Section header: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184073" y="6526068"/>
            <a:ext cx="3086100" cy="331932"/>
          </a:xfrm>
        </p:spPr>
        <p:txBody>
          <a:bodyPr/>
          <a:lstStyle>
            <a:lvl1pPr>
              <a:defRPr sz="900"/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830964" y="647727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072" y="375006"/>
            <a:ext cx="1292024" cy="441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402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87352"/>
            <a:ext cx="9144000" cy="4706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463" y="193491"/>
            <a:ext cx="6843477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" y="1106423"/>
            <a:ext cx="8485632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711696" y="64922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D21540B-B0AD-F24B-9F65-DF3011D4C9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83464" y="6492240"/>
            <a:ext cx="3086100" cy="365125"/>
          </a:xfrm>
          <a:prstGeom prst="rect">
            <a:avLst/>
          </a:prstGeom>
        </p:spPr>
        <p:txBody>
          <a:bodyPr vert="horz" lIns="0" tIns="0" rIns="64008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2016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072" y="375006"/>
            <a:ext cx="1292024" cy="4416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76" r:id="rId3"/>
    <p:sldLayoutId id="2147483704" r:id="rId4"/>
    <p:sldLayoutId id="2147483705" r:id="rId5"/>
    <p:sldLayoutId id="2147483718" r:id="rId6"/>
    <p:sldLayoutId id="2147483719" r:id="rId7"/>
    <p:sldLayoutId id="2147483713" r:id="rId8"/>
    <p:sldLayoutId id="2147483669" r:id="rId9"/>
    <p:sldLayoutId id="2147483717" r:id="rId10"/>
    <p:sldLayoutId id="2147483699" r:id="rId11"/>
    <p:sldLayoutId id="2147483700" r:id="rId12"/>
    <p:sldLayoutId id="2147483703" r:id="rId13"/>
    <p:sldLayoutId id="2147483702" r:id="rId14"/>
    <p:sldLayoutId id="2147483716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60045"/>
          </a:solidFill>
          <a:latin typeface="+mj-lt"/>
          <a:ea typeface="Enzo OT Medium" charset="0"/>
          <a:cs typeface="Enzo OT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60045"/>
        </a:buClr>
        <a:buFont typeface="Arial"/>
        <a:buChar char="•"/>
        <a:defRPr sz="24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1pPr>
      <a:lvl2pPr marL="801688" indent="-344488" algn="l" defTabSz="457200" rtl="0" eaLnBrk="1" latinLnBrk="0" hangingPunct="1">
        <a:spcBef>
          <a:spcPct val="20000"/>
        </a:spcBef>
        <a:buClr>
          <a:srgbClr val="E60045"/>
        </a:buClr>
        <a:buSzPct val="80000"/>
        <a:buFont typeface="Lucida Grande"/>
        <a:buChar char="—"/>
        <a:defRPr sz="22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2pPr>
      <a:lvl3pPr marL="746125" indent="-285750" algn="l" defTabSz="457200" rtl="0" eaLnBrk="1" latinLnBrk="0" hangingPunct="1">
        <a:spcBef>
          <a:spcPct val="20000"/>
        </a:spcBef>
        <a:buClr>
          <a:srgbClr val="FF0000"/>
        </a:buClr>
        <a:buSzPct val="8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276225" algn="l" defTabSz="457200" rtl="0" eaLnBrk="1" latinLnBrk="0" hangingPunct="1">
        <a:spcBef>
          <a:spcPct val="20000"/>
        </a:spcBef>
        <a:buClr>
          <a:srgbClr val="E60045"/>
        </a:buClr>
        <a:buSzPct val="80000"/>
        <a:buFont typeface="Lucida Grande"/>
        <a:buChar char="&gt;"/>
        <a:defRPr sz="1800" b="0" i="0" kern="1200">
          <a:solidFill>
            <a:schemeClr val="tx1"/>
          </a:solidFill>
          <a:latin typeface="+mn-lt"/>
          <a:ea typeface="Myriad Pro" charset="0"/>
          <a:cs typeface="Myriad Pro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4" Type="http://schemas.openxmlformats.org/officeDocument/2006/relationships/hyperlink" Target="https://www.youtube.com/user/SpringSourceDev" TargetMode="External"/><Relationship Id="rId5" Type="http://schemas.openxmlformats.org/officeDocument/2006/relationships/hyperlink" Target="https://github.com/ssi-hu-janos-sechna/IkProfessionalDays201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roservices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image" Target="../media/image21.jpeg"/><Relationship Id="rId6" Type="http://schemas.openxmlformats.org/officeDocument/2006/relationships/image" Target="../media/image22.jp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Microservice</a:t>
            </a:r>
            <a:r>
              <a:rPr lang="en-US" sz="3600" dirty="0" smtClean="0"/>
              <a:t> </a:t>
            </a:r>
            <a:r>
              <a:rPr lang="en-US" sz="3600" dirty="0" err="1"/>
              <a:t>architektúra</a:t>
            </a:r>
            <a:r>
              <a:rPr lang="en-US" sz="36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80560" y="3343509"/>
            <a:ext cx="4115379" cy="425851"/>
          </a:xfrm>
        </p:spPr>
        <p:txBody>
          <a:bodyPr/>
          <a:lstStyle/>
          <a:p>
            <a:r>
              <a:rPr lang="en-US" i="1" dirty="0" err="1" smtClean="0"/>
              <a:t>János</a:t>
            </a:r>
            <a:r>
              <a:rPr lang="en-US" i="1" dirty="0" smtClean="0"/>
              <a:t> Sechna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452758" y="429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9506" y="19000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Indított</a:t>
            </a:r>
            <a:r>
              <a:rPr lang="en-US" dirty="0" smtClean="0"/>
              <a:t> </a:t>
            </a:r>
            <a:r>
              <a:rPr lang="en-US" dirty="0" err="1" smtClean="0"/>
              <a:t>alkalmazások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464" y="1174173"/>
            <a:ext cx="8485632" cy="4732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err="1" smtClean="0"/>
              <a:t>SpringBootAdmin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Eureka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err="1" smtClean="0"/>
              <a:t>Microservicek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err="1" smtClean="0"/>
              <a:t>ZuulGateway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err="1" smtClean="0"/>
              <a:t>ApiGateway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 Dashboard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err="1" smtClean="0"/>
              <a:t>Zipkin</a:t>
            </a:r>
            <a:r>
              <a:rPr lang="en-US" dirty="0" smtClean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8152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Ajánlott</a:t>
            </a:r>
            <a:r>
              <a:rPr lang="en-US" dirty="0" smtClean="0"/>
              <a:t> </a:t>
            </a:r>
            <a:r>
              <a:rPr lang="en-US" dirty="0" err="1" smtClean="0"/>
              <a:t>oldalak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686" y="1481959"/>
            <a:ext cx="8485632" cy="434098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http://microservices.io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spring.io</a:t>
            </a:r>
            <a:r>
              <a:rPr lang="en-US" dirty="0"/>
              <a:t> </a:t>
            </a:r>
            <a:r>
              <a:rPr lang="en-US" dirty="0" smtClean="0"/>
              <a:t>(/blog)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www.youtube.com/user/SpringSourceDev</a:t>
            </a:r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github.com/ssi-hu-janos-sechna/IkProfessionalDays2017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73883" y="1574598"/>
            <a:ext cx="8312150" cy="52574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Köszönöm</a:t>
            </a:r>
            <a:r>
              <a:rPr lang="en-US" sz="3600" dirty="0" smtClean="0"/>
              <a:t> a </a:t>
            </a:r>
            <a:r>
              <a:rPr lang="en-US" sz="3600" dirty="0" err="1" smtClean="0"/>
              <a:t>figyelmet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15411"/>
            <a:ext cx="6843477" cy="804672"/>
          </a:xfrm>
        </p:spPr>
        <p:txBody>
          <a:bodyPr/>
          <a:lstStyle/>
          <a:p>
            <a:r>
              <a:rPr lang="en-US" dirty="0" err="1" smtClean="0"/>
              <a:t>Mik</a:t>
            </a:r>
            <a:r>
              <a:rPr lang="en-US" dirty="0" smtClean="0"/>
              <a:t> is </a:t>
            </a:r>
            <a:r>
              <a:rPr lang="en-US" dirty="0" err="1" smtClean="0"/>
              <a:t>azok</a:t>
            </a:r>
            <a:r>
              <a:rPr lang="en-US" dirty="0" smtClean="0"/>
              <a:t> a </a:t>
            </a:r>
            <a:r>
              <a:rPr lang="en-US" dirty="0" err="1" smtClean="0"/>
              <a:t>microservicek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71" y="1340427"/>
            <a:ext cx="5327368" cy="4400406"/>
          </a:xfrm>
        </p:spPr>
      </p:pic>
    </p:spTree>
    <p:extLst>
      <p:ext uri="{BB962C8B-B14F-4D97-AF65-F5344CB8AC3E}">
        <p14:creationId xmlns:p14="http://schemas.microsoft.com/office/powerpoint/2010/main" val="17467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előnyei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464" y="1912884"/>
            <a:ext cx="8485632" cy="3994140"/>
          </a:xfrm>
        </p:spPr>
        <p:txBody>
          <a:bodyPr/>
          <a:lstStyle/>
          <a:p>
            <a:r>
              <a:rPr lang="en-US" dirty="0" err="1"/>
              <a:t>Kicsi</a:t>
            </a:r>
            <a:r>
              <a:rPr lang="en-US" dirty="0"/>
              <a:t> </a:t>
            </a:r>
            <a:r>
              <a:rPr lang="en-US" dirty="0" err="1"/>
              <a:t>alkalmazások</a:t>
            </a:r>
            <a:endParaRPr lang="en-US" dirty="0"/>
          </a:p>
          <a:p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 smtClean="0"/>
              <a:t>telepítés</a:t>
            </a:r>
            <a:endParaRPr lang="en-US" dirty="0" smtClean="0"/>
          </a:p>
          <a:p>
            <a:r>
              <a:rPr lang="en-US" dirty="0" err="1" smtClean="0"/>
              <a:t>Könnyebb</a:t>
            </a:r>
            <a:r>
              <a:rPr lang="en-US" dirty="0" smtClean="0"/>
              <a:t> </a:t>
            </a:r>
            <a:r>
              <a:rPr lang="en-US" dirty="0" err="1" smtClean="0"/>
              <a:t>fejlesztés</a:t>
            </a:r>
            <a:endParaRPr lang="en-US" dirty="0" smtClean="0"/>
          </a:p>
          <a:p>
            <a:r>
              <a:rPr lang="en-US" dirty="0" smtClean="0"/>
              <a:t>Hiba </a:t>
            </a:r>
            <a:r>
              <a:rPr lang="en-US" dirty="0" err="1" smtClean="0"/>
              <a:t>izoláció</a:t>
            </a:r>
            <a:endParaRPr lang="en-US" dirty="0" smtClean="0"/>
          </a:p>
          <a:p>
            <a:r>
              <a:rPr lang="en-US" dirty="0" err="1" smtClean="0"/>
              <a:t>Könnyű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technológiákat</a:t>
            </a:r>
            <a:r>
              <a:rPr lang="en-US" dirty="0" smtClean="0"/>
              <a:t> </a:t>
            </a:r>
            <a:r>
              <a:rPr lang="en-US" dirty="0" err="1" smtClean="0"/>
              <a:t>integrálni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előnyei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4" y="1134023"/>
            <a:ext cx="6413939" cy="48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hátrányai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464" y="1681655"/>
            <a:ext cx="8485632" cy="4225368"/>
          </a:xfrm>
        </p:spPr>
        <p:txBody>
          <a:bodyPr/>
          <a:lstStyle/>
          <a:p>
            <a:r>
              <a:rPr lang="en-US" dirty="0" err="1" smtClean="0"/>
              <a:t>Bonyolultság</a:t>
            </a:r>
            <a:endParaRPr lang="en-US" dirty="0" smtClean="0"/>
          </a:p>
          <a:p>
            <a:r>
              <a:rPr lang="en-US" dirty="0" err="1" smtClean="0"/>
              <a:t>Nehezebb</a:t>
            </a:r>
            <a:r>
              <a:rPr lang="en-US" dirty="0" smtClean="0"/>
              <a:t> </a:t>
            </a:r>
            <a:r>
              <a:rPr lang="en-US" dirty="0" err="1" smtClean="0"/>
              <a:t>tesztelni</a:t>
            </a:r>
            <a:endParaRPr lang="en-US" dirty="0" smtClean="0"/>
          </a:p>
          <a:p>
            <a:pPr lvl="1"/>
            <a:r>
              <a:rPr lang="en-US" dirty="0" err="1"/>
              <a:t>Servicek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 smtClean="0"/>
              <a:t>hívások</a:t>
            </a:r>
            <a:endParaRPr lang="en-US" dirty="0"/>
          </a:p>
          <a:p>
            <a:pPr lvl="1"/>
            <a:r>
              <a:rPr lang="en-US" dirty="0"/>
              <a:t>Consumer Driven Contracts testing</a:t>
            </a:r>
          </a:p>
          <a:p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fogyasztás</a:t>
            </a:r>
            <a:endParaRPr lang="en-US" dirty="0" smtClean="0"/>
          </a:p>
          <a:p>
            <a:r>
              <a:rPr lang="en-US" dirty="0" err="1" smtClean="0"/>
              <a:t>Bonyolultabb</a:t>
            </a:r>
            <a:r>
              <a:rPr lang="en-US" dirty="0" smtClean="0"/>
              <a:t> </a:t>
            </a:r>
            <a:r>
              <a:rPr lang="en-US" dirty="0" err="1" smtClean="0"/>
              <a:t>telepítés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vizualizációja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447800"/>
            <a:ext cx="7747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vizualizációja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" y="998163"/>
            <a:ext cx="7788165" cy="5213451"/>
          </a:xfrm>
        </p:spPr>
      </p:pic>
    </p:spTree>
    <p:extLst>
      <p:ext uri="{BB962C8B-B14F-4D97-AF65-F5344CB8AC3E}">
        <p14:creationId xmlns:p14="http://schemas.microsoft.com/office/powerpoint/2010/main" val="21123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főbb</a:t>
            </a:r>
            <a:r>
              <a:rPr lang="en-US" dirty="0"/>
              <a:t> </a:t>
            </a:r>
            <a:r>
              <a:rPr lang="en-US" dirty="0" err="1" smtClean="0"/>
              <a:t>komponensei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464" y="1278082"/>
            <a:ext cx="8485632" cy="4628941"/>
          </a:xfrm>
        </p:spPr>
        <p:txBody>
          <a:bodyPr/>
          <a:lstStyle/>
          <a:p>
            <a:r>
              <a:rPr lang="en-US" dirty="0" smtClean="0"/>
              <a:t>Service discovery (Eureka)</a:t>
            </a:r>
          </a:p>
          <a:p>
            <a:r>
              <a:rPr lang="en-US" dirty="0"/>
              <a:t>Circuit </a:t>
            </a:r>
            <a:r>
              <a:rPr lang="en-US" dirty="0" smtClean="0"/>
              <a:t>Breaker (</a:t>
            </a:r>
            <a:r>
              <a:rPr lang="en-US" dirty="0" err="1" smtClean="0"/>
              <a:t>Hystrix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API Gateway</a:t>
            </a:r>
          </a:p>
          <a:p>
            <a:r>
              <a:rPr lang="en-US" dirty="0" smtClean="0"/>
              <a:t>Database </a:t>
            </a:r>
            <a:r>
              <a:rPr lang="en-US" dirty="0"/>
              <a:t>per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Messaging service (</a:t>
            </a:r>
            <a:r>
              <a:rPr lang="en-US" dirty="0" err="1" smtClean="0"/>
              <a:t>RabbitMQ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Contract tests (Spring </a:t>
            </a:r>
            <a:r>
              <a:rPr lang="en-US" dirty="0"/>
              <a:t>C</a:t>
            </a:r>
            <a:r>
              <a:rPr lang="en-US" dirty="0" smtClean="0"/>
              <a:t>loud </a:t>
            </a:r>
            <a:r>
              <a:rPr lang="en-US" dirty="0"/>
              <a:t>C</a:t>
            </a:r>
            <a:r>
              <a:rPr lang="en-US" dirty="0" smtClean="0"/>
              <a:t>ontract)</a:t>
            </a:r>
          </a:p>
          <a:p>
            <a:r>
              <a:rPr lang="en-US" dirty="0" smtClean="0"/>
              <a:t>Externalized configuration (Spring Cloud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architektúrát</a:t>
            </a:r>
            <a:r>
              <a:rPr lang="en-US" dirty="0" smtClean="0"/>
              <a:t> </a:t>
            </a:r>
            <a:r>
              <a:rPr lang="en-US" dirty="0" err="1"/>
              <a:t>használó</a:t>
            </a:r>
            <a:r>
              <a:rPr lang="en-US" dirty="0"/>
              <a:t> </a:t>
            </a:r>
            <a:r>
              <a:rPr lang="en-US" dirty="0" err="1" smtClean="0"/>
              <a:t>cégek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540B-B0AD-F24B-9F65-DF3011D4C9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endParaRPr lang="en-US" kern="0" dirty="0" smtClean="0">
              <a:solidFill>
                <a:schemeClr val="tx1">
                  <a:lumMod val="50000"/>
                  <a:lumOff val="50000"/>
                </a:schemeClr>
              </a:solidFill>
              <a:ea typeface="Calibri" charset="0"/>
              <a:cs typeface="Calibri" charset="0"/>
            </a:endParaRPr>
          </a:p>
          <a:p>
            <a:pPr defTabSz="914400">
              <a:lnSpc>
                <a:spcPct val="120000"/>
              </a:lnSpc>
              <a:tabLst>
                <a:tab pos="4287838" algn="ctr"/>
                <a:tab pos="7826375" algn="r"/>
              </a:tabLst>
              <a:defRPr/>
            </a:pP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© 201</a:t>
            </a:r>
            <a:r>
              <a:rPr lang="hu-HU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7</a:t>
            </a:r>
            <a:r>
              <a:rPr lang="en-US" kern="0" dirty="0" smtClean="0">
                <a:solidFill>
                  <a:schemeClr val="bg1"/>
                </a:solidFill>
                <a:ea typeface="Calibri" charset="0"/>
                <a:cs typeface="Calibri" charset="0"/>
              </a:rPr>
              <a:t>  Survey Sampling International</a:t>
            </a:r>
            <a:endParaRPr lang="en-US" i="1" kern="0" dirty="0" smtClean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" y="2813610"/>
            <a:ext cx="3881748" cy="1552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0" y="1279164"/>
            <a:ext cx="3810000" cy="1395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" y="4629057"/>
            <a:ext cx="4545656" cy="1581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02" y="2813610"/>
            <a:ext cx="2286001" cy="2286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39" y="1755519"/>
            <a:ext cx="3918857" cy="10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PowerPoint Template">
  <a:themeElements>
    <a:clrScheme name="SSI Color Palette">
      <a:dk1>
        <a:sysClr val="windowText" lastClr="000000"/>
      </a:dk1>
      <a:lt1>
        <a:sysClr val="window" lastClr="FFFFFF"/>
      </a:lt1>
      <a:dk2>
        <a:srgbClr val="2B142D"/>
      </a:dk2>
      <a:lt2>
        <a:srgbClr val="97B4B5"/>
      </a:lt2>
      <a:accent1>
        <a:srgbClr val="9B9B9B"/>
      </a:accent1>
      <a:accent2>
        <a:srgbClr val="B4C98D"/>
      </a:accent2>
      <a:accent3>
        <a:srgbClr val="003478"/>
      </a:accent3>
      <a:accent4>
        <a:srgbClr val="8DB4D9"/>
      </a:accent4>
      <a:accent5>
        <a:srgbClr val="609570"/>
      </a:accent5>
      <a:accent6>
        <a:srgbClr val="E60045"/>
      </a:accent6>
      <a:hlink>
        <a:srgbClr val="38939B"/>
      </a:hlink>
      <a:folHlink>
        <a:srgbClr val="808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 Sales kick off V2" id="{FF9AE656-AA13-E048-B300-7127EDC6A4FE}" vid="{21515104-840D-CB43-9899-96C9DE4EEB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AA090D3D63B4E9933D70FED1542F6" ma:contentTypeVersion="1" ma:contentTypeDescription="Create a new document." ma:contentTypeScope="" ma:versionID="f7f1164677060b65e75a7d2a188226c6">
  <xsd:schema xmlns:xsd="http://www.w3.org/2001/XMLSchema" xmlns:p="http://schemas.microsoft.com/office/2006/metadata/properties" xmlns:ns2="a574e45e-2cf4-46f1-ba67-83edfa263425" targetNamespace="http://schemas.microsoft.com/office/2006/metadata/properties" ma:root="true" ma:fieldsID="10468703cff53513b25c7c8bb8a056ef" ns2:_="">
    <xsd:import namespace="a574e45e-2cf4-46f1-ba67-83edfa263425"/>
    <xsd:element name="properties">
      <xsd:complexType>
        <xsd:sequence>
          <xsd:element name="documentManagement">
            <xsd:complexType>
              <xsd:all>
                <xsd:element ref="ns2:Target_x0020_Audience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a574e45e-2cf4-46f1-ba67-83edfa263425" elementFormDefault="qualified">
    <xsd:import namespace="http://schemas.microsoft.com/office/2006/documentManagement/types"/>
    <xsd:element name="Target_x0020_Audiences" ma:index="8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Target_x0020_Audiences xmlns="a574e45e-2cf4-46f1-ba67-83edfa263425" xsi:nil="true"/>
  </documentManagement>
</p:properties>
</file>

<file path=customXml/itemProps1.xml><?xml version="1.0" encoding="utf-8"?>
<ds:datastoreItem xmlns:ds="http://schemas.openxmlformats.org/officeDocument/2006/customXml" ds:itemID="{5A5B4B20-DC0A-4CD7-960D-0296B3A477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4e45e-2cf4-46f1-ba67-83edfa26342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066BAA4-378A-4954-B215-37916E93A0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1E7323-4203-40D6-92A7-F641DFE90A46}">
  <ds:schemaRefs>
    <ds:schemaRef ds:uri="http://schemas.microsoft.com/office/2006/metadata/properties"/>
    <ds:schemaRef ds:uri="a574e45e-2cf4-46f1-ba67-83edfa2634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 Sales kick off tittle slide option2 </Template>
  <TotalTime>4766</TotalTime>
  <Words>222</Words>
  <Application>Microsoft Macintosh PowerPoint</Application>
  <PresentationFormat>On-screen Show (4:3)</PresentationFormat>
  <Paragraphs>91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Enzo OT Medium</vt:lpstr>
      <vt:lpstr>Lucida Grande</vt:lpstr>
      <vt:lpstr>Mangal</vt:lpstr>
      <vt:lpstr>Myriad Pro</vt:lpstr>
      <vt:lpstr>2015 PowerPoint Template</vt:lpstr>
      <vt:lpstr>Microservice architektúra </vt:lpstr>
      <vt:lpstr>Mik is azok a microservicek?!</vt:lpstr>
      <vt:lpstr>Microservice architektúra előnyei</vt:lpstr>
      <vt:lpstr>Microservice architektúra előnyei</vt:lpstr>
      <vt:lpstr>Microservice architektúra hátrányai</vt:lpstr>
      <vt:lpstr>Microservice architektúra vizualizációja</vt:lpstr>
      <vt:lpstr>Microservice architektúra vizualizációja</vt:lpstr>
      <vt:lpstr>Microservice architektúra főbb komponensei</vt:lpstr>
      <vt:lpstr>Microservice architektúrát használó cégek:</vt:lpstr>
      <vt:lpstr>Indított alkalmazások:</vt:lpstr>
      <vt:lpstr>Ajánlott oldalak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2016–ppt–template</dc:title>
  <dc:creator>Microsoft Office User</dc:creator>
  <cp:lastModifiedBy>Janos Sechna</cp:lastModifiedBy>
  <cp:revision>39</cp:revision>
  <cp:lastPrinted>2015-05-27T15:32:57Z</cp:lastPrinted>
  <dcterms:created xsi:type="dcterms:W3CDTF">2016-01-18T01:37:43Z</dcterms:created>
  <dcterms:modified xsi:type="dcterms:W3CDTF">2017-04-11T09:30:17Z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0x0101000C4AA090D3D63B4E9933D70FED1542F6</vt:lpwstr>
  </property>
</Properties>
</file>