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Kalam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4BC22B-662E-43BA-B2CA-D488465E2496}">
  <a:tblStyle styleId="{434BC22B-662E-43BA-B2CA-D488465E2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Kalam-bold.fntdata"/><Relationship Id="rId21" Type="http://schemas.openxmlformats.org/officeDocument/2006/relationships/font" Target="fonts/Kalam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cd8c5b6d_9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cd8c5b6d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cd8c5b6d_9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cd8c5b6d_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8414C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 Executive summary: </a:t>
            </a: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research question and what you have found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d1f5b5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d1f5b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Ashley</a:t>
            </a:r>
            <a:endParaRPr b="1"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8414C"/>
              </a:buClr>
              <a:buSzPts val="1200"/>
              <a:buFont typeface="Merriweather"/>
              <a:buChar char="➢"/>
            </a:pP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All of the </a:t>
            </a: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data frames</a:t>
            </a: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 had some kind of location variable (state, zip, county) so we combined them with the US Zip code dataframe</a:t>
            </a:r>
            <a:endParaRPr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14C"/>
              </a:buClr>
              <a:buSzPts val="1200"/>
              <a:buFont typeface="Merriweather"/>
              <a:buChar char="➢"/>
            </a:pP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Most of the data transformations was done during this step</a:t>
            </a:r>
            <a:endParaRPr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14C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 Used ball tree to fill in missing information (tree based method, faster than KNN)</a:t>
            </a:r>
            <a:endParaRPr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14C"/>
              </a:buClr>
              <a:buSzPts val="1200"/>
              <a:buFont typeface="Merriweather"/>
              <a:buChar char="➢"/>
            </a:pPr>
            <a:r>
              <a:rPr lang="en" sz="1200">
                <a:solidFill>
                  <a:srgbClr val="38414C"/>
                </a:solidFill>
                <a:latin typeface="Merriweather"/>
                <a:ea typeface="Merriweather"/>
                <a:cs typeface="Merriweather"/>
                <a:sym typeface="Merriweather"/>
              </a:rPr>
              <a:t>We then combined all of the dataframes together on that zip column to create our final dataset. </a:t>
            </a:r>
            <a:endParaRPr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414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 Summary:explain the target (response) variable, the predictors, sampling, etc.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cd8c5b6d_9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cd8c5b6d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Nikki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Summary:explain the target (response) variable, the predictors, sampling, etc.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cd8c5b6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dcd8c5b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Kevin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Fit as a baseline model and used as a benchmark to compare more advanced methods to.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 Forest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Ensemble method of decision trees. </a:t>
            </a:r>
            <a:r>
              <a:rPr lang="en">
                <a:solidFill>
                  <a:schemeClr val="dk1"/>
                </a:solidFill>
              </a:rPr>
              <a:t>Reduces variance by fitting many trees independently and averages the result from all the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our EDA, features looked to have a non-linear relationship.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  GBT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uses decision trees but builds them one at a time improving upon the previous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Best performing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Took 2 hours to train; much harder to tune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cd8c5b6d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dcd8c5b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Kevin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used RMSE as our performance metric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 was the worst </a:t>
            </a:r>
            <a:r>
              <a:rPr lang="en"/>
              <a:t>model</a:t>
            </a:r>
            <a:r>
              <a:rPr lang="en"/>
              <a:t>, RF was much better and GBT was the best at 39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tuned the GBT with a manual grid search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MaxIterations - number of times to iterate on the tree fitting process -&gt; more iterations, better the model performed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MaxDepth and min instances per node </a:t>
            </a:r>
            <a:r>
              <a:rPr lang="en"/>
              <a:t>control</a:t>
            </a:r>
            <a:r>
              <a:rPr lang="en"/>
              <a:t> the depth of the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Mininstancespernode prevents the tree from growing too large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Trade off between growing the tree too large leading to overfitting, and underfitting the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ba51e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6ba51e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did a choropleth map to visualize how well our predictions are doing across the country.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looked at the difference between predicted dollars saved and actual dollars saved.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where the error was larger than $300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</a:rPr>
              <a:t>ISLE LA MOTTE</a:t>
            </a:r>
            <a:r>
              <a:rPr lang="en"/>
              <a:t>, Vermont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</a:rPr>
              <a:t>FISHERS ISLAND </a:t>
            </a:r>
            <a:r>
              <a:rPr lang="en"/>
              <a:t>new york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</a:rPr>
              <a:t>FAWNSKIN</a:t>
            </a:r>
            <a:r>
              <a:rPr lang="en"/>
              <a:t>, California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</a:rPr>
              <a:t>BLOCK ISLAND</a:t>
            </a:r>
            <a:r>
              <a:rPr lang="en"/>
              <a:t>, Rhode Island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noticed through this map that the RMSE was giving high weight to large errors.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cd8c5b6d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dcd8c5b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looking at the predictions, we noticed  that the RMSE was sensitive to high errors and so we looked at the mean absolute error and our MAE was 18.11. </a:t>
            </a:r>
            <a:r>
              <a:rPr lang="en" sz="1600">
                <a:solidFill>
                  <a:schemeClr val="dk1"/>
                </a:solidFill>
              </a:rPr>
              <a:t>Among the models tried out, GBT was the most effective one. </a:t>
            </a:r>
            <a:r>
              <a:rPr lang="en" sz="1600"/>
              <a:t>When assessing the feature importances of the model, we saw that factors like annual kilowatt hour used as well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f</a:t>
            </a:r>
            <a:r>
              <a:rPr lang="en" sz="1600"/>
              <a:t>actors like longitude and latitude had the highest feature importances.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solar panel model(Canadian Solar CS5P-220M (220W) model) we got data from was discontinued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dcd8c5b6d_9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dcd8c5b6d_9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3417825" y="200"/>
            <a:ext cx="5726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lt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384400" y="637800"/>
            <a:ext cx="4097400" cy="18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⪢"/>
              <a:defRPr i="1" sz="2400"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i="1" sz="2400"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i="1" sz="2400"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16"/>
          <p:cNvSpPr txBox="1"/>
          <p:nvPr/>
        </p:nvSpPr>
        <p:spPr>
          <a:xfrm>
            <a:off x="3851000" y="476575"/>
            <a:ext cx="124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Kalam"/>
                <a:ea typeface="Kalam"/>
                <a:cs typeface="Kalam"/>
                <a:sym typeface="Kalam"/>
              </a:rPr>
              <a:t>“</a:t>
            </a:r>
            <a:endParaRPr sz="7200">
              <a:solidFill>
                <a:schemeClr val="accen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⪢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854150" y="1333125"/>
            <a:ext cx="18594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808736" y="1333125"/>
            <a:ext cx="18594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6763323" y="1333125"/>
            <a:ext cx="18594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115700" y="4406300"/>
            <a:ext cx="45711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color texture">
  <p:cSld name="BLANK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556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556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556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556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556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556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Spark</a:t>
            </a:r>
            <a:endParaRPr/>
          </a:p>
        </p:txBody>
      </p:sp>
      <p:sp>
        <p:nvSpPr>
          <p:cNvPr id="95" name="Google Shape;95;p24"/>
          <p:cNvSpPr txBox="1"/>
          <p:nvPr>
            <p:ph idx="4294967295" type="body"/>
          </p:nvPr>
        </p:nvSpPr>
        <p:spPr>
          <a:xfrm>
            <a:off x="4308200" y="3221750"/>
            <a:ext cx="45711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/>
              <a:t>By: Sid Surapaneni, Nikki Aaron, Kevin Hoffman, and Ashley Scurlock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4294967295" type="ctrTitle"/>
          </p:nvPr>
        </p:nvSpPr>
        <p:spPr>
          <a:xfrm>
            <a:off x="4308200" y="668950"/>
            <a:ext cx="4656300" cy="79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Component Executive summary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01" name="Google Shape;101;p25"/>
          <p:cNvSpPr txBox="1"/>
          <p:nvPr>
            <p:ph idx="4294967295" type="subTitle"/>
          </p:nvPr>
        </p:nvSpPr>
        <p:spPr>
          <a:xfrm>
            <a:off x="4308200" y="1493877"/>
            <a:ext cx="425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Taking into </a:t>
            </a:r>
            <a:r>
              <a:rPr lang="en" sz="1700"/>
              <a:t>account</a:t>
            </a:r>
            <a:r>
              <a:rPr lang="en" sz="1700"/>
              <a:t> </a:t>
            </a:r>
            <a:r>
              <a:rPr lang="en" sz="1700"/>
              <a:t>location factors, </a:t>
            </a:r>
            <a:r>
              <a:rPr lang="en" sz="1700"/>
              <a:t>weather, solar radiation levels,</a:t>
            </a:r>
            <a:r>
              <a:rPr lang="en" sz="1700"/>
              <a:t> and average amount of energy used.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5"/>
          <p:cNvSpPr txBox="1"/>
          <p:nvPr>
            <p:ph idx="4294967295" type="subTitle"/>
          </p:nvPr>
        </p:nvSpPr>
        <p:spPr>
          <a:xfrm>
            <a:off x="4885500" y="2496604"/>
            <a:ext cx="4258500" cy="21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</a:t>
            </a:r>
            <a:r>
              <a:rPr lang="en" sz="1700"/>
              <a:t>e want to build a model that can predict the yearly </a:t>
            </a:r>
            <a:r>
              <a:rPr lang="en" sz="1700"/>
              <a:t>dollars</a:t>
            </a:r>
            <a:r>
              <a:rPr lang="en" sz="1700"/>
              <a:t> saved on energy after installing 30 solar </a:t>
            </a:r>
            <a:r>
              <a:rPr lang="en" sz="1700"/>
              <a:t>panels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Our supervised model is accurate at predicting this (3% avg error) despite missing variables and not knowing all the equations that govern the result.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2854150" y="205975"/>
            <a:ext cx="5832600" cy="5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journey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2854150" y="851150"/>
            <a:ext cx="5976300" cy="4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make our dataset for this project we combined both government and private data from </a:t>
            </a:r>
            <a:r>
              <a:rPr b="1" i="1" lang="en" sz="1200" u="sng"/>
              <a:t>seven</a:t>
            </a:r>
            <a:r>
              <a:rPr b="1" lang="en" sz="1200"/>
              <a:t> </a:t>
            </a:r>
            <a:r>
              <a:rPr lang="en" sz="1200"/>
              <a:t>different sources.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2931148" y="4506400"/>
            <a:ext cx="4851600" cy="6081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Dataset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4203065" y="3453702"/>
            <a:ext cx="2299200" cy="7845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Continental US Zip Codes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(with latitude and longitude)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SimpleMaps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6679251" y="1429425"/>
            <a:ext cx="2299200" cy="784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Monthly Temperatures (℃) By Coordinate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Climatic Research Unit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1726939" y="1429425"/>
            <a:ext cx="2299200" cy="784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Annual Energy Consumption By State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US Energy Information Administration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6711026" y="2441556"/>
            <a:ext cx="2299200" cy="784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Monthly Cloudy Days b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Coordinate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Climatic Research Unit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4203076" y="2441575"/>
            <a:ext cx="2299200" cy="784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Monthly Solar Energy Output  (W/m²) By Zip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National Renewable Energy Laboratory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695127" y="2441575"/>
            <a:ext cx="2299200" cy="784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Cost of Energy by State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($/kWH)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US Department of Energy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26"/>
          <p:cNvCxnSpPr>
            <a:stCxn id="116" idx="2"/>
            <a:endCxn id="112" idx="0"/>
          </p:cNvCxnSpPr>
          <p:nvPr/>
        </p:nvCxnSpPr>
        <p:spPr>
          <a:xfrm>
            <a:off x="5352676" y="322607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6"/>
          <p:cNvCxnSpPr>
            <a:stCxn id="112" idx="2"/>
            <a:endCxn id="111" idx="0"/>
          </p:cNvCxnSpPr>
          <p:nvPr/>
        </p:nvCxnSpPr>
        <p:spPr>
          <a:xfrm>
            <a:off x="5352665" y="4238202"/>
            <a:ext cx="42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6"/>
          <p:cNvSpPr/>
          <p:nvPr/>
        </p:nvSpPr>
        <p:spPr>
          <a:xfrm>
            <a:off x="4203076" y="1429443"/>
            <a:ext cx="2299200" cy="784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Elevation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by County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US Geological Survey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2854150" y="1196500"/>
            <a:ext cx="5976300" cy="13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Preprocessing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lang="en" sz="1200"/>
              <a:t>Combined datasets and scaled all of the features except the response.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Response Variable: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b="1" i="1" lang="en" sz="1200" u="sng"/>
              <a:t>Dollars saved</a:t>
            </a:r>
            <a:r>
              <a:rPr i="1" lang="en" sz="1200" u="sng"/>
              <a:t> </a:t>
            </a:r>
            <a:r>
              <a:rPr lang="en" sz="1200"/>
              <a:t>is derived from</a:t>
            </a:r>
            <a:r>
              <a:rPr lang="en" sz="1200"/>
              <a:t> the estimated energy output using 30 solar panels multiplied by the cost of electricity in the area.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8" name="Google Shape;128;p27"/>
          <p:cNvGraphicFramePr/>
          <p:nvPr/>
        </p:nvGraphicFramePr>
        <p:xfrm>
          <a:off x="5600688" y="2828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{434BC22B-662E-43BA-B2CA-D488465E2496}</a:tableStyleId>
              </a:tblPr>
              <a:tblGrid>
                <a:gridCol w="1489825"/>
                <a:gridCol w="1596225"/>
              </a:tblGrid>
              <a:tr h="4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Variation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Std.Dev. / Mean</a:t>
                      </a: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Correlations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with Dollars Saved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139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Dollars saved    24%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Elevation         125%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Temp                 37%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Energy used     18%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DNI                   16%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Cloudy              12%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Solar output       5%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Energy used      -0.33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Cloudy               -0.23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DNI                     0.25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Temp                 -0.18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Elevation            0.14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Lat                      0.15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chemeClr val="lt1"/>
                          </a:highlight>
                        </a:rPr>
                        <a:t>Lng                    -0.11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/>
                </a:tc>
              </a:tr>
            </a:tbl>
          </a:graphicData>
        </a:graphic>
      </p:graphicFrame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838" y="2917949"/>
            <a:ext cx="2766475" cy="17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2854175" y="1333125"/>
            <a:ext cx="59763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Linear Regression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Baseline model for benchmarking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Random Forest Regression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Ensemble of decision trees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Great for non-linear relationships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Gradient Boosted Trees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Best model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One drawback is long training times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2854175" y="1333125"/>
            <a:ext cx="59763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4" name="Google Shape;144;p29"/>
          <p:cNvGraphicFramePr/>
          <p:nvPr/>
        </p:nvGraphicFramePr>
        <p:xfrm>
          <a:off x="9487550" y="14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{434BC22B-662E-43BA-B2CA-D488465E2496}</a:tableStyleId>
              </a:tblPr>
              <a:tblGrid>
                <a:gridCol w="1249350"/>
                <a:gridCol w="1568875"/>
                <a:gridCol w="1914275"/>
                <a:gridCol w="1725350"/>
              </a:tblGrid>
              <a:tr h="106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Model Name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Forest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Boosted Trees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109.226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Hyperparameters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MaxIterations: 100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regParam: 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elasticNetParam: 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MaxDepth: 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numTrees: 250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minInstancesPerNode: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MaxIterations:225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MaxDepth: 7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MinInstancesPerNode: 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9"/>
          <p:cNvGraphicFramePr/>
          <p:nvPr/>
        </p:nvGraphicFramePr>
        <p:xfrm>
          <a:off x="2726525" y="1576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{434BC22B-662E-43BA-B2CA-D488465E2496}</a:tableStyleId>
              </a:tblPr>
              <a:tblGrid>
                <a:gridCol w="2029275"/>
                <a:gridCol w="1584700"/>
                <a:gridCol w="2473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Hyperparameters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$109.23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MaxIterations: 100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regParam: 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elasticNetParam: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$54.95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MaxDepth: 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numTrees: 250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minInstancesPerNode: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Boosted Trees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$39.59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MaxIterations: 225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MaxDepth: 7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MinInstancesPerNode: 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2566725" y="134100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Choropleth</a:t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4466725" y="4145250"/>
            <a:ext cx="28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*RMSE gives a high weight to large errors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11770" l="55025" r="0" t="9970"/>
          <a:stretch/>
        </p:blipFill>
        <p:spPr>
          <a:xfrm>
            <a:off x="6365725" y="1191875"/>
            <a:ext cx="2196595" cy="27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 rotWithShape="1">
          <a:blip r:embed="rId4">
            <a:alphaModFix/>
          </a:blip>
          <a:srcRect b="31269" l="14097" r="44682" t="28712"/>
          <a:stretch/>
        </p:blipFill>
        <p:spPr>
          <a:xfrm>
            <a:off x="2566725" y="1265776"/>
            <a:ext cx="3723916" cy="258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4259775" y="1267275"/>
            <a:ext cx="43389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b="1" lang="en" sz="1200"/>
              <a:t>The RMSE was sensitive to high errors. MAE was 18.11.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b="1" lang="en" sz="1200"/>
              <a:t>Among</a:t>
            </a:r>
            <a:r>
              <a:rPr b="1" lang="en" sz="1200"/>
              <a:t> the models tried out, the gradient boosted model had the most effective performance at predicting the dollars saved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b="1" lang="en" sz="1200"/>
              <a:t>Feature Importances of Gradient Boosted Trees Model indicated that factors related to consumption and location(longitude, latitude) were important predictors for dollars saved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b="1" lang="en" sz="1200"/>
              <a:t>Longitude and Annual_kwh_used also had highest feature importances in the Random Forest Model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⪢"/>
            </a:pPr>
            <a:r>
              <a:rPr b="1" lang="en" sz="1200"/>
              <a:t>Future work can involve using more updated solar panel data as well as utilizing data from outside of the United States, as well as maintenance cost data of solar panels</a:t>
            </a:r>
            <a:endParaRPr b="1" sz="1200"/>
          </a:p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00" y="1267275"/>
            <a:ext cx="2549375" cy="314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2"/>
          <p:cNvSpPr txBox="1"/>
          <p:nvPr>
            <p:ph idx="4294967295" type="ctrTitle"/>
          </p:nvPr>
        </p:nvSpPr>
        <p:spPr>
          <a:xfrm>
            <a:off x="4308200" y="668950"/>
            <a:ext cx="4258500" cy="79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Thanks</a:t>
            </a:r>
            <a:r>
              <a:rPr lang="en" sz="4000">
                <a:solidFill>
                  <a:schemeClr val="accent1"/>
                </a:solidFill>
              </a:rPr>
              <a:t>!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68" name="Google Shape;168;p32"/>
          <p:cNvSpPr txBox="1"/>
          <p:nvPr>
            <p:ph idx="4294967295" type="subTitle"/>
          </p:nvPr>
        </p:nvSpPr>
        <p:spPr>
          <a:xfrm>
            <a:off x="4308200" y="1493879"/>
            <a:ext cx="4258500" cy="21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