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1FFA-47D7-A59E-160E-0E9F75280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3DD78-4CB9-2806-4D25-8826192C2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FDB20-2ADF-D888-E7FE-B8CED9B1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026-2FB4-4616-AB30-A51BFF6CB6C1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939A7-3B8C-F201-A147-DD378CDB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C875A-A9C1-31B7-F08D-D4A011E0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470B-2E64-44A8-A84F-66CB0FBAB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5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A789-7F48-961F-88AE-9BE8BEA3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37AC9-DFBF-5E84-82B7-4A02BE766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10E54-11DE-6F52-26DC-8350AC7A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026-2FB4-4616-AB30-A51BFF6CB6C1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B6C9A-3A11-7E0F-B083-25CD7B6A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CBB69-0F1C-F761-5C32-0CD661B7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470B-2E64-44A8-A84F-66CB0FBAB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8C682-D14E-FF5F-95ED-C6CB0C251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BA2BD-F17B-82F8-B012-6159DE7EC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B83F0-FA3B-108F-9130-483A02AC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026-2FB4-4616-AB30-A51BFF6CB6C1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8CEDC-B16E-526E-ECAF-C3E677E1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8B35A-459F-FF12-1480-360E65A3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470B-2E64-44A8-A84F-66CB0FBAB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2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8378-9EF6-E9D0-405B-F97EEEF8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8A035-2C32-8B27-0B57-84F45B4CD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5F57E-7891-9803-8247-ACB00E1F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026-2FB4-4616-AB30-A51BFF6CB6C1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166E2-7150-6771-B004-B924EB93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881C7-26E2-09FC-589B-F7A3F807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470B-2E64-44A8-A84F-66CB0FBAB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5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E777-7D83-2F46-94EC-2D1908A0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10878-E6B7-48B3-4C99-29428005C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BAC81-342B-4A24-1677-A018FA59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026-2FB4-4616-AB30-A51BFF6CB6C1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2E54B-CDAA-3CAF-C27F-8656E127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A5B40-3AEF-5FDE-EF3C-9B1118F6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470B-2E64-44A8-A84F-66CB0FBAB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3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CB62-E0A3-41BC-029D-8496B674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4FD1-7595-9959-5086-CE4AAE3FA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CD15E-7C30-FA1B-E960-6548BCD99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DBB27-5F7E-00DA-30C7-015D8FBB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026-2FB4-4616-AB30-A51BFF6CB6C1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D0EE2-64B2-1739-A48F-0A5C43C6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C56B5-BD46-FEE9-21C3-88167A09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470B-2E64-44A8-A84F-66CB0FBAB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7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08D8-F5DB-BA1A-3F12-50181158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F69E4-DB89-5E23-0B05-C7B172894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9B22A-DBAF-700D-F49C-5BB4CC8A6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474C3-4A13-532B-F4EB-08A436161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295AB-B973-6D98-0154-7DB1D170E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CFDAE-F393-A015-0F07-8E3C495C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026-2FB4-4616-AB30-A51BFF6CB6C1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5251D-A12C-2CDC-443A-5B4E36CD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424A1-EE66-7551-3BD0-55D819BE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470B-2E64-44A8-A84F-66CB0FBAB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4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6C04-5A11-0D12-E257-88040574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543EE-9C5A-442A-3C32-5D691B2E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026-2FB4-4616-AB30-A51BFF6CB6C1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41B5F-EC18-D321-55C4-22A785D2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528EE-3CFE-BE67-CABC-B4B70031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470B-2E64-44A8-A84F-66CB0FBAB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1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E9DAD-2F99-02AD-535F-3BB29AF8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026-2FB4-4616-AB30-A51BFF6CB6C1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3FB02-BA69-3935-2680-F287E785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31D90-6A10-787E-AF57-C558466F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470B-2E64-44A8-A84F-66CB0FBAB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3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F760-F5AA-B340-7B78-BA3C0B9A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83918-3C3A-8EDB-D8D6-3AE266509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B3CE6-CFBC-96F4-E3B2-A4CA0F928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A53F1-5042-2179-440E-BB776AC4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026-2FB4-4616-AB30-A51BFF6CB6C1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8B190-AD0B-796A-124F-27B86FAE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594E2-91AB-DAC2-84FA-5EEF66FA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470B-2E64-44A8-A84F-66CB0FBAB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1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E011-5926-82D6-FEDC-481D09D2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CF2EF-D1E2-87F2-D279-5D2E32C68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5ACC7-BE8E-E966-D267-8F1031D80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B6DF0-DCD0-993B-4CBA-9A4C5331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026-2FB4-4616-AB30-A51BFF6CB6C1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C2756-406A-BF98-9FF0-EA7CF1A5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0969F-455D-7E3C-C6A5-B98C2435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470B-2E64-44A8-A84F-66CB0FBAB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7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F66A0-19FE-52AB-E933-44452E05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F2538-E77E-7145-9D36-9E0385AC8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72D62-16CF-27C0-8F92-9ED24F721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B0026-2FB4-4616-AB30-A51BFF6CB6C1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48212-4EFE-36B6-3B7B-74A2446F4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B91F5-F440-9EFA-2AAE-8D6E92299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8470B-2E64-44A8-A84F-66CB0FBAB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7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01CA-4450-2426-D91A-268793332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ARTICLE SUMMARIZATION AND RECOMMENDATION ENGINE</a:t>
            </a:r>
          </a:p>
        </p:txBody>
      </p:sp>
    </p:spTree>
    <p:extLst>
      <p:ext uri="{BB962C8B-B14F-4D97-AF65-F5344CB8AC3E}">
        <p14:creationId xmlns:p14="http://schemas.microsoft.com/office/powerpoint/2010/main" val="115668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7228-240B-508A-873D-575D3BBE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ARCHITECTURE</a:t>
            </a:r>
          </a:p>
        </p:txBody>
      </p:sp>
      <p:pic>
        <p:nvPicPr>
          <p:cNvPr id="2050" name="Picture 2" descr="Dataset Icon Multi Temporal Data Data Stock Vector (Royalty Free)  1316686355 | Shutterstock">
            <a:extLst>
              <a:ext uri="{FF2B5EF4-FFF2-40B4-BE49-F238E27FC236}">
                <a16:creationId xmlns:a16="http://schemas.microsoft.com/office/drawing/2014/main" id="{A5A430E7-9120-C11F-25C7-F9648E0F65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6" y="2271561"/>
            <a:ext cx="1397547" cy="15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A2F300-83F9-CF83-C588-F1E0D7615345}"/>
              </a:ext>
            </a:extLst>
          </p:cNvPr>
          <p:cNvCxnSpPr/>
          <p:nvPr/>
        </p:nvCxnSpPr>
        <p:spPr>
          <a:xfrm>
            <a:off x="1511636" y="2980779"/>
            <a:ext cx="68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Neural Network Icon - Free PNG &amp; SVG 3339036 - Noun Project">
            <a:extLst>
              <a:ext uri="{FF2B5EF4-FFF2-40B4-BE49-F238E27FC236}">
                <a16:creationId xmlns:a16="http://schemas.microsoft.com/office/drawing/2014/main" id="{0DBF3A1A-36A4-6A2B-3AD5-3BC80C7D4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439" y="2181425"/>
            <a:ext cx="1506104" cy="150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918C07-603A-A149-6EB4-87E299D27634}"/>
              </a:ext>
            </a:extLst>
          </p:cNvPr>
          <p:cNvCxnSpPr/>
          <p:nvPr/>
        </p:nvCxnSpPr>
        <p:spPr>
          <a:xfrm>
            <a:off x="4525129" y="2980426"/>
            <a:ext cx="68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4" name="Picture 6" descr="Summary Icon Stock Illustrations – 6,299 Summary Icon Stock Illustrations,  Vectors &amp; Clipart - Dreamstime">
            <a:extLst>
              <a:ext uri="{FF2B5EF4-FFF2-40B4-BE49-F238E27FC236}">
                <a16:creationId xmlns:a16="http://schemas.microsoft.com/office/drawing/2014/main" id="{45B7F3B6-9BA0-9409-A1C4-31561663D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631" y="2493619"/>
            <a:ext cx="996102" cy="105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4AA494-885F-1F3F-2F3B-1E519327C2C2}"/>
              </a:ext>
            </a:extLst>
          </p:cNvPr>
          <p:cNvCxnSpPr/>
          <p:nvPr/>
        </p:nvCxnSpPr>
        <p:spPr>
          <a:xfrm>
            <a:off x="6720246" y="2980426"/>
            <a:ext cx="68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6" name="Picture 8" descr="Cluster, energy, group, mass, team icon - Download on Iconfinder">
            <a:extLst>
              <a:ext uri="{FF2B5EF4-FFF2-40B4-BE49-F238E27FC236}">
                <a16:creationId xmlns:a16="http://schemas.microsoft.com/office/drawing/2014/main" id="{61C08645-CEC6-CFF8-8297-68313E6E7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608" y="2341998"/>
            <a:ext cx="1277561" cy="127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B33A1D-48C9-98AD-8A87-DF869E527401}"/>
              </a:ext>
            </a:extLst>
          </p:cNvPr>
          <p:cNvSpPr txBox="1"/>
          <p:nvPr/>
        </p:nvSpPr>
        <p:spPr>
          <a:xfrm>
            <a:off x="547233" y="1596778"/>
            <a:ext cx="82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B40C1-4119-E3FD-0481-966FAF4C84D8}"/>
              </a:ext>
            </a:extLst>
          </p:cNvPr>
          <p:cNvSpPr txBox="1"/>
          <p:nvPr/>
        </p:nvSpPr>
        <p:spPr>
          <a:xfrm>
            <a:off x="5489347" y="1601281"/>
            <a:ext cx="104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0C19EE-DFD0-AF1C-A5D2-830D056BF754}"/>
              </a:ext>
            </a:extLst>
          </p:cNvPr>
          <p:cNvSpPr txBox="1"/>
          <p:nvPr/>
        </p:nvSpPr>
        <p:spPr>
          <a:xfrm>
            <a:off x="2550662" y="1597093"/>
            <a:ext cx="200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B4622-45D3-DF07-5A08-252EFC54AFAA}"/>
              </a:ext>
            </a:extLst>
          </p:cNvPr>
          <p:cNvSpPr txBox="1"/>
          <p:nvPr/>
        </p:nvSpPr>
        <p:spPr>
          <a:xfrm>
            <a:off x="8010004" y="1596778"/>
            <a:ext cx="112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2D192E-00FB-6768-561A-8ABBB02EE264}"/>
              </a:ext>
            </a:extLst>
          </p:cNvPr>
          <p:cNvSpPr txBox="1"/>
          <p:nvPr/>
        </p:nvSpPr>
        <p:spPr>
          <a:xfrm>
            <a:off x="144452" y="4506971"/>
            <a:ext cx="1926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PROCESSING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13D206-D08B-C2E1-5215-75EE20427D60}"/>
              </a:ext>
            </a:extLst>
          </p:cNvPr>
          <p:cNvCxnSpPr>
            <a:cxnSpLocks/>
          </p:cNvCxnSpPr>
          <p:nvPr/>
        </p:nvCxnSpPr>
        <p:spPr>
          <a:xfrm>
            <a:off x="3445656" y="3499471"/>
            <a:ext cx="0" cy="57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1782D0-928E-E73D-9ED1-2A509238E178}"/>
              </a:ext>
            </a:extLst>
          </p:cNvPr>
          <p:cNvSpPr txBox="1"/>
          <p:nvPr/>
        </p:nvSpPr>
        <p:spPr>
          <a:xfrm>
            <a:off x="2550662" y="4437633"/>
            <a:ext cx="19263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SUMMARIZATION</a:t>
            </a:r>
          </a:p>
          <a:p>
            <a:pPr algn="ctr"/>
            <a:r>
              <a:rPr lang="en-US" dirty="0"/>
              <a:t>PROCESS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3D1C1F-BB6D-8FA8-7D92-BC26299CF490}"/>
              </a:ext>
            </a:extLst>
          </p:cNvPr>
          <p:cNvCxnSpPr>
            <a:cxnSpLocks/>
          </p:cNvCxnSpPr>
          <p:nvPr/>
        </p:nvCxnSpPr>
        <p:spPr>
          <a:xfrm>
            <a:off x="8617675" y="3687529"/>
            <a:ext cx="0" cy="57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939CF47-DEF9-FD59-8F36-43442127BECA}"/>
              </a:ext>
            </a:extLst>
          </p:cNvPr>
          <p:cNvSpPr txBox="1"/>
          <p:nvPr/>
        </p:nvSpPr>
        <p:spPr>
          <a:xfrm>
            <a:off x="7713179" y="4368471"/>
            <a:ext cx="19263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CLUSTERING</a:t>
            </a:r>
          </a:p>
          <a:p>
            <a:pPr algn="ctr"/>
            <a:r>
              <a:rPr lang="en-US" dirty="0"/>
              <a:t>PROCESS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879F50-E962-DE42-EAB6-537D6E7BB047}"/>
              </a:ext>
            </a:extLst>
          </p:cNvPr>
          <p:cNvCxnSpPr/>
          <p:nvPr/>
        </p:nvCxnSpPr>
        <p:spPr>
          <a:xfrm>
            <a:off x="9436138" y="2980778"/>
            <a:ext cx="68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Premium Vector | Recommended icon. line label recommended with thumb up.  sign brand with recommended. best tag for great brend. banner thumb up on  isolated background. vector illustration.">
            <a:extLst>
              <a:ext uri="{FF2B5EF4-FFF2-40B4-BE49-F238E27FC236}">
                <a16:creationId xmlns:a16="http://schemas.microsoft.com/office/drawing/2014/main" id="{4C4E1842-26A0-017A-8FD3-50848E371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360" y="2271561"/>
            <a:ext cx="1277561" cy="127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A22CA1-4617-2C56-AC4B-0501C8AEF2F9}"/>
              </a:ext>
            </a:extLst>
          </p:cNvPr>
          <p:cNvSpPr txBox="1"/>
          <p:nvPr/>
        </p:nvSpPr>
        <p:spPr>
          <a:xfrm>
            <a:off x="9947807" y="4355402"/>
            <a:ext cx="20725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RECOMMENDATION PROCESS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0A7694-ADAF-1A0C-68E2-642F64FF52D7}"/>
              </a:ext>
            </a:extLst>
          </p:cNvPr>
          <p:cNvCxnSpPr>
            <a:cxnSpLocks/>
          </p:cNvCxnSpPr>
          <p:nvPr/>
        </p:nvCxnSpPr>
        <p:spPr>
          <a:xfrm>
            <a:off x="10962769" y="3483079"/>
            <a:ext cx="0" cy="57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EA1C8A-4AC4-AADD-126A-6A0BA5DFCD74}"/>
              </a:ext>
            </a:extLst>
          </p:cNvPr>
          <p:cNvSpPr txBox="1"/>
          <p:nvPr/>
        </p:nvSpPr>
        <p:spPr>
          <a:xfrm>
            <a:off x="9841523" y="1596778"/>
            <a:ext cx="228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CA30DE-A55C-CE14-4DB7-D1D7ECFC6FB8}"/>
              </a:ext>
            </a:extLst>
          </p:cNvPr>
          <p:cNvSpPr/>
          <p:nvPr/>
        </p:nvSpPr>
        <p:spPr>
          <a:xfrm>
            <a:off x="332744" y="3549122"/>
            <a:ext cx="1226066" cy="235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7979FC-69EC-16E9-9078-3EA2C00B40D7}"/>
              </a:ext>
            </a:extLst>
          </p:cNvPr>
          <p:cNvSpPr/>
          <p:nvPr/>
        </p:nvSpPr>
        <p:spPr>
          <a:xfrm>
            <a:off x="5318568" y="3448756"/>
            <a:ext cx="1226066" cy="235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1B874B-E212-51C3-D2C5-59A5C8E074DA}"/>
              </a:ext>
            </a:extLst>
          </p:cNvPr>
          <p:cNvCxnSpPr>
            <a:cxnSpLocks/>
          </p:cNvCxnSpPr>
          <p:nvPr/>
        </p:nvCxnSpPr>
        <p:spPr>
          <a:xfrm>
            <a:off x="927149" y="3472410"/>
            <a:ext cx="0" cy="57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F5173E-902F-736E-5D7D-989E327E93C7}"/>
              </a:ext>
            </a:extLst>
          </p:cNvPr>
          <p:cNvCxnSpPr/>
          <p:nvPr/>
        </p:nvCxnSpPr>
        <p:spPr>
          <a:xfrm>
            <a:off x="217336" y="5196830"/>
            <a:ext cx="0" cy="466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AB6FB0-6C98-2786-5386-444077A77D9F}"/>
              </a:ext>
            </a:extLst>
          </p:cNvPr>
          <p:cNvCxnSpPr>
            <a:cxnSpLocks/>
          </p:cNvCxnSpPr>
          <p:nvPr/>
        </p:nvCxnSpPr>
        <p:spPr>
          <a:xfrm flipH="1">
            <a:off x="217336" y="5658210"/>
            <a:ext cx="11688525" cy="2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EE9E66-8198-CBA1-1F4C-AE6F01FDAAC7}"/>
              </a:ext>
            </a:extLst>
          </p:cNvPr>
          <p:cNvCxnSpPr>
            <a:cxnSpLocks/>
          </p:cNvCxnSpPr>
          <p:nvPr/>
        </p:nvCxnSpPr>
        <p:spPr>
          <a:xfrm>
            <a:off x="11905861" y="5112854"/>
            <a:ext cx="0" cy="545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10" descr="world wide web Icon - Free PNG &amp; SVG 65752 - Noun Project">
            <a:extLst>
              <a:ext uri="{FF2B5EF4-FFF2-40B4-BE49-F238E27FC236}">
                <a16:creationId xmlns:a16="http://schemas.microsoft.com/office/drawing/2014/main" id="{3AB7BE8D-3F42-7B7D-F302-1D15D5570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4760798"/>
            <a:ext cx="1905000" cy="1905000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29" name="Picture 2" descr="Database, mysql, hosting, server, storage icon - Download on Iconfinder">
            <a:extLst>
              <a:ext uri="{FF2B5EF4-FFF2-40B4-BE49-F238E27FC236}">
                <a16:creationId xmlns:a16="http://schemas.microsoft.com/office/drawing/2014/main" id="{2054FF93-42E3-8AC2-DFEC-0D6025A8F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706" y="5805707"/>
            <a:ext cx="767681" cy="76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98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08C4-F836-20CF-CF96-5059B839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PROCESSING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A8A734-EAC1-499C-A170-7132A50BE8E3}"/>
              </a:ext>
            </a:extLst>
          </p:cNvPr>
          <p:cNvCxnSpPr/>
          <p:nvPr/>
        </p:nvCxnSpPr>
        <p:spPr>
          <a:xfrm>
            <a:off x="4399654" y="2896888"/>
            <a:ext cx="675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Icon Python #198150 - Free Icons Library">
            <a:extLst>
              <a:ext uri="{FF2B5EF4-FFF2-40B4-BE49-F238E27FC236}">
                <a16:creationId xmlns:a16="http://schemas.microsoft.com/office/drawing/2014/main" id="{A00F96DD-EF90-0BAF-F88C-D4D196C94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69" y="2363320"/>
            <a:ext cx="1065680" cy="106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son file - Free interface icons">
            <a:extLst>
              <a:ext uri="{FF2B5EF4-FFF2-40B4-BE49-F238E27FC236}">
                <a16:creationId xmlns:a16="http://schemas.microsoft.com/office/drawing/2014/main" id="{07F9D431-2618-0287-6E00-9179AC293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917" y="2351944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B1DD7C-C2CC-0D4F-77C4-C420C91F2253}"/>
              </a:ext>
            </a:extLst>
          </p:cNvPr>
          <p:cNvCxnSpPr/>
          <p:nvPr/>
        </p:nvCxnSpPr>
        <p:spPr>
          <a:xfrm>
            <a:off x="6521319" y="2887726"/>
            <a:ext cx="675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6" name="Picture 12" descr="2,532 Csv file Images, Stock Photos &amp; Vectors | Shutterstock">
            <a:extLst>
              <a:ext uri="{FF2B5EF4-FFF2-40B4-BE49-F238E27FC236}">
                <a16:creationId xmlns:a16="http://schemas.microsoft.com/office/drawing/2014/main" id="{62A6DD7C-6654-0FC5-39FE-ECE39DF7A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374" y="2147719"/>
            <a:ext cx="1387667" cy="149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508E1D-0D61-A509-046D-26E9E0D83AF7}"/>
              </a:ext>
            </a:extLst>
          </p:cNvPr>
          <p:cNvSpPr txBox="1"/>
          <p:nvPr/>
        </p:nvSpPr>
        <p:spPr>
          <a:xfrm>
            <a:off x="4931478" y="3566725"/>
            <a:ext cx="175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create-csv.ipynb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E4CBB3-AFB2-9F50-26EA-1002342F8B4B}"/>
              </a:ext>
            </a:extLst>
          </p:cNvPr>
          <p:cNvSpPr/>
          <p:nvPr/>
        </p:nvSpPr>
        <p:spPr>
          <a:xfrm>
            <a:off x="7459975" y="3526663"/>
            <a:ext cx="1226066" cy="235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40944-98DC-9977-8390-47CCCC652D80}"/>
              </a:ext>
            </a:extLst>
          </p:cNvPr>
          <p:cNvSpPr txBox="1"/>
          <p:nvPr/>
        </p:nvSpPr>
        <p:spPr>
          <a:xfrm>
            <a:off x="7131697" y="3577872"/>
            <a:ext cx="217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initial_dataset.csv</a:t>
            </a:r>
          </a:p>
        </p:txBody>
      </p:sp>
    </p:spTree>
    <p:extLst>
      <p:ext uri="{BB962C8B-B14F-4D97-AF65-F5344CB8AC3E}">
        <p14:creationId xmlns:p14="http://schemas.microsoft.com/office/powerpoint/2010/main" val="282483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CBCA-9294-CD63-42F4-4C302265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SUMMARIZATION &amp; RECOMMENDATION  PROCESS</a:t>
            </a:r>
          </a:p>
        </p:txBody>
      </p:sp>
      <p:pic>
        <p:nvPicPr>
          <p:cNvPr id="4" name="Picture 12" descr="2,532 Csv file Images, Stock Photos &amp; Vectors | Shutterstock">
            <a:extLst>
              <a:ext uri="{FF2B5EF4-FFF2-40B4-BE49-F238E27FC236}">
                <a16:creationId xmlns:a16="http://schemas.microsoft.com/office/drawing/2014/main" id="{3CAB4E80-8D84-9DF6-AB5E-C40CE3A0A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08" y="2380988"/>
            <a:ext cx="1387667" cy="149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F0E674-2962-C1BC-5BB5-EB55404D9773}"/>
              </a:ext>
            </a:extLst>
          </p:cNvPr>
          <p:cNvCxnSpPr/>
          <p:nvPr/>
        </p:nvCxnSpPr>
        <p:spPr>
          <a:xfrm>
            <a:off x="2160210" y="3129429"/>
            <a:ext cx="675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4" descr="Neural Network Icon - Free PNG &amp; SVG 3339036 - Noun Project">
            <a:extLst>
              <a:ext uri="{FF2B5EF4-FFF2-40B4-BE49-F238E27FC236}">
                <a16:creationId xmlns:a16="http://schemas.microsoft.com/office/drawing/2014/main" id="{74140C29-D944-8FD7-5239-0CFD8C856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037" y="217692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3E84C3-AABD-BB7B-1F21-E96F59CCB770}"/>
              </a:ext>
            </a:extLst>
          </p:cNvPr>
          <p:cNvCxnSpPr>
            <a:cxnSpLocks/>
          </p:cNvCxnSpPr>
          <p:nvPr/>
        </p:nvCxnSpPr>
        <p:spPr>
          <a:xfrm flipV="1">
            <a:off x="5052483" y="3124267"/>
            <a:ext cx="819582" cy="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4" descr="Icon Python #198150 - Free Icons Library">
            <a:extLst>
              <a:ext uri="{FF2B5EF4-FFF2-40B4-BE49-F238E27FC236}">
                <a16:creationId xmlns:a16="http://schemas.microsoft.com/office/drawing/2014/main" id="{638B9BC1-368F-4984-C112-37BD6C046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537" y="4445222"/>
            <a:ext cx="600002" cy="60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6FD66F-6807-F1EA-8985-036117B2B0AB}"/>
              </a:ext>
            </a:extLst>
          </p:cNvPr>
          <p:cNvCxnSpPr/>
          <p:nvPr/>
        </p:nvCxnSpPr>
        <p:spPr>
          <a:xfrm>
            <a:off x="3864538" y="3877870"/>
            <a:ext cx="0" cy="42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986508-A3B9-0CF7-62AC-7D02113639AE}"/>
              </a:ext>
            </a:extLst>
          </p:cNvPr>
          <p:cNvSpPr txBox="1"/>
          <p:nvPr/>
        </p:nvSpPr>
        <p:spPr>
          <a:xfrm>
            <a:off x="2160210" y="5159834"/>
            <a:ext cx="360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Custom_Text_Summarization.ipynb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88168-B46C-8360-1E06-FA942BC6E1DC}"/>
              </a:ext>
            </a:extLst>
          </p:cNvPr>
          <p:cNvSpPr txBox="1"/>
          <p:nvPr/>
        </p:nvSpPr>
        <p:spPr>
          <a:xfrm>
            <a:off x="2034236" y="5426348"/>
            <a:ext cx="399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Pretrained_Text_Summarization.ipynb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95D1C-363E-E95A-F105-DAE59CD22410}"/>
              </a:ext>
            </a:extLst>
          </p:cNvPr>
          <p:cNvSpPr txBox="1"/>
          <p:nvPr/>
        </p:nvSpPr>
        <p:spPr>
          <a:xfrm>
            <a:off x="319642" y="1992263"/>
            <a:ext cx="217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initial_dataset.csv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D833A-8025-08B2-95CD-5407045B0CB9}"/>
              </a:ext>
            </a:extLst>
          </p:cNvPr>
          <p:cNvSpPr txBox="1"/>
          <p:nvPr/>
        </p:nvSpPr>
        <p:spPr>
          <a:xfrm>
            <a:off x="5766470" y="2022348"/>
            <a:ext cx="217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Summaries.csv</a:t>
            </a:r>
          </a:p>
        </p:txBody>
      </p:sp>
      <p:pic>
        <p:nvPicPr>
          <p:cNvPr id="14" name="Picture 12" descr="2,532 Csv file Images, Stock Photos &amp; Vectors | Shutterstock">
            <a:extLst>
              <a:ext uri="{FF2B5EF4-FFF2-40B4-BE49-F238E27FC236}">
                <a16:creationId xmlns:a16="http://schemas.microsoft.com/office/drawing/2014/main" id="{66AEA0FF-A829-E82A-A2BA-6EFBF5845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465" y="2487474"/>
            <a:ext cx="1171552" cy="126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9E4B47-1B38-4ED4-7D43-2A36F6496544}"/>
              </a:ext>
            </a:extLst>
          </p:cNvPr>
          <p:cNvCxnSpPr>
            <a:cxnSpLocks/>
          </p:cNvCxnSpPr>
          <p:nvPr/>
        </p:nvCxnSpPr>
        <p:spPr>
          <a:xfrm>
            <a:off x="7118017" y="3126848"/>
            <a:ext cx="835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12" descr="2,532 Csv file Images, Stock Photos &amp; Vectors | Shutterstock">
            <a:extLst>
              <a:ext uri="{FF2B5EF4-FFF2-40B4-BE49-F238E27FC236}">
                <a16:creationId xmlns:a16="http://schemas.microsoft.com/office/drawing/2014/main" id="{83753485-D737-269A-34AA-B2352CF17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089" y="2494969"/>
            <a:ext cx="1171552" cy="126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689376D-F77F-3C37-C0C8-A570BBBAAAE8}"/>
              </a:ext>
            </a:extLst>
          </p:cNvPr>
          <p:cNvSpPr txBox="1"/>
          <p:nvPr/>
        </p:nvSpPr>
        <p:spPr>
          <a:xfrm>
            <a:off x="9759779" y="1988132"/>
            <a:ext cx="235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Recommendations.csv</a:t>
            </a:r>
          </a:p>
        </p:txBody>
      </p:sp>
      <p:pic>
        <p:nvPicPr>
          <p:cNvPr id="38" name="Picture 8" descr="Cluster, energy, group, mass, team icon - Download on Iconfinder">
            <a:extLst>
              <a:ext uri="{FF2B5EF4-FFF2-40B4-BE49-F238E27FC236}">
                <a16:creationId xmlns:a16="http://schemas.microsoft.com/office/drawing/2014/main" id="{35D93B36-4B16-9783-C7FF-2675DF206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445" y="2470908"/>
            <a:ext cx="1277561" cy="127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Icon Python #198150 - Free Icons Library">
            <a:extLst>
              <a:ext uri="{FF2B5EF4-FFF2-40B4-BE49-F238E27FC236}">
                <a16:creationId xmlns:a16="http://schemas.microsoft.com/office/drawing/2014/main" id="{3E82C657-8817-C61B-E87E-088334C8E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595" y="4445222"/>
            <a:ext cx="600002" cy="60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244B63-C693-56AF-6E79-2AAE2F7AED73}"/>
              </a:ext>
            </a:extLst>
          </p:cNvPr>
          <p:cNvCxnSpPr/>
          <p:nvPr/>
        </p:nvCxnSpPr>
        <p:spPr>
          <a:xfrm>
            <a:off x="8486596" y="3877870"/>
            <a:ext cx="0" cy="42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7952FD7-B749-9B57-AC84-BD2F10F150D4}"/>
              </a:ext>
            </a:extLst>
          </p:cNvPr>
          <p:cNvSpPr txBox="1"/>
          <p:nvPr/>
        </p:nvSpPr>
        <p:spPr>
          <a:xfrm>
            <a:off x="6564042" y="5324008"/>
            <a:ext cx="399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Pretrained_Text_Summarization.ipynb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7F1766C-E41A-054B-5920-47C0800076D0}"/>
              </a:ext>
            </a:extLst>
          </p:cNvPr>
          <p:cNvCxnSpPr>
            <a:cxnSpLocks/>
          </p:cNvCxnSpPr>
          <p:nvPr/>
        </p:nvCxnSpPr>
        <p:spPr>
          <a:xfrm>
            <a:off x="9542586" y="3119353"/>
            <a:ext cx="835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4692C8A-73F5-3D1D-9FDF-57C6FF7DEDAF}"/>
              </a:ext>
            </a:extLst>
          </p:cNvPr>
          <p:cNvSpPr/>
          <p:nvPr/>
        </p:nvSpPr>
        <p:spPr>
          <a:xfrm>
            <a:off x="658957" y="3759932"/>
            <a:ext cx="1226066" cy="235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D476D3-59BD-EC59-97FE-56425D505040}"/>
              </a:ext>
            </a:extLst>
          </p:cNvPr>
          <p:cNvSpPr/>
          <p:nvPr/>
        </p:nvSpPr>
        <p:spPr>
          <a:xfrm>
            <a:off x="6072704" y="3687496"/>
            <a:ext cx="1226066" cy="235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93363E-3AA3-FF86-1E86-39CCE4B83EF1}"/>
              </a:ext>
            </a:extLst>
          </p:cNvPr>
          <p:cNvSpPr/>
          <p:nvPr/>
        </p:nvSpPr>
        <p:spPr>
          <a:xfrm>
            <a:off x="10544089" y="3641994"/>
            <a:ext cx="1226066" cy="235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6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044B-7D2F-56E0-26A8-A7D7D4CA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BACK-END PROCESS</a:t>
            </a:r>
          </a:p>
        </p:txBody>
      </p:sp>
      <p:pic>
        <p:nvPicPr>
          <p:cNvPr id="4" name="Picture 12" descr="2,532 Csv file Images, Stock Photos &amp; Vectors | Shutterstock">
            <a:extLst>
              <a:ext uri="{FF2B5EF4-FFF2-40B4-BE49-F238E27FC236}">
                <a16:creationId xmlns:a16="http://schemas.microsoft.com/office/drawing/2014/main" id="{34D36B0E-0066-D5F7-04D7-968B6291B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54" y="1690688"/>
            <a:ext cx="1387667" cy="149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loud upload file storage upload icon - Project Management">
            <a:extLst>
              <a:ext uri="{FF2B5EF4-FFF2-40B4-BE49-F238E27FC236}">
                <a16:creationId xmlns:a16="http://schemas.microsoft.com/office/drawing/2014/main" id="{1608143D-9F13-1431-F845-19FEB260E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960" y="2071221"/>
            <a:ext cx="676467" cy="67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atabase - database icon PNG image with transparent background | TOPpng">
            <a:extLst>
              <a:ext uri="{FF2B5EF4-FFF2-40B4-BE49-F238E27FC236}">
                <a16:creationId xmlns:a16="http://schemas.microsoft.com/office/drawing/2014/main" id="{D4111C9C-6531-EE1C-DC6B-B961D92DE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226" y="1801796"/>
            <a:ext cx="1175858" cy="12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385B00-EE05-8352-4E9C-2E69E9040F94}"/>
              </a:ext>
            </a:extLst>
          </p:cNvPr>
          <p:cNvCxnSpPr/>
          <p:nvPr/>
        </p:nvCxnSpPr>
        <p:spPr>
          <a:xfrm>
            <a:off x="4298338" y="2409455"/>
            <a:ext cx="675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4" descr="Icon Python #198150 - Free Icons Library">
            <a:extLst>
              <a:ext uri="{FF2B5EF4-FFF2-40B4-BE49-F238E27FC236}">
                <a16:creationId xmlns:a16="http://schemas.microsoft.com/office/drawing/2014/main" id="{F55EFFD5-51B1-4D72-7DCE-5D9619DB5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34" y="1876615"/>
            <a:ext cx="1065680" cy="106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F18331-F65C-BF74-097E-790C442377E7}"/>
              </a:ext>
            </a:extLst>
          </p:cNvPr>
          <p:cNvSpPr txBox="1"/>
          <p:nvPr/>
        </p:nvSpPr>
        <p:spPr>
          <a:xfrm>
            <a:off x="4825896" y="3197598"/>
            <a:ext cx="263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mysql_articles_update.py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9B8FC-A914-9145-CEEC-E8A49B5FFC36}"/>
              </a:ext>
            </a:extLst>
          </p:cNvPr>
          <p:cNvSpPr txBox="1"/>
          <p:nvPr/>
        </p:nvSpPr>
        <p:spPr>
          <a:xfrm>
            <a:off x="8323261" y="3197598"/>
            <a:ext cx="263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‘articles’ Database</a:t>
            </a:r>
          </a:p>
        </p:txBody>
      </p:sp>
      <p:pic>
        <p:nvPicPr>
          <p:cNvPr id="5" name="Picture 12" descr="2,532 Csv file Images, Stock Photos &amp; Vectors | Shutterstock">
            <a:extLst>
              <a:ext uri="{FF2B5EF4-FFF2-40B4-BE49-F238E27FC236}">
                <a16:creationId xmlns:a16="http://schemas.microsoft.com/office/drawing/2014/main" id="{FC3FFB38-64FA-C1BB-1E63-7CF0C8577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54" y="3878217"/>
            <a:ext cx="1387667" cy="149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loud upload file storage upload icon - Project Management">
            <a:extLst>
              <a:ext uri="{FF2B5EF4-FFF2-40B4-BE49-F238E27FC236}">
                <a16:creationId xmlns:a16="http://schemas.microsoft.com/office/drawing/2014/main" id="{7E65E068-7665-0FC3-D4CD-F953EB8FD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960" y="4258750"/>
            <a:ext cx="676467" cy="67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database - database icon PNG image with transparent background | TOPpng">
            <a:extLst>
              <a:ext uri="{FF2B5EF4-FFF2-40B4-BE49-F238E27FC236}">
                <a16:creationId xmlns:a16="http://schemas.microsoft.com/office/drawing/2014/main" id="{4EF1B52A-71BE-7168-F81F-1A567F06F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226" y="3989325"/>
            <a:ext cx="1175858" cy="12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6A7D92-3576-7103-E07B-2B4883698F05}"/>
              </a:ext>
            </a:extLst>
          </p:cNvPr>
          <p:cNvCxnSpPr/>
          <p:nvPr/>
        </p:nvCxnSpPr>
        <p:spPr>
          <a:xfrm>
            <a:off x="4298338" y="4596984"/>
            <a:ext cx="675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4" descr="Icon Python #198150 - Free Icons Library">
            <a:extLst>
              <a:ext uri="{FF2B5EF4-FFF2-40B4-BE49-F238E27FC236}">
                <a16:creationId xmlns:a16="http://schemas.microsoft.com/office/drawing/2014/main" id="{FE3AC421-F17D-8822-C328-8198F2F93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34" y="4064144"/>
            <a:ext cx="1065680" cy="106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34AAA5-5F56-7EAC-28FE-60B340AC1FA1}"/>
              </a:ext>
            </a:extLst>
          </p:cNvPr>
          <p:cNvSpPr txBox="1"/>
          <p:nvPr/>
        </p:nvSpPr>
        <p:spPr>
          <a:xfrm>
            <a:off x="4343451" y="5561598"/>
            <a:ext cx="361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mysql_recommendations_update.py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CE5C52-F95B-BF68-4E16-32D53BEFA901}"/>
              </a:ext>
            </a:extLst>
          </p:cNvPr>
          <p:cNvSpPr txBox="1"/>
          <p:nvPr/>
        </p:nvSpPr>
        <p:spPr>
          <a:xfrm>
            <a:off x="8109838" y="5561598"/>
            <a:ext cx="306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‘recommendations’ 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8847C4-65E5-D130-8A6D-A9F64BB951B7}"/>
              </a:ext>
            </a:extLst>
          </p:cNvPr>
          <p:cNvSpPr txBox="1"/>
          <p:nvPr/>
        </p:nvSpPr>
        <p:spPr>
          <a:xfrm>
            <a:off x="2061289" y="5577895"/>
            <a:ext cx="257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Recommendations.csv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E60E42-EEDA-346D-0CA0-228838C1D82E}"/>
              </a:ext>
            </a:extLst>
          </p:cNvPr>
          <p:cNvSpPr txBox="1"/>
          <p:nvPr/>
        </p:nvSpPr>
        <p:spPr>
          <a:xfrm>
            <a:off x="2802214" y="3219001"/>
            <a:ext cx="217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Summaries.csv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2A7D0A-A59E-83AB-92C9-D22D237D3615}"/>
              </a:ext>
            </a:extLst>
          </p:cNvPr>
          <p:cNvSpPr/>
          <p:nvPr/>
        </p:nvSpPr>
        <p:spPr>
          <a:xfrm>
            <a:off x="2735703" y="3041931"/>
            <a:ext cx="1226066" cy="235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646283-CADD-FC11-76FF-C2E3E3C69B85}"/>
              </a:ext>
            </a:extLst>
          </p:cNvPr>
          <p:cNvSpPr/>
          <p:nvPr/>
        </p:nvSpPr>
        <p:spPr>
          <a:xfrm>
            <a:off x="2801655" y="5191666"/>
            <a:ext cx="1226066" cy="235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C62206-D07B-7913-382E-526791BC0977}"/>
              </a:ext>
            </a:extLst>
          </p:cNvPr>
          <p:cNvSpPr/>
          <p:nvPr/>
        </p:nvSpPr>
        <p:spPr>
          <a:xfrm>
            <a:off x="1207042" y="2071221"/>
            <a:ext cx="676466" cy="6194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8253CE-5E88-DE59-99F1-39B3F69F8ADF}"/>
              </a:ext>
            </a:extLst>
          </p:cNvPr>
          <p:cNvSpPr/>
          <p:nvPr/>
        </p:nvSpPr>
        <p:spPr>
          <a:xfrm>
            <a:off x="1207041" y="4258750"/>
            <a:ext cx="676466" cy="6129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1609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42AC-EA6D-B7A0-A48A-B04D77B0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FRONT-END PROCESS</a:t>
            </a:r>
          </a:p>
        </p:txBody>
      </p:sp>
      <p:pic>
        <p:nvPicPr>
          <p:cNvPr id="6146" name="Picture 2" descr="Php File Document Icon, Document Icons, File Icons, Php Icons PNG and  Vector with Transparent Background for Free Download">
            <a:extLst>
              <a:ext uri="{FF2B5EF4-FFF2-40B4-BE49-F238E27FC236}">
                <a16:creationId xmlns:a16="http://schemas.microsoft.com/office/drawing/2014/main" id="{0BEA3D48-9D60-44C4-9C86-0FBA2E725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523" y="1953239"/>
            <a:ext cx="1289220" cy="12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5FAA82-AD53-C42A-1EB8-AE4C227E939D}"/>
              </a:ext>
            </a:extLst>
          </p:cNvPr>
          <p:cNvCxnSpPr>
            <a:cxnSpLocks/>
          </p:cNvCxnSpPr>
          <p:nvPr/>
        </p:nvCxnSpPr>
        <p:spPr>
          <a:xfrm>
            <a:off x="3195736" y="2546792"/>
            <a:ext cx="10896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Premium Vector | Modern flat design of css file icon for web simple style">
            <a:extLst>
              <a:ext uri="{FF2B5EF4-FFF2-40B4-BE49-F238E27FC236}">
                <a16:creationId xmlns:a16="http://schemas.microsoft.com/office/drawing/2014/main" id="{A09D2B2D-3470-AA40-10E8-9C784BCE6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570" y="1838214"/>
            <a:ext cx="1371836" cy="137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loud Upload Download Icon - Free PNG &amp; SVG 1889796 - Noun Project">
            <a:extLst>
              <a:ext uri="{FF2B5EF4-FFF2-40B4-BE49-F238E27FC236}">
                <a16:creationId xmlns:a16="http://schemas.microsoft.com/office/drawing/2014/main" id="{21FE4A9D-6994-92C9-42FF-C33738773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250" y="3236729"/>
            <a:ext cx="864587" cy="86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625EED0-AB21-C14C-AF85-3931BB90B778}"/>
              </a:ext>
            </a:extLst>
          </p:cNvPr>
          <p:cNvSpPr/>
          <p:nvPr/>
        </p:nvSpPr>
        <p:spPr>
          <a:xfrm>
            <a:off x="6482243" y="3415764"/>
            <a:ext cx="989044" cy="506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4" name="Picture 10" descr="world wide web Icon - Free PNG &amp; SVG 65752 - Noun Project">
            <a:extLst>
              <a:ext uri="{FF2B5EF4-FFF2-40B4-BE49-F238E27FC236}">
                <a16:creationId xmlns:a16="http://schemas.microsoft.com/office/drawing/2014/main" id="{B466DDE6-2223-0DAB-47D5-7BD7B04F9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373" y="2843706"/>
            <a:ext cx="1905000" cy="1905000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026" name="Picture 2" descr="Mysql - Free computer icons">
            <a:extLst>
              <a:ext uri="{FF2B5EF4-FFF2-40B4-BE49-F238E27FC236}">
                <a16:creationId xmlns:a16="http://schemas.microsoft.com/office/drawing/2014/main" id="{AC42C7F8-EC97-B972-ECE1-D236F7C0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709" y="4270115"/>
            <a:ext cx="1840355" cy="184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database - database icon PNG image with transparent background | TOPpng">
            <a:extLst>
              <a:ext uri="{FF2B5EF4-FFF2-40B4-BE49-F238E27FC236}">
                <a16:creationId xmlns:a16="http://schemas.microsoft.com/office/drawing/2014/main" id="{920CDDF9-626C-6A38-3D95-A881B060F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89" y="4765414"/>
            <a:ext cx="361154" cy="36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atabase - database icon PNG image with transparent background | TOPpng">
            <a:extLst>
              <a:ext uri="{FF2B5EF4-FFF2-40B4-BE49-F238E27FC236}">
                <a16:creationId xmlns:a16="http://schemas.microsoft.com/office/drawing/2014/main" id="{F6B3BF3F-A435-2E78-FF62-AA3A5B467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683" y="4886438"/>
            <a:ext cx="361154" cy="36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28CB7C-38B7-FDC0-9D3F-3FB1CE547041}"/>
              </a:ext>
            </a:extLst>
          </p:cNvPr>
          <p:cNvSpPr txBox="1"/>
          <p:nvPr/>
        </p:nvSpPr>
        <p:spPr>
          <a:xfrm>
            <a:off x="1268623" y="451710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‘articles’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FFA4C-825F-9942-440A-2ED090F1DF91}"/>
              </a:ext>
            </a:extLst>
          </p:cNvPr>
          <p:cNvSpPr txBox="1"/>
          <p:nvPr/>
        </p:nvSpPr>
        <p:spPr>
          <a:xfrm>
            <a:off x="209777" y="4834986"/>
            <a:ext cx="292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‘recommendations’ Database</a:t>
            </a:r>
          </a:p>
        </p:txBody>
      </p:sp>
    </p:spTree>
    <p:extLst>
      <p:ext uri="{BB962C8B-B14F-4D97-AF65-F5344CB8AC3E}">
        <p14:creationId xmlns:p14="http://schemas.microsoft.com/office/powerpoint/2010/main" val="106394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DD4C-EF89-2A7B-539A-A0F98474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73020"/>
          </a:xfrm>
        </p:spPr>
        <p:txBody>
          <a:bodyPr/>
          <a:lstStyle/>
          <a:p>
            <a:pPr algn="ctr"/>
            <a:r>
              <a:rPr lang="en-US" dirty="0"/>
              <a:t>BUSINESS USE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CDFDF-12AC-EBA3-785C-A2482F47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058"/>
            <a:ext cx="12192000" cy="595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5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CB2568-1305-A6FB-3A3F-FFB88CBF5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4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C8356-0AED-8E8F-3418-A3F978FF8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6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112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ARTICLE SUMMARIZATION AND RECOMMENDATION ENGINE</vt:lpstr>
      <vt:lpstr>BASIC ARCHITECTURE</vt:lpstr>
      <vt:lpstr>DATA PROCESSING</vt:lpstr>
      <vt:lpstr>SUMMARIZATION &amp; RECOMMENDATION  PROCESS</vt:lpstr>
      <vt:lpstr>BACK-END PROCESS</vt:lpstr>
      <vt:lpstr>FRONT-END PROCESS</vt:lpstr>
      <vt:lpstr>BUSINESS USE CASE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 SUMMARIZATION AND RECOMMENDATION ENGINE</dc:title>
  <dc:creator>Stamatis Sideris</dc:creator>
  <cp:lastModifiedBy>Stamatis Sideris</cp:lastModifiedBy>
  <cp:revision>9</cp:revision>
  <dcterms:created xsi:type="dcterms:W3CDTF">2022-08-24T10:57:21Z</dcterms:created>
  <dcterms:modified xsi:type="dcterms:W3CDTF">2022-08-26T23:09:33Z</dcterms:modified>
</cp:coreProperties>
</file>