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95" r:id="rId2"/>
  </p:sldMasterIdLst>
  <p:notesMasterIdLst>
    <p:notesMasterId r:id="rId11"/>
  </p:notesMasterIdLst>
  <p:handoutMasterIdLst>
    <p:handoutMasterId r:id="rId12"/>
  </p:handoutMasterIdLst>
  <p:sldIdLst>
    <p:sldId id="521" r:id="rId3"/>
    <p:sldId id="516" r:id="rId4"/>
    <p:sldId id="517" r:id="rId5"/>
    <p:sldId id="518" r:id="rId6"/>
    <p:sldId id="519" r:id="rId7"/>
    <p:sldId id="520" r:id="rId8"/>
    <p:sldId id="522" r:id="rId9"/>
    <p:sldId id="523" r:id="rId10"/>
  </p:sldIdLst>
  <p:sldSz cx="9144000" cy="6858000" type="screen4x3"/>
  <p:notesSz cx="6934200" cy="9220200"/>
  <p:custShowLst>
    <p:custShow name="About the Topic" id="0">
      <p:sldLst/>
    </p:custShow>
    <p:custShow name="Analytics For Storage" id="1">
      <p:sldLst/>
    </p:custShow>
    <p:custShow name="Analytics for Cloud Infra" id="2">
      <p:sldLst/>
    </p:custShow>
    <p:custShow name="Future Work" id="3">
      <p:sldLst/>
    </p:custShow>
    <p:custShow name="Introduction" id="4">
      <p:sldLst/>
    </p:custShow>
    <p:custShow name="Conclusion" id="5">
      <p:sldLst/>
    </p:custShow>
  </p:custShowLst>
  <p:defaultTextStyle>
    <a:defPPr>
      <a:defRPr lang="en-US"/>
    </a:defPPr>
    <a:lvl1pPr algn="r" rtl="0" fontAlgn="base">
      <a:spcBef>
        <a:spcPct val="50000"/>
      </a:spcBef>
      <a:spcAft>
        <a:spcPct val="0"/>
      </a:spcAft>
      <a:defRPr sz="1000" kern="1200">
        <a:solidFill>
          <a:schemeClr val="bg1"/>
        </a:solidFill>
        <a:latin typeface="Arial" pitchFamily="34" charset="0"/>
        <a:ea typeface="+mn-ea"/>
        <a:cs typeface="+mn-cs"/>
      </a:defRPr>
    </a:lvl1pPr>
    <a:lvl2pPr marL="457200" algn="r" rtl="0" fontAlgn="base">
      <a:spcBef>
        <a:spcPct val="50000"/>
      </a:spcBef>
      <a:spcAft>
        <a:spcPct val="0"/>
      </a:spcAft>
      <a:defRPr sz="1000" kern="1200">
        <a:solidFill>
          <a:schemeClr val="bg1"/>
        </a:solidFill>
        <a:latin typeface="Arial" pitchFamily="34" charset="0"/>
        <a:ea typeface="+mn-ea"/>
        <a:cs typeface="+mn-cs"/>
      </a:defRPr>
    </a:lvl2pPr>
    <a:lvl3pPr marL="914400" algn="r" rtl="0" fontAlgn="base">
      <a:spcBef>
        <a:spcPct val="50000"/>
      </a:spcBef>
      <a:spcAft>
        <a:spcPct val="0"/>
      </a:spcAft>
      <a:defRPr sz="1000" kern="1200">
        <a:solidFill>
          <a:schemeClr val="bg1"/>
        </a:solidFill>
        <a:latin typeface="Arial" pitchFamily="34" charset="0"/>
        <a:ea typeface="+mn-ea"/>
        <a:cs typeface="+mn-cs"/>
      </a:defRPr>
    </a:lvl3pPr>
    <a:lvl4pPr marL="1371600" algn="r" rtl="0" fontAlgn="base">
      <a:spcBef>
        <a:spcPct val="50000"/>
      </a:spcBef>
      <a:spcAft>
        <a:spcPct val="0"/>
      </a:spcAft>
      <a:defRPr sz="1000" kern="1200">
        <a:solidFill>
          <a:schemeClr val="bg1"/>
        </a:solidFill>
        <a:latin typeface="Arial" pitchFamily="34" charset="0"/>
        <a:ea typeface="+mn-ea"/>
        <a:cs typeface="+mn-cs"/>
      </a:defRPr>
    </a:lvl4pPr>
    <a:lvl5pPr marL="1828800" algn="r" rtl="0" fontAlgn="base">
      <a:spcBef>
        <a:spcPct val="50000"/>
      </a:spcBef>
      <a:spcAft>
        <a:spcPct val="0"/>
      </a:spcAft>
      <a:defRPr sz="1000" kern="1200">
        <a:solidFill>
          <a:schemeClr val="bg1"/>
        </a:solidFill>
        <a:latin typeface="Arial" pitchFamily="34" charset="0"/>
        <a:ea typeface="+mn-ea"/>
        <a:cs typeface="+mn-cs"/>
      </a:defRPr>
    </a:lvl5pPr>
    <a:lvl6pPr marL="2286000" algn="l" defTabSz="914400" rtl="0" eaLnBrk="1" latinLnBrk="0" hangingPunct="1">
      <a:defRPr sz="1000" kern="1200">
        <a:solidFill>
          <a:schemeClr val="bg1"/>
        </a:solidFill>
        <a:latin typeface="Arial" pitchFamily="34" charset="0"/>
        <a:ea typeface="+mn-ea"/>
        <a:cs typeface="+mn-cs"/>
      </a:defRPr>
    </a:lvl6pPr>
    <a:lvl7pPr marL="2743200" algn="l" defTabSz="914400" rtl="0" eaLnBrk="1" latinLnBrk="0" hangingPunct="1">
      <a:defRPr sz="1000" kern="1200">
        <a:solidFill>
          <a:schemeClr val="bg1"/>
        </a:solidFill>
        <a:latin typeface="Arial" pitchFamily="34" charset="0"/>
        <a:ea typeface="+mn-ea"/>
        <a:cs typeface="+mn-cs"/>
      </a:defRPr>
    </a:lvl7pPr>
    <a:lvl8pPr marL="3200400" algn="l" defTabSz="914400" rtl="0" eaLnBrk="1" latinLnBrk="0" hangingPunct="1">
      <a:defRPr sz="1000" kern="1200">
        <a:solidFill>
          <a:schemeClr val="bg1"/>
        </a:solidFill>
        <a:latin typeface="Arial" pitchFamily="34" charset="0"/>
        <a:ea typeface="+mn-ea"/>
        <a:cs typeface="+mn-cs"/>
      </a:defRPr>
    </a:lvl8pPr>
    <a:lvl9pPr marL="3657600" algn="l" defTabSz="914400" rtl="0" eaLnBrk="1" latinLnBrk="0" hangingPunct="1">
      <a:defRPr sz="1000" kern="1200">
        <a:solidFill>
          <a:schemeClr val="bg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orm Trussell" initials="" lastIdx="0" clrIdx="0"/>
  <p:cmAuthor id="1" name="ssidha1" initials="s" lastIdx="1" clrIdx="1">
    <p:extLst/>
  </p:cmAuthor>
  <p:cmAuthor id="2" name="Subhajit Sidhanta" initials="SS" lastIdx="0" clrIdx="2"/>
  <p:cmAuthor id="3" name="user" initials="u" lastIdx="10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A11DA1"/>
    <a:srgbClr val="095FBD"/>
    <a:srgbClr val="C50F01"/>
    <a:srgbClr val="F7E1D7"/>
    <a:srgbClr val="B69508"/>
    <a:srgbClr val="9A53AD"/>
    <a:srgbClr val="BFBB03"/>
    <a:srgbClr val="51A61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1" autoAdjust="0"/>
    <p:restoredTop sz="99878" autoAdjust="0"/>
  </p:normalViewPr>
  <p:slideViewPr>
    <p:cSldViewPr>
      <p:cViewPr varScale="1">
        <p:scale>
          <a:sx n="79" d="100"/>
          <a:sy n="79" d="100"/>
        </p:scale>
        <p:origin x="246"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2514" y="90"/>
      </p:cViewPr>
      <p:guideLst>
        <p:guide orient="horz" pos="2904"/>
        <p:guide pos="21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1963"/>
          </a:xfrm>
          <a:prstGeom prst="rect">
            <a:avLst/>
          </a:prstGeom>
        </p:spPr>
        <p:txBody>
          <a:bodyPr vert="horz" lIns="91440" tIns="45720" rIns="91440" bIns="45720" rtlCol="0"/>
          <a:lstStyle>
            <a:lvl1pPr algn="r">
              <a:defRPr sz="1200"/>
            </a:lvl1pPr>
          </a:lstStyle>
          <a:p>
            <a:fld id="{7ACB16C0-F9DF-4351-9329-C4AD721F6445}" type="datetimeFigureOut">
              <a:rPr lang="en-US" smtClean="0"/>
              <a:pPr/>
              <a:t>4/27/2016</a:t>
            </a:fld>
            <a:endParaRPr lang="en-US"/>
          </a:p>
        </p:txBody>
      </p:sp>
      <p:sp>
        <p:nvSpPr>
          <p:cNvPr id="4" name="Footer Placeholder 3"/>
          <p:cNvSpPr>
            <a:spLocks noGrp="1"/>
          </p:cNvSpPr>
          <p:nvPr>
            <p:ph type="ftr" sz="quarter" idx="2"/>
          </p:nvPr>
        </p:nvSpPr>
        <p:spPr>
          <a:xfrm>
            <a:off x="0" y="8758238"/>
            <a:ext cx="3005138" cy="4619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758238"/>
            <a:ext cx="3005138" cy="461962"/>
          </a:xfrm>
          <a:prstGeom prst="rect">
            <a:avLst/>
          </a:prstGeom>
        </p:spPr>
        <p:txBody>
          <a:bodyPr vert="horz" lIns="91440" tIns="45720" rIns="91440" bIns="45720" rtlCol="0" anchor="b"/>
          <a:lstStyle>
            <a:lvl1pPr algn="r">
              <a:defRPr sz="1200"/>
            </a:lvl1pPr>
          </a:lstStyle>
          <a:p>
            <a:fld id="{D1AE01DC-769D-44E2-8D91-33FE2BBA73A0}" type="slidenum">
              <a:rPr lang="en-US" smtClean="0"/>
              <a:pPr/>
              <a:t>‹#›</a:t>
            </a:fld>
            <a:endParaRPr lang="en-US"/>
          </a:p>
        </p:txBody>
      </p:sp>
    </p:spTree>
    <p:extLst>
      <p:ext uri="{BB962C8B-B14F-4D97-AF65-F5344CB8AC3E}">
        <p14:creationId xmlns:p14="http://schemas.microsoft.com/office/powerpoint/2010/main" val="189052526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solidFill>
                  <a:schemeClr val="tx1"/>
                </a:solidFill>
              </a:defRPr>
            </a:lvl1pPr>
          </a:lstStyle>
          <a:p>
            <a:endParaRPr lang="en-US"/>
          </a:p>
        </p:txBody>
      </p:sp>
      <p:sp>
        <p:nvSpPr>
          <p:cNvPr id="56323"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defRPr>
            </a:lvl1pPr>
          </a:lstStyle>
          <a:p>
            <a:endParaRPr lang="en-US"/>
          </a:p>
        </p:txBody>
      </p:sp>
      <p:sp>
        <p:nvSpPr>
          <p:cNvPr id="56324"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p:spPr>
      </p:sp>
      <p:sp>
        <p:nvSpPr>
          <p:cNvPr id="56325" name="Rectangle 5"/>
          <p:cNvSpPr>
            <a:spLocks noGrp="1" noChangeArrowheads="1"/>
          </p:cNvSpPr>
          <p:nvPr>
            <p:ph type="body" sz="quarter" idx="3"/>
          </p:nvPr>
        </p:nvSpPr>
        <p:spPr bwMode="auto">
          <a:xfrm>
            <a:off x="693738" y="4379913"/>
            <a:ext cx="5546725"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6326"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solidFill>
                  <a:schemeClr val="tx1"/>
                </a:solidFill>
              </a:defRPr>
            </a:lvl1pPr>
          </a:lstStyle>
          <a:p>
            <a:endParaRPr lang="en-US"/>
          </a:p>
        </p:txBody>
      </p:sp>
      <p:sp>
        <p:nvSpPr>
          <p:cNvPr id="56327" name="Rectangle 7"/>
          <p:cNvSpPr>
            <a:spLocks noGrp="1" noChangeArrowheads="1"/>
          </p:cNvSpPr>
          <p:nvPr>
            <p:ph type="sldNum" sz="quarter" idx="5"/>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defRPr>
            </a:lvl1pPr>
          </a:lstStyle>
          <a:p>
            <a:fld id="{E4F68505-6DB4-4CE4-A58C-E78FC5CB57B6}" type="slidenum">
              <a:rPr lang="en-US"/>
              <a:pPr/>
              <a:t>‹#›</a:t>
            </a:fld>
            <a:endParaRPr lang="en-US"/>
          </a:p>
        </p:txBody>
      </p:sp>
    </p:spTree>
    <p:extLst>
      <p:ext uri="{BB962C8B-B14F-4D97-AF65-F5344CB8AC3E}">
        <p14:creationId xmlns:p14="http://schemas.microsoft.com/office/powerpoint/2010/main" val="759961282"/>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D3BA8B76-C6E8-41D2-ACAA-B644967162B8}"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3672856-5EAA-4E66-A897-ABBE184C784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274638"/>
            <a:ext cx="2047875" cy="5634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82613" y="274638"/>
            <a:ext cx="5991225" cy="5634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1AE37C2-0BBC-4CAB-A5AD-80C5FF08E70E}" type="slidenum">
              <a:rPr lang="en-US"/>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90550" y="274638"/>
            <a:ext cx="7918450" cy="6016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82613" y="1481138"/>
            <a:ext cx="8191500" cy="4427537"/>
          </a:xfrm>
        </p:spPr>
        <p:txBody>
          <a:bodyPr/>
          <a:lstStyle/>
          <a:p>
            <a:endParaRPr lang="en-US"/>
          </a:p>
        </p:txBody>
      </p:sp>
      <p:sp>
        <p:nvSpPr>
          <p:cNvPr id="4" name="Slide Number Placeholder 3"/>
          <p:cNvSpPr>
            <a:spLocks noGrp="1"/>
          </p:cNvSpPr>
          <p:nvPr>
            <p:ph type="sldNum" sz="quarter" idx="10"/>
          </p:nvPr>
        </p:nvSpPr>
        <p:spPr>
          <a:xfrm>
            <a:off x="5410200" y="6381750"/>
            <a:ext cx="1447800" cy="476250"/>
          </a:xfrm>
        </p:spPr>
        <p:txBody>
          <a:bodyPr/>
          <a:lstStyle>
            <a:lvl1pPr>
              <a:defRPr/>
            </a:lvl1pPr>
          </a:lstStyle>
          <a:p>
            <a:fld id="{9B35654C-C406-4852-AFC8-1A75BB5268A4}" type="slidenum">
              <a:rPr lang="en-US"/>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BA8B76-C6E8-41D2-ACAA-B644967162B8}"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2069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412777" y="6448901"/>
            <a:ext cx="1615607" cy="274320"/>
          </a:xfrm>
        </p:spPr>
        <p:txBody>
          <a:bodyPr/>
          <a:lstStyle>
            <a:lvl1pPr>
              <a:defRPr/>
            </a:lvl1pPr>
          </a:lstStyle>
          <a:p>
            <a:r>
              <a:rPr lang="en-US" dirty="0" smtClean="0"/>
              <a:t>3/17/2016</a:t>
            </a:r>
            <a:endParaRPr lang="en-US" dirty="0"/>
          </a:p>
        </p:txBody>
      </p:sp>
      <p:sp>
        <p:nvSpPr>
          <p:cNvPr id="5" name="Footer Placeholder 4"/>
          <p:cNvSpPr>
            <a:spLocks noGrp="1"/>
          </p:cNvSpPr>
          <p:nvPr>
            <p:ph type="ftr" sz="quarter" idx="11"/>
          </p:nvPr>
        </p:nvSpPr>
        <p:spPr>
          <a:xfrm>
            <a:off x="827584" y="6453336"/>
            <a:ext cx="4426094" cy="274320"/>
          </a:xfrm>
        </p:spPr>
        <p:txBody>
          <a:bodyPr/>
          <a:lstStyle/>
          <a:p>
            <a:endParaRPr lang="en-US" dirty="0"/>
          </a:p>
        </p:txBody>
      </p:sp>
      <p:sp>
        <p:nvSpPr>
          <p:cNvPr id="7" name="TextBox 6"/>
          <p:cNvSpPr txBox="1"/>
          <p:nvPr userDrawn="1"/>
        </p:nvSpPr>
        <p:spPr>
          <a:xfrm>
            <a:off x="4024422" y="6448901"/>
            <a:ext cx="907620" cy="246221"/>
          </a:xfrm>
          <a:prstGeom prst="rect">
            <a:avLst/>
          </a:prstGeom>
          <a:noFill/>
        </p:spPr>
        <p:txBody>
          <a:bodyPr wrap="none" rtlCol="0">
            <a:spAutoFit/>
          </a:bodyPr>
          <a:lstStyle/>
          <a:p>
            <a:r>
              <a:rPr lang="en-US" dirty="0" smtClean="0">
                <a:solidFill>
                  <a:srgbClr val="000000"/>
                </a:solidFill>
              </a:rPr>
              <a:t>Slide </a:t>
            </a:r>
            <a:fld id="{EECCDC89-DE97-41A8-86C4-5C9DF8399343}" type="slidenum">
              <a:rPr lang="en-US" smtClean="0">
                <a:solidFill>
                  <a:srgbClr val="000000"/>
                </a:solidFill>
              </a:rPr>
              <a:pPr/>
              <a:t>‹#›</a:t>
            </a:fld>
            <a:r>
              <a:rPr lang="en-US" dirty="0" smtClean="0">
                <a:solidFill>
                  <a:srgbClr val="000000"/>
                </a:solidFill>
              </a:rPr>
              <a:t> of 2</a:t>
            </a:r>
            <a:endParaRPr lang="en-US" dirty="0">
              <a:solidFill>
                <a:srgbClr val="000000"/>
              </a:solidFill>
            </a:endParaRPr>
          </a:p>
        </p:txBody>
      </p:sp>
      <p:sp>
        <p:nvSpPr>
          <p:cNvPr id="8" name="TextBox 7"/>
          <p:cNvSpPr txBox="1"/>
          <p:nvPr userDrawn="1"/>
        </p:nvSpPr>
        <p:spPr>
          <a:xfrm>
            <a:off x="976117" y="6453336"/>
            <a:ext cx="1795683" cy="246221"/>
          </a:xfrm>
          <a:prstGeom prst="rect">
            <a:avLst/>
          </a:prstGeom>
          <a:noFill/>
        </p:spPr>
        <p:txBody>
          <a:bodyPr wrap="none" rtlCol="0">
            <a:spAutoFit/>
          </a:bodyPr>
          <a:lstStyle/>
          <a:p>
            <a:r>
              <a:rPr lang="en-US" dirty="0" err="1" smtClean="0">
                <a:solidFill>
                  <a:schemeClr val="tx1"/>
                </a:solidFill>
                <a:latin typeface="Calibri" pitchFamily="34" charset="0"/>
                <a:cs typeface="Calibri" pitchFamily="34" charset="0"/>
              </a:rPr>
              <a:t>Subhajit</a:t>
            </a:r>
            <a:r>
              <a:rPr lang="en-US" dirty="0" smtClean="0">
                <a:solidFill>
                  <a:schemeClr val="tx1"/>
                </a:solidFill>
                <a:latin typeface="Calibri" pitchFamily="34" charset="0"/>
                <a:cs typeface="Calibri" pitchFamily="34" charset="0"/>
              </a:rPr>
              <a:t> </a:t>
            </a:r>
            <a:r>
              <a:rPr lang="en-US" dirty="0" err="1" smtClean="0">
                <a:solidFill>
                  <a:schemeClr val="tx1"/>
                </a:solidFill>
                <a:latin typeface="Calibri" pitchFamily="34" charset="0"/>
                <a:cs typeface="Calibri" pitchFamily="34" charset="0"/>
              </a:rPr>
              <a:t>Sidhanta</a:t>
            </a:r>
            <a:r>
              <a:rPr lang="en-US" dirty="0" smtClean="0">
                <a:solidFill>
                  <a:schemeClr val="tx1"/>
                </a:solidFill>
                <a:latin typeface="Calibri" pitchFamily="34" charset="0"/>
                <a:cs typeface="Calibri" pitchFamily="34" charset="0"/>
              </a:rPr>
              <a:t>, </a:t>
            </a:r>
            <a:r>
              <a:rPr lang="en-US" dirty="0" err="1" smtClean="0">
                <a:solidFill>
                  <a:schemeClr val="tx1"/>
                </a:solidFill>
                <a:latin typeface="Calibri" pitchFamily="34" charset="0"/>
                <a:cs typeface="Calibri" pitchFamily="34" charset="0"/>
              </a:rPr>
              <a:t>Phd</a:t>
            </a:r>
            <a:r>
              <a:rPr lang="en-US" dirty="0" smtClean="0">
                <a:solidFill>
                  <a:schemeClr val="tx1"/>
                </a:solidFill>
                <a:latin typeface="Calibri" pitchFamily="34" charset="0"/>
                <a:cs typeface="Calibri" pitchFamily="34" charset="0"/>
              </a:rPr>
              <a:t> Student</a:t>
            </a:r>
            <a:endParaRPr lang="en-US" dirty="0">
              <a:solidFill>
                <a:schemeClr val="tx1"/>
              </a:solidFill>
              <a:latin typeface="Calibri" pitchFamily="34" charset="0"/>
              <a:cs typeface="Calibri" pitchFamily="34" charset="0"/>
            </a:endParaRPr>
          </a:p>
        </p:txBody>
      </p:sp>
      <p:sp>
        <p:nvSpPr>
          <p:cNvPr id="11" name="TextBox 10"/>
          <p:cNvSpPr txBox="1"/>
          <p:nvPr userDrawn="1"/>
        </p:nvSpPr>
        <p:spPr>
          <a:xfrm>
            <a:off x="4375820" y="6669360"/>
            <a:ext cx="2666114" cy="230832"/>
          </a:xfrm>
          <a:prstGeom prst="rect">
            <a:avLst/>
          </a:prstGeom>
          <a:noFill/>
        </p:spPr>
        <p:txBody>
          <a:bodyPr wrap="none" rtlCol="0">
            <a:spAutoFit/>
          </a:bodyPr>
          <a:lstStyle/>
          <a:p>
            <a:r>
              <a:rPr lang="en-US" sz="900" b="1" dirty="0" smtClean="0"/>
              <a:t>PERFORMANCE AND CONSISTENCY TRADE</a:t>
            </a:r>
            <a:endParaRPr lang="en-US" sz="900" i="1" dirty="0">
              <a:solidFill>
                <a:schemeClr val="tx1"/>
              </a:solidFill>
            </a:endParaRPr>
          </a:p>
        </p:txBody>
      </p:sp>
    </p:spTree>
    <p:extLst>
      <p:ext uri="{BB962C8B-B14F-4D97-AF65-F5344CB8AC3E}">
        <p14:creationId xmlns:p14="http://schemas.microsoft.com/office/powerpoint/2010/main" val="126220763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0B222B-72AF-4DF4-A878-54D82A4A377C}"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90383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965842-BB5A-4E14-B74C-E13ACE2BE644}" type="slidenum">
              <a:rPr lang="en-US" smtClean="0"/>
              <a:pPr/>
              <a:t>‹#›</a:t>
            </a:fld>
            <a:endParaRPr lang="en-US"/>
          </a:p>
        </p:txBody>
      </p:sp>
    </p:spTree>
    <p:extLst>
      <p:ext uri="{BB962C8B-B14F-4D97-AF65-F5344CB8AC3E}">
        <p14:creationId xmlns:p14="http://schemas.microsoft.com/office/powerpoint/2010/main" val="2500816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DE25719-4C40-4F13-BDD9-0A6932A2679D}" type="slidenum">
              <a:rPr lang="en-US" smtClean="0"/>
              <a:pPr/>
              <a:t>‹#›</a:t>
            </a:fld>
            <a:endParaRPr lang="en-US"/>
          </a:p>
        </p:txBody>
      </p:sp>
    </p:spTree>
    <p:extLst>
      <p:ext uri="{BB962C8B-B14F-4D97-AF65-F5344CB8AC3E}">
        <p14:creationId xmlns:p14="http://schemas.microsoft.com/office/powerpoint/2010/main" val="2300223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5B64FB-0CA2-4DBC-B843-7FEE29C2BE34}" type="slidenum">
              <a:rPr lang="en-US" smtClean="0"/>
              <a:pPr/>
              <a:t>‹#›</a:t>
            </a:fld>
            <a:endParaRPr lang="en-US"/>
          </a:p>
        </p:txBody>
      </p:sp>
    </p:spTree>
    <p:extLst>
      <p:ext uri="{BB962C8B-B14F-4D97-AF65-F5344CB8AC3E}">
        <p14:creationId xmlns:p14="http://schemas.microsoft.com/office/powerpoint/2010/main" val="1259779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6843681-E982-4643-9AC4-2AECCAD5FDC8}" type="slidenum">
              <a:rPr lang="en-US" smtClean="0"/>
              <a:pPr/>
              <a:t>‹#›</a:t>
            </a:fld>
            <a:endParaRPr lang="en-US"/>
          </a:p>
        </p:txBody>
      </p:sp>
    </p:spTree>
    <p:extLst>
      <p:ext uri="{BB962C8B-B14F-4D97-AF65-F5344CB8AC3E}">
        <p14:creationId xmlns:p14="http://schemas.microsoft.com/office/powerpoint/2010/main" val="13296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17C412FF-1FCB-40EF-8D0A-E85DB25DE50B}" type="slidenum">
              <a:rPr lang="en-US"/>
              <a:pPr/>
              <a:t>‹#›</a:t>
            </a:fld>
            <a:endParaRPr lang="en-US"/>
          </a:p>
        </p:txBody>
      </p:sp>
      <p:sp>
        <p:nvSpPr>
          <p:cNvPr id="6" name="TextBox 5"/>
          <p:cNvSpPr txBox="1"/>
          <p:nvPr userDrawn="1"/>
        </p:nvSpPr>
        <p:spPr>
          <a:xfrm>
            <a:off x="5791200" y="6477000"/>
            <a:ext cx="978153" cy="246221"/>
          </a:xfrm>
          <a:prstGeom prst="rect">
            <a:avLst/>
          </a:prstGeom>
          <a:noFill/>
        </p:spPr>
        <p:txBody>
          <a:bodyPr wrap="none" rtlCol="0">
            <a:spAutoFit/>
          </a:bodyPr>
          <a:lstStyle/>
          <a:p>
            <a:r>
              <a:rPr lang="en-US" dirty="0" smtClean="0">
                <a:solidFill>
                  <a:srgbClr val="000000"/>
                </a:solidFill>
              </a:rPr>
              <a:t>Slide </a:t>
            </a:r>
            <a:fld id="{EECCDC89-DE97-41A8-86C4-5C9DF8399343}" type="slidenum">
              <a:rPr lang="en-US" smtClean="0">
                <a:solidFill>
                  <a:srgbClr val="000000"/>
                </a:solidFill>
              </a:rPr>
              <a:pPr/>
              <a:t>‹#›</a:t>
            </a:fld>
            <a:r>
              <a:rPr lang="en-US" dirty="0" smtClean="0">
                <a:solidFill>
                  <a:srgbClr val="000000"/>
                </a:solidFill>
              </a:rPr>
              <a:t> of 28</a:t>
            </a:r>
            <a:endParaRPr lang="en-US" dirty="0">
              <a:solidFill>
                <a:srgbClr val="000000"/>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F96ADC-1DD1-4225-BBC4-808E43F3B623}" type="slidenum">
              <a:rPr lang="en-US" smtClean="0"/>
              <a:pPr/>
              <a:t>‹#›</a:t>
            </a:fld>
            <a:endParaRPr lang="en-US"/>
          </a:p>
        </p:txBody>
      </p:sp>
    </p:spTree>
    <p:extLst>
      <p:ext uri="{BB962C8B-B14F-4D97-AF65-F5344CB8AC3E}">
        <p14:creationId xmlns:p14="http://schemas.microsoft.com/office/powerpoint/2010/main" val="17946260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640866-ACCD-4655-82A3-70D61DF12666}"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9817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672856-5EAA-4E66-A897-ABBE184C7845}" type="slidenum">
              <a:rPr lang="en-US" smtClean="0"/>
              <a:pPr/>
              <a:t>‹#›</a:t>
            </a:fld>
            <a:endParaRPr lang="en-US"/>
          </a:p>
        </p:txBody>
      </p:sp>
    </p:spTree>
    <p:extLst>
      <p:ext uri="{BB962C8B-B14F-4D97-AF65-F5344CB8AC3E}">
        <p14:creationId xmlns:p14="http://schemas.microsoft.com/office/powerpoint/2010/main" val="864391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AE37C2-0BBC-4CAB-A5AD-80C5FF08E70E}"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9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40B222B-72AF-4DF4-A878-54D82A4A377C}" type="slidenum">
              <a:rPr lang="en-US"/>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82613" y="1481138"/>
            <a:ext cx="4019550" cy="4427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4563" y="1481138"/>
            <a:ext cx="4019550" cy="4427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CE965842-BB5A-4E14-B74C-E13ACE2BE64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4DE25719-4C40-4F13-BDD9-0A6932A2679D}" type="slidenum">
              <a:rPr lang="en-US"/>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F55B64FB-0CA2-4DBC-B843-7FEE29C2BE34}" type="slidenum">
              <a:rPr lang="en-US"/>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6843681-E982-4643-9AC4-2AECCAD5FDC8}" type="slidenum">
              <a:rPr lang="en-US"/>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FF96ADC-1DD1-4225-BBC4-808E43F3B62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C640866-ACCD-4655-82A3-70D61DF12666}"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6132513"/>
            <a:ext cx="9144000" cy="749300"/>
          </a:xfrm>
          <a:prstGeom prst="rect">
            <a:avLst/>
          </a:prstGeom>
          <a:solidFill>
            <a:srgbClr val="0082D1"/>
          </a:solidFill>
          <a:ln w="9525">
            <a:noFill/>
            <a:miter lim="800000"/>
            <a:headEnd/>
            <a:tailEnd/>
          </a:ln>
          <a:effectLst/>
        </p:spPr>
        <p:txBody>
          <a:bodyPr wrap="none" anchor="ctr"/>
          <a:lstStyle/>
          <a:p>
            <a:endParaRPr lang="en-US" dirty="0"/>
          </a:p>
        </p:txBody>
      </p:sp>
      <p:sp>
        <p:nvSpPr>
          <p:cNvPr id="15363" name="Rectangle 3"/>
          <p:cNvSpPr>
            <a:spLocks noGrp="1" noChangeArrowheads="1"/>
          </p:cNvSpPr>
          <p:nvPr>
            <p:ph type="body" idx="1"/>
          </p:nvPr>
        </p:nvSpPr>
        <p:spPr bwMode="auto">
          <a:xfrm>
            <a:off x="582613" y="1481138"/>
            <a:ext cx="8191500" cy="4427537"/>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 Fifth level</a:t>
            </a:r>
          </a:p>
        </p:txBody>
      </p:sp>
      <p:sp>
        <p:nvSpPr>
          <p:cNvPr id="15364" name="Rectangle 4"/>
          <p:cNvSpPr>
            <a:spLocks noGrp="1" noChangeArrowheads="1"/>
          </p:cNvSpPr>
          <p:nvPr>
            <p:ph type="title"/>
          </p:nvPr>
        </p:nvSpPr>
        <p:spPr bwMode="auto">
          <a:xfrm>
            <a:off x="590550" y="274638"/>
            <a:ext cx="7918450" cy="601662"/>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lvl="0"/>
            <a:r>
              <a:rPr lang="en-US" smtClean="0"/>
              <a:t>Click to edit Master title style</a:t>
            </a:r>
          </a:p>
        </p:txBody>
      </p:sp>
      <p:grpSp>
        <p:nvGrpSpPr>
          <p:cNvPr id="15366" name="Group 6"/>
          <p:cNvGrpSpPr>
            <a:grpSpLocks/>
          </p:cNvGrpSpPr>
          <p:nvPr/>
        </p:nvGrpSpPr>
        <p:grpSpPr bwMode="auto">
          <a:xfrm flipH="1">
            <a:off x="14288" y="6261100"/>
            <a:ext cx="8966200" cy="1588"/>
            <a:chOff x="112" y="3944"/>
            <a:chExt cx="5648" cy="0"/>
          </a:xfrm>
        </p:grpSpPr>
        <p:sp>
          <p:nvSpPr>
            <p:cNvPr id="15367" name="Line 7"/>
            <p:cNvSpPr>
              <a:spLocks noChangeShapeType="1"/>
            </p:cNvSpPr>
            <p:nvPr userDrawn="1"/>
          </p:nvSpPr>
          <p:spPr bwMode="auto">
            <a:xfrm>
              <a:off x="1416" y="3944"/>
              <a:ext cx="4344" cy="0"/>
            </a:xfrm>
            <a:prstGeom prst="line">
              <a:avLst/>
            </a:prstGeom>
            <a:noFill/>
            <a:ln w="9525">
              <a:solidFill>
                <a:schemeClr val="bg1"/>
              </a:solidFill>
              <a:round/>
              <a:headEnd/>
              <a:tailEnd/>
            </a:ln>
            <a:effectLst/>
          </p:spPr>
          <p:txBody>
            <a:bodyPr wrap="none" anchor="ctr"/>
            <a:lstStyle/>
            <a:p>
              <a:endParaRPr lang="en-US"/>
            </a:p>
          </p:txBody>
        </p:sp>
        <p:sp>
          <p:nvSpPr>
            <p:cNvPr id="15368" name="Line 8"/>
            <p:cNvSpPr>
              <a:spLocks noChangeShapeType="1"/>
            </p:cNvSpPr>
            <p:nvPr userDrawn="1"/>
          </p:nvSpPr>
          <p:spPr bwMode="auto">
            <a:xfrm>
              <a:off x="112" y="3944"/>
              <a:ext cx="1240" cy="0"/>
            </a:xfrm>
            <a:prstGeom prst="line">
              <a:avLst/>
            </a:prstGeom>
            <a:noFill/>
            <a:ln w="117475" cap="rnd">
              <a:solidFill>
                <a:srgbClr val="FFFFFF"/>
              </a:solidFill>
              <a:prstDash val="sysDot"/>
              <a:round/>
              <a:headEnd/>
              <a:tailEnd/>
            </a:ln>
            <a:effectLst/>
          </p:spPr>
          <p:txBody>
            <a:bodyPr wrap="none" anchor="ctr"/>
            <a:lstStyle/>
            <a:p>
              <a:endParaRPr lang="en-US"/>
            </a:p>
          </p:txBody>
        </p:sp>
      </p:grpSp>
      <p:sp>
        <p:nvSpPr>
          <p:cNvPr id="15372" name="Text Box 12"/>
          <p:cNvSpPr txBox="1">
            <a:spLocks noChangeArrowheads="1"/>
          </p:cNvSpPr>
          <p:nvPr userDrawn="1"/>
        </p:nvSpPr>
        <p:spPr bwMode="auto">
          <a:xfrm>
            <a:off x="2438400" y="6477000"/>
            <a:ext cx="3505200" cy="274638"/>
          </a:xfrm>
          <a:prstGeom prst="rect">
            <a:avLst/>
          </a:prstGeom>
          <a:noFill/>
          <a:ln w="9525">
            <a:noFill/>
            <a:miter lim="800000"/>
            <a:headEnd/>
            <a:tailEnd/>
          </a:ln>
          <a:effectLst/>
        </p:spPr>
        <p:txBody>
          <a:bodyPr>
            <a:spAutoFit/>
          </a:bodyPr>
          <a:lstStyle/>
          <a:p>
            <a:pPr algn="l"/>
            <a:r>
              <a:rPr lang="en-US" sz="1200"/>
              <a:t>Out of Home Viewing – VCM Study</a:t>
            </a:r>
          </a:p>
        </p:txBody>
      </p:sp>
      <p:sp>
        <p:nvSpPr>
          <p:cNvPr id="15373" name="Rectangle 13"/>
          <p:cNvSpPr>
            <a:spLocks noGrp="1" noChangeArrowheads="1"/>
          </p:cNvSpPr>
          <p:nvPr>
            <p:ph type="sldNum" sz="quarter" idx="4"/>
          </p:nvPr>
        </p:nvSpPr>
        <p:spPr bwMode="auto">
          <a:xfrm>
            <a:off x="5410200" y="6381750"/>
            <a:ext cx="1447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a:lvl1pPr>
          </a:lstStyle>
          <a:p>
            <a:fld id="{560B0498-055D-49D1-99A5-325B3C82518B}" type="slidenum">
              <a:rPr lang="en-US"/>
              <a:pPr/>
              <a:t>‹#›</a:t>
            </a:fld>
            <a:endParaRPr lang="en-US"/>
          </a:p>
        </p:txBody>
      </p:sp>
      <p:sp>
        <p:nvSpPr>
          <p:cNvPr id="10" name="TextBox 9"/>
          <p:cNvSpPr txBox="1"/>
          <p:nvPr userDrawn="1"/>
        </p:nvSpPr>
        <p:spPr>
          <a:xfrm>
            <a:off x="216006" y="6477000"/>
            <a:ext cx="998991" cy="246221"/>
          </a:xfrm>
          <a:prstGeom prst="rect">
            <a:avLst/>
          </a:prstGeom>
          <a:noFill/>
        </p:spPr>
        <p:txBody>
          <a:bodyPr wrap="none" rtlCol="0">
            <a:spAutoFit/>
          </a:bodyPr>
          <a:lstStyle/>
          <a:p>
            <a:pPr marL="0" marR="0" indent="0" algn="r" defTabSz="914400" rtl="0" eaLnBrk="1" fontAlgn="base" latinLnBrk="0" hangingPunct="1">
              <a:lnSpc>
                <a:spcPct val="100000"/>
              </a:lnSpc>
              <a:spcBef>
                <a:spcPct val="50000"/>
              </a:spcBef>
              <a:spcAft>
                <a:spcPct val="0"/>
              </a:spcAft>
              <a:buClrTx/>
              <a:buSzTx/>
              <a:buFontTx/>
              <a:buNone/>
              <a:tabLst/>
              <a:defRPr/>
            </a:pPr>
            <a:r>
              <a:rPr lang="en-US" sz="1000" b="1" kern="1200" dirty="0" smtClean="0">
                <a:solidFill>
                  <a:schemeClr val="bg1"/>
                </a:solidFill>
                <a:latin typeface="Arial" pitchFamily="34" charset="0"/>
                <a:ea typeface="+mn-ea"/>
                <a:cs typeface="+mn-cs"/>
              </a:rPr>
              <a:t>Slide.</a:t>
            </a:r>
            <a:fld id="{C5A5D344-7E43-4E51-A281-EDAB46894714}" type="slidenum">
              <a:rPr lang="en-US" smtClean="0"/>
              <a:pPr marL="0" marR="0" indent="0" algn="r" defTabSz="914400" rtl="0" eaLnBrk="1" fontAlgn="base" latinLnBrk="0" hangingPunct="1">
                <a:lnSpc>
                  <a:spcPct val="100000"/>
                </a:lnSpc>
                <a:spcBef>
                  <a:spcPct val="50000"/>
                </a:spcBef>
                <a:spcAft>
                  <a:spcPct val="0"/>
                </a:spcAft>
                <a:buClrTx/>
                <a:buSzTx/>
                <a:buFontTx/>
                <a:buNone/>
                <a:tabLst/>
                <a:defRPr/>
              </a:pPr>
              <a:t>‹#›</a:t>
            </a:fld>
            <a:r>
              <a:rPr lang="en-US" dirty="0" smtClean="0"/>
              <a:t> of 36</a:t>
            </a:r>
            <a:endParaRPr 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iming>
    <p:tnLst>
      <p:par>
        <p:cTn id="1" dur="indefinite" restart="never" nodeType="tmRoot"/>
      </p:par>
    </p:tnLst>
  </p:timing>
  <p:hf hdr="0" ftr="0"/>
  <p:txStyles>
    <p:titleStyle>
      <a:lvl1pPr algn="l" rtl="0" fontAlgn="base">
        <a:lnSpc>
          <a:spcPct val="95000"/>
        </a:lnSpc>
        <a:spcBef>
          <a:spcPct val="0"/>
        </a:spcBef>
        <a:spcAft>
          <a:spcPct val="0"/>
        </a:spcAft>
        <a:defRPr sz="3200">
          <a:solidFill>
            <a:srgbClr val="0082D1"/>
          </a:solidFill>
          <a:latin typeface="+mj-lt"/>
          <a:ea typeface="+mj-ea"/>
          <a:cs typeface="+mj-cs"/>
        </a:defRPr>
      </a:lvl1pPr>
      <a:lvl2pPr algn="l" rtl="0" fontAlgn="base">
        <a:lnSpc>
          <a:spcPct val="95000"/>
        </a:lnSpc>
        <a:spcBef>
          <a:spcPct val="0"/>
        </a:spcBef>
        <a:spcAft>
          <a:spcPct val="0"/>
        </a:spcAft>
        <a:defRPr sz="3200">
          <a:solidFill>
            <a:srgbClr val="0082D1"/>
          </a:solidFill>
          <a:latin typeface="Arial" pitchFamily="34" charset="0"/>
        </a:defRPr>
      </a:lvl2pPr>
      <a:lvl3pPr algn="l" rtl="0" fontAlgn="base">
        <a:lnSpc>
          <a:spcPct val="95000"/>
        </a:lnSpc>
        <a:spcBef>
          <a:spcPct val="0"/>
        </a:spcBef>
        <a:spcAft>
          <a:spcPct val="0"/>
        </a:spcAft>
        <a:defRPr sz="3200">
          <a:solidFill>
            <a:srgbClr val="0082D1"/>
          </a:solidFill>
          <a:latin typeface="Arial" pitchFamily="34" charset="0"/>
        </a:defRPr>
      </a:lvl3pPr>
      <a:lvl4pPr algn="l" rtl="0" fontAlgn="base">
        <a:lnSpc>
          <a:spcPct val="95000"/>
        </a:lnSpc>
        <a:spcBef>
          <a:spcPct val="0"/>
        </a:spcBef>
        <a:spcAft>
          <a:spcPct val="0"/>
        </a:spcAft>
        <a:defRPr sz="3200">
          <a:solidFill>
            <a:srgbClr val="0082D1"/>
          </a:solidFill>
          <a:latin typeface="Arial" pitchFamily="34" charset="0"/>
        </a:defRPr>
      </a:lvl4pPr>
      <a:lvl5pPr algn="l" rtl="0" fontAlgn="base">
        <a:lnSpc>
          <a:spcPct val="95000"/>
        </a:lnSpc>
        <a:spcBef>
          <a:spcPct val="0"/>
        </a:spcBef>
        <a:spcAft>
          <a:spcPct val="0"/>
        </a:spcAft>
        <a:defRPr sz="3200">
          <a:solidFill>
            <a:srgbClr val="0082D1"/>
          </a:solidFill>
          <a:latin typeface="Arial" pitchFamily="34" charset="0"/>
        </a:defRPr>
      </a:lvl5pPr>
      <a:lvl6pPr marL="457200" algn="l" rtl="0" fontAlgn="base">
        <a:lnSpc>
          <a:spcPct val="95000"/>
        </a:lnSpc>
        <a:spcBef>
          <a:spcPct val="0"/>
        </a:spcBef>
        <a:spcAft>
          <a:spcPct val="0"/>
        </a:spcAft>
        <a:defRPr sz="3200">
          <a:solidFill>
            <a:srgbClr val="0082D1"/>
          </a:solidFill>
          <a:latin typeface="Arial" pitchFamily="34" charset="0"/>
        </a:defRPr>
      </a:lvl6pPr>
      <a:lvl7pPr marL="914400" algn="l" rtl="0" fontAlgn="base">
        <a:lnSpc>
          <a:spcPct val="95000"/>
        </a:lnSpc>
        <a:spcBef>
          <a:spcPct val="0"/>
        </a:spcBef>
        <a:spcAft>
          <a:spcPct val="0"/>
        </a:spcAft>
        <a:defRPr sz="3200">
          <a:solidFill>
            <a:srgbClr val="0082D1"/>
          </a:solidFill>
          <a:latin typeface="Arial" pitchFamily="34" charset="0"/>
        </a:defRPr>
      </a:lvl7pPr>
      <a:lvl8pPr marL="1371600" algn="l" rtl="0" fontAlgn="base">
        <a:lnSpc>
          <a:spcPct val="95000"/>
        </a:lnSpc>
        <a:spcBef>
          <a:spcPct val="0"/>
        </a:spcBef>
        <a:spcAft>
          <a:spcPct val="0"/>
        </a:spcAft>
        <a:defRPr sz="3200">
          <a:solidFill>
            <a:srgbClr val="0082D1"/>
          </a:solidFill>
          <a:latin typeface="Arial" pitchFamily="34" charset="0"/>
        </a:defRPr>
      </a:lvl8pPr>
      <a:lvl9pPr marL="1828800" algn="l" rtl="0" fontAlgn="base">
        <a:lnSpc>
          <a:spcPct val="95000"/>
        </a:lnSpc>
        <a:spcBef>
          <a:spcPct val="0"/>
        </a:spcBef>
        <a:spcAft>
          <a:spcPct val="0"/>
        </a:spcAft>
        <a:defRPr sz="3200">
          <a:solidFill>
            <a:srgbClr val="0082D1"/>
          </a:solidFill>
          <a:latin typeface="Arial" pitchFamily="34" charset="0"/>
        </a:defRPr>
      </a:lvl9pPr>
    </p:titleStyle>
    <p:bodyStyle>
      <a:lvl1pPr marL="169863" indent="-169863" algn="l" rtl="0" fontAlgn="base">
        <a:spcBef>
          <a:spcPct val="0"/>
        </a:spcBef>
        <a:spcAft>
          <a:spcPct val="0"/>
        </a:spcAft>
        <a:buClr>
          <a:srgbClr val="0082D1"/>
        </a:buClr>
        <a:buFont typeface="Times" pitchFamily="18" charset="0"/>
        <a:buChar char="•"/>
        <a:defRPr sz="2400">
          <a:solidFill>
            <a:schemeClr val="tx1"/>
          </a:solidFill>
          <a:latin typeface="+mn-lt"/>
          <a:ea typeface="+mn-ea"/>
          <a:cs typeface="+mn-cs"/>
        </a:defRPr>
      </a:lvl1pPr>
      <a:lvl2pPr marL="455613" indent="-171450" algn="l" rtl="0" fontAlgn="base">
        <a:spcBef>
          <a:spcPct val="0"/>
        </a:spcBef>
        <a:spcAft>
          <a:spcPct val="0"/>
        </a:spcAft>
        <a:buClr>
          <a:srgbClr val="0082D1"/>
        </a:buClr>
        <a:buFont typeface="Times" pitchFamily="18" charset="0"/>
        <a:buChar char="–"/>
        <a:defRPr sz="2000">
          <a:solidFill>
            <a:schemeClr val="tx1"/>
          </a:solidFill>
          <a:latin typeface="+mn-lt"/>
        </a:defRPr>
      </a:lvl2pPr>
      <a:lvl3pPr marL="747713" indent="-177800" algn="l" rtl="0" fontAlgn="base">
        <a:spcBef>
          <a:spcPct val="0"/>
        </a:spcBef>
        <a:spcAft>
          <a:spcPct val="0"/>
        </a:spcAft>
        <a:buClr>
          <a:srgbClr val="0082D1"/>
        </a:buClr>
        <a:buFont typeface="Times" pitchFamily="18" charset="0"/>
        <a:buChar char="–"/>
        <a:defRPr sz="1900">
          <a:solidFill>
            <a:schemeClr val="tx1"/>
          </a:solidFill>
          <a:latin typeface="+mn-lt"/>
        </a:defRPr>
      </a:lvl3pPr>
      <a:lvl4pPr marL="1033463" indent="-171450" algn="l" rtl="0" fontAlgn="base">
        <a:spcBef>
          <a:spcPct val="0"/>
        </a:spcBef>
        <a:spcAft>
          <a:spcPct val="0"/>
        </a:spcAft>
        <a:buClr>
          <a:srgbClr val="0082D1"/>
        </a:buClr>
        <a:buFont typeface="Times" pitchFamily="18" charset="0"/>
        <a:buChar char="–"/>
        <a:defRPr sz="1700">
          <a:solidFill>
            <a:schemeClr val="tx1"/>
          </a:solidFill>
          <a:latin typeface="+mn-lt"/>
        </a:defRPr>
      </a:lvl4pPr>
      <a:lvl5pPr marL="1260475" indent="-112713" algn="l" rtl="0" fontAlgn="base">
        <a:spcBef>
          <a:spcPct val="0"/>
        </a:spcBef>
        <a:spcAft>
          <a:spcPct val="0"/>
        </a:spcAft>
        <a:buClr>
          <a:srgbClr val="0082D1"/>
        </a:buClr>
        <a:buFont typeface="Times" pitchFamily="18" charset="0"/>
        <a:buChar char="•"/>
        <a:defRPr sz="1600">
          <a:solidFill>
            <a:schemeClr val="tx1"/>
          </a:solidFill>
          <a:latin typeface="+mn-lt"/>
        </a:defRPr>
      </a:lvl5pPr>
      <a:lvl6pPr marL="1717675" indent="-112713" algn="l" rtl="0" fontAlgn="base">
        <a:spcBef>
          <a:spcPct val="0"/>
        </a:spcBef>
        <a:spcAft>
          <a:spcPct val="0"/>
        </a:spcAft>
        <a:buClr>
          <a:srgbClr val="0082D1"/>
        </a:buClr>
        <a:buFont typeface="Times" pitchFamily="18" charset="0"/>
        <a:buChar char="•"/>
        <a:defRPr sz="1600">
          <a:solidFill>
            <a:schemeClr val="tx1"/>
          </a:solidFill>
          <a:latin typeface="+mn-lt"/>
        </a:defRPr>
      </a:lvl6pPr>
      <a:lvl7pPr marL="2174875" indent="-112713" algn="l" rtl="0" fontAlgn="base">
        <a:spcBef>
          <a:spcPct val="0"/>
        </a:spcBef>
        <a:spcAft>
          <a:spcPct val="0"/>
        </a:spcAft>
        <a:buClr>
          <a:srgbClr val="0082D1"/>
        </a:buClr>
        <a:buFont typeface="Times" pitchFamily="18" charset="0"/>
        <a:buChar char="•"/>
        <a:defRPr sz="1600">
          <a:solidFill>
            <a:schemeClr val="tx1"/>
          </a:solidFill>
          <a:latin typeface="+mn-lt"/>
        </a:defRPr>
      </a:lvl7pPr>
      <a:lvl8pPr marL="2632075" indent="-112713" algn="l" rtl="0" fontAlgn="base">
        <a:spcBef>
          <a:spcPct val="0"/>
        </a:spcBef>
        <a:spcAft>
          <a:spcPct val="0"/>
        </a:spcAft>
        <a:buClr>
          <a:srgbClr val="0082D1"/>
        </a:buClr>
        <a:buFont typeface="Times" pitchFamily="18" charset="0"/>
        <a:buChar char="•"/>
        <a:defRPr sz="1600">
          <a:solidFill>
            <a:schemeClr val="tx1"/>
          </a:solidFill>
          <a:latin typeface="+mn-lt"/>
        </a:defRPr>
      </a:lvl8pPr>
      <a:lvl9pPr marL="3089275" indent="-112713" algn="l" rtl="0" fontAlgn="base">
        <a:spcBef>
          <a:spcPct val="0"/>
        </a:spcBef>
        <a:spcAft>
          <a:spcPct val="0"/>
        </a:spcAft>
        <a:buClr>
          <a:srgbClr val="0082D1"/>
        </a:buClr>
        <a:buFont typeface="Times" pitchFamily="18"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4/27/2016</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0B0498-055D-49D1-99A5-325B3C82518B}"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Box 12"/>
          <p:cNvSpPr txBox="1">
            <a:spLocks noChangeArrowheads="1"/>
          </p:cNvSpPr>
          <p:nvPr userDrawn="1"/>
        </p:nvSpPr>
        <p:spPr bwMode="auto">
          <a:xfrm>
            <a:off x="2438400" y="6477000"/>
            <a:ext cx="3505200" cy="274638"/>
          </a:xfrm>
          <a:prstGeom prst="rect">
            <a:avLst/>
          </a:prstGeom>
          <a:noFill/>
          <a:ln w="9525">
            <a:noFill/>
            <a:miter lim="800000"/>
            <a:headEnd/>
            <a:tailEnd/>
          </a:ln>
          <a:effectLst/>
        </p:spPr>
        <p:txBody>
          <a:bodyPr>
            <a:spAutoFit/>
          </a:bodyPr>
          <a:lstStyle/>
          <a:p>
            <a:pPr algn="l"/>
            <a:r>
              <a:rPr lang="en-US" sz="1200"/>
              <a:t>Out of Home Viewing – VCM Study</a:t>
            </a:r>
          </a:p>
        </p:txBody>
      </p:sp>
      <p:sp>
        <p:nvSpPr>
          <p:cNvPr id="9" name="TextBox 8"/>
          <p:cNvSpPr txBox="1"/>
          <p:nvPr userDrawn="1"/>
        </p:nvSpPr>
        <p:spPr>
          <a:xfrm>
            <a:off x="216006" y="6477000"/>
            <a:ext cx="998991" cy="246221"/>
          </a:xfrm>
          <a:prstGeom prst="rect">
            <a:avLst/>
          </a:prstGeom>
          <a:noFill/>
        </p:spPr>
        <p:txBody>
          <a:bodyPr wrap="none" rtlCol="0">
            <a:spAutoFit/>
          </a:bodyPr>
          <a:lstStyle/>
          <a:p>
            <a:pPr marL="0" marR="0" indent="0" algn="r" defTabSz="914400" rtl="0" eaLnBrk="1" fontAlgn="base" latinLnBrk="0" hangingPunct="1">
              <a:lnSpc>
                <a:spcPct val="100000"/>
              </a:lnSpc>
              <a:spcBef>
                <a:spcPct val="50000"/>
              </a:spcBef>
              <a:spcAft>
                <a:spcPct val="0"/>
              </a:spcAft>
              <a:buClrTx/>
              <a:buSzTx/>
              <a:buFontTx/>
              <a:buNone/>
              <a:tabLst/>
              <a:defRPr/>
            </a:pPr>
            <a:r>
              <a:rPr lang="en-US" sz="1000" b="1" kern="1200" dirty="0" smtClean="0">
                <a:solidFill>
                  <a:schemeClr val="bg1"/>
                </a:solidFill>
                <a:latin typeface="Arial" pitchFamily="34" charset="0"/>
                <a:ea typeface="+mn-ea"/>
                <a:cs typeface="+mn-cs"/>
              </a:rPr>
              <a:t>Slide.</a:t>
            </a:r>
            <a:fld id="{C5A5D344-7E43-4E51-A281-EDAB46894714}" type="slidenum">
              <a:rPr lang="en-US" smtClean="0"/>
              <a:pPr marL="0" marR="0" indent="0" algn="r" defTabSz="914400" rtl="0" eaLnBrk="1" fontAlgn="base" latinLnBrk="0" hangingPunct="1">
                <a:lnSpc>
                  <a:spcPct val="100000"/>
                </a:lnSpc>
                <a:spcBef>
                  <a:spcPct val="50000"/>
                </a:spcBef>
                <a:spcAft>
                  <a:spcPct val="0"/>
                </a:spcAft>
                <a:buClrTx/>
                <a:buSzTx/>
                <a:buFontTx/>
                <a:buNone/>
                <a:tabLst/>
                <a:defRPr/>
              </a:pPr>
              <a:t>‹#›</a:t>
            </a:fld>
            <a:r>
              <a:rPr lang="en-US" dirty="0" smtClean="0"/>
              <a:t> of 36</a:t>
            </a:r>
            <a:endParaRPr lang="en-US" dirty="0"/>
          </a:p>
        </p:txBody>
      </p:sp>
    </p:spTree>
    <p:extLst>
      <p:ext uri="{BB962C8B-B14F-4D97-AF65-F5344CB8AC3E}">
        <p14:creationId xmlns:p14="http://schemas.microsoft.com/office/powerpoint/2010/main" val="388786828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ft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99616"/>
          </a:xfrm>
        </p:spPr>
        <p:txBody>
          <a:bodyPr/>
          <a:lstStyle/>
          <a:p>
            <a:r>
              <a:rPr lang="en-US" dirty="0" smtClean="0"/>
              <a:t>Consistency and isolation DEFINITIONS: USING </a:t>
            </a:r>
            <a:r>
              <a:rPr lang="en-US" dirty="0" err="1" smtClean="0"/>
              <a:t>dsg</a:t>
            </a:r>
            <a:endParaRPr lang="en-US" dirty="0"/>
          </a:p>
        </p:txBody>
      </p:sp>
      <p:sp>
        <p:nvSpPr>
          <p:cNvPr id="3" name="Content Placeholder 2"/>
          <p:cNvSpPr>
            <a:spLocks noGrp="1"/>
          </p:cNvSpPr>
          <p:nvPr>
            <p:ph idx="1"/>
          </p:nvPr>
        </p:nvSpPr>
        <p:spPr>
          <a:xfrm>
            <a:off x="768096" y="1499616"/>
            <a:ext cx="7290055" cy="4809744"/>
          </a:xfrm>
        </p:spPr>
        <p:txBody>
          <a:bodyPr>
            <a:normAutofit/>
          </a:bodyPr>
          <a:lstStyle/>
          <a:p>
            <a:pPr fontAlgn="auto">
              <a:buFont typeface="Wingdings" panose="05000000000000000000" pitchFamily="2" charset="2"/>
              <a:buChar char="Ø"/>
            </a:pPr>
            <a:r>
              <a:rPr lang="en-US" b="1" dirty="0">
                <a:latin typeface="Calibri" pitchFamily="34" charset="0"/>
                <a:cs typeface="Calibri" pitchFamily="34" charset="0"/>
                <a:sym typeface="Wingdings" panose="05000000000000000000" pitchFamily="2" charset="2"/>
              </a:rPr>
              <a:t>Consistency Guarantees </a:t>
            </a:r>
            <a:r>
              <a:rPr lang="en-US" sz="1800" dirty="0">
                <a:latin typeface="Calibri" pitchFamily="34" charset="0"/>
                <a:cs typeface="Calibri" pitchFamily="34" charset="0"/>
                <a:sym typeface="Wingdings" panose="05000000000000000000" pitchFamily="2" charset="2"/>
              </a:rPr>
              <a:t>We specify “</a:t>
            </a:r>
            <a:r>
              <a:rPr lang="en-US" sz="1800" b="1" i="1" dirty="0">
                <a:latin typeface="Calibri" pitchFamily="34" charset="0"/>
                <a:cs typeface="Calibri" pitchFamily="34" charset="0"/>
                <a:sym typeface="Wingdings" panose="05000000000000000000" pitchFamily="2" charset="2"/>
              </a:rPr>
              <a:t>valid</a:t>
            </a:r>
            <a:r>
              <a:rPr lang="en-US" sz="1800" dirty="0">
                <a:latin typeface="Calibri" pitchFamily="34" charset="0"/>
                <a:cs typeface="Calibri" pitchFamily="34" charset="0"/>
                <a:sym typeface="Wingdings" panose="05000000000000000000" pitchFamily="2" charset="2"/>
              </a:rPr>
              <a:t>” paths in </a:t>
            </a:r>
            <a:r>
              <a:rPr lang="en-US" sz="1800" b="1" dirty="0">
                <a:solidFill>
                  <a:srgbClr val="FF0000"/>
                </a:solidFill>
                <a:latin typeface="Calibri" pitchFamily="34" charset="0"/>
                <a:cs typeface="Calibri" pitchFamily="34" charset="0"/>
                <a:sym typeface="Wingdings" panose="05000000000000000000" pitchFamily="2" charset="2"/>
              </a:rPr>
              <a:t>DSG</a:t>
            </a:r>
            <a:r>
              <a:rPr lang="en-US" sz="1800" dirty="0">
                <a:latin typeface="Calibri" pitchFamily="34" charset="0"/>
                <a:cs typeface="Calibri" pitchFamily="34" charset="0"/>
                <a:sym typeface="Wingdings" panose="05000000000000000000" pitchFamily="2" charset="2"/>
              </a:rPr>
              <a:t>s</a:t>
            </a:r>
          </a:p>
          <a:p>
            <a:pPr>
              <a:buFont typeface="Wingdings" panose="05000000000000000000" pitchFamily="2" charset="2"/>
              <a:buChar char="Ø"/>
            </a:pPr>
            <a:endParaRPr lang="en-US" b="1" dirty="0" smtClean="0">
              <a:latin typeface="Calibri" pitchFamily="34" charset="0"/>
              <a:cs typeface="Calibri" pitchFamily="34" charset="0"/>
              <a:sym typeface="Wingdings" panose="05000000000000000000" pitchFamily="2" charset="2"/>
            </a:endParaRPr>
          </a:p>
          <a:p>
            <a:pPr>
              <a:buFont typeface="Wingdings" panose="05000000000000000000" pitchFamily="2" charset="2"/>
              <a:buChar char="Ø"/>
            </a:pPr>
            <a:r>
              <a:rPr lang="en-US" sz="1800" dirty="0">
                <a:latin typeface="Calibri" pitchFamily="34" charset="0"/>
                <a:cs typeface="Calibri" pitchFamily="34" charset="0"/>
                <a:sym typeface="Wingdings" panose="05000000000000000000" pitchFamily="2" charset="2"/>
              </a:rPr>
              <a:t>The model is </a:t>
            </a:r>
            <a:r>
              <a:rPr lang="en-US" sz="1800" b="1" i="1" dirty="0">
                <a:latin typeface="Calibri" pitchFamily="34" charset="0"/>
                <a:cs typeface="Calibri" pitchFamily="34" charset="0"/>
                <a:sym typeface="Wingdings" panose="05000000000000000000" pitchFamily="2" charset="2"/>
              </a:rPr>
              <a:t>generic</a:t>
            </a:r>
            <a:r>
              <a:rPr lang="en-US" sz="1800" dirty="0">
                <a:latin typeface="Calibri" pitchFamily="34" charset="0"/>
                <a:cs typeface="Calibri" pitchFamily="34" charset="0"/>
                <a:sym typeface="Wingdings" panose="05000000000000000000" pitchFamily="2" charset="2"/>
              </a:rPr>
              <a:t>: can handle sessions, transactions, etc. </a:t>
            </a:r>
          </a:p>
          <a:p>
            <a:pPr fontAlgn="auto">
              <a:buFont typeface="Wingdings" panose="05000000000000000000" pitchFamily="2" charset="2"/>
              <a:buChar char="Ø"/>
            </a:pPr>
            <a:endParaRPr lang="en-US" b="1" dirty="0" smtClean="0">
              <a:latin typeface="Calibri" pitchFamily="34" charset="0"/>
              <a:cs typeface="Calibri" pitchFamily="34" charset="0"/>
              <a:sym typeface="Wingdings" panose="05000000000000000000" pitchFamily="2" charset="2"/>
            </a:endParaRPr>
          </a:p>
          <a:p>
            <a:pPr fontAlgn="auto">
              <a:buFont typeface="Wingdings" panose="05000000000000000000" pitchFamily="2" charset="2"/>
              <a:buChar char="Ø"/>
            </a:pPr>
            <a:r>
              <a:rPr lang="en-US" sz="1800" dirty="0">
                <a:latin typeface="Calibri" pitchFamily="34" charset="0"/>
                <a:cs typeface="Calibri" pitchFamily="34" charset="0"/>
                <a:sym typeface="Wingdings" panose="05000000000000000000" pitchFamily="2" charset="2"/>
              </a:rPr>
              <a:t>Combines </a:t>
            </a:r>
            <a:r>
              <a:rPr lang="en-US" sz="1800" b="1" dirty="0">
                <a:latin typeface="Calibri" pitchFamily="34" charset="0"/>
                <a:cs typeface="Calibri" pitchFamily="34" charset="0"/>
                <a:sym typeface="Wingdings" panose="05000000000000000000" pitchFamily="2" charset="2"/>
              </a:rPr>
              <a:t>Isolation Levels </a:t>
            </a:r>
            <a:r>
              <a:rPr lang="en-US" sz="1800" dirty="0">
                <a:latin typeface="Calibri" pitchFamily="34" charset="0"/>
                <a:cs typeface="Calibri" pitchFamily="34" charset="0"/>
                <a:sym typeface="Wingdings" panose="05000000000000000000" pitchFamily="2" charset="2"/>
              </a:rPr>
              <a:t>with Consistency Guarantees</a:t>
            </a:r>
          </a:p>
          <a:p>
            <a:pPr marL="0" indent="0" fontAlgn="auto">
              <a:buNone/>
            </a:pPr>
            <a:endParaRPr lang="en-US" b="1" u="sng" dirty="0">
              <a:latin typeface="Calibri" pitchFamily="34" charset="0"/>
              <a:cs typeface="Calibri" pitchFamily="34" charset="0"/>
              <a:sym typeface="Wingdings" panose="05000000000000000000" pitchFamily="2" charset="2"/>
            </a:endParaRPr>
          </a:p>
          <a:p>
            <a:pPr fontAlgn="auto"/>
            <a:r>
              <a:rPr lang="en-US" b="1" u="sng" dirty="0" smtClean="0">
                <a:latin typeface="Calibri" pitchFamily="34" charset="0"/>
                <a:cs typeface="Calibri" pitchFamily="34" charset="0"/>
                <a:sym typeface="Wingdings" panose="05000000000000000000" pitchFamily="2" charset="2"/>
              </a:rPr>
              <a:t>Symbols </a:t>
            </a:r>
            <a:r>
              <a:rPr lang="en-US" b="1" u="sng" dirty="0">
                <a:latin typeface="Calibri" pitchFamily="34" charset="0"/>
                <a:cs typeface="Calibri" pitchFamily="34" charset="0"/>
                <a:sym typeface="Wingdings" panose="05000000000000000000" pitchFamily="2" charset="2"/>
              </a:rPr>
              <a:t>and Notations:</a:t>
            </a:r>
          </a:p>
          <a:p>
            <a:pPr fontAlgn="auto"/>
            <a:r>
              <a:rPr lang="en-US" sz="1800" b="1" dirty="0" smtClean="0">
                <a:latin typeface="Calibri" pitchFamily="34" charset="0"/>
                <a:cs typeface="Calibri" pitchFamily="34" charset="0"/>
                <a:sym typeface="Wingdings" panose="05000000000000000000" pitchFamily="2" charset="2"/>
              </a:rPr>
              <a:t>w</a:t>
            </a:r>
            <a:r>
              <a:rPr lang="en-US" sz="1800" b="1" baseline="30000" dirty="0" smtClean="0">
                <a:latin typeface="Calibri" pitchFamily="34" charset="0"/>
                <a:cs typeface="Calibri" pitchFamily="34" charset="0"/>
                <a:sym typeface="Wingdings" panose="05000000000000000000" pitchFamily="2" charset="2"/>
              </a:rPr>
              <a:t>2</a:t>
            </a:r>
            <a:r>
              <a:rPr lang="en-US" sz="1800" b="1" baseline="-25000" dirty="0" smtClean="0">
                <a:latin typeface="Calibri" pitchFamily="34" charset="0"/>
                <a:cs typeface="Calibri" pitchFamily="34" charset="0"/>
                <a:sym typeface="Wingdings" panose="05000000000000000000" pitchFamily="2" charset="2"/>
              </a:rPr>
              <a:t>1</a:t>
            </a:r>
            <a:r>
              <a:rPr lang="en-US" sz="1800" b="1" dirty="0" smtClean="0">
                <a:latin typeface="Calibri" pitchFamily="34" charset="0"/>
                <a:cs typeface="Calibri" pitchFamily="34" charset="0"/>
                <a:sym typeface="Wingdings" panose="05000000000000000000" pitchFamily="2" charset="2"/>
              </a:rPr>
              <a:t>(</a:t>
            </a:r>
            <a:r>
              <a:rPr lang="en-US" sz="1800" b="1" dirty="0" err="1" smtClean="0">
                <a:latin typeface="Calibri" pitchFamily="34" charset="0"/>
                <a:cs typeface="Calibri" pitchFamily="34" charset="0"/>
                <a:sym typeface="Wingdings" panose="05000000000000000000" pitchFamily="2" charset="2"/>
              </a:rPr>
              <a:t>X,v</a:t>
            </a:r>
            <a:r>
              <a:rPr lang="en-US" sz="1800" b="1" dirty="0" smtClean="0">
                <a:latin typeface="Calibri" pitchFamily="34" charset="0"/>
                <a:cs typeface="Calibri" pitchFamily="34" charset="0"/>
                <a:sym typeface="Wingdings" panose="05000000000000000000" pitchFamily="2" charset="2"/>
              </a:rPr>
              <a:t>) </a:t>
            </a:r>
            <a:r>
              <a:rPr lang="en-US" sz="1800" dirty="0" smtClean="0">
                <a:latin typeface="Calibri" pitchFamily="34" charset="0"/>
                <a:cs typeface="Calibri" pitchFamily="34" charset="0"/>
                <a:sym typeface="Wingdings" panose="05000000000000000000" pitchFamily="2" charset="2"/>
              </a:rPr>
              <a:t>  </a:t>
            </a:r>
            <a:r>
              <a:rPr lang="en-US" sz="1800" dirty="0">
                <a:latin typeface="Calibri" pitchFamily="34" charset="0"/>
                <a:cs typeface="Calibri" pitchFamily="34" charset="0"/>
                <a:sym typeface="Wingdings" panose="05000000000000000000" pitchFamily="2" charset="2"/>
              </a:rPr>
              <a:t>2</a:t>
            </a:r>
            <a:r>
              <a:rPr lang="en-US" sz="1800" baseline="30000" dirty="0">
                <a:latin typeface="Calibri" pitchFamily="34" charset="0"/>
                <a:cs typeface="Calibri" pitchFamily="34" charset="0"/>
                <a:sym typeface="Wingdings" panose="05000000000000000000" pitchFamily="2" charset="2"/>
              </a:rPr>
              <a:t>nd</a:t>
            </a:r>
            <a:r>
              <a:rPr lang="en-US" sz="1800" dirty="0">
                <a:latin typeface="Calibri" pitchFamily="34" charset="0"/>
                <a:cs typeface="Calibri" pitchFamily="34" charset="0"/>
                <a:sym typeface="Wingdings" panose="05000000000000000000" pitchFamily="2" charset="2"/>
              </a:rPr>
              <a:t> operation of transaction T1 on variable </a:t>
            </a:r>
            <a:r>
              <a:rPr lang="en-US" sz="1800" dirty="0" smtClean="0">
                <a:latin typeface="Calibri" pitchFamily="34" charset="0"/>
                <a:cs typeface="Calibri" pitchFamily="34" charset="0"/>
                <a:sym typeface="Wingdings" panose="05000000000000000000" pitchFamily="2" charset="2"/>
              </a:rPr>
              <a:t>x that writes value v</a:t>
            </a:r>
            <a:endParaRPr lang="en-US" sz="1800" dirty="0">
              <a:latin typeface="Calibri" pitchFamily="34" charset="0"/>
              <a:cs typeface="Calibri" pitchFamily="34" charset="0"/>
              <a:sym typeface="Wingdings" panose="05000000000000000000" pitchFamily="2" charset="2"/>
            </a:endParaRPr>
          </a:p>
          <a:p>
            <a:pPr fontAlgn="auto"/>
            <a:r>
              <a:rPr lang="en-US" b="1" dirty="0">
                <a:latin typeface="Calibri" pitchFamily="34" charset="0"/>
                <a:cs typeface="Calibri" pitchFamily="34" charset="0"/>
                <a:sym typeface="Wingdings" panose="05000000000000000000" pitchFamily="2" charset="2"/>
              </a:rPr>
              <a:t>              </a:t>
            </a:r>
            <a:r>
              <a:rPr lang="en-US" sz="1800" dirty="0">
                <a:latin typeface="Calibri" pitchFamily="34" charset="0"/>
                <a:cs typeface="Calibri" pitchFamily="34" charset="0"/>
                <a:sym typeface="Wingdings" panose="05000000000000000000" pitchFamily="2" charset="2"/>
              </a:rPr>
              <a:t>path that can have any direction   </a:t>
            </a:r>
          </a:p>
          <a:p>
            <a:pPr fontAlgn="auto"/>
            <a:r>
              <a:rPr lang="en-US" sz="1800" dirty="0">
                <a:latin typeface="Calibri" pitchFamily="34" charset="0"/>
                <a:cs typeface="Calibri" pitchFamily="34" charset="0"/>
                <a:sym typeface="Wingdings" panose="05000000000000000000" pitchFamily="2" charset="2"/>
              </a:rPr>
              <a:t>               path with only valid direction </a:t>
            </a:r>
          </a:p>
          <a:p>
            <a:pPr fontAlgn="auto"/>
            <a:r>
              <a:rPr lang="en-US" dirty="0" smtClean="0">
                <a:latin typeface="Calibri" pitchFamily="34" charset="0"/>
                <a:cs typeface="Calibri" pitchFamily="34" charset="0"/>
                <a:sym typeface="Wingdings" panose="05000000000000000000" pitchFamily="2" charset="2"/>
              </a:rPr>
              <a:t>        </a:t>
            </a:r>
            <a:r>
              <a:rPr lang="en-US" sz="1800" dirty="0">
                <a:latin typeface="Calibri" pitchFamily="34" charset="0"/>
                <a:cs typeface="Calibri" pitchFamily="34" charset="0"/>
                <a:sym typeface="Wingdings" panose="05000000000000000000" pitchFamily="2" charset="2"/>
              </a:rPr>
              <a:t>allows </a:t>
            </a:r>
          </a:p>
          <a:p>
            <a:endParaRPr lang="en-US" dirty="0"/>
          </a:p>
        </p:txBody>
      </p:sp>
      <p:sp>
        <p:nvSpPr>
          <p:cNvPr id="4" name="Date Placeholder 3"/>
          <p:cNvSpPr>
            <a:spLocks noGrp="1"/>
          </p:cNvSpPr>
          <p:nvPr>
            <p:ph type="dt" sz="half" idx="10"/>
          </p:nvPr>
        </p:nvSpPr>
        <p:spPr/>
        <p:txBody>
          <a:bodyPr/>
          <a:lstStyle/>
          <a:p>
            <a:r>
              <a:rPr lang="en-US" smtClean="0"/>
              <a:t>3/17/2016</a:t>
            </a:r>
            <a:endParaRPr lang="en-US" dirty="0"/>
          </a:p>
        </p:txBody>
      </p:sp>
      <p:cxnSp>
        <p:nvCxnSpPr>
          <p:cNvPr id="5" name="Straight Connector 4"/>
          <p:cNvCxnSpPr/>
          <p:nvPr/>
        </p:nvCxnSpPr>
        <p:spPr>
          <a:xfrm>
            <a:off x="1017466" y="5301208"/>
            <a:ext cx="495306" cy="1801"/>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017466" y="5661248"/>
            <a:ext cx="4953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69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324822"/>
            <a:ext cx="9076171" cy="1002424"/>
          </a:xfrm>
        </p:spPr>
        <p:txBody>
          <a:bodyPr>
            <a:normAutofit/>
          </a:bodyPr>
          <a:lstStyle/>
          <a:p>
            <a:r>
              <a:rPr lang="en-US" sz="2400" b="1" dirty="0" smtClean="0">
                <a:latin typeface="Calibri" pitchFamily="34" charset="0"/>
                <a:cs typeface="Calibri" pitchFamily="34" charset="0"/>
              </a:rPr>
              <a:t>DSG FOR Causal Consistency</a:t>
            </a:r>
            <a:endParaRPr lang="en-US" sz="2400" b="1" dirty="0">
              <a:latin typeface="Calibri" pitchFamily="34" charset="0"/>
              <a:cs typeface="Calibri" pitchFamily="34" charset="0"/>
            </a:endParaRPr>
          </a:p>
        </p:txBody>
      </p:sp>
      <p:sp>
        <p:nvSpPr>
          <p:cNvPr id="3" name="Content Placeholder 2"/>
          <p:cNvSpPr>
            <a:spLocks noGrp="1"/>
          </p:cNvSpPr>
          <p:nvPr>
            <p:ph idx="1"/>
          </p:nvPr>
        </p:nvSpPr>
        <p:spPr>
          <a:xfrm>
            <a:off x="582613" y="876300"/>
            <a:ext cx="8191500" cy="5032375"/>
          </a:xfrm>
        </p:spPr>
        <p:txBody>
          <a:bodyPr>
            <a:normAutofit/>
          </a:bodyPr>
          <a:lstStyle/>
          <a:p>
            <a:endParaRPr lang="en-US" dirty="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pPr marL="0" indent="0">
              <a:buNone/>
            </a:pP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pPr lvl="1"/>
            <a:endParaRPr lang="en-US" b="1" dirty="0" smtClean="0">
              <a:solidFill>
                <a:srgbClr val="FF0000"/>
              </a:solidFill>
              <a:latin typeface="Calibri" pitchFamily="34" charset="0"/>
              <a:cs typeface="Calibri" pitchFamily="34" charset="0"/>
            </a:endParaRPr>
          </a:p>
          <a:p>
            <a:pPr lvl="1"/>
            <a:endParaRPr lang="en-US" b="1" dirty="0">
              <a:solidFill>
                <a:srgbClr val="FF0000"/>
              </a:solidFill>
              <a:latin typeface="Calibri" pitchFamily="34" charset="0"/>
              <a:cs typeface="Calibri" pitchFamily="34" charset="0"/>
            </a:endParaRPr>
          </a:p>
          <a:p>
            <a:pPr lvl="1"/>
            <a:endParaRPr lang="en-US" b="1" dirty="0" smtClean="0">
              <a:solidFill>
                <a:srgbClr val="FF0000"/>
              </a:solidFill>
              <a:latin typeface="Calibri" pitchFamily="34" charset="0"/>
              <a:cs typeface="Calibri" pitchFamily="34" charset="0"/>
            </a:endParaRPr>
          </a:p>
          <a:p>
            <a:endParaRPr lang="en-US" dirty="0">
              <a:latin typeface="Calibri" pitchFamily="34" charset="0"/>
              <a:cs typeface="Calibri" pitchFamily="34" charset="0"/>
            </a:endParaRPr>
          </a:p>
        </p:txBody>
      </p:sp>
      <p:sp>
        <p:nvSpPr>
          <p:cNvPr id="4" name="Slide Number Placeholder 3"/>
          <p:cNvSpPr>
            <a:spLocks noGrp="1"/>
          </p:cNvSpPr>
          <p:nvPr>
            <p:ph type="sldNum" sz="quarter" idx="4294967295"/>
          </p:nvPr>
        </p:nvSpPr>
        <p:spPr>
          <a:xfrm>
            <a:off x="8128000" y="6470704"/>
            <a:ext cx="730250" cy="274320"/>
          </a:xfrm>
        </p:spPr>
        <p:txBody>
          <a:bodyPr/>
          <a:lstStyle/>
          <a:p>
            <a:fld id="{17C412FF-1FCB-40EF-8D0A-E85DB25DE50B}" type="slidenum">
              <a:rPr lang="en-US" smtClean="0">
                <a:latin typeface="Calibri" pitchFamily="34" charset="0"/>
                <a:cs typeface="Calibri" pitchFamily="34" charset="0"/>
              </a:rPr>
              <a:pPr/>
              <a:t>2</a:t>
            </a:fld>
            <a:endParaRPr lang="en-US">
              <a:latin typeface="Calibri" pitchFamily="34" charset="0"/>
              <a:cs typeface="Calibri" pitchFamily="34" charset="0"/>
            </a:endParaRPr>
          </a:p>
        </p:txBody>
      </p:sp>
      <p:sp>
        <p:nvSpPr>
          <p:cNvPr id="35" name="Content Placeholder 2"/>
          <p:cNvSpPr txBox="1">
            <a:spLocks/>
          </p:cNvSpPr>
          <p:nvPr/>
        </p:nvSpPr>
        <p:spPr>
          <a:xfrm>
            <a:off x="0" y="277669"/>
            <a:ext cx="9076171" cy="6723456"/>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fontAlgn="auto"/>
            <a:r>
              <a:rPr lang="en-US" sz="1900" b="1" u="sng" dirty="0" smtClean="0">
                <a:latin typeface="Calibri" pitchFamily="34" charset="0"/>
                <a:cs typeface="Calibri" pitchFamily="34" charset="0"/>
                <a:sym typeface="Wingdings" panose="05000000000000000000" pitchFamily="2" charset="2"/>
              </a:rPr>
              <a:t>T1</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1</a:t>
            </a:r>
            <a:r>
              <a:rPr lang="en-US" sz="1900" b="1" dirty="0" smtClean="0">
                <a:latin typeface="Calibri" pitchFamily="34" charset="0"/>
                <a:cs typeface="Calibri" pitchFamily="34" charset="0"/>
                <a:sym typeface="Wingdings" panose="05000000000000000000" pitchFamily="2" charset="2"/>
              </a:rPr>
              <a:t>(</a:t>
            </a:r>
            <a:r>
              <a:rPr lang="en-US" sz="1900" b="1" dirty="0" err="1" smtClean="0">
                <a:latin typeface="Calibri" pitchFamily="34" charset="0"/>
                <a:cs typeface="Calibri" pitchFamily="34" charset="0"/>
                <a:sym typeface="Wingdings" panose="05000000000000000000" pitchFamily="2" charset="2"/>
              </a:rPr>
              <a:t>x,v</a:t>
            </a:r>
            <a:r>
              <a:rPr lang="en-US" sz="1900" b="1" dirty="0" smtClean="0">
                <a:latin typeface="Calibri" pitchFamily="34" charset="0"/>
                <a:cs typeface="Calibri" pitchFamily="34" charset="0"/>
                <a:sym typeface="Wingdings" panose="05000000000000000000" pitchFamily="2" charset="2"/>
              </a:rPr>
              <a:t>)</a:t>
            </a:r>
          </a:p>
          <a:p>
            <a:pPr fontAlgn="auto"/>
            <a:r>
              <a:rPr lang="en-US" sz="1900" b="1" dirty="0">
                <a:latin typeface="Calibri" pitchFamily="34" charset="0"/>
                <a:cs typeface="Calibri" pitchFamily="34" charset="0"/>
                <a:sym typeface="Wingdings" panose="05000000000000000000" pitchFamily="2" charset="2"/>
              </a:rPr>
              <a:t>w</a:t>
            </a:r>
            <a:r>
              <a:rPr lang="en-US" sz="2400" b="1" baseline="30000" dirty="0" smtClean="0">
                <a:latin typeface="Calibri" pitchFamily="34" charset="0"/>
                <a:cs typeface="Calibri" pitchFamily="34" charset="0"/>
                <a:sym typeface="Wingdings" panose="05000000000000000000" pitchFamily="2" charset="2"/>
              </a:rPr>
              <a:t>2</a:t>
            </a:r>
            <a:r>
              <a:rPr lang="en-US" sz="2400" b="1" baseline="-25000" dirty="0" smtClean="0">
                <a:latin typeface="Calibri" pitchFamily="34" charset="0"/>
                <a:cs typeface="Calibri" pitchFamily="34" charset="0"/>
                <a:sym typeface="Wingdings" panose="05000000000000000000" pitchFamily="2" charset="2"/>
              </a:rPr>
              <a:t>1</a:t>
            </a:r>
            <a:r>
              <a:rPr lang="en-US" sz="2400" b="1" dirty="0" smtClean="0">
                <a:latin typeface="Calibri" pitchFamily="34" charset="0"/>
                <a:cs typeface="Calibri" pitchFamily="34" charset="0"/>
                <a:sym typeface="Wingdings" panose="05000000000000000000" pitchFamily="2" charset="2"/>
              </a:rPr>
              <a:t>(</a:t>
            </a:r>
            <a:r>
              <a:rPr lang="en-US" sz="1900" b="1" dirty="0">
                <a:latin typeface="Calibri" pitchFamily="34" charset="0"/>
                <a:cs typeface="Calibri" pitchFamily="34" charset="0"/>
                <a:sym typeface="Wingdings" panose="05000000000000000000" pitchFamily="2" charset="2"/>
              </a:rPr>
              <a:t>x,v1)</a:t>
            </a:r>
            <a:r>
              <a:rPr lang="en-US" sz="1900" b="1" dirty="0">
                <a:latin typeface="Calibri" pitchFamily="34" charset="0"/>
                <a:cs typeface="Calibri" pitchFamily="34" charset="0"/>
              </a:rPr>
              <a:t>                      </a:t>
            </a:r>
            <a:endParaRPr lang="en-US" sz="1900" b="1" dirty="0">
              <a:latin typeface="Calibri" pitchFamily="34" charset="0"/>
              <a:cs typeface="Calibri" pitchFamily="34" charset="0"/>
              <a:sym typeface="Wingdings" panose="05000000000000000000" pitchFamily="2" charset="2"/>
            </a:endParaRPr>
          </a:p>
          <a:p>
            <a:pPr fontAlgn="auto"/>
            <a:r>
              <a:rPr lang="en-US" sz="1900" b="1" dirty="0" smtClean="0">
                <a:latin typeface="Calibri" pitchFamily="34" charset="0"/>
                <a:cs typeface="Calibri" pitchFamily="34" charset="0"/>
                <a:sym typeface="Wingdings" panose="05000000000000000000" pitchFamily="2" charset="2"/>
              </a:rPr>
              <a:t>r</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1</a:t>
            </a:r>
            <a:r>
              <a:rPr lang="en-US" sz="1900" b="1" dirty="0" smtClean="0">
                <a:latin typeface="Calibri" pitchFamily="34" charset="0"/>
                <a:cs typeface="Calibri" pitchFamily="34" charset="0"/>
                <a:sym typeface="Wingdings" panose="05000000000000000000" pitchFamily="2" charset="2"/>
              </a:rPr>
              <a:t>(x)</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1</a:t>
            </a:r>
            <a:r>
              <a:rPr lang="en-US" sz="1900" b="1" dirty="0" smtClean="0">
                <a:latin typeface="Calibri" pitchFamily="34" charset="0"/>
                <a:cs typeface="Calibri" pitchFamily="34" charset="0"/>
                <a:sym typeface="Wingdings" panose="05000000000000000000" pitchFamily="2" charset="2"/>
              </a:rPr>
              <a:t>(y,v2)</a:t>
            </a:r>
          </a:p>
          <a:p>
            <a:pPr fontAlgn="auto"/>
            <a:r>
              <a:rPr lang="en-US" sz="1900" b="1" u="sng" dirty="0" smtClean="0">
                <a:latin typeface="Calibri" pitchFamily="34" charset="0"/>
                <a:cs typeface="Calibri" pitchFamily="34" charset="0"/>
                <a:sym typeface="Wingdings" panose="05000000000000000000" pitchFamily="2" charset="2"/>
              </a:rPr>
              <a:t>T2</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2</a:t>
            </a:r>
            <a:r>
              <a:rPr lang="en-US" sz="1900" b="1" dirty="0" smtClean="0">
                <a:latin typeface="Calibri" pitchFamily="34" charset="0"/>
                <a:cs typeface="Calibri" pitchFamily="34" charset="0"/>
                <a:sym typeface="Wingdings" panose="05000000000000000000" pitchFamily="2" charset="2"/>
              </a:rPr>
              <a:t>(x,v3)</a:t>
            </a:r>
            <a:endParaRPr lang="en-US" sz="1900" b="1" dirty="0">
              <a:latin typeface="Calibri" pitchFamily="34" charset="0"/>
              <a:cs typeface="Calibri" pitchFamily="34" charset="0"/>
              <a:sym typeface="Wingdings" panose="05000000000000000000" pitchFamily="2" charset="2"/>
            </a:endParaRPr>
          </a:p>
          <a:p>
            <a:pPr fontAlgn="auto"/>
            <a:r>
              <a:rPr lang="en-US" sz="1900" b="1" dirty="0" smtClean="0">
                <a:latin typeface="Calibri" pitchFamily="34" charset="0"/>
                <a:cs typeface="Calibri" pitchFamily="34" charset="0"/>
                <a:sym typeface="Wingdings" panose="05000000000000000000" pitchFamily="2" charset="2"/>
              </a:rPr>
              <a:t>r</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2</a:t>
            </a:r>
            <a:r>
              <a:rPr lang="en-US" sz="1900" b="1" dirty="0" smtClean="0">
                <a:latin typeface="Calibri" pitchFamily="34" charset="0"/>
                <a:cs typeface="Calibri" pitchFamily="34" charset="0"/>
                <a:sym typeface="Wingdings" panose="05000000000000000000" pitchFamily="2" charset="2"/>
              </a:rPr>
              <a:t>(x)</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2</a:t>
            </a:r>
            <a:r>
              <a:rPr lang="en-US" sz="1900" b="1" dirty="0" smtClean="0">
                <a:latin typeface="Calibri" pitchFamily="34" charset="0"/>
                <a:cs typeface="Calibri" pitchFamily="34" charset="0"/>
                <a:sym typeface="Wingdings" panose="05000000000000000000" pitchFamily="2" charset="2"/>
              </a:rPr>
              <a:t>(y,v4)</a:t>
            </a:r>
          </a:p>
          <a:p>
            <a:pPr marL="128016" lvl="1" indent="0" fontAlgn="auto">
              <a:buNone/>
            </a:pPr>
            <a:r>
              <a:rPr lang="en-US" sz="1900" b="1" dirty="0" smtClean="0">
                <a:latin typeface="Calibri" pitchFamily="34" charset="0"/>
                <a:cs typeface="Calibri" pitchFamily="34" charset="0"/>
                <a:sym typeface="Wingdings" panose="05000000000000000000" pitchFamily="2" charset="2"/>
              </a:rPr>
              <a:t>	</a:t>
            </a:r>
            <a:r>
              <a:rPr lang="en-US" sz="1900" b="1" i="1" dirty="0" smtClean="0">
                <a:latin typeface="Calibri" pitchFamily="34" charset="0"/>
                <a:cs typeface="Calibri" pitchFamily="34" charset="0"/>
                <a:sym typeface="Wingdings" panose="05000000000000000000" pitchFamily="2" charset="2"/>
              </a:rPr>
              <a:t>     </a:t>
            </a:r>
            <a:r>
              <a:rPr lang="en-US" sz="1900" b="1" i="1" smtClean="0">
                <a:solidFill>
                  <a:srgbClr val="FF0000"/>
                </a:solidFill>
                <a:latin typeface="Calibri" pitchFamily="34" charset="0"/>
                <a:cs typeface="Calibri" pitchFamily="34" charset="0"/>
                <a:sym typeface="Wingdings" panose="05000000000000000000" pitchFamily="2" charset="2"/>
              </a:rPr>
              <a:t>* </a:t>
            </a:r>
            <a:r>
              <a:rPr lang="en-US" sz="2000" b="1" i="1" smtClean="0">
                <a:solidFill>
                  <a:srgbClr val="FF0000"/>
                </a:solidFill>
                <a:latin typeface="Calibri" pitchFamily="34" charset="0"/>
                <a:cs typeface="Calibri" pitchFamily="34" charset="0"/>
                <a:sym typeface="Wingdings" panose="05000000000000000000" pitchFamily="2" charset="2"/>
              </a:rPr>
              <a:t>w</a:t>
            </a:r>
            <a:r>
              <a:rPr lang="en-US" sz="2000" b="1" i="1" baseline="30000" smtClean="0">
                <a:solidFill>
                  <a:srgbClr val="FF0000"/>
                </a:solidFill>
                <a:latin typeface="Calibri" pitchFamily="34" charset="0"/>
                <a:cs typeface="Calibri" pitchFamily="34" charset="0"/>
                <a:sym typeface="Wingdings" panose="05000000000000000000" pitchFamily="2" charset="2"/>
              </a:rPr>
              <a:t>1</a:t>
            </a:r>
            <a:r>
              <a:rPr lang="en-US" sz="2000" b="1" i="1" baseline="-25000" smtClean="0">
                <a:solidFill>
                  <a:srgbClr val="FF0000"/>
                </a:solidFill>
                <a:latin typeface="Calibri" pitchFamily="34" charset="0"/>
                <a:cs typeface="Calibri" pitchFamily="34" charset="0"/>
                <a:sym typeface="Wingdings" panose="05000000000000000000" pitchFamily="2" charset="2"/>
              </a:rPr>
              <a:t>1</a:t>
            </a:r>
            <a:r>
              <a:rPr lang="en-US" sz="2000" b="1" i="1" smtClean="0">
                <a:solidFill>
                  <a:srgbClr val="FF0000"/>
                </a:solidFill>
                <a:latin typeface="Calibri" pitchFamily="34" charset="0"/>
                <a:cs typeface="Calibri" pitchFamily="34" charset="0"/>
                <a:sym typeface="Wingdings" panose="05000000000000000000" pitchFamily="2" charset="2"/>
              </a:rPr>
              <a:t>(x,v2</a:t>
            </a:r>
            <a:r>
              <a:rPr lang="en-US" sz="2000" b="1" i="1" dirty="0" smtClean="0">
                <a:solidFill>
                  <a:srgbClr val="FF0000"/>
                </a:solidFill>
                <a:latin typeface="Calibri" pitchFamily="34" charset="0"/>
                <a:cs typeface="Calibri" pitchFamily="34" charset="0"/>
                <a:sym typeface="Wingdings" panose="05000000000000000000" pitchFamily="2" charset="2"/>
              </a:rPr>
              <a:t>)</a:t>
            </a:r>
            <a:r>
              <a:rPr lang="en-US" sz="1900" b="1" i="1" dirty="0">
                <a:solidFill>
                  <a:srgbClr val="FF0000"/>
                </a:solidFill>
                <a:latin typeface="Calibri" pitchFamily="34" charset="0"/>
                <a:cs typeface="Calibri" pitchFamily="34" charset="0"/>
                <a:sym typeface="Wingdings" panose="05000000000000000000" pitchFamily="2" charset="2"/>
              </a:rPr>
              <a:t> </a:t>
            </a:r>
            <a:r>
              <a:rPr lang="en-US" sz="1900" b="1" i="1" dirty="0" smtClean="0">
                <a:solidFill>
                  <a:srgbClr val="FF0000"/>
                </a:solidFill>
                <a:latin typeface="Calibri" pitchFamily="34" charset="0"/>
                <a:cs typeface="Calibri" pitchFamily="34" charset="0"/>
                <a:sym typeface="Wingdings" panose="05000000000000000000" pitchFamily="2" charset="2"/>
              </a:rPr>
              <a:t>*w</a:t>
            </a:r>
            <a:r>
              <a:rPr lang="en-US" sz="2400" b="1" i="1" baseline="30000" dirty="0" smtClean="0">
                <a:solidFill>
                  <a:srgbClr val="FF0000"/>
                </a:solidFill>
                <a:latin typeface="Calibri" pitchFamily="34" charset="0"/>
                <a:cs typeface="Calibri" pitchFamily="34" charset="0"/>
                <a:sym typeface="Wingdings" panose="05000000000000000000" pitchFamily="2" charset="2"/>
              </a:rPr>
              <a:t>2</a:t>
            </a:r>
            <a:r>
              <a:rPr lang="en-US" sz="2400" b="1" i="1" baseline="-25000" dirty="0" smtClean="0">
                <a:solidFill>
                  <a:srgbClr val="FF0000"/>
                </a:solidFill>
                <a:latin typeface="Calibri" pitchFamily="34" charset="0"/>
                <a:cs typeface="Calibri" pitchFamily="34" charset="0"/>
                <a:sym typeface="Wingdings" panose="05000000000000000000" pitchFamily="2" charset="2"/>
              </a:rPr>
              <a:t>1</a:t>
            </a:r>
            <a:r>
              <a:rPr lang="en-US" sz="2400" b="1" i="1" dirty="0" smtClean="0">
                <a:solidFill>
                  <a:srgbClr val="FF0000"/>
                </a:solidFill>
                <a:latin typeface="Calibri" pitchFamily="34" charset="0"/>
                <a:cs typeface="Calibri" pitchFamily="34" charset="0"/>
                <a:sym typeface="Wingdings" panose="05000000000000000000" pitchFamily="2" charset="2"/>
              </a:rPr>
              <a:t>(</a:t>
            </a:r>
            <a:r>
              <a:rPr lang="en-US" sz="1900" b="1" i="1" dirty="0" smtClean="0">
                <a:solidFill>
                  <a:srgbClr val="FF0000"/>
                </a:solidFill>
                <a:latin typeface="Calibri" pitchFamily="34" charset="0"/>
                <a:cs typeface="Calibri" pitchFamily="34" charset="0"/>
                <a:sym typeface="Wingdings" panose="05000000000000000000" pitchFamily="2" charset="2"/>
              </a:rPr>
              <a:t>x,v1)*r</a:t>
            </a:r>
            <a:r>
              <a:rPr lang="en-US" sz="1900" b="1" i="1" baseline="30000" dirty="0" smtClean="0">
                <a:solidFill>
                  <a:srgbClr val="FF0000"/>
                </a:solidFill>
                <a:latin typeface="Calibri" pitchFamily="34" charset="0"/>
                <a:cs typeface="Calibri" pitchFamily="34" charset="0"/>
                <a:sym typeface="Wingdings" panose="05000000000000000000" pitchFamily="2" charset="2"/>
              </a:rPr>
              <a:t>1</a:t>
            </a:r>
            <a:r>
              <a:rPr lang="en-US" sz="1900" b="1" i="1" baseline="-25000" dirty="0" smtClean="0">
                <a:solidFill>
                  <a:srgbClr val="FF0000"/>
                </a:solidFill>
                <a:latin typeface="Calibri" pitchFamily="34" charset="0"/>
                <a:cs typeface="Calibri" pitchFamily="34" charset="0"/>
                <a:sym typeface="Wingdings" panose="05000000000000000000" pitchFamily="2" charset="2"/>
              </a:rPr>
              <a:t>1</a:t>
            </a:r>
            <a:r>
              <a:rPr lang="en-US" sz="1900" b="1" i="1" dirty="0" smtClean="0">
                <a:solidFill>
                  <a:srgbClr val="FF0000"/>
                </a:solidFill>
                <a:latin typeface="Calibri" pitchFamily="34" charset="0"/>
                <a:cs typeface="Calibri" pitchFamily="34" charset="0"/>
                <a:sym typeface="Wingdings" panose="05000000000000000000" pitchFamily="2" charset="2"/>
              </a:rPr>
              <a:t>(x</a:t>
            </a:r>
            <a:r>
              <a:rPr lang="en-US" sz="1900" b="1" i="1" dirty="0">
                <a:solidFill>
                  <a:srgbClr val="FF0000"/>
                </a:solidFill>
                <a:latin typeface="Calibri" pitchFamily="34" charset="0"/>
                <a:cs typeface="Calibri" pitchFamily="34" charset="0"/>
                <a:sym typeface="Wingdings" panose="05000000000000000000" pitchFamily="2" charset="2"/>
              </a:rPr>
              <a:t>) </a:t>
            </a:r>
            <a:r>
              <a:rPr lang="en-US" sz="1900" b="1" i="1" dirty="0" smtClean="0">
                <a:solidFill>
                  <a:srgbClr val="FF0000"/>
                </a:solidFill>
                <a:latin typeface="Calibri" pitchFamily="34" charset="0"/>
                <a:cs typeface="Calibri" pitchFamily="34" charset="0"/>
                <a:sym typeface="Wingdings" panose="05000000000000000000" pitchFamily="2" charset="2"/>
              </a:rPr>
              <a:t>*c1*w</a:t>
            </a:r>
            <a:r>
              <a:rPr lang="en-US" sz="1900" b="1" i="1" baseline="30000" dirty="0" smtClean="0">
                <a:solidFill>
                  <a:srgbClr val="FF0000"/>
                </a:solidFill>
                <a:latin typeface="Calibri" pitchFamily="34" charset="0"/>
                <a:cs typeface="Calibri" pitchFamily="34" charset="0"/>
                <a:sym typeface="Wingdings" panose="05000000000000000000" pitchFamily="2" charset="2"/>
              </a:rPr>
              <a:t>1</a:t>
            </a:r>
            <a:r>
              <a:rPr lang="en-US" sz="1900" b="1" i="1" baseline="-25000" dirty="0" smtClean="0">
                <a:solidFill>
                  <a:srgbClr val="FF0000"/>
                </a:solidFill>
                <a:latin typeface="Calibri" pitchFamily="34" charset="0"/>
                <a:cs typeface="Calibri" pitchFamily="34" charset="0"/>
                <a:sym typeface="Wingdings" panose="05000000000000000000" pitchFamily="2" charset="2"/>
              </a:rPr>
              <a:t>2</a:t>
            </a:r>
            <a:r>
              <a:rPr lang="en-US" sz="1900" b="1" i="1" dirty="0" smtClean="0">
                <a:solidFill>
                  <a:srgbClr val="FF0000"/>
                </a:solidFill>
                <a:latin typeface="Calibri" pitchFamily="34" charset="0"/>
                <a:cs typeface="Calibri" pitchFamily="34" charset="0"/>
                <a:sym typeface="Wingdings" panose="05000000000000000000" pitchFamily="2" charset="2"/>
              </a:rPr>
              <a:t>(x,v3)*</a:t>
            </a:r>
            <a:r>
              <a:rPr lang="en-US" sz="1900" b="1" i="1" dirty="0">
                <a:solidFill>
                  <a:srgbClr val="FF0000"/>
                </a:solidFill>
                <a:latin typeface="Calibri" pitchFamily="34" charset="0"/>
                <a:cs typeface="Calibri" pitchFamily="34" charset="0"/>
                <a:sym typeface="Wingdings" panose="05000000000000000000" pitchFamily="2" charset="2"/>
              </a:rPr>
              <a:t>r</a:t>
            </a:r>
            <a:r>
              <a:rPr lang="en-US" sz="1900" b="1" i="1" baseline="30000" dirty="0">
                <a:solidFill>
                  <a:srgbClr val="FF0000"/>
                </a:solidFill>
                <a:latin typeface="Calibri" pitchFamily="34" charset="0"/>
                <a:cs typeface="Calibri" pitchFamily="34" charset="0"/>
                <a:sym typeface="Wingdings" panose="05000000000000000000" pitchFamily="2" charset="2"/>
              </a:rPr>
              <a:t>1</a:t>
            </a:r>
            <a:r>
              <a:rPr lang="en-US" sz="1900" b="1" i="1" baseline="-25000" dirty="0">
                <a:solidFill>
                  <a:srgbClr val="FF0000"/>
                </a:solidFill>
                <a:latin typeface="Calibri" pitchFamily="34" charset="0"/>
                <a:cs typeface="Calibri" pitchFamily="34" charset="0"/>
                <a:sym typeface="Wingdings" panose="05000000000000000000" pitchFamily="2" charset="2"/>
              </a:rPr>
              <a:t>2</a:t>
            </a:r>
            <a:r>
              <a:rPr lang="en-US" sz="1900" b="1" i="1" dirty="0">
                <a:solidFill>
                  <a:srgbClr val="FF0000"/>
                </a:solidFill>
                <a:latin typeface="Calibri" pitchFamily="34" charset="0"/>
                <a:cs typeface="Calibri" pitchFamily="34" charset="0"/>
                <a:sym typeface="Wingdings" panose="05000000000000000000" pitchFamily="2" charset="2"/>
              </a:rPr>
              <a:t>(x</a:t>
            </a:r>
            <a:r>
              <a:rPr lang="en-US" sz="1900" b="1" i="1" dirty="0" smtClean="0">
                <a:solidFill>
                  <a:srgbClr val="FF0000"/>
                </a:solidFill>
                <a:latin typeface="Calibri" pitchFamily="34" charset="0"/>
                <a:cs typeface="Calibri" pitchFamily="34" charset="0"/>
                <a:sym typeface="Wingdings" panose="05000000000000000000" pitchFamily="2" charset="2"/>
              </a:rPr>
              <a:t>)*c2</a:t>
            </a:r>
            <a:endParaRPr lang="en-US" sz="1900" b="1" i="1" dirty="0">
              <a:solidFill>
                <a:srgbClr val="FF0000"/>
              </a:solidFill>
              <a:latin typeface="Calibri" pitchFamily="34" charset="0"/>
              <a:cs typeface="Calibri" pitchFamily="34" charset="0"/>
              <a:sym typeface="Wingdings" panose="05000000000000000000" pitchFamily="2" charset="2"/>
            </a:endParaRPr>
          </a:p>
          <a:p>
            <a:pPr lvl="1" fontAlgn="auto">
              <a:buFont typeface="Wingdings" panose="05000000000000000000" pitchFamily="2" charset="2"/>
              <a:buChar char="Ø"/>
            </a:pPr>
            <a:r>
              <a:rPr lang="en-US" sz="1900" b="1" dirty="0" smtClean="0">
                <a:latin typeface="Calibri" pitchFamily="34" charset="0"/>
                <a:cs typeface="Calibri" pitchFamily="34" charset="0"/>
                <a:sym typeface="Wingdings" panose="05000000000000000000" pitchFamily="2" charset="2"/>
              </a:rPr>
              <a:t> </a:t>
            </a:r>
            <a:r>
              <a:rPr lang="en-US" sz="1900" dirty="0" smtClean="0">
                <a:latin typeface="Calibri" pitchFamily="34" charset="0"/>
                <a:cs typeface="Calibri" pitchFamily="34" charset="0"/>
                <a:sym typeface="Wingdings" panose="05000000000000000000" pitchFamily="2" charset="2"/>
              </a:rPr>
              <a:t>Any pair of operations, which access common variable (s),  must operate in  the causal order of the writes</a:t>
            </a:r>
          </a:p>
          <a:p>
            <a:pPr lvl="1" fontAlgn="auto">
              <a:buFont typeface="Wingdings" panose="05000000000000000000" pitchFamily="2" charset="2"/>
              <a:buChar char="Ø"/>
            </a:pPr>
            <a:r>
              <a:rPr lang="en-US" sz="1900" dirty="0" smtClean="0">
                <a:latin typeface="Calibri" pitchFamily="34" charset="0"/>
                <a:cs typeface="Calibri" pitchFamily="34" charset="0"/>
                <a:sym typeface="Wingdings" panose="05000000000000000000" pitchFamily="2" charset="2"/>
              </a:rPr>
              <a:t>A pair of operations belonging to transactions </a:t>
            </a:r>
            <a:r>
              <a:rPr lang="en-US" sz="1900" dirty="0" err="1" smtClean="0">
                <a:latin typeface="Calibri" pitchFamily="34" charset="0"/>
                <a:cs typeface="Calibri" pitchFamily="34" charset="0"/>
                <a:sym typeface="Wingdings" panose="05000000000000000000" pitchFamily="2" charset="2"/>
              </a:rPr>
              <a:t>Ti</a:t>
            </a:r>
            <a:r>
              <a:rPr lang="en-US" sz="1900" dirty="0" smtClean="0">
                <a:latin typeface="Calibri" pitchFamily="34" charset="0"/>
                <a:cs typeface="Calibri" pitchFamily="34" charset="0"/>
                <a:sym typeface="Wingdings" panose="05000000000000000000" pitchFamily="2" charset="2"/>
              </a:rPr>
              <a:t> and </a:t>
            </a:r>
            <a:r>
              <a:rPr lang="en-US" sz="1900" dirty="0" err="1" smtClean="0">
                <a:latin typeface="Calibri" pitchFamily="34" charset="0"/>
                <a:cs typeface="Calibri" pitchFamily="34" charset="0"/>
                <a:sym typeface="Wingdings" panose="05000000000000000000" pitchFamily="2" charset="2"/>
              </a:rPr>
              <a:t>Ti</a:t>
            </a:r>
            <a:r>
              <a:rPr lang="en-US" sz="1900" dirty="0" smtClean="0">
                <a:latin typeface="Calibri" pitchFamily="34" charset="0"/>
                <a:cs typeface="Calibri" pitchFamily="34" charset="0"/>
                <a:sym typeface="Wingdings" panose="05000000000000000000" pitchFamily="2" charset="2"/>
              </a:rPr>
              <a:t>, which  access common variable (s), must have the commit vertex c</a:t>
            </a:r>
            <a:r>
              <a:rPr lang="en-US" sz="1900" baseline="-25000" dirty="0" smtClean="0">
                <a:latin typeface="Calibri" pitchFamily="34" charset="0"/>
                <a:cs typeface="Calibri" pitchFamily="34" charset="0"/>
                <a:sym typeface="Wingdings" panose="05000000000000000000" pitchFamily="2" charset="2"/>
              </a:rPr>
              <a:t>i</a:t>
            </a:r>
            <a:r>
              <a:rPr lang="en-US" sz="1900" dirty="0" smtClean="0">
                <a:latin typeface="Calibri" pitchFamily="34" charset="0"/>
                <a:cs typeface="Calibri" pitchFamily="34" charset="0"/>
                <a:sym typeface="Wingdings" panose="05000000000000000000" pitchFamily="2" charset="2"/>
              </a:rPr>
              <a:t> of </a:t>
            </a:r>
            <a:r>
              <a:rPr lang="en-US" sz="1900" dirty="0" err="1" smtClean="0">
                <a:latin typeface="Calibri" pitchFamily="34" charset="0"/>
                <a:cs typeface="Calibri" pitchFamily="34" charset="0"/>
                <a:sym typeface="Wingdings" panose="05000000000000000000" pitchFamily="2" charset="2"/>
              </a:rPr>
              <a:t>Ti</a:t>
            </a:r>
            <a:r>
              <a:rPr lang="en-US" sz="1900" dirty="0" smtClean="0">
                <a:latin typeface="Calibri" pitchFamily="34" charset="0"/>
                <a:cs typeface="Calibri" pitchFamily="34" charset="0"/>
                <a:sym typeface="Wingdings" panose="05000000000000000000" pitchFamily="2" charset="2"/>
              </a:rPr>
              <a:t> between them in the DSG</a:t>
            </a:r>
          </a:p>
          <a:p>
            <a:pPr marL="128016" lvl="1" indent="0" fontAlgn="auto">
              <a:buNone/>
            </a:pPr>
            <a:r>
              <a:rPr lang="en-US" sz="1900" dirty="0" smtClean="0">
                <a:latin typeface="Calibri" pitchFamily="34" charset="0"/>
                <a:cs typeface="Calibri" pitchFamily="34" charset="0"/>
                <a:sym typeface="Wingdings" panose="05000000000000000000" pitchFamily="2" charset="2"/>
              </a:rPr>
              <a:t>Causal Consistency  </a:t>
            </a:r>
            <a:r>
              <a:rPr lang="en-US" sz="1900" b="1" dirty="0" smtClean="0">
                <a:solidFill>
                  <a:srgbClr val="FF0000"/>
                </a:solidFill>
                <a:latin typeface="Calibri" pitchFamily="34" charset="0"/>
                <a:cs typeface="Calibri" pitchFamily="34" charset="0"/>
                <a:sym typeface="Wingdings" panose="05000000000000000000" pitchFamily="2" charset="2"/>
              </a:rPr>
              <a:t>PL-1</a:t>
            </a:r>
            <a:r>
              <a:rPr lang="en-US" sz="1900" b="1" dirty="0" smtClean="0">
                <a:latin typeface="Calibri" pitchFamily="34" charset="0"/>
                <a:cs typeface="Calibri" pitchFamily="34" charset="0"/>
                <a:sym typeface="Wingdings" panose="05000000000000000000" pitchFamily="2" charset="2"/>
              </a:rPr>
              <a:t> </a:t>
            </a:r>
            <a:r>
              <a:rPr lang="en-US" sz="1900" dirty="0" smtClean="0">
                <a:latin typeface="Calibri" pitchFamily="34" charset="0"/>
                <a:cs typeface="Calibri" pitchFamily="34" charset="0"/>
                <a:sym typeface="Wingdings" panose="05000000000000000000" pitchFamily="2" charset="2"/>
              </a:rPr>
              <a:t>Isolation level (serialize based on writes)</a:t>
            </a:r>
          </a:p>
          <a:p>
            <a:pPr marL="128016" lvl="1" indent="0" fontAlgn="auto">
              <a:buNone/>
            </a:pPr>
            <a:r>
              <a:rPr lang="en-US" sz="1900" dirty="0" smtClean="0">
                <a:latin typeface="Calibri" pitchFamily="34" charset="0"/>
                <a:cs typeface="Calibri" pitchFamily="34" charset="0"/>
                <a:sym typeface="Wingdings" panose="05000000000000000000" pitchFamily="2" charset="2"/>
              </a:rPr>
              <a:t>Causal Consistency </a:t>
            </a:r>
            <a:r>
              <a:rPr lang="en-US" sz="1900" b="1" dirty="0" smtClean="0">
                <a:latin typeface="Calibri" pitchFamily="34" charset="0"/>
                <a:cs typeface="Calibri" pitchFamily="34" charset="0"/>
                <a:sym typeface="Wingdings" panose="05000000000000000000" pitchFamily="2" charset="2"/>
              </a:rPr>
              <a:t>/</a:t>
            </a:r>
            <a:r>
              <a:rPr lang="en-US" sz="1900" dirty="0" smtClean="0">
                <a:latin typeface="Calibri" pitchFamily="34" charset="0"/>
                <a:cs typeface="Calibri" pitchFamily="34" charset="0"/>
                <a:sym typeface="Wingdings" panose="05000000000000000000" pitchFamily="2" charset="2"/>
              </a:rPr>
              <a:t> PL-2</a:t>
            </a:r>
            <a:r>
              <a:rPr lang="en-US" sz="1900" dirty="0">
                <a:latin typeface="Calibri" pitchFamily="34" charset="0"/>
                <a:cs typeface="Calibri" pitchFamily="34" charset="0"/>
                <a:sym typeface="Wingdings" panose="05000000000000000000" pitchFamily="2" charset="2"/>
              </a:rPr>
              <a:t> </a:t>
            </a:r>
            <a:r>
              <a:rPr lang="en-US" sz="1900" dirty="0" smtClean="0">
                <a:latin typeface="Calibri" pitchFamily="34" charset="0"/>
                <a:cs typeface="Calibri" pitchFamily="34" charset="0"/>
                <a:sym typeface="Wingdings" panose="05000000000000000000" pitchFamily="2" charset="2"/>
              </a:rPr>
              <a:t>(no dirty reads)	</a:t>
            </a:r>
          </a:p>
          <a:p>
            <a:pPr marL="128016" lvl="1" indent="0" fontAlgn="auto">
              <a:buNone/>
            </a:pPr>
            <a:r>
              <a:rPr lang="en-US" sz="1900" dirty="0">
                <a:latin typeface="Calibri" pitchFamily="34" charset="0"/>
                <a:cs typeface="Calibri" pitchFamily="34" charset="0"/>
                <a:sym typeface="Wingdings" panose="05000000000000000000" pitchFamily="2" charset="2"/>
              </a:rPr>
              <a:t>Causal Consistency </a:t>
            </a:r>
            <a:r>
              <a:rPr lang="en-US" sz="1900" b="1" dirty="0">
                <a:latin typeface="Calibri" pitchFamily="34" charset="0"/>
                <a:cs typeface="Calibri" pitchFamily="34" charset="0"/>
                <a:sym typeface="Wingdings" panose="05000000000000000000" pitchFamily="2" charset="2"/>
              </a:rPr>
              <a:t>/</a:t>
            </a:r>
            <a:r>
              <a:rPr lang="en-US" sz="1900" dirty="0">
                <a:latin typeface="Calibri" pitchFamily="34" charset="0"/>
                <a:cs typeface="Calibri" pitchFamily="34" charset="0"/>
                <a:sym typeface="Wingdings" panose="05000000000000000000" pitchFamily="2" charset="2"/>
              </a:rPr>
              <a:t> </a:t>
            </a:r>
            <a:r>
              <a:rPr lang="en-US" sz="1900" dirty="0" smtClean="0">
                <a:latin typeface="Calibri" pitchFamily="34" charset="0"/>
                <a:cs typeface="Calibri" pitchFamily="34" charset="0"/>
                <a:sym typeface="Wingdings" panose="05000000000000000000" pitchFamily="2" charset="2"/>
              </a:rPr>
              <a:t>PL-3 </a:t>
            </a:r>
            <a:r>
              <a:rPr lang="en-US" sz="1900" dirty="0">
                <a:latin typeface="Calibri" pitchFamily="34" charset="0"/>
                <a:cs typeface="Calibri" pitchFamily="34" charset="0"/>
                <a:sym typeface="Wingdings" panose="05000000000000000000" pitchFamily="2" charset="2"/>
              </a:rPr>
              <a:t>(</a:t>
            </a:r>
            <a:r>
              <a:rPr lang="en-US" sz="1900" dirty="0" smtClean="0">
                <a:latin typeface="Calibri" pitchFamily="34" charset="0"/>
                <a:cs typeface="Calibri" pitchFamily="34" charset="0"/>
                <a:sym typeface="Wingdings" panose="05000000000000000000" pitchFamily="2" charset="2"/>
              </a:rPr>
              <a:t>no cycles)</a:t>
            </a:r>
            <a:r>
              <a:rPr lang="en-US" sz="1900" dirty="0">
                <a:latin typeface="Calibri" pitchFamily="34" charset="0"/>
                <a:cs typeface="Calibri" pitchFamily="34" charset="0"/>
                <a:sym typeface="Wingdings" panose="05000000000000000000" pitchFamily="2" charset="2"/>
              </a:rPr>
              <a:t>	</a:t>
            </a:r>
          </a:p>
          <a:p>
            <a:pPr fontAlgn="auto"/>
            <a:r>
              <a:rPr lang="en-US" sz="1900" dirty="0" smtClean="0">
                <a:latin typeface="Calibri" pitchFamily="34" charset="0"/>
                <a:cs typeface="Calibri" pitchFamily="34" charset="0"/>
                <a:sym typeface="Wingdings" panose="05000000000000000000" pitchFamily="2" charset="2"/>
              </a:rPr>
              <a:t>                            </a:t>
            </a:r>
            <a:endParaRPr lang="en-US" sz="1900" dirty="0">
              <a:solidFill>
                <a:srgbClr val="FF0000"/>
              </a:solidFill>
              <a:latin typeface="Calibri" pitchFamily="34" charset="0"/>
              <a:cs typeface="Calibri" pitchFamily="34" charset="0"/>
              <a:sym typeface="Wingdings" panose="05000000000000000000" pitchFamily="2" charset="2"/>
            </a:endParaRPr>
          </a:p>
        </p:txBody>
      </p:sp>
      <p:sp>
        <p:nvSpPr>
          <p:cNvPr id="5" name="Rectangle 4"/>
          <p:cNvSpPr/>
          <p:nvPr/>
        </p:nvSpPr>
        <p:spPr>
          <a:xfrm>
            <a:off x="4734446" y="884324"/>
            <a:ext cx="914400"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7" name="Rectangle 6"/>
          <p:cNvSpPr/>
          <p:nvPr/>
        </p:nvSpPr>
        <p:spPr>
          <a:xfrm>
            <a:off x="6016352" y="3025565"/>
            <a:ext cx="1071736"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(y,v4)</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8" name="Rectangle 7"/>
          <p:cNvSpPr/>
          <p:nvPr/>
        </p:nvSpPr>
        <p:spPr>
          <a:xfrm>
            <a:off x="4038197" y="2125216"/>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(x,v1)</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9" name="Rectangle 8"/>
          <p:cNvSpPr/>
          <p:nvPr/>
        </p:nvSpPr>
        <p:spPr>
          <a:xfrm>
            <a:off x="6313483" y="1992272"/>
            <a:ext cx="598144"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libri" pitchFamily="34" charset="0"/>
                <a:cs typeface="Calibri" pitchFamily="34" charset="0"/>
                <a:sym typeface="Wingdings" panose="05000000000000000000" pitchFamily="2" charset="2"/>
              </a:rPr>
              <a:t>c</a:t>
            </a:r>
            <a:r>
              <a:rPr lang="en-US" sz="2400" b="1" baseline="-25000" dirty="0" smtClean="0">
                <a:latin typeface="Calibri" pitchFamily="34" charset="0"/>
                <a:cs typeface="Calibri" pitchFamily="34" charset="0"/>
                <a:sym typeface="Wingdings" panose="05000000000000000000" pitchFamily="2" charset="2"/>
              </a:rPr>
              <a:t>1</a:t>
            </a:r>
            <a:endParaRPr lang="en-US" b="1" dirty="0">
              <a:latin typeface="Calibri" pitchFamily="34" charset="0"/>
              <a:cs typeface="Calibri" pitchFamily="34" charset="0"/>
              <a:sym typeface="Wingdings" panose="05000000000000000000" pitchFamily="2" charset="2"/>
            </a:endParaRPr>
          </a:p>
          <a:p>
            <a:pPr algn="ctr"/>
            <a:endParaRPr lang="en-US" dirty="0"/>
          </a:p>
        </p:txBody>
      </p:sp>
      <p:sp>
        <p:nvSpPr>
          <p:cNvPr id="10" name="Rectangle 9"/>
          <p:cNvSpPr/>
          <p:nvPr/>
        </p:nvSpPr>
        <p:spPr>
          <a:xfrm>
            <a:off x="6012160" y="317562"/>
            <a:ext cx="1224136"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(y,v2)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11" name="Rectangle 10"/>
          <p:cNvSpPr/>
          <p:nvPr/>
        </p:nvSpPr>
        <p:spPr>
          <a:xfrm>
            <a:off x="7780771" y="1637208"/>
            <a:ext cx="993342"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(x,v3)</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12" name="Rectangle 11"/>
          <p:cNvSpPr/>
          <p:nvPr/>
        </p:nvSpPr>
        <p:spPr>
          <a:xfrm>
            <a:off x="7780771" y="2919317"/>
            <a:ext cx="914400"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(x)</a:t>
            </a:r>
            <a:endParaRPr lang="en-US" sz="1600" b="1" dirty="0">
              <a:latin typeface="Calibri" pitchFamily="34" charset="0"/>
              <a:cs typeface="Calibri" pitchFamily="34" charset="0"/>
              <a:sym typeface="Wingdings" panose="05000000000000000000" pitchFamily="2" charset="2"/>
            </a:endParaRPr>
          </a:p>
        </p:txBody>
      </p:sp>
      <p:cxnSp>
        <p:nvCxnSpPr>
          <p:cNvPr id="13" name="Straight Arrow Connector 12"/>
          <p:cNvCxnSpPr>
            <a:stCxn id="10" idx="2"/>
            <a:endCxn id="9" idx="0"/>
          </p:cNvCxnSpPr>
          <p:nvPr/>
        </p:nvCxnSpPr>
        <p:spPr>
          <a:xfrm flipH="1">
            <a:off x="6612555" y="1037642"/>
            <a:ext cx="11673" cy="954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flipH="1">
            <a:off x="6600883" y="2485256"/>
            <a:ext cx="11672" cy="540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p:cNvCxnSpPr>
          <p:nvPr/>
        </p:nvCxnSpPr>
        <p:spPr>
          <a:xfrm>
            <a:off x="5061936" y="2485256"/>
            <a:ext cx="12635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11477" y="2238764"/>
            <a:ext cx="8692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822150" y="1563188"/>
            <a:ext cx="166200" cy="562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088088" y="2352312"/>
            <a:ext cx="692683" cy="673253"/>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2"/>
            <a:endCxn id="12" idx="0"/>
          </p:cNvCxnSpPr>
          <p:nvPr/>
        </p:nvCxnSpPr>
        <p:spPr>
          <a:xfrm flipH="1">
            <a:off x="8237971" y="2357288"/>
            <a:ext cx="39471" cy="562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076054" y="1037643"/>
            <a:ext cx="1577462" cy="1087573"/>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182627" y="3728104"/>
            <a:ext cx="598144"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libri" pitchFamily="34" charset="0"/>
                <a:cs typeface="Calibri" pitchFamily="34" charset="0"/>
                <a:sym typeface="Wingdings" panose="05000000000000000000" pitchFamily="2" charset="2"/>
              </a:rPr>
              <a:t>c</a:t>
            </a:r>
            <a:r>
              <a:rPr lang="en-US" sz="2400" b="1" baseline="-25000" dirty="0">
                <a:latin typeface="Calibri" pitchFamily="34" charset="0"/>
                <a:cs typeface="Calibri" pitchFamily="34" charset="0"/>
                <a:sym typeface="Wingdings" panose="05000000000000000000" pitchFamily="2" charset="2"/>
              </a:rPr>
              <a:t>2</a:t>
            </a:r>
            <a:endParaRPr lang="en-US" b="1" dirty="0">
              <a:latin typeface="Calibri" pitchFamily="34" charset="0"/>
              <a:cs typeface="Calibri" pitchFamily="34" charset="0"/>
              <a:sym typeface="Wingdings" panose="05000000000000000000" pitchFamily="2" charset="2"/>
            </a:endParaRPr>
          </a:p>
          <a:p>
            <a:pPr algn="ctr"/>
            <a:endParaRPr lang="en-US" dirty="0"/>
          </a:p>
        </p:txBody>
      </p:sp>
      <p:cxnSp>
        <p:nvCxnSpPr>
          <p:cNvPr id="41" name="Straight Arrow Connector 40"/>
          <p:cNvCxnSpPr/>
          <p:nvPr/>
        </p:nvCxnSpPr>
        <p:spPr>
          <a:xfrm>
            <a:off x="7088088" y="3511551"/>
            <a:ext cx="362810" cy="209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675869" y="778007"/>
            <a:ext cx="318792" cy="359060"/>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340609" y="1244364"/>
            <a:ext cx="1032998"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2</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(x,v2)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cxnSp>
        <p:nvCxnSpPr>
          <p:cNvPr id="62" name="Straight Arrow Connector 61"/>
          <p:cNvCxnSpPr/>
          <p:nvPr/>
        </p:nvCxnSpPr>
        <p:spPr>
          <a:xfrm flipV="1">
            <a:off x="4402095" y="1273291"/>
            <a:ext cx="314799" cy="310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54" idx="3"/>
          </p:cNvCxnSpPr>
          <p:nvPr/>
        </p:nvCxnSpPr>
        <p:spPr>
          <a:xfrm flipH="1" flipV="1">
            <a:off x="4373607" y="1604404"/>
            <a:ext cx="272084" cy="4938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966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0" y="-243408"/>
            <a:ext cx="9076171" cy="942911"/>
          </a:xfrm>
        </p:spPr>
        <p:txBody>
          <a:bodyPr>
            <a:normAutofit/>
          </a:bodyPr>
          <a:lstStyle/>
          <a:p>
            <a:r>
              <a:rPr lang="en-US" sz="2500" b="1" dirty="0" smtClean="0">
                <a:latin typeface="Calibri" pitchFamily="34" charset="0"/>
                <a:cs typeface="Calibri" pitchFamily="34" charset="0"/>
              </a:rPr>
              <a:t>DSG FOR (READ/WRITE/SESSION) MONOTONIC</a:t>
            </a:r>
            <a:endParaRPr lang="en-US" sz="2400" b="1" dirty="0">
              <a:latin typeface="Calibri" pitchFamily="34" charset="0"/>
              <a:cs typeface="Calibri" pitchFamily="34" charset="0"/>
            </a:endParaRPr>
          </a:p>
        </p:txBody>
      </p:sp>
      <p:sp>
        <p:nvSpPr>
          <p:cNvPr id="3" name="Content Placeholder 2"/>
          <p:cNvSpPr>
            <a:spLocks noGrp="1"/>
          </p:cNvSpPr>
          <p:nvPr>
            <p:ph idx="1"/>
          </p:nvPr>
        </p:nvSpPr>
        <p:spPr>
          <a:xfrm>
            <a:off x="582613" y="876300"/>
            <a:ext cx="8191500" cy="5594404"/>
          </a:xfrm>
        </p:spPr>
        <p:txBody>
          <a:bodyPr>
            <a:normAutofit/>
          </a:bodyPr>
          <a:lstStyle/>
          <a:p>
            <a:endParaRPr lang="en-US" dirty="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pPr marL="0" indent="0">
              <a:buNone/>
            </a:pP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pPr lvl="1"/>
            <a:endParaRPr lang="en-US" b="1" dirty="0" smtClean="0">
              <a:solidFill>
                <a:srgbClr val="FF0000"/>
              </a:solidFill>
              <a:latin typeface="Calibri" pitchFamily="34" charset="0"/>
              <a:cs typeface="Calibri" pitchFamily="34" charset="0"/>
            </a:endParaRPr>
          </a:p>
          <a:p>
            <a:pPr lvl="1"/>
            <a:endParaRPr lang="en-US" b="1" dirty="0">
              <a:solidFill>
                <a:srgbClr val="FF0000"/>
              </a:solidFill>
              <a:latin typeface="Calibri" pitchFamily="34" charset="0"/>
              <a:cs typeface="Calibri" pitchFamily="34" charset="0"/>
            </a:endParaRPr>
          </a:p>
          <a:p>
            <a:pPr lvl="1"/>
            <a:endParaRPr lang="en-US" b="1" dirty="0" smtClean="0">
              <a:solidFill>
                <a:srgbClr val="FF0000"/>
              </a:solidFill>
              <a:latin typeface="Calibri" pitchFamily="34" charset="0"/>
              <a:cs typeface="Calibri" pitchFamily="34" charset="0"/>
            </a:endParaRPr>
          </a:p>
          <a:p>
            <a:endParaRPr lang="en-US" dirty="0">
              <a:latin typeface="Calibri" pitchFamily="34" charset="0"/>
              <a:cs typeface="Calibri" pitchFamily="34" charset="0"/>
            </a:endParaRPr>
          </a:p>
        </p:txBody>
      </p:sp>
      <p:sp>
        <p:nvSpPr>
          <p:cNvPr id="4" name="Slide Number Placeholder 3"/>
          <p:cNvSpPr>
            <a:spLocks noGrp="1"/>
          </p:cNvSpPr>
          <p:nvPr>
            <p:ph type="sldNum" sz="quarter" idx="4294967295"/>
          </p:nvPr>
        </p:nvSpPr>
        <p:spPr>
          <a:xfrm>
            <a:off x="8128000" y="6470704"/>
            <a:ext cx="730250" cy="274320"/>
          </a:xfrm>
        </p:spPr>
        <p:txBody>
          <a:bodyPr/>
          <a:lstStyle/>
          <a:p>
            <a:fld id="{17C412FF-1FCB-40EF-8D0A-E85DB25DE50B}" type="slidenum">
              <a:rPr lang="en-US" smtClean="0">
                <a:latin typeface="Calibri" pitchFamily="34" charset="0"/>
                <a:cs typeface="Calibri" pitchFamily="34" charset="0"/>
              </a:rPr>
              <a:pPr/>
              <a:t>3</a:t>
            </a:fld>
            <a:endParaRPr lang="en-US">
              <a:latin typeface="Calibri" pitchFamily="34" charset="0"/>
              <a:cs typeface="Calibri" pitchFamily="34" charset="0"/>
            </a:endParaRPr>
          </a:p>
        </p:txBody>
      </p:sp>
      <p:sp>
        <p:nvSpPr>
          <p:cNvPr id="35" name="Content Placeholder 2"/>
          <p:cNvSpPr txBox="1">
            <a:spLocks/>
          </p:cNvSpPr>
          <p:nvPr/>
        </p:nvSpPr>
        <p:spPr>
          <a:xfrm>
            <a:off x="0" y="548680"/>
            <a:ext cx="9076171" cy="6309320"/>
          </a:xfrm>
          <a:prstGeom prst="rect">
            <a:avLst/>
          </a:prstGeom>
        </p:spPr>
        <p:txBody>
          <a:bodyPr vert="horz" lIns="45720" tIns="45720" rIns="4572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fontAlgn="auto"/>
            <a:r>
              <a:rPr lang="en-US" sz="1900" b="1" u="sng" dirty="0" smtClean="0">
                <a:latin typeface="Calibri" pitchFamily="34" charset="0"/>
                <a:cs typeface="Calibri" pitchFamily="34" charset="0"/>
                <a:sym typeface="Wingdings" panose="05000000000000000000" pitchFamily="2" charset="2"/>
              </a:rPr>
              <a:t>S1</a:t>
            </a:r>
            <a:endParaRPr lang="en-US" sz="1900" b="1" u="sng" dirty="0">
              <a:latin typeface="Calibri" pitchFamily="34" charset="0"/>
              <a:cs typeface="Calibri" pitchFamily="34" charset="0"/>
              <a:sym typeface="Wingdings" panose="05000000000000000000" pitchFamily="2" charset="2"/>
            </a:endParaRPr>
          </a:p>
          <a:p>
            <a:pPr fontAlgn="auto"/>
            <a:r>
              <a:rPr lang="en-US" sz="1900" b="1" dirty="0" smtClean="0">
                <a:latin typeface="Calibri" pitchFamily="34" charset="0"/>
                <a:cs typeface="Calibri" pitchFamily="34" charset="0"/>
                <a:sym typeface="Wingdings" panose="05000000000000000000" pitchFamily="2" charset="2"/>
              </a:rPr>
              <a:t>r</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1</a:t>
            </a:r>
            <a:r>
              <a:rPr lang="en-US" sz="1900" b="1" dirty="0" smtClean="0">
                <a:latin typeface="Calibri" pitchFamily="34" charset="0"/>
                <a:cs typeface="Calibri" pitchFamily="34" charset="0"/>
                <a:sym typeface="Wingdings" panose="05000000000000000000" pitchFamily="2" charset="2"/>
              </a:rPr>
              <a:t>(x)</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1</a:t>
            </a:r>
            <a:r>
              <a:rPr lang="en-US" sz="1900" b="1" dirty="0" smtClean="0">
                <a:latin typeface="Calibri" pitchFamily="34" charset="0"/>
                <a:cs typeface="Calibri" pitchFamily="34" charset="0"/>
                <a:sym typeface="Wingdings" panose="05000000000000000000" pitchFamily="2" charset="2"/>
              </a:rPr>
              <a:t>(</a:t>
            </a:r>
            <a:r>
              <a:rPr lang="en-US" sz="1900" b="1" dirty="0" err="1" smtClean="0">
                <a:latin typeface="Calibri" pitchFamily="34" charset="0"/>
                <a:cs typeface="Calibri" pitchFamily="34" charset="0"/>
                <a:sym typeface="Wingdings" panose="05000000000000000000" pitchFamily="2" charset="2"/>
              </a:rPr>
              <a:t>x,v</a:t>
            </a:r>
            <a:r>
              <a:rPr lang="en-US" sz="1900" b="1" dirty="0" smtClean="0">
                <a:latin typeface="Calibri" pitchFamily="34" charset="0"/>
                <a:cs typeface="Calibri" pitchFamily="34" charset="0"/>
                <a:sym typeface="Wingdings" panose="05000000000000000000" pitchFamily="2" charset="2"/>
              </a:rPr>
              <a:t>)</a:t>
            </a:r>
            <a:endParaRPr lang="en-US" sz="1900" b="1" dirty="0">
              <a:latin typeface="Calibri" pitchFamily="34" charset="0"/>
              <a:cs typeface="Calibri" pitchFamily="34" charset="0"/>
              <a:sym typeface="Wingdings" panose="05000000000000000000" pitchFamily="2" charset="2"/>
            </a:endParaRP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2</a:t>
            </a:r>
            <a:r>
              <a:rPr lang="en-US" sz="1900" b="1" baseline="-25000" dirty="0" smtClean="0">
                <a:latin typeface="Calibri" pitchFamily="34" charset="0"/>
                <a:cs typeface="Calibri" pitchFamily="34" charset="0"/>
                <a:sym typeface="Wingdings" panose="05000000000000000000" pitchFamily="2" charset="2"/>
              </a:rPr>
              <a:t>1</a:t>
            </a:r>
            <a:r>
              <a:rPr lang="en-US" sz="1900" b="1" dirty="0" smtClean="0">
                <a:latin typeface="Calibri" pitchFamily="34" charset="0"/>
                <a:cs typeface="Calibri" pitchFamily="34" charset="0"/>
                <a:sym typeface="Wingdings" panose="05000000000000000000" pitchFamily="2" charset="2"/>
              </a:rPr>
              <a:t>(x,v1)</a:t>
            </a:r>
          </a:p>
          <a:p>
            <a:pPr marL="0" indent="0" fontAlgn="auto">
              <a:buNone/>
            </a:pPr>
            <a:r>
              <a:rPr lang="en-US" sz="1800" b="1" u="sng" dirty="0" smtClean="0">
                <a:latin typeface="Calibri" pitchFamily="34" charset="0"/>
                <a:cs typeface="Calibri" pitchFamily="34" charset="0"/>
                <a:sym typeface="Wingdings" panose="05000000000000000000" pitchFamily="2" charset="2"/>
              </a:rPr>
              <a:t> S1</a:t>
            </a:r>
            <a:r>
              <a:rPr lang="en-US" sz="1700" b="1" u="sng" dirty="0" smtClean="0">
                <a:latin typeface="Calibri" pitchFamily="34" charset="0"/>
                <a:cs typeface="Calibri" pitchFamily="34" charset="0"/>
                <a:sym typeface="Wingdings" panose="05000000000000000000" pitchFamily="2" charset="2"/>
              </a:rPr>
              <a:t>*</a:t>
            </a:r>
            <a:r>
              <a:rPr lang="en-US" sz="1700" b="1" dirty="0" smtClean="0">
                <a:latin typeface="Calibri" pitchFamily="34" charset="0"/>
                <a:cs typeface="Calibri" pitchFamily="34" charset="0"/>
              </a:rPr>
              <a:t>                                 </a:t>
            </a:r>
          </a:p>
          <a:p>
            <a:pPr marL="0" indent="0" fontAlgn="auto">
              <a:buNone/>
            </a:pPr>
            <a:r>
              <a:rPr lang="en-US" sz="1700" b="1" dirty="0" smtClean="0">
                <a:latin typeface="Calibri" pitchFamily="34" charset="0"/>
                <a:cs typeface="Calibri" pitchFamily="34" charset="0"/>
              </a:rPr>
              <a:t>	</a:t>
            </a:r>
          </a:p>
          <a:p>
            <a:pPr marL="0" indent="0" fontAlgn="auto">
              <a:buNone/>
            </a:pPr>
            <a:r>
              <a:rPr lang="en-US" sz="1700" b="1" dirty="0">
                <a:latin typeface="Calibri" pitchFamily="34" charset="0"/>
                <a:cs typeface="Calibri" pitchFamily="34" charset="0"/>
              </a:rPr>
              <a:t>	</a:t>
            </a:r>
            <a:r>
              <a:rPr lang="en-US" sz="1700" b="1" dirty="0" smtClean="0">
                <a:latin typeface="Calibri" pitchFamily="34" charset="0"/>
                <a:cs typeface="Calibri" pitchFamily="34" charset="0"/>
              </a:rPr>
              <a:t>	     </a:t>
            </a:r>
            <a:r>
              <a:rPr lang="en-US" sz="1900" b="1" dirty="0">
                <a:latin typeface="Calibri" pitchFamily="34" charset="0"/>
                <a:cs typeface="Calibri" pitchFamily="34" charset="0"/>
              </a:rPr>
              <a:t>WRITE MONOTONIC</a:t>
            </a:r>
            <a:endParaRPr lang="en-US" sz="1900" b="1" dirty="0">
              <a:latin typeface="Calibri" pitchFamily="34" charset="0"/>
              <a:cs typeface="Calibri" pitchFamily="34" charset="0"/>
              <a:sym typeface="Wingdings" panose="05000000000000000000" pitchFamily="2" charset="2"/>
            </a:endParaRPr>
          </a:p>
          <a:p>
            <a:pPr fontAlgn="auto"/>
            <a:endParaRPr lang="en-US" sz="1900" b="1" u="sng" dirty="0" smtClean="0">
              <a:latin typeface="Calibri" pitchFamily="34" charset="0"/>
              <a:cs typeface="Calibri" pitchFamily="34" charset="0"/>
              <a:sym typeface="Wingdings" panose="05000000000000000000" pitchFamily="2" charset="2"/>
            </a:endParaRPr>
          </a:p>
          <a:p>
            <a:pPr fontAlgn="auto"/>
            <a:r>
              <a:rPr lang="en-US" sz="1900" b="1" u="sng" dirty="0" smtClean="0">
                <a:latin typeface="Calibri" pitchFamily="34" charset="0"/>
                <a:cs typeface="Calibri" pitchFamily="34" charset="0"/>
                <a:sym typeface="Wingdings" panose="05000000000000000000" pitchFamily="2" charset="2"/>
              </a:rPr>
              <a:t>S2</a:t>
            </a:r>
          </a:p>
          <a:p>
            <a:pPr fontAlgn="auto"/>
            <a:r>
              <a:rPr lang="en-US" sz="1900" b="1" dirty="0" smtClean="0">
                <a:latin typeface="Calibri" pitchFamily="34" charset="0"/>
                <a:cs typeface="Calibri" pitchFamily="34" charset="0"/>
                <a:sym typeface="Wingdings" panose="05000000000000000000" pitchFamily="2" charset="2"/>
              </a:rPr>
              <a:t>r</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2</a:t>
            </a:r>
            <a:r>
              <a:rPr lang="en-US" sz="1900" b="1" dirty="0" smtClean="0">
                <a:latin typeface="Calibri" pitchFamily="34" charset="0"/>
                <a:cs typeface="Calibri" pitchFamily="34" charset="0"/>
                <a:sym typeface="Wingdings" panose="05000000000000000000" pitchFamily="2" charset="2"/>
              </a:rPr>
              <a:t>(y)</a:t>
            </a:r>
          </a:p>
          <a:p>
            <a:pPr fontAlgn="auto"/>
            <a:r>
              <a:rPr lang="en-US" sz="1900" b="1" dirty="0" smtClean="0">
                <a:latin typeface="Calibri" pitchFamily="34" charset="0"/>
                <a:cs typeface="Calibri" pitchFamily="34" charset="0"/>
                <a:sym typeface="Wingdings" panose="05000000000000000000" pitchFamily="2" charset="2"/>
              </a:rPr>
              <a:t>r</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2</a:t>
            </a:r>
            <a:r>
              <a:rPr lang="en-US" sz="1900" b="1" dirty="0" smtClean="0">
                <a:latin typeface="Calibri" pitchFamily="34" charset="0"/>
                <a:cs typeface="Calibri" pitchFamily="34" charset="0"/>
                <a:sym typeface="Wingdings" panose="05000000000000000000" pitchFamily="2" charset="2"/>
              </a:rPr>
              <a:t>(x)</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2</a:t>
            </a:r>
            <a:r>
              <a:rPr lang="en-US" sz="1900" b="1" dirty="0" smtClean="0">
                <a:latin typeface="Calibri" pitchFamily="34" charset="0"/>
                <a:cs typeface="Calibri" pitchFamily="34" charset="0"/>
                <a:sym typeface="Wingdings" panose="05000000000000000000" pitchFamily="2" charset="2"/>
              </a:rPr>
              <a:t>(x,v2)</a:t>
            </a:r>
          </a:p>
          <a:p>
            <a:pPr marL="128016" lvl="1" indent="0" fontAlgn="auto">
              <a:buNone/>
            </a:pPr>
            <a:r>
              <a:rPr lang="en-US" sz="1900" b="1" u="sng" dirty="0" smtClean="0">
                <a:latin typeface="Calibri" pitchFamily="34" charset="0"/>
                <a:cs typeface="Calibri" pitchFamily="34" charset="0"/>
                <a:sym typeface="Wingdings" panose="05000000000000000000" pitchFamily="2" charset="2"/>
              </a:rPr>
              <a:t>S2*</a:t>
            </a:r>
            <a:endParaRPr lang="en-US" sz="1900" dirty="0" smtClean="0">
              <a:latin typeface="Calibri" pitchFamily="34" charset="0"/>
              <a:cs typeface="Calibri" pitchFamily="34" charset="0"/>
              <a:sym typeface="Wingdings" panose="05000000000000000000" pitchFamily="2" charset="2"/>
            </a:endParaRPr>
          </a:p>
          <a:p>
            <a:pPr marL="128016" lvl="1" indent="0" fontAlgn="auto">
              <a:buNone/>
            </a:pPr>
            <a:endParaRPr lang="en-US" sz="1900" dirty="0" smtClean="0">
              <a:latin typeface="Calibri" pitchFamily="34" charset="0"/>
              <a:cs typeface="Calibri" pitchFamily="34" charset="0"/>
              <a:sym typeface="Wingdings" panose="05000000000000000000" pitchFamily="2" charset="2"/>
            </a:endParaRPr>
          </a:p>
          <a:p>
            <a:pPr marL="128016" lvl="1" indent="0" fontAlgn="auto">
              <a:buNone/>
            </a:pPr>
            <a:r>
              <a:rPr lang="en-US" sz="1900" dirty="0">
                <a:latin typeface="Calibri" pitchFamily="34" charset="0"/>
                <a:cs typeface="Calibri" pitchFamily="34" charset="0"/>
                <a:sym typeface="Wingdings" panose="05000000000000000000" pitchFamily="2" charset="2"/>
              </a:rPr>
              <a:t>	</a:t>
            </a:r>
            <a:r>
              <a:rPr lang="en-US" sz="2000" b="1" i="1" u="sng" dirty="0">
                <a:solidFill>
                  <a:srgbClr val="FF0000"/>
                </a:solidFill>
                <a:latin typeface="Calibri" pitchFamily="34" charset="0"/>
                <a:cs typeface="Calibri" pitchFamily="34" charset="0"/>
              </a:rPr>
              <a:t>S1*</a:t>
            </a:r>
            <a:r>
              <a:rPr lang="en-US" sz="2000" b="1" i="1" u="sng" dirty="0">
                <a:solidFill>
                  <a:srgbClr val="FF0000"/>
                </a:solidFill>
                <a:latin typeface="Calibri" pitchFamily="34" charset="0"/>
                <a:cs typeface="Calibri" pitchFamily="34" charset="0"/>
                <a:sym typeface="Wingdings" panose="05000000000000000000" pitchFamily="2" charset="2"/>
              </a:rPr>
              <a:t> r</a:t>
            </a:r>
            <a:r>
              <a:rPr lang="en-US" sz="2000" b="1" i="1" u="sng" baseline="30000" dirty="0">
                <a:solidFill>
                  <a:srgbClr val="FF0000"/>
                </a:solidFill>
                <a:latin typeface="Calibri" pitchFamily="34" charset="0"/>
                <a:cs typeface="Calibri" pitchFamily="34" charset="0"/>
                <a:sym typeface="Wingdings" panose="05000000000000000000" pitchFamily="2" charset="2"/>
              </a:rPr>
              <a:t>1</a:t>
            </a:r>
            <a:r>
              <a:rPr lang="en-US" sz="2000" b="1" i="1" u="sng" baseline="-25000" dirty="0">
                <a:solidFill>
                  <a:srgbClr val="FF0000"/>
                </a:solidFill>
                <a:latin typeface="Calibri" pitchFamily="34" charset="0"/>
                <a:cs typeface="Calibri" pitchFamily="34" charset="0"/>
                <a:sym typeface="Wingdings" panose="05000000000000000000" pitchFamily="2" charset="2"/>
              </a:rPr>
              <a:t>1</a:t>
            </a:r>
            <a:r>
              <a:rPr lang="en-US" sz="2000" b="1" i="1" u="sng" dirty="0">
                <a:solidFill>
                  <a:srgbClr val="FF0000"/>
                </a:solidFill>
                <a:latin typeface="Calibri" pitchFamily="34" charset="0"/>
                <a:cs typeface="Calibri" pitchFamily="34" charset="0"/>
                <a:sym typeface="Wingdings" panose="05000000000000000000" pitchFamily="2" charset="2"/>
              </a:rPr>
              <a:t>(x)* w</a:t>
            </a:r>
            <a:r>
              <a:rPr lang="en-US" sz="2000" b="1" i="1" u="sng" baseline="30000" dirty="0">
                <a:solidFill>
                  <a:srgbClr val="FF0000"/>
                </a:solidFill>
                <a:latin typeface="Calibri" pitchFamily="34" charset="0"/>
                <a:cs typeface="Calibri" pitchFamily="34" charset="0"/>
                <a:sym typeface="Wingdings" panose="05000000000000000000" pitchFamily="2" charset="2"/>
              </a:rPr>
              <a:t>1</a:t>
            </a:r>
            <a:r>
              <a:rPr lang="en-US" sz="2000" b="1" i="1" u="sng" baseline="-25000" dirty="0">
                <a:solidFill>
                  <a:srgbClr val="FF0000"/>
                </a:solidFill>
                <a:latin typeface="Calibri" pitchFamily="34" charset="0"/>
                <a:cs typeface="Calibri" pitchFamily="34" charset="0"/>
                <a:sym typeface="Wingdings" panose="05000000000000000000" pitchFamily="2" charset="2"/>
              </a:rPr>
              <a:t>1</a:t>
            </a:r>
            <a:r>
              <a:rPr lang="en-US" sz="2000" b="1" i="1" u="sng" dirty="0">
                <a:solidFill>
                  <a:srgbClr val="FF0000"/>
                </a:solidFill>
                <a:latin typeface="Calibri" pitchFamily="34" charset="0"/>
                <a:cs typeface="Calibri" pitchFamily="34" charset="0"/>
                <a:sym typeface="Wingdings" panose="05000000000000000000" pitchFamily="2" charset="2"/>
              </a:rPr>
              <a:t>(</a:t>
            </a:r>
            <a:r>
              <a:rPr lang="en-US" sz="2000" b="1" i="1" u="sng" dirty="0" err="1">
                <a:solidFill>
                  <a:srgbClr val="FF0000"/>
                </a:solidFill>
                <a:latin typeface="Calibri" pitchFamily="34" charset="0"/>
                <a:cs typeface="Calibri" pitchFamily="34" charset="0"/>
                <a:sym typeface="Wingdings" panose="05000000000000000000" pitchFamily="2" charset="2"/>
              </a:rPr>
              <a:t>x,v</a:t>
            </a:r>
            <a:r>
              <a:rPr lang="en-US" sz="2000" b="1" i="1" u="sng" dirty="0">
                <a:solidFill>
                  <a:srgbClr val="FF0000"/>
                </a:solidFill>
                <a:latin typeface="Calibri" pitchFamily="34" charset="0"/>
                <a:cs typeface="Calibri" pitchFamily="34" charset="0"/>
                <a:sym typeface="Wingdings" panose="05000000000000000000" pitchFamily="2" charset="2"/>
              </a:rPr>
              <a:t>)* w</a:t>
            </a:r>
            <a:r>
              <a:rPr lang="en-US" sz="2000" b="1" i="1" u="sng" baseline="30000" dirty="0">
                <a:solidFill>
                  <a:srgbClr val="FF0000"/>
                </a:solidFill>
                <a:latin typeface="Calibri" pitchFamily="34" charset="0"/>
                <a:cs typeface="Calibri" pitchFamily="34" charset="0"/>
                <a:sym typeface="Wingdings" panose="05000000000000000000" pitchFamily="2" charset="2"/>
              </a:rPr>
              <a:t>2</a:t>
            </a:r>
            <a:r>
              <a:rPr lang="en-US" sz="2000" b="1" i="1" u="sng" baseline="-25000" dirty="0">
                <a:solidFill>
                  <a:srgbClr val="FF0000"/>
                </a:solidFill>
                <a:latin typeface="Calibri" pitchFamily="34" charset="0"/>
                <a:cs typeface="Calibri" pitchFamily="34" charset="0"/>
                <a:sym typeface="Wingdings" panose="05000000000000000000" pitchFamily="2" charset="2"/>
              </a:rPr>
              <a:t>1</a:t>
            </a:r>
            <a:r>
              <a:rPr lang="en-US" sz="2000" b="1" i="1" u="sng" dirty="0">
                <a:solidFill>
                  <a:srgbClr val="FF0000"/>
                </a:solidFill>
                <a:latin typeface="Calibri" pitchFamily="34" charset="0"/>
                <a:cs typeface="Calibri" pitchFamily="34" charset="0"/>
                <a:sym typeface="Wingdings" panose="05000000000000000000" pitchFamily="2" charset="2"/>
              </a:rPr>
              <a:t>(x,v1 )*S1** S2*r</a:t>
            </a:r>
            <a:r>
              <a:rPr lang="en-US" sz="2000" b="1" i="1" u="sng" baseline="30000" dirty="0">
                <a:solidFill>
                  <a:srgbClr val="FF0000"/>
                </a:solidFill>
                <a:latin typeface="Calibri" pitchFamily="34" charset="0"/>
                <a:cs typeface="Calibri" pitchFamily="34" charset="0"/>
                <a:sym typeface="Wingdings" panose="05000000000000000000" pitchFamily="2" charset="2"/>
              </a:rPr>
              <a:t>1</a:t>
            </a:r>
            <a:r>
              <a:rPr lang="en-US" sz="2000" b="1" i="1" u="sng" baseline="-25000" dirty="0">
                <a:solidFill>
                  <a:srgbClr val="FF0000"/>
                </a:solidFill>
                <a:latin typeface="Calibri" pitchFamily="34" charset="0"/>
                <a:cs typeface="Calibri" pitchFamily="34" charset="0"/>
                <a:sym typeface="Wingdings" panose="05000000000000000000" pitchFamily="2" charset="2"/>
              </a:rPr>
              <a:t>1</a:t>
            </a:r>
            <a:r>
              <a:rPr lang="en-US" sz="2000" b="1" i="1" u="sng" dirty="0">
                <a:solidFill>
                  <a:srgbClr val="FF0000"/>
                </a:solidFill>
                <a:latin typeface="Calibri" pitchFamily="34" charset="0"/>
                <a:cs typeface="Calibri" pitchFamily="34" charset="0"/>
                <a:sym typeface="Wingdings" panose="05000000000000000000" pitchFamily="2" charset="2"/>
              </a:rPr>
              <a:t>(x)*w</a:t>
            </a:r>
            <a:r>
              <a:rPr lang="en-US" sz="2000" b="1" i="1" u="sng" baseline="30000" dirty="0">
                <a:solidFill>
                  <a:srgbClr val="FF0000"/>
                </a:solidFill>
                <a:latin typeface="Calibri" pitchFamily="34" charset="0"/>
                <a:cs typeface="Calibri" pitchFamily="34" charset="0"/>
                <a:sym typeface="Wingdings" panose="05000000000000000000" pitchFamily="2" charset="2"/>
              </a:rPr>
              <a:t>1</a:t>
            </a:r>
            <a:r>
              <a:rPr lang="en-US" sz="2000" b="1" i="1" u="sng" baseline="-25000" dirty="0">
                <a:solidFill>
                  <a:srgbClr val="FF0000"/>
                </a:solidFill>
                <a:latin typeface="Calibri" pitchFamily="34" charset="0"/>
                <a:cs typeface="Calibri" pitchFamily="34" charset="0"/>
                <a:sym typeface="Wingdings" panose="05000000000000000000" pitchFamily="2" charset="2"/>
              </a:rPr>
              <a:t>2</a:t>
            </a:r>
            <a:r>
              <a:rPr lang="en-US" sz="2000" b="1" i="1" u="sng" dirty="0">
                <a:solidFill>
                  <a:srgbClr val="FF0000"/>
                </a:solidFill>
                <a:latin typeface="Calibri" pitchFamily="34" charset="0"/>
                <a:cs typeface="Calibri" pitchFamily="34" charset="0"/>
                <a:sym typeface="Wingdings" panose="05000000000000000000" pitchFamily="2" charset="2"/>
              </a:rPr>
              <a:t>(x,v2)</a:t>
            </a:r>
            <a:r>
              <a:rPr lang="en-US" sz="1800" b="1" i="1" u="sng" dirty="0">
                <a:solidFill>
                  <a:srgbClr val="FF0000"/>
                </a:solidFill>
                <a:latin typeface="Calibri" pitchFamily="34" charset="0"/>
                <a:cs typeface="Calibri" pitchFamily="34" charset="0"/>
                <a:sym typeface="Wingdings" panose="05000000000000000000" pitchFamily="2" charset="2"/>
              </a:rPr>
              <a:t>*</a:t>
            </a:r>
            <a:r>
              <a:rPr lang="en-US" sz="2000" b="1" i="1" u="sng" dirty="0">
                <a:solidFill>
                  <a:srgbClr val="FF0000"/>
                </a:solidFill>
                <a:latin typeface="Calibri" pitchFamily="34" charset="0"/>
                <a:cs typeface="Calibri" pitchFamily="34" charset="0"/>
                <a:sym typeface="Wingdings" panose="05000000000000000000" pitchFamily="2" charset="2"/>
              </a:rPr>
              <a:t>S2</a:t>
            </a:r>
            <a:r>
              <a:rPr lang="en-US" sz="2000" b="1" i="1" u="sng" dirty="0" smtClean="0">
                <a:solidFill>
                  <a:srgbClr val="FF0000"/>
                </a:solidFill>
                <a:latin typeface="Calibri" pitchFamily="34" charset="0"/>
                <a:cs typeface="Calibri" pitchFamily="34" charset="0"/>
                <a:sym typeface="Wingdings" panose="05000000000000000000" pitchFamily="2" charset="2"/>
              </a:rPr>
              <a:t>*</a:t>
            </a:r>
            <a:endParaRPr lang="en-US" sz="1900" i="1" u="sng" dirty="0" smtClean="0">
              <a:solidFill>
                <a:srgbClr val="FF0000"/>
              </a:solidFill>
              <a:latin typeface="Calibri" pitchFamily="34" charset="0"/>
              <a:cs typeface="Calibri" pitchFamily="34" charset="0"/>
              <a:sym typeface="Wingdings" panose="05000000000000000000" pitchFamily="2" charset="2"/>
            </a:endParaRPr>
          </a:p>
          <a:p>
            <a:pPr marL="128016" lvl="1" indent="0" fontAlgn="auto">
              <a:buNone/>
            </a:pPr>
            <a:r>
              <a:rPr lang="en-US" sz="1900" dirty="0" smtClean="0">
                <a:latin typeface="Calibri" pitchFamily="34" charset="0"/>
                <a:cs typeface="Calibri" pitchFamily="34" charset="0"/>
                <a:sym typeface="Wingdings" panose="05000000000000000000" pitchFamily="2" charset="2"/>
              </a:rPr>
              <a:t>A </a:t>
            </a:r>
            <a:r>
              <a:rPr lang="en-US" sz="1900" dirty="0">
                <a:latin typeface="Calibri" pitchFamily="34" charset="0"/>
                <a:cs typeface="Calibri" pitchFamily="34" charset="0"/>
                <a:sym typeface="Wingdings" panose="05000000000000000000" pitchFamily="2" charset="2"/>
              </a:rPr>
              <a:t>pair of operations (within a common </a:t>
            </a:r>
            <a:r>
              <a:rPr lang="en-US" sz="1900" dirty="0" smtClean="0">
                <a:latin typeface="Calibri" pitchFamily="34" charset="0"/>
                <a:cs typeface="Calibri" pitchFamily="34" charset="0"/>
                <a:sym typeface="Wingdings" panose="05000000000000000000" pitchFamily="2" charset="2"/>
              </a:rPr>
              <a:t>session), </a:t>
            </a:r>
            <a:r>
              <a:rPr lang="en-US" sz="1900" dirty="0">
                <a:latin typeface="Calibri" pitchFamily="34" charset="0"/>
                <a:cs typeface="Calibri" pitchFamily="34" charset="0"/>
                <a:sym typeface="Wingdings" panose="05000000000000000000" pitchFamily="2" charset="2"/>
              </a:rPr>
              <a:t>which  access common variable (s), must perform in the same order as the corresponding </a:t>
            </a:r>
            <a:r>
              <a:rPr lang="en-US" sz="1900" dirty="0" smtClean="0">
                <a:latin typeface="Calibri" pitchFamily="34" charset="0"/>
                <a:cs typeface="Calibri" pitchFamily="34" charset="0"/>
                <a:sym typeface="Wingdings" panose="05000000000000000000" pitchFamily="2" charset="2"/>
              </a:rPr>
              <a:t>writes.</a:t>
            </a:r>
            <a:endParaRPr lang="en-US" sz="1900" dirty="0">
              <a:latin typeface="Calibri" pitchFamily="34" charset="0"/>
              <a:cs typeface="Calibri" pitchFamily="34" charset="0"/>
              <a:sym typeface="Wingdings" panose="05000000000000000000" pitchFamily="2" charset="2"/>
            </a:endParaRPr>
          </a:p>
          <a:p>
            <a:pPr marL="128016" lvl="1" indent="0" fontAlgn="auto">
              <a:buNone/>
            </a:pPr>
            <a:r>
              <a:rPr lang="en-US" sz="1900" dirty="0">
                <a:latin typeface="Calibri" pitchFamily="34" charset="0"/>
                <a:cs typeface="Calibri" pitchFamily="34" charset="0"/>
              </a:rPr>
              <a:t>MONOTONIC</a:t>
            </a:r>
            <a:r>
              <a:rPr lang="en-US" sz="2000" b="1" dirty="0">
                <a:latin typeface="Calibri" pitchFamily="34" charset="0"/>
                <a:cs typeface="Calibri" pitchFamily="34" charset="0"/>
              </a:rPr>
              <a:t> </a:t>
            </a:r>
            <a:r>
              <a:rPr lang="en-US" sz="1900" dirty="0" smtClean="0">
                <a:latin typeface="Calibri" pitchFamily="34" charset="0"/>
                <a:cs typeface="Calibri" pitchFamily="34" charset="0"/>
                <a:sym typeface="Wingdings" panose="05000000000000000000" pitchFamily="2" charset="2"/>
              </a:rPr>
              <a:t>Consistency  </a:t>
            </a:r>
            <a:r>
              <a:rPr lang="en-US" sz="1900" dirty="0">
                <a:solidFill>
                  <a:srgbClr val="FF0000"/>
                </a:solidFill>
                <a:latin typeface="Calibri" pitchFamily="34" charset="0"/>
                <a:cs typeface="Calibri" pitchFamily="34" charset="0"/>
                <a:sym typeface="Wingdings" panose="05000000000000000000" pitchFamily="2" charset="2"/>
              </a:rPr>
              <a:t>PL-1</a:t>
            </a:r>
            <a:r>
              <a:rPr lang="en-US" sz="1900" dirty="0">
                <a:latin typeface="Calibri" pitchFamily="34" charset="0"/>
                <a:cs typeface="Calibri" pitchFamily="34" charset="0"/>
                <a:sym typeface="Wingdings" panose="05000000000000000000" pitchFamily="2" charset="2"/>
              </a:rPr>
              <a:t> Isolation level (serialize based on writes)</a:t>
            </a:r>
          </a:p>
          <a:p>
            <a:pPr marL="128016" lvl="1" indent="0" fontAlgn="auto">
              <a:buNone/>
            </a:pPr>
            <a:r>
              <a:rPr lang="en-US" sz="1900" dirty="0">
                <a:latin typeface="Calibri" pitchFamily="34" charset="0"/>
                <a:cs typeface="Calibri" pitchFamily="34" charset="0"/>
              </a:rPr>
              <a:t>MONOTONIC </a:t>
            </a:r>
            <a:r>
              <a:rPr lang="en-US" sz="1900" dirty="0" smtClean="0">
                <a:latin typeface="Calibri" pitchFamily="34" charset="0"/>
                <a:cs typeface="Calibri" pitchFamily="34" charset="0"/>
                <a:sym typeface="Wingdings" panose="05000000000000000000" pitchFamily="2" charset="2"/>
              </a:rPr>
              <a:t>Consistency  </a:t>
            </a:r>
            <a:r>
              <a:rPr lang="en-US" sz="1900" b="1" dirty="0">
                <a:solidFill>
                  <a:srgbClr val="FF0000"/>
                </a:solidFill>
                <a:latin typeface="Calibri" pitchFamily="34" charset="0"/>
                <a:cs typeface="Calibri" pitchFamily="34" charset="0"/>
                <a:sym typeface="Wingdings" panose="05000000000000000000" pitchFamily="2" charset="2"/>
              </a:rPr>
              <a:t>PL-2</a:t>
            </a:r>
            <a:r>
              <a:rPr lang="en-US" sz="1900" dirty="0">
                <a:solidFill>
                  <a:srgbClr val="FF0000"/>
                </a:solidFill>
                <a:latin typeface="Calibri" pitchFamily="34" charset="0"/>
                <a:cs typeface="Calibri" pitchFamily="34" charset="0"/>
                <a:sym typeface="Wingdings" panose="05000000000000000000" pitchFamily="2" charset="2"/>
              </a:rPr>
              <a:t> </a:t>
            </a:r>
            <a:r>
              <a:rPr lang="en-US" sz="1900" dirty="0">
                <a:latin typeface="Calibri" pitchFamily="34" charset="0"/>
                <a:cs typeface="Calibri" pitchFamily="34" charset="0"/>
                <a:sym typeface="Wingdings" panose="05000000000000000000" pitchFamily="2" charset="2"/>
              </a:rPr>
              <a:t>(no dirty reads)	</a:t>
            </a:r>
          </a:p>
          <a:p>
            <a:pPr marL="128016" lvl="1" indent="0" fontAlgn="auto">
              <a:buNone/>
            </a:pPr>
            <a:r>
              <a:rPr lang="en-US" sz="1900" dirty="0">
                <a:latin typeface="Calibri" pitchFamily="34" charset="0"/>
                <a:cs typeface="Calibri" pitchFamily="34" charset="0"/>
              </a:rPr>
              <a:t>MONOTONIC </a:t>
            </a:r>
            <a:r>
              <a:rPr lang="en-US" sz="1900" dirty="0" smtClean="0">
                <a:latin typeface="Calibri" pitchFamily="34" charset="0"/>
                <a:cs typeface="Calibri" pitchFamily="34" charset="0"/>
                <a:sym typeface="Wingdings" panose="05000000000000000000" pitchFamily="2" charset="2"/>
              </a:rPr>
              <a:t>Consistency </a:t>
            </a:r>
            <a:r>
              <a:rPr lang="en-US" sz="1900" b="1" dirty="0">
                <a:latin typeface="Calibri" pitchFamily="34" charset="0"/>
                <a:cs typeface="Calibri" pitchFamily="34" charset="0"/>
                <a:sym typeface="Wingdings" panose="05000000000000000000" pitchFamily="2" charset="2"/>
              </a:rPr>
              <a:t>/</a:t>
            </a:r>
            <a:r>
              <a:rPr lang="en-US" sz="1900" dirty="0">
                <a:latin typeface="Calibri" pitchFamily="34" charset="0"/>
                <a:cs typeface="Calibri" pitchFamily="34" charset="0"/>
                <a:sym typeface="Wingdings" panose="05000000000000000000" pitchFamily="2" charset="2"/>
              </a:rPr>
              <a:t> PL-3 (no cycles)	</a:t>
            </a:r>
          </a:p>
          <a:p>
            <a:pPr marL="128016" lvl="1" indent="0" fontAlgn="auto">
              <a:buNone/>
            </a:pPr>
            <a:r>
              <a:rPr lang="en-US" sz="1900" b="1" dirty="0" smtClean="0">
                <a:solidFill>
                  <a:srgbClr val="FF0000"/>
                </a:solidFill>
                <a:latin typeface="Calibri" pitchFamily="34" charset="0"/>
                <a:cs typeface="Calibri" pitchFamily="34" charset="0"/>
                <a:sym typeface="Wingdings" panose="05000000000000000000" pitchFamily="2" charset="2"/>
              </a:rPr>
              <a:t>			</a:t>
            </a:r>
            <a:endParaRPr lang="en-US" sz="1900" b="1" dirty="0">
              <a:solidFill>
                <a:srgbClr val="FF0000"/>
              </a:solidFill>
              <a:latin typeface="Calibri" pitchFamily="34" charset="0"/>
              <a:cs typeface="Calibri" pitchFamily="34" charset="0"/>
              <a:sym typeface="Wingdings" panose="05000000000000000000" pitchFamily="2" charset="2"/>
            </a:endParaRPr>
          </a:p>
        </p:txBody>
      </p:sp>
      <p:sp>
        <p:nvSpPr>
          <p:cNvPr id="6" name="Rectangle 5"/>
          <p:cNvSpPr/>
          <p:nvPr/>
        </p:nvSpPr>
        <p:spPr>
          <a:xfrm>
            <a:off x="2509914" y="731207"/>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a:t>
            </a:r>
            <a:r>
              <a:rPr lang="en-US" sz="1600" b="1" dirty="0" err="1" smtClean="0">
                <a:latin typeface="Calibri" pitchFamily="34" charset="0"/>
                <a:cs typeface="Calibri" pitchFamily="34" charset="0"/>
                <a:sym typeface="Wingdings" panose="05000000000000000000" pitchFamily="2" charset="2"/>
              </a:rPr>
              <a:t>x,v</a:t>
            </a:r>
            <a:r>
              <a:rPr lang="en-US" sz="1600" b="1" dirty="0" smtClean="0">
                <a:latin typeface="Calibri" pitchFamily="34" charset="0"/>
                <a:cs typeface="Calibri" pitchFamily="34" charset="0"/>
                <a:sym typeface="Wingdings" panose="05000000000000000000" pitchFamily="2" charset="2"/>
              </a:rPr>
              <a:t>)</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7" name="Rectangle 6"/>
          <p:cNvSpPr/>
          <p:nvPr/>
        </p:nvSpPr>
        <p:spPr>
          <a:xfrm>
            <a:off x="1075217" y="1700808"/>
            <a:ext cx="688471"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S1</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8" name="Rectangle 7"/>
          <p:cNvSpPr/>
          <p:nvPr/>
        </p:nvSpPr>
        <p:spPr>
          <a:xfrm>
            <a:off x="4425276" y="1722964"/>
            <a:ext cx="778797"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S1*</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9" name="Rectangle 8"/>
          <p:cNvSpPr/>
          <p:nvPr/>
        </p:nvSpPr>
        <p:spPr>
          <a:xfrm>
            <a:off x="8109741" y="1770044"/>
            <a:ext cx="778797"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S2</a:t>
            </a:r>
            <a:r>
              <a:rPr lang="en-US" sz="2400" b="1" dirty="0" smtClean="0">
                <a:latin typeface="Calibri" pitchFamily="34" charset="0"/>
                <a:cs typeface="Calibri" pitchFamily="34" charset="0"/>
                <a:sym typeface="Wingdings" panose="05000000000000000000" pitchFamily="2" charset="2"/>
              </a:rPr>
              <a:t>*</a:t>
            </a:r>
            <a:endParaRPr lang="en-US" b="1" dirty="0">
              <a:latin typeface="Calibri" pitchFamily="34" charset="0"/>
              <a:cs typeface="Calibri" pitchFamily="34" charset="0"/>
              <a:sym typeface="Wingdings" panose="05000000000000000000" pitchFamily="2" charset="2"/>
            </a:endParaRPr>
          </a:p>
          <a:p>
            <a:pPr algn="ctr"/>
            <a:endParaRPr lang="en-US" dirty="0"/>
          </a:p>
        </p:txBody>
      </p:sp>
      <p:sp>
        <p:nvSpPr>
          <p:cNvPr id="10" name="Rectangle 9"/>
          <p:cNvSpPr/>
          <p:nvPr/>
        </p:nvSpPr>
        <p:spPr>
          <a:xfrm>
            <a:off x="5449015" y="1720964"/>
            <a:ext cx="688471"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S2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11" name="Rectangle 10"/>
          <p:cNvSpPr/>
          <p:nvPr/>
        </p:nvSpPr>
        <p:spPr>
          <a:xfrm>
            <a:off x="3950254" y="758628"/>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2</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(x,v1)</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12" name="Rectangle 11"/>
          <p:cNvSpPr/>
          <p:nvPr/>
        </p:nvSpPr>
        <p:spPr>
          <a:xfrm>
            <a:off x="7793078" y="859460"/>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(x,v2)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13" name="Rectangle 12"/>
          <p:cNvSpPr/>
          <p:nvPr/>
        </p:nvSpPr>
        <p:spPr>
          <a:xfrm>
            <a:off x="1033858" y="740075"/>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14" name="Rectangle 13"/>
          <p:cNvSpPr/>
          <p:nvPr/>
        </p:nvSpPr>
        <p:spPr>
          <a:xfrm>
            <a:off x="7208662" y="3346"/>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a:t>
            </a:r>
            <a:r>
              <a:rPr lang="en-US" sz="2400" b="1" dirty="0" smtClean="0">
                <a:latin typeface="Calibri" pitchFamily="34" charset="0"/>
                <a:cs typeface="Calibri" pitchFamily="34" charset="0"/>
                <a:sym typeface="Wingdings" panose="05000000000000000000" pitchFamily="2" charset="2"/>
              </a:rPr>
              <a:t>)</a:t>
            </a:r>
            <a:endParaRPr lang="en-US" b="1" dirty="0">
              <a:latin typeface="Calibri" pitchFamily="34" charset="0"/>
              <a:cs typeface="Calibri" pitchFamily="34" charset="0"/>
              <a:sym typeface="Wingdings" panose="05000000000000000000" pitchFamily="2" charset="2"/>
            </a:endParaRPr>
          </a:p>
          <a:p>
            <a:pPr algn="ctr"/>
            <a:endParaRPr lang="en-US" dirty="0"/>
          </a:p>
        </p:txBody>
      </p:sp>
      <p:sp>
        <p:nvSpPr>
          <p:cNvPr id="15" name="Rectangle 14"/>
          <p:cNvSpPr/>
          <p:nvPr/>
        </p:nvSpPr>
        <p:spPr>
          <a:xfrm>
            <a:off x="5433757" y="795274"/>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(y)</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cxnSp>
        <p:nvCxnSpPr>
          <p:cNvPr id="16" name="Straight Arrow Connector 15"/>
          <p:cNvCxnSpPr>
            <a:stCxn id="7" idx="3"/>
            <a:endCxn id="6" idx="2"/>
          </p:cNvCxnSpPr>
          <p:nvPr/>
        </p:nvCxnSpPr>
        <p:spPr>
          <a:xfrm flipV="1">
            <a:off x="1763688" y="1451287"/>
            <a:ext cx="1258096" cy="496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0"/>
          </p:cNvCxnSpPr>
          <p:nvPr/>
        </p:nvCxnSpPr>
        <p:spPr>
          <a:xfrm flipV="1">
            <a:off x="1419453" y="1248455"/>
            <a:ext cx="26452" cy="452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089004" y="1046122"/>
            <a:ext cx="410182" cy="11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0"/>
          </p:cNvCxnSpPr>
          <p:nvPr/>
        </p:nvCxnSpPr>
        <p:spPr>
          <a:xfrm>
            <a:off x="4814674" y="1491900"/>
            <a:ext cx="1" cy="231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811809" y="1484785"/>
            <a:ext cx="19416" cy="224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457519" y="1177755"/>
            <a:ext cx="1647406" cy="1041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2" idx="1"/>
          </p:cNvCxnSpPr>
          <p:nvPr/>
        </p:nvCxnSpPr>
        <p:spPr>
          <a:xfrm flipH="1" flipV="1">
            <a:off x="7667806" y="700678"/>
            <a:ext cx="125272" cy="518822"/>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2"/>
          </p:cNvCxnSpPr>
          <p:nvPr/>
        </p:nvCxnSpPr>
        <p:spPr>
          <a:xfrm flipH="1">
            <a:off x="8304947" y="1579540"/>
            <a:ext cx="1" cy="185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0" idx="1"/>
          </p:cNvCxnSpPr>
          <p:nvPr/>
        </p:nvCxnSpPr>
        <p:spPr>
          <a:xfrm flipV="1">
            <a:off x="5219029" y="1967456"/>
            <a:ext cx="22998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3491880" y="1057290"/>
            <a:ext cx="458194" cy="47357"/>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4" idx="1"/>
          </p:cNvCxnSpPr>
          <p:nvPr/>
        </p:nvCxnSpPr>
        <p:spPr>
          <a:xfrm flipV="1">
            <a:off x="6457496" y="363386"/>
            <a:ext cx="751166" cy="418999"/>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Slide Number Placeholder 3"/>
          <p:cNvSpPr txBox="1">
            <a:spLocks/>
          </p:cNvSpPr>
          <p:nvPr/>
        </p:nvSpPr>
        <p:spPr>
          <a:xfrm>
            <a:off x="8024383" y="8987328"/>
            <a:ext cx="730250" cy="274320"/>
          </a:xfrm>
          <a:prstGeom prst="rect">
            <a:avLst/>
          </a:prstGeom>
        </p:spPr>
        <p:txBody>
          <a:bodyPr vert="horz" lIns="91440" tIns="45720" rIns="91440" bIns="45720" rtlCol="0" anchor="ctr"/>
          <a:lstStyle>
            <a:defPPr>
              <a:defRPr lang="en-US"/>
            </a:defPPr>
            <a:lvl1pPr algn="l" rtl="0" fontAlgn="base">
              <a:spcBef>
                <a:spcPct val="50000"/>
              </a:spcBef>
              <a:spcAft>
                <a:spcPct val="0"/>
              </a:spcAft>
              <a:defRPr sz="1000" kern="1200">
                <a:solidFill>
                  <a:schemeClr val="tx1">
                    <a:lumMod val="95000"/>
                    <a:lumOff val="5000"/>
                  </a:schemeClr>
                </a:solidFill>
                <a:latin typeface="+mj-lt"/>
                <a:ea typeface="+mn-ea"/>
                <a:cs typeface="+mn-cs"/>
              </a:defRPr>
            </a:lvl1pPr>
            <a:lvl2pPr marL="457200" algn="r" rtl="0" fontAlgn="base">
              <a:spcBef>
                <a:spcPct val="50000"/>
              </a:spcBef>
              <a:spcAft>
                <a:spcPct val="0"/>
              </a:spcAft>
              <a:defRPr sz="1000" kern="1200">
                <a:solidFill>
                  <a:schemeClr val="bg1"/>
                </a:solidFill>
                <a:latin typeface="Arial" pitchFamily="34" charset="0"/>
                <a:ea typeface="+mn-ea"/>
                <a:cs typeface="+mn-cs"/>
              </a:defRPr>
            </a:lvl2pPr>
            <a:lvl3pPr marL="914400" algn="r" rtl="0" fontAlgn="base">
              <a:spcBef>
                <a:spcPct val="50000"/>
              </a:spcBef>
              <a:spcAft>
                <a:spcPct val="0"/>
              </a:spcAft>
              <a:defRPr sz="1000" kern="1200">
                <a:solidFill>
                  <a:schemeClr val="bg1"/>
                </a:solidFill>
                <a:latin typeface="Arial" pitchFamily="34" charset="0"/>
                <a:ea typeface="+mn-ea"/>
                <a:cs typeface="+mn-cs"/>
              </a:defRPr>
            </a:lvl3pPr>
            <a:lvl4pPr marL="1371600" algn="r" rtl="0" fontAlgn="base">
              <a:spcBef>
                <a:spcPct val="50000"/>
              </a:spcBef>
              <a:spcAft>
                <a:spcPct val="0"/>
              </a:spcAft>
              <a:defRPr sz="1000" kern="1200">
                <a:solidFill>
                  <a:schemeClr val="bg1"/>
                </a:solidFill>
                <a:latin typeface="Arial" pitchFamily="34" charset="0"/>
                <a:ea typeface="+mn-ea"/>
                <a:cs typeface="+mn-cs"/>
              </a:defRPr>
            </a:lvl4pPr>
            <a:lvl5pPr marL="1828800" algn="r" rtl="0" fontAlgn="base">
              <a:spcBef>
                <a:spcPct val="50000"/>
              </a:spcBef>
              <a:spcAft>
                <a:spcPct val="0"/>
              </a:spcAft>
              <a:defRPr sz="1000" kern="1200">
                <a:solidFill>
                  <a:schemeClr val="bg1"/>
                </a:solidFill>
                <a:latin typeface="Arial" pitchFamily="34" charset="0"/>
                <a:ea typeface="+mn-ea"/>
                <a:cs typeface="+mn-cs"/>
              </a:defRPr>
            </a:lvl5pPr>
            <a:lvl6pPr marL="2286000" algn="l" defTabSz="914400" rtl="0" eaLnBrk="1" latinLnBrk="0" hangingPunct="1">
              <a:defRPr sz="1000" kern="1200">
                <a:solidFill>
                  <a:schemeClr val="bg1"/>
                </a:solidFill>
                <a:latin typeface="Arial" pitchFamily="34" charset="0"/>
                <a:ea typeface="+mn-ea"/>
                <a:cs typeface="+mn-cs"/>
              </a:defRPr>
            </a:lvl6pPr>
            <a:lvl7pPr marL="2743200" algn="l" defTabSz="914400" rtl="0" eaLnBrk="1" latinLnBrk="0" hangingPunct="1">
              <a:defRPr sz="1000" kern="1200">
                <a:solidFill>
                  <a:schemeClr val="bg1"/>
                </a:solidFill>
                <a:latin typeface="Arial" pitchFamily="34" charset="0"/>
                <a:ea typeface="+mn-ea"/>
                <a:cs typeface="+mn-cs"/>
              </a:defRPr>
            </a:lvl7pPr>
            <a:lvl8pPr marL="3200400" algn="l" defTabSz="914400" rtl="0" eaLnBrk="1" latinLnBrk="0" hangingPunct="1">
              <a:defRPr sz="1000" kern="1200">
                <a:solidFill>
                  <a:schemeClr val="bg1"/>
                </a:solidFill>
                <a:latin typeface="Arial" pitchFamily="34" charset="0"/>
                <a:ea typeface="+mn-ea"/>
                <a:cs typeface="+mn-cs"/>
              </a:defRPr>
            </a:lvl8pPr>
            <a:lvl9pPr marL="3657600" algn="l" defTabSz="914400" rtl="0" eaLnBrk="1" latinLnBrk="0" hangingPunct="1">
              <a:defRPr sz="1000" kern="1200">
                <a:solidFill>
                  <a:schemeClr val="bg1"/>
                </a:solidFill>
                <a:latin typeface="Arial" pitchFamily="34" charset="0"/>
                <a:ea typeface="+mn-ea"/>
                <a:cs typeface="+mn-cs"/>
              </a:defRPr>
            </a:lvl9pPr>
          </a:lstStyle>
          <a:p>
            <a:fld id="{17C412FF-1FCB-40EF-8D0A-E85DB25DE50B}" type="slidenum">
              <a:rPr lang="en-US" smtClean="0">
                <a:latin typeface="Calibri" pitchFamily="34" charset="0"/>
                <a:cs typeface="Calibri" pitchFamily="34" charset="0"/>
              </a:rPr>
              <a:pPr/>
              <a:t>3</a:t>
            </a:fld>
            <a:endParaRPr lang="en-US">
              <a:latin typeface="Calibri" pitchFamily="34" charset="0"/>
              <a:cs typeface="Calibri" pitchFamily="34" charset="0"/>
            </a:endParaRPr>
          </a:p>
        </p:txBody>
      </p:sp>
      <p:sp>
        <p:nvSpPr>
          <p:cNvPr id="76" name="Rectangle 75"/>
          <p:cNvSpPr/>
          <p:nvPr/>
        </p:nvSpPr>
        <p:spPr>
          <a:xfrm>
            <a:off x="2406297" y="3247831"/>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a:t>
            </a:r>
            <a:r>
              <a:rPr lang="en-US" sz="1600" b="1" dirty="0" err="1" smtClean="0">
                <a:latin typeface="Calibri" pitchFamily="34" charset="0"/>
                <a:cs typeface="Calibri" pitchFamily="34" charset="0"/>
                <a:sym typeface="Wingdings" panose="05000000000000000000" pitchFamily="2" charset="2"/>
              </a:rPr>
              <a:t>x,v</a:t>
            </a:r>
            <a:r>
              <a:rPr lang="en-US" sz="1600" b="1" dirty="0" smtClean="0">
                <a:latin typeface="Calibri" pitchFamily="34" charset="0"/>
                <a:cs typeface="Calibri" pitchFamily="34" charset="0"/>
                <a:sym typeface="Wingdings" panose="05000000000000000000" pitchFamily="2" charset="2"/>
              </a:rPr>
              <a:t>)</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77" name="Rectangle 76"/>
          <p:cNvSpPr/>
          <p:nvPr/>
        </p:nvSpPr>
        <p:spPr>
          <a:xfrm>
            <a:off x="755576" y="4420264"/>
            <a:ext cx="688471"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S1</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78" name="Rectangle 77"/>
          <p:cNvSpPr/>
          <p:nvPr/>
        </p:nvSpPr>
        <p:spPr>
          <a:xfrm>
            <a:off x="4321659" y="4442420"/>
            <a:ext cx="778797"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S1*</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79" name="Rectangle 78"/>
          <p:cNvSpPr/>
          <p:nvPr/>
        </p:nvSpPr>
        <p:spPr>
          <a:xfrm>
            <a:off x="8006124" y="4489500"/>
            <a:ext cx="778797"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S2*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80" name="Rectangle 79"/>
          <p:cNvSpPr/>
          <p:nvPr/>
        </p:nvSpPr>
        <p:spPr>
          <a:xfrm>
            <a:off x="5345398" y="4440420"/>
            <a:ext cx="688471"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S2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81" name="Rectangle 80"/>
          <p:cNvSpPr/>
          <p:nvPr/>
        </p:nvSpPr>
        <p:spPr>
          <a:xfrm>
            <a:off x="3846637" y="3275252"/>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2</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(x,v1)</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82" name="Rectangle 81"/>
          <p:cNvSpPr/>
          <p:nvPr/>
        </p:nvSpPr>
        <p:spPr>
          <a:xfrm>
            <a:off x="7688825" y="3263679"/>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(x,v2)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83" name="Rectangle 82"/>
          <p:cNvSpPr/>
          <p:nvPr/>
        </p:nvSpPr>
        <p:spPr>
          <a:xfrm>
            <a:off x="930241" y="3256699"/>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84" name="Rectangle 83"/>
          <p:cNvSpPr/>
          <p:nvPr/>
        </p:nvSpPr>
        <p:spPr>
          <a:xfrm>
            <a:off x="6478750" y="2869527"/>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85" name="Rectangle 84"/>
          <p:cNvSpPr/>
          <p:nvPr/>
        </p:nvSpPr>
        <p:spPr>
          <a:xfrm>
            <a:off x="5330140" y="3311898"/>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(y)</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cxnSp>
        <p:nvCxnSpPr>
          <p:cNvPr id="86" name="Straight Arrow Connector 85"/>
          <p:cNvCxnSpPr>
            <a:stCxn id="77" idx="3"/>
          </p:cNvCxnSpPr>
          <p:nvPr/>
        </p:nvCxnSpPr>
        <p:spPr>
          <a:xfrm flipV="1">
            <a:off x="1444047" y="3976780"/>
            <a:ext cx="1368422" cy="689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7" idx="0"/>
          </p:cNvCxnSpPr>
          <p:nvPr/>
        </p:nvCxnSpPr>
        <p:spPr>
          <a:xfrm flipV="1">
            <a:off x="1099812" y="3967911"/>
            <a:ext cx="26452" cy="452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3451715" y="3666354"/>
            <a:ext cx="410182" cy="11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4716016" y="3995332"/>
            <a:ext cx="21993" cy="438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flipV="1">
            <a:off x="5793251" y="4031978"/>
            <a:ext cx="1" cy="388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6353902" y="3694379"/>
            <a:ext cx="1647406" cy="1041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2" idx="1"/>
            <a:endCxn id="84" idx="3"/>
          </p:cNvCxnSpPr>
          <p:nvPr/>
        </p:nvCxnSpPr>
        <p:spPr>
          <a:xfrm flipH="1" flipV="1">
            <a:off x="7502489" y="3229567"/>
            <a:ext cx="186336" cy="394152"/>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8207704" y="3995332"/>
            <a:ext cx="30336" cy="494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0" idx="1"/>
          </p:cNvCxnSpPr>
          <p:nvPr/>
        </p:nvCxnSpPr>
        <p:spPr>
          <a:xfrm flipV="1">
            <a:off x="5115412" y="4686912"/>
            <a:ext cx="22998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1965607" y="3549980"/>
            <a:ext cx="458194" cy="47357"/>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4" idx="1"/>
            <a:endCxn id="85" idx="0"/>
          </p:cNvCxnSpPr>
          <p:nvPr/>
        </p:nvCxnSpPr>
        <p:spPr>
          <a:xfrm flipH="1">
            <a:off x="5842010" y="3229567"/>
            <a:ext cx="636740" cy="82331"/>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769666" y="375460"/>
            <a:ext cx="3076791" cy="338554"/>
          </a:xfrm>
          <a:prstGeom prst="rect">
            <a:avLst/>
          </a:prstGeom>
          <a:noFill/>
        </p:spPr>
        <p:txBody>
          <a:bodyPr wrap="square" rtlCol="0">
            <a:spAutoFit/>
          </a:bodyPr>
          <a:lstStyle/>
          <a:p>
            <a:r>
              <a:rPr lang="en-US" sz="1600" b="1" dirty="0" smtClean="0">
                <a:solidFill>
                  <a:schemeClr val="tx1"/>
                </a:solidFill>
                <a:latin typeface="Calibri" pitchFamily="34" charset="0"/>
                <a:cs typeface="Calibri" pitchFamily="34" charset="0"/>
              </a:rPr>
              <a:t>READ MONOTONIC</a:t>
            </a:r>
            <a:endParaRPr lang="en-US" sz="1600" dirty="0">
              <a:solidFill>
                <a:schemeClr val="tx1"/>
              </a:solidFill>
            </a:endParaRPr>
          </a:p>
        </p:txBody>
      </p:sp>
    </p:spTree>
    <p:extLst>
      <p:ext uri="{BB962C8B-B14F-4D97-AF65-F5344CB8AC3E}">
        <p14:creationId xmlns:p14="http://schemas.microsoft.com/office/powerpoint/2010/main" val="2739638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265309"/>
            <a:ext cx="9076171" cy="942911"/>
          </a:xfrm>
        </p:spPr>
        <p:txBody>
          <a:bodyPr>
            <a:normAutofit/>
          </a:bodyPr>
          <a:lstStyle/>
          <a:p>
            <a:r>
              <a:rPr lang="en-US" sz="2500" b="1" dirty="0" smtClean="0">
                <a:latin typeface="Calibri" pitchFamily="34" charset="0"/>
                <a:cs typeface="Calibri" pitchFamily="34" charset="0"/>
              </a:rPr>
              <a:t>DSG FOR READ-My(YOUR)-WRITES</a:t>
            </a:r>
            <a:endParaRPr lang="en-US" sz="2400" b="1" dirty="0">
              <a:latin typeface="Calibri" pitchFamily="34" charset="0"/>
              <a:cs typeface="Calibri" pitchFamily="34" charset="0"/>
            </a:endParaRPr>
          </a:p>
        </p:txBody>
      </p:sp>
      <p:sp>
        <p:nvSpPr>
          <p:cNvPr id="4" name="Slide Number Placeholder 3"/>
          <p:cNvSpPr>
            <a:spLocks noGrp="1"/>
          </p:cNvSpPr>
          <p:nvPr>
            <p:ph type="sldNum" sz="quarter" idx="4294967295"/>
          </p:nvPr>
        </p:nvSpPr>
        <p:spPr>
          <a:xfrm>
            <a:off x="8128000" y="6470704"/>
            <a:ext cx="730250" cy="274320"/>
          </a:xfrm>
        </p:spPr>
        <p:txBody>
          <a:bodyPr/>
          <a:lstStyle/>
          <a:p>
            <a:fld id="{17C412FF-1FCB-40EF-8D0A-E85DB25DE50B}" type="slidenum">
              <a:rPr lang="en-US" smtClean="0">
                <a:latin typeface="Calibri" pitchFamily="34" charset="0"/>
                <a:cs typeface="Calibri" pitchFamily="34" charset="0"/>
              </a:rPr>
              <a:pPr/>
              <a:t>4</a:t>
            </a:fld>
            <a:endParaRPr lang="en-US">
              <a:latin typeface="Calibri" pitchFamily="34" charset="0"/>
              <a:cs typeface="Calibri" pitchFamily="34" charset="0"/>
            </a:endParaRPr>
          </a:p>
        </p:txBody>
      </p:sp>
      <p:sp>
        <p:nvSpPr>
          <p:cNvPr id="35" name="Content Placeholder 2"/>
          <p:cNvSpPr txBox="1">
            <a:spLocks/>
          </p:cNvSpPr>
          <p:nvPr/>
        </p:nvSpPr>
        <p:spPr>
          <a:xfrm>
            <a:off x="0" y="548680"/>
            <a:ext cx="9076171" cy="630932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fontAlgn="auto"/>
            <a:r>
              <a:rPr lang="en-US" sz="1900" b="1" u="sng" dirty="0">
                <a:latin typeface="Calibri" pitchFamily="34" charset="0"/>
                <a:cs typeface="Calibri" pitchFamily="34" charset="0"/>
                <a:sym typeface="Wingdings" panose="05000000000000000000" pitchFamily="2" charset="2"/>
              </a:rPr>
              <a:t>T1</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1</a:t>
            </a:r>
            <a:r>
              <a:rPr lang="en-US" sz="1900" b="1" dirty="0" smtClean="0">
                <a:latin typeface="Calibri" pitchFamily="34" charset="0"/>
                <a:cs typeface="Calibri" pitchFamily="34" charset="0"/>
                <a:sym typeface="Wingdings" panose="05000000000000000000" pitchFamily="2" charset="2"/>
              </a:rPr>
              <a:t>(</a:t>
            </a:r>
            <a:r>
              <a:rPr lang="en-US" sz="1900" b="1" dirty="0" err="1" smtClean="0">
                <a:latin typeface="Calibri" pitchFamily="34" charset="0"/>
                <a:cs typeface="Calibri" pitchFamily="34" charset="0"/>
                <a:sym typeface="Wingdings" panose="05000000000000000000" pitchFamily="2" charset="2"/>
              </a:rPr>
              <a:t>x,v</a:t>
            </a:r>
            <a:r>
              <a:rPr lang="en-US" sz="1900" b="1" dirty="0" smtClean="0">
                <a:latin typeface="Calibri" pitchFamily="34" charset="0"/>
                <a:cs typeface="Calibri" pitchFamily="34" charset="0"/>
                <a:sym typeface="Wingdings" panose="05000000000000000000" pitchFamily="2" charset="2"/>
              </a:rPr>
              <a:t>)</a:t>
            </a:r>
            <a:endParaRPr lang="en-US" sz="1900" b="1" dirty="0">
              <a:latin typeface="Calibri" pitchFamily="34" charset="0"/>
              <a:cs typeface="Calibri" pitchFamily="34" charset="0"/>
              <a:sym typeface="Wingdings" panose="05000000000000000000" pitchFamily="2" charset="2"/>
            </a:endParaRPr>
          </a:p>
          <a:p>
            <a:pPr fontAlgn="auto"/>
            <a:r>
              <a:rPr lang="en-US" sz="2400" b="1" dirty="0" smtClean="0">
                <a:latin typeface="Calibri" pitchFamily="34" charset="0"/>
                <a:cs typeface="Calibri" pitchFamily="34" charset="0"/>
                <a:sym typeface="Wingdings" panose="05000000000000000000" pitchFamily="2" charset="2"/>
              </a:rPr>
              <a:t>w</a:t>
            </a:r>
            <a:r>
              <a:rPr lang="en-US" sz="2400" b="1" baseline="30000" dirty="0" smtClean="0">
                <a:latin typeface="Calibri" pitchFamily="34" charset="0"/>
                <a:cs typeface="Calibri" pitchFamily="34" charset="0"/>
                <a:sym typeface="Wingdings" panose="05000000000000000000" pitchFamily="2" charset="2"/>
              </a:rPr>
              <a:t>2</a:t>
            </a:r>
            <a:r>
              <a:rPr lang="en-US" sz="2400" b="1" baseline="-25000" dirty="0" smtClean="0">
                <a:latin typeface="Calibri" pitchFamily="34" charset="0"/>
                <a:cs typeface="Calibri" pitchFamily="34" charset="0"/>
                <a:sym typeface="Wingdings" panose="05000000000000000000" pitchFamily="2" charset="2"/>
              </a:rPr>
              <a:t>1</a:t>
            </a:r>
            <a:r>
              <a:rPr lang="en-US" sz="2400" b="1" dirty="0" smtClean="0">
                <a:latin typeface="Calibri" pitchFamily="34" charset="0"/>
                <a:cs typeface="Calibri" pitchFamily="34" charset="0"/>
                <a:sym typeface="Wingdings" panose="05000000000000000000" pitchFamily="2" charset="2"/>
              </a:rPr>
              <a:t>(x,v1)</a:t>
            </a:r>
            <a:r>
              <a:rPr lang="en-US" sz="1400" b="1" dirty="0" smtClean="0">
                <a:latin typeface="Calibri" pitchFamily="34" charset="0"/>
                <a:cs typeface="Calibri" pitchFamily="34" charset="0"/>
              </a:rPr>
              <a:t>                      </a:t>
            </a:r>
            <a:endParaRPr lang="en-US" sz="1900" b="1" dirty="0">
              <a:latin typeface="Calibri" pitchFamily="34" charset="0"/>
              <a:cs typeface="Calibri" pitchFamily="34" charset="0"/>
              <a:sym typeface="Wingdings" panose="05000000000000000000" pitchFamily="2" charset="2"/>
            </a:endParaRPr>
          </a:p>
          <a:p>
            <a:pPr fontAlgn="auto"/>
            <a:r>
              <a:rPr lang="en-US" sz="1900" b="1" dirty="0">
                <a:latin typeface="Calibri" pitchFamily="34" charset="0"/>
                <a:cs typeface="Calibri" pitchFamily="34" charset="0"/>
                <a:sym typeface="Wingdings" panose="05000000000000000000" pitchFamily="2" charset="2"/>
              </a:rPr>
              <a:t>r</a:t>
            </a:r>
            <a:r>
              <a:rPr lang="en-US" sz="1900" b="1" baseline="30000" dirty="0">
                <a:latin typeface="Calibri" pitchFamily="34" charset="0"/>
                <a:cs typeface="Calibri" pitchFamily="34" charset="0"/>
                <a:sym typeface="Wingdings" panose="05000000000000000000" pitchFamily="2" charset="2"/>
              </a:rPr>
              <a:t>1</a:t>
            </a:r>
            <a:r>
              <a:rPr lang="en-US" sz="1900" b="1" baseline="-25000" dirty="0">
                <a:latin typeface="Calibri" pitchFamily="34" charset="0"/>
                <a:cs typeface="Calibri" pitchFamily="34" charset="0"/>
                <a:sym typeface="Wingdings" panose="05000000000000000000" pitchFamily="2" charset="2"/>
              </a:rPr>
              <a:t>1</a:t>
            </a:r>
            <a:r>
              <a:rPr lang="en-US" sz="1900" b="1" dirty="0">
                <a:latin typeface="Calibri" pitchFamily="34" charset="0"/>
                <a:cs typeface="Calibri" pitchFamily="34" charset="0"/>
                <a:sym typeface="Wingdings" panose="05000000000000000000" pitchFamily="2" charset="2"/>
              </a:rPr>
              <a:t>(x)</a:t>
            </a:r>
          </a:p>
          <a:p>
            <a:pPr fontAlgn="auto"/>
            <a:r>
              <a:rPr lang="en-US" sz="1900" b="1" dirty="0">
                <a:latin typeface="Calibri" pitchFamily="34" charset="0"/>
                <a:cs typeface="Calibri" pitchFamily="34" charset="0"/>
                <a:sym typeface="Wingdings" panose="05000000000000000000" pitchFamily="2" charset="2"/>
              </a:rPr>
              <a:t>w</a:t>
            </a:r>
            <a:r>
              <a:rPr lang="en-US" sz="1900" b="1" baseline="30000" dirty="0">
                <a:latin typeface="Calibri" pitchFamily="34" charset="0"/>
                <a:cs typeface="Calibri" pitchFamily="34" charset="0"/>
                <a:sym typeface="Wingdings" panose="05000000000000000000" pitchFamily="2" charset="2"/>
              </a:rPr>
              <a:t>1</a:t>
            </a:r>
            <a:r>
              <a:rPr lang="en-US" sz="1900" b="1" baseline="-25000" dirty="0">
                <a:latin typeface="Calibri" pitchFamily="34" charset="0"/>
                <a:cs typeface="Calibri" pitchFamily="34" charset="0"/>
                <a:sym typeface="Wingdings" panose="05000000000000000000" pitchFamily="2" charset="2"/>
              </a:rPr>
              <a:t>1</a:t>
            </a:r>
            <a:r>
              <a:rPr lang="en-US" sz="1900" b="1" dirty="0">
                <a:latin typeface="Calibri" pitchFamily="34" charset="0"/>
                <a:cs typeface="Calibri" pitchFamily="34" charset="0"/>
                <a:sym typeface="Wingdings" panose="05000000000000000000" pitchFamily="2" charset="2"/>
              </a:rPr>
              <a:t>(y)</a:t>
            </a:r>
          </a:p>
          <a:p>
            <a:pPr fontAlgn="auto"/>
            <a:endParaRPr lang="en-US" sz="1900" b="1" u="sng" dirty="0" smtClean="0">
              <a:latin typeface="Calibri" pitchFamily="34" charset="0"/>
              <a:cs typeface="Calibri" pitchFamily="34" charset="0"/>
              <a:sym typeface="Wingdings" panose="05000000000000000000" pitchFamily="2" charset="2"/>
            </a:endParaRPr>
          </a:p>
          <a:p>
            <a:pPr fontAlgn="auto"/>
            <a:r>
              <a:rPr lang="en-US" sz="1900" b="1" u="sng" dirty="0" smtClean="0">
                <a:latin typeface="Calibri" pitchFamily="34" charset="0"/>
                <a:cs typeface="Calibri" pitchFamily="34" charset="0"/>
                <a:sym typeface="Wingdings" panose="05000000000000000000" pitchFamily="2" charset="2"/>
              </a:rPr>
              <a:t>T2</a:t>
            </a:r>
            <a:endParaRPr lang="en-US" sz="1900" b="1" u="sng" dirty="0">
              <a:latin typeface="Calibri" pitchFamily="34" charset="0"/>
              <a:cs typeface="Calibri" pitchFamily="34" charset="0"/>
              <a:sym typeface="Wingdings" panose="05000000000000000000" pitchFamily="2" charset="2"/>
            </a:endParaRP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2</a:t>
            </a:r>
            <a:r>
              <a:rPr lang="en-US" sz="1900" b="1" dirty="0" smtClean="0">
                <a:latin typeface="Calibri" pitchFamily="34" charset="0"/>
                <a:cs typeface="Calibri" pitchFamily="34" charset="0"/>
                <a:sym typeface="Wingdings" panose="05000000000000000000" pitchFamily="2" charset="2"/>
              </a:rPr>
              <a:t>(x,v2)</a:t>
            </a:r>
            <a:endParaRPr lang="en-US" sz="1900" b="1" dirty="0">
              <a:latin typeface="Calibri" pitchFamily="34" charset="0"/>
              <a:cs typeface="Calibri" pitchFamily="34" charset="0"/>
              <a:sym typeface="Wingdings" panose="05000000000000000000" pitchFamily="2" charset="2"/>
            </a:endParaRPr>
          </a:p>
          <a:p>
            <a:pPr fontAlgn="auto"/>
            <a:r>
              <a:rPr lang="en-US" sz="1900" b="1" dirty="0">
                <a:latin typeface="Calibri" pitchFamily="34" charset="0"/>
                <a:cs typeface="Calibri" pitchFamily="34" charset="0"/>
                <a:sym typeface="Wingdings" panose="05000000000000000000" pitchFamily="2" charset="2"/>
              </a:rPr>
              <a:t>r</a:t>
            </a:r>
            <a:r>
              <a:rPr lang="en-US" sz="1900" b="1" baseline="30000" dirty="0">
                <a:latin typeface="Calibri" pitchFamily="34" charset="0"/>
                <a:cs typeface="Calibri" pitchFamily="34" charset="0"/>
                <a:sym typeface="Wingdings" panose="05000000000000000000" pitchFamily="2" charset="2"/>
              </a:rPr>
              <a:t>1</a:t>
            </a:r>
            <a:r>
              <a:rPr lang="en-US" sz="1900" b="1" baseline="-25000" dirty="0">
                <a:latin typeface="Calibri" pitchFamily="34" charset="0"/>
                <a:cs typeface="Calibri" pitchFamily="34" charset="0"/>
                <a:sym typeface="Wingdings" panose="05000000000000000000" pitchFamily="2" charset="2"/>
              </a:rPr>
              <a:t>2</a:t>
            </a:r>
            <a:r>
              <a:rPr lang="en-US" sz="1900" b="1" dirty="0">
                <a:latin typeface="Calibri" pitchFamily="34" charset="0"/>
                <a:cs typeface="Calibri" pitchFamily="34" charset="0"/>
                <a:sym typeface="Wingdings" panose="05000000000000000000" pitchFamily="2" charset="2"/>
              </a:rPr>
              <a:t>(x)</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2</a:t>
            </a:r>
            <a:r>
              <a:rPr lang="en-US" sz="1900" b="1" dirty="0" smtClean="0">
                <a:latin typeface="Calibri" pitchFamily="34" charset="0"/>
                <a:cs typeface="Calibri" pitchFamily="34" charset="0"/>
                <a:sym typeface="Wingdings" panose="05000000000000000000" pitchFamily="2" charset="2"/>
              </a:rPr>
              <a:t>(y,v3)</a:t>
            </a:r>
          </a:p>
          <a:p>
            <a:pPr marL="128016" lvl="1" indent="0" fontAlgn="auto">
              <a:buNone/>
            </a:pPr>
            <a:r>
              <a:rPr lang="en-US" sz="1900" dirty="0" smtClean="0">
                <a:latin typeface="Calibri" pitchFamily="34" charset="0"/>
                <a:cs typeface="Calibri" pitchFamily="34" charset="0"/>
                <a:sym typeface="Wingdings" panose="05000000000000000000" pitchFamily="2" charset="2"/>
              </a:rPr>
              <a:t>	</a:t>
            </a:r>
            <a:r>
              <a:rPr lang="en-US" sz="1900" b="1" dirty="0">
                <a:latin typeface="Calibri" pitchFamily="34" charset="0"/>
                <a:cs typeface="Calibri" pitchFamily="34" charset="0"/>
                <a:sym typeface="Wingdings" panose="05000000000000000000" pitchFamily="2" charset="2"/>
              </a:rPr>
              <a:t>	     </a:t>
            </a:r>
            <a:r>
              <a:rPr lang="en-US" sz="1900" b="1" i="1" u="sng" dirty="0">
                <a:solidFill>
                  <a:srgbClr val="FF0000"/>
                </a:solidFill>
                <a:latin typeface="Calibri" pitchFamily="34" charset="0"/>
                <a:cs typeface="Calibri" pitchFamily="34" charset="0"/>
                <a:sym typeface="Wingdings" panose="05000000000000000000" pitchFamily="2" charset="2"/>
              </a:rPr>
              <a:t>* </a:t>
            </a:r>
            <a:r>
              <a:rPr lang="en-US" sz="1900" b="1" i="1" u="sng" dirty="0" smtClean="0">
                <a:solidFill>
                  <a:srgbClr val="FF0000"/>
                </a:solidFill>
                <a:latin typeface="Calibri" pitchFamily="34" charset="0"/>
                <a:cs typeface="Calibri" pitchFamily="34" charset="0"/>
                <a:sym typeface="Wingdings" panose="05000000000000000000" pitchFamily="2" charset="2"/>
              </a:rPr>
              <a:t>w</a:t>
            </a:r>
            <a:r>
              <a:rPr lang="en-US" sz="2400" b="1" i="1" u="sng" baseline="30000" dirty="0" smtClean="0">
                <a:solidFill>
                  <a:srgbClr val="FF0000"/>
                </a:solidFill>
                <a:latin typeface="Calibri" pitchFamily="34" charset="0"/>
                <a:cs typeface="Calibri" pitchFamily="34" charset="0"/>
                <a:sym typeface="Wingdings" panose="05000000000000000000" pitchFamily="2" charset="2"/>
              </a:rPr>
              <a:t>2</a:t>
            </a:r>
            <a:r>
              <a:rPr lang="en-US" sz="2400" b="1" i="1" u="sng" baseline="-25000" dirty="0" smtClean="0">
                <a:solidFill>
                  <a:srgbClr val="FF0000"/>
                </a:solidFill>
                <a:latin typeface="Calibri" pitchFamily="34" charset="0"/>
                <a:cs typeface="Calibri" pitchFamily="34" charset="0"/>
                <a:sym typeface="Wingdings" panose="05000000000000000000" pitchFamily="2" charset="2"/>
              </a:rPr>
              <a:t>1</a:t>
            </a:r>
            <a:r>
              <a:rPr lang="en-US" sz="2400" b="1" i="1" u="sng" dirty="0" smtClean="0">
                <a:solidFill>
                  <a:srgbClr val="FF0000"/>
                </a:solidFill>
                <a:latin typeface="Calibri" pitchFamily="34" charset="0"/>
                <a:cs typeface="Calibri" pitchFamily="34" charset="0"/>
                <a:sym typeface="Wingdings" panose="05000000000000000000" pitchFamily="2" charset="2"/>
              </a:rPr>
              <a:t>(</a:t>
            </a:r>
            <a:r>
              <a:rPr lang="en-US" sz="1900" b="1" i="1" u="sng" dirty="0" smtClean="0">
                <a:solidFill>
                  <a:srgbClr val="FF0000"/>
                </a:solidFill>
                <a:latin typeface="Calibri" pitchFamily="34" charset="0"/>
                <a:cs typeface="Calibri" pitchFamily="34" charset="0"/>
                <a:sym typeface="Wingdings" panose="05000000000000000000" pitchFamily="2" charset="2"/>
              </a:rPr>
              <a:t>x,v1)*</a:t>
            </a:r>
            <a:r>
              <a:rPr lang="en-US" sz="2000" b="1" i="1" u="sng" dirty="0" smtClean="0">
                <a:solidFill>
                  <a:srgbClr val="FF0000"/>
                </a:solidFill>
                <a:latin typeface="Calibri" pitchFamily="34" charset="0"/>
                <a:cs typeface="Calibri" pitchFamily="34" charset="0"/>
                <a:sym typeface="Wingdings" panose="05000000000000000000" pitchFamily="2" charset="2"/>
              </a:rPr>
              <a:t>r</a:t>
            </a:r>
            <a:r>
              <a:rPr lang="en-US" sz="2000" b="1" i="1" u="sng" baseline="30000" dirty="0" smtClean="0">
                <a:solidFill>
                  <a:srgbClr val="FF0000"/>
                </a:solidFill>
                <a:latin typeface="Calibri" pitchFamily="34" charset="0"/>
                <a:cs typeface="Calibri" pitchFamily="34" charset="0"/>
                <a:sym typeface="Wingdings" panose="05000000000000000000" pitchFamily="2" charset="2"/>
              </a:rPr>
              <a:t>1</a:t>
            </a:r>
            <a:r>
              <a:rPr lang="en-US" sz="2000" b="1" i="1" u="sng" baseline="-25000" dirty="0" smtClean="0">
                <a:solidFill>
                  <a:srgbClr val="FF0000"/>
                </a:solidFill>
                <a:latin typeface="Calibri" pitchFamily="34" charset="0"/>
                <a:cs typeface="Calibri" pitchFamily="34" charset="0"/>
                <a:sym typeface="Wingdings" panose="05000000000000000000" pitchFamily="2" charset="2"/>
              </a:rPr>
              <a:t>1</a:t>
            </a:r>
            <a:r>
              <a:rPr lang="en-US" sz="2000" b="1" i="1" u="sng" dirty="0" smtClean="0">
                <a:solidFill>
                  <a:srgbClr val="FF0000"/>
                </a:solidFill>
                <a:latin typeface="Calibri" pitchFamily="34" charset="0"/>
                <a:cs typeface="Calibri" pitchFamily="34" charset="0"/>
                <a:sym typeface="Wingdings" panose="05000000000000000000" pitchFamily="2" charset="2"/>
              </a:rPr>
              <a:t>(x)*</a:t>
            </a:r>
            <a:r>
              <a:rPr lang="en-US" sz="1900" b="1" i="1" u="sng" dirty="0" smtClean="0">
                <a:solidFill>
                  <a:srgbClr val="FF0000"/>
                </a:solidFill>
                <a:latin typeface="Calibri" pitchFamily="34" charset="0"/>
                <a:cs typeface="Calibri" pitchFamily="34" charset="0"/>
                <a:sym typeface="Wingdings" panose="05000000000000000000" pitchFamily="2" charset="2"/>
              </a:rPr>
              <a:t>w</a:t>
            </a:r>
            <a:r>
              <a:rPr lang="en-US" sz="1900" b="1" i="1" u="sng" baseline="30000" dirty="0" smtClean="0">
                <a:solidFill>
                  <a:srgbClr val="FF0000"/>
                </a:solidFill>
                <a:latin typeface="Calibri" pitchFamily="34" charset="0"/>
                <a:cs typeface="Calibri" pitchFamily="34" charset="0"/>
                <a:sym typeface="Wingdings" panose="05000000000000000000" pitchFamily="2" charset="2"/>
              </a:rPr>
              <a:t>1</a:t>
            </a:r>
            <a:r>
              <a:rPr lang="en-US" sz="1900" b="1" i="1" u="sng" baseline="-25000" dirty="0" smtClean="0">
                <a:solidFill>
                  <a:srgbClr val="FF0000"/>
                </a:solidFill>
                <a:latin typeface="Calibri" pitchFamily="34" charset="0"/>
                <a:cs typeface="Calibri" pitchFamily="34" charset="0"/>
                <a:sym typeface="Wingdings" panose="05000000000000000000" pitchFamily="2" charset="2"/>
              </a:rPr>
              <a:t>2</a:t>
            </a:r>
            <a:r>
              <a:rPr lang="en-US" sz="1900" b="1" i="1" u="sng" dirty="0" smtClean="0">
                <a:solidFill>
                  <a:srgbClr val="FF0000"/>
                </a:solidFill>
                <a:latin typeface="Calibri" pitchFamily="34" charset="0"/>
                <a:cs typeface="Calibri" pitchFamily="34" charset="0"/>
                <a:sym typeface="Wingdings" panose="05000000000000000000" pitchFamily="2" charset="2"/>
              </a:rPr>
              <a:t>(x,v3</a:t>
            </a:r>
            <a:r>
              <a:rPr lang="en-US" sz="1900" b="1" i="1" u="sng" dirty="0">
                <a:solidFill>
                  <a:srgbClr val="FF0000"/>
                </a:solidFill>
                <a:latin typeface="Calibri" pitchFamily="34" charset="0"/>
                <a:cs typeface="Calibri" pitchFamily="34" charset="0"/>
                <a:sym typeface="Wingdings" panose="05000000000000000000" pitchFamily="2" charset="2"/>
              </a:rPr>
              <a:t>)*r</a:t>
            </a:r>
            <a:r>
              <a:rPr lang="en-US" sz="1900" b="1" i="1" u="sng" baseline="30000" dirty="0">
                <a:solidFill>
                  <a:srgbClr val="FF0000"/>
                </a:solidFill>
                <a:latin typeface="Calibri" pitchFamily="34" charset="0"/>
                <a:cs typeface="Calibri" pitchFamily="34" charset="0"/>
                <a:sym typeface="Wingdings" panose="05000000000000000000" pitchFamily="2" charset="2"/>
              </a:rPr>
              <a:t>1</a:t>
            </a:r>
            <a:r>
              <a:rPr lang="en-US" sz="1900" b="1" i="1" u="sng" baseline="-25000" dirty="0">
                <a:solidFill>
                  <a:srgbClr val="FF0000"/>
                </a:solidFill>
                <a:latin typeface="Calibri" pitchFamily="34" charset="0"/>
                <a:cs typeface="Calibri" pitchFamily="34" charset="0"/>
                <a:sym typeface="Wingdings" panose="05000000000000000000" pitchFamily="2" charset="2"/>
              </a:rPr>
              <a:t>2</a:t>
            </a:r>
            <a:r>
              <a:rPr lang="en-US" sz="1900" b="1" i="1" u="sng" dirty="0">
                <a:solidFill>
                  <a:srgbClr val="FF0000"/>
                </a:solidFill>
                <a:latin typeface="Calibri" pitchFamily="34" charset="0"/>
                <a:cs typeface="Calibri" pitchFamily="34" charset="0"/>
                <a:sym typeface="Wingdings" panose="05000000000000000000" pitchFamily="2" charset="2"/>
              </a:rPr>
              <a:t>(x)*</a:t>
            </a:r>
            <a:r>
              <a:rPr lang="en-US" sz="1900" b="1" i="1" u="sng" dirty="0" smtClean="0">
                <a:solidFill>
                  <a:srgbClr val="FF0000"/>
                </a:solidFill>
                <a:latin typeface="Calibri" pitchFamily="34" charset="0"/>
                <a:cs typeface="Calibri" pitchFamily="34" charset="0"/>
                <a:sym typeface="Wingdings" panose="05000000000000000000" pitchFamily="2" charset="2"/>
              </a:rPr>
              <a:t>c2</a:t>
            </a:r>
            <a:endParaRPr lang="en-US" sz="1900" i="1" u="sng" dirty="0">
              <a:latin typeface="Calibri" pitchFamily="34" charset="0"/>
              <a:cs typeface="Calibri" pitchFamily="34" charset="0"/>
              <a:sym typeface="Wingdings" panose="05000000000000000000" pitchFamily="2" charset="2"/>
            </a:endParaRPr>
          </a:p>
          <a:p>
            <a:pPr marL="128016" lvl="1" indent="0" fontAlgn="auto">
              <a:buNone/>
            </a:pPr>
            <a:r>
              <a:rPr lang="en-US" sz="1900" dirty="0" smtClean="0">
                <a:latin typeface="Calibri" pitchFamily="34" charset="0"/>
                <a:cs typeface="Calibri" pitchFamily="34" charset="0"/>
                <a:sym typeface="Wingdings" panose="05000000000000000000" pitchFamily="2" charset="2"/>
              </a:rPr>
              <a:t>A </a:t>
            </a:r>
            <a:r>
              <a:rPr lang="en-US" sz="1900" dirty="0">
                <a:latin typeface="Calibri" pitchFamily="34" charset="0"/>
                <a:cs typeface="Calibri" pitchFamily="34" charset="0"/>
                <a:sym typeface="Wingdings" panose="05000000000000000000" pitchFamily="2" charset="2"/>
              </a:rPr>
              <a:t>read operation must always return the latest value corresponding to the latest preceding write to the same variable (s</a:t>
            </a:r>
            <a:r>
              <a:rPr lang="en-US" sz="1900" dirty="0" smtClean="0">
                <a:latin typeface="Calibri" pitchFamily="34" charset="0"/>
                <a:cs typeface="Calibri" pitchFamily="34" charset="0"/>
                <a:sym typeface="Wingdings" panose="05000000000000000000" pitchFamily="2" charset="2"/>
              </a:rPr>
              <a:t>).</a:t>
            </a:r>
          </a:p>
          <a:p>
            <a:pPr marL="128016" lvl="1" indent="0" fontAlgn="auto">
              <a:buNone/>
            </a:pPr>
            <a:r>
              <a:rPr lang="en-US" sz="1900" dirty="0" smtClean="0">
                <a:latin typeface="Calibri" pitchFamily="34" charset="0"/>
                <a:cs typeface="Calibri" pitchFamily="34" charset="0"/>
              </a:rPr>
              <a:t>READ-MY (YOUR</a:t>
            </a:r>
            <a:r>
              <a:rPr lang="en-US" sz="1900" dirty="0">
                <a:latin typeface="Calibri" pitchFamily="34" charset="0"/>
                <a:cs typeface="Calibri" pitchFamily="34" charset="0"/>
              </a:rPr>
              <a:t>)-WRITES </a:t>
            </a:r>
            <a:r>
              <a:rPr lang="en-US" sz="1900" dirty="0" smtClean="0">
                <a:latin typeface="Calibri" pitchFamily="34" charset="0"/>
                <a:cs typeface="Calibri" pitchFamily="34" charset="0"/>
                <a:sym typeface="Wingdings" panose="05000000000000000000" pitchFamily="2" charset="2"/>
              </a:rPr>
              <a:t>Consistency  </a:t>
            </a:r>
            <a:r>
              <a:rPr lang="en-US" sz="1900" b="1" dirty="0">
                <a:solidFill>
                  <a:srgbClr val="FF0000"/>
                </a:solidFill>
                <a:latin typeface="Calibri" pitchFamily="34" charset="0"/>
                <a:cs typeface="Calibri" pitchFamily="34" charset="0"/>
                <a:sym typeface="Wingdings" panose="05000000000000000000" pitchFamily="2" charset="2"/>
              </a:rPr>
              <a:t>PL-1</a:t>
            </a:r>
            <a:r>
              <a:rPr lang="en-US" sz="1900" b="1" dirty="0">
                <a:latin typeface="Calibri" pitchFamily="34" charset="0"/>
                <a:cs typeface="Calibri" pitchFamily="34" charset="0"/>
                <a:sym typeface="Wingdings" panose="05000000000000000000" pitchFamily="2" charset="2"/>
              </a:rPr>
              <a:t> </a:t>
            </a:r>
            <a:r>
              <a:rPr lang="en-US" sz="1900" dirty="0">
                <a:latin typeface="Calibri" pitchFamily="34" charset="0"/>
                <a:cs typeface="Calibri" pitchFamily="34" charset="0"/>
                <a:sym typeface="Wingdings" panose="05000000000000000000" pitchFamily="2" charset="2"/>
              </a:rPr>
              <a:t>Isolation level (serialize based on writes)</a:t>
            </a:r>
          </a:p>
          <a:p>
            <a:pPr marL="128016" lvl="1" indent="0" fontAlgn="auto">
              <a:buNone/>
            </a:pPr>
            <a:r>
              <a:rPr lang="en-US" sz="1900" dirty="0">
                <a:latin typeface="Calibri" pitchFamily="34" charset="0"/>
                <a:cs typeface="Calibri" pitchFamily="34" charset="0"/>
              </a:rPr>
              <a:t>READ-MY (YOUR)-WRITES </a:t>
            </a:r>
            <a:r>
              <a:rPr lang="en-US" sz="1900" dirty="0" smtClean="0">
                <a:latin typeface="Calibri" pitchFamily="34" charset="0"/>
                <a:cs typeface="Calibri" pitchFamily="34" charset="0"/>
                <a:sym typeface="Wingdings" panose="05000000000000000000" pitchFamily="2" charset="2"/>
              </a:rPr>
              <a:t>Consistency </a:t>
            </a:r>
            <a:r>
              <a:rPr lang="en-US" sz="1900" b="1" dirty="0">
                <a:latin typeface="Calibri" pitchFamily="34" charset="0"/>
                <a:cs typeface="Calibri" pitchFamily="34" charset="0"/>
                <a:sym typeface="Wingdings" panose="05000000000000000000" pitchFamily="2" charset="2"/>
              </a:rPr>
              <a:t>/</a:t>
            </a:r>
            <a:r>
              <a:rPr lang="en-US" sz="1900" dirty="0">
                <a:latin typeface="Calibri" pitchFamily="34" charset="0"/>
                <a:cs typeface="Calibri" pitchFamily="34" charset="0"/>
                <a:sym typeface="Wingdings" panose="05000000000000000000" pitchFamily="2" charset="2"/>
              </a:rPr>
              <a:t> PL-2 (no dirty reads)	</a:t>
            </a:r>
          </a:p>
          <a:p>
            <a:pPr marL="128016" lvl="1" indent="0" fontAlgn="auto">
              <a:buNone/>
            </a:pPr>
            <a:r>
              <a:rPr lang="en-US" sz="1900" dirty="0">
                <a:latin typeface="Calibri" pitchFamily="34" charset="0"/>
                <a:cs typeface="Calibri" pitchFamily="34" charset="0"/>
              </a:rPr>
              <a:t>READ-MY (YOUR)-WRITES </a:t>
            </a:r>
            <a:r>
              <a:rPr lang="en-US" sz="1900" dirty="0" smtClean="0">
                <a:latin typeface="Calibri" pitchFamily="34" charset="0"/>
                <a:cs typeface="Calibri" pitchFamily="34" charset="0"/>
                <a:sym typeface="Wingdings" panose="05000000000000000000" pitchFamily="2" charset="2"/>
              </a:rPr>
              <a:t>Consistency </a:t>
            </a:r>
            <a:r>
              <a:rPr lang="en-US" sz="1900" b="1" dirty="0">
                <a:latin typeface="Calibri" pitchFamily="34" charset="0"/>
                <a:cs typeface="Calibri" pitchFamily="34" charset="0"/>
                <a:sym typeface="Wingdings" panose="05000000000000000000" pitchFamily="2" charset="2"/>
              </a:rPr>
              <a:t>/</a:t>
            </a:r>
            <a:r>
              <a:rPr lang="en-US" sz="1900" dirty="0">
                <a:latin typeface="Calibri" pitchFamily="34" charset="0"/>
                <a:cs typeface="Calibri" pitchFamily="34" charset="0"/>
                <a:sym typeface="Wingdings" panose="05000000000000000000" pitchFamily="2" charset="2"/>
              </a:rPr>
              <a:t> PL-3 (no cycles)	</a:t>
            </a:r>
          </a:p>
          <a:p>
            <a:pPr marL="128016" lvl="1" indent="0" fontAlgn="auto">
              <a:buNone/>
            </a:pPr>
            <a:r>
              <a:rPr lang="en-US" sz="1900" b="1" dirty="0" smtClean="0">
                <a:solidFill>
                  <a:srgbClr val="FF0000"/>
                </a:solidFill>
                <a:latin typeface="Calibri" pitchFamily="34" charset="0"/>
                <a:cs typeface="Calibri" pitchFamily="34" charset="0"/>
                <a:sym typeface="Wingdings" panose="05000000000000000000" pitchFamily="2" charset="2"/>
              </a:rPr>
              <a:t>			</a:t>
            </a:r>
            <a:endParaRPr lang="en-US" sz="1900" b="1" dirty="0">
              <a:solidFill>
                <a:srgbClr val="FF0000"/>
              </a:solidFill>
              <a:latin typeface="Calibri" pitchFamily="34" charset="0"/>
              <a:cs typeface="Calibri" pitchFamily="34" charset="0"/>
              <a:sym typeface="Wingdings" panose="05000000000000000000" pitchFamily="2" charset="2"/>
            </a:endParaRPr>
          </a:p>
        </p:txBody>
      </p:sp>
      <p:sp>
        <p:nvSpPr>
          <p:cNvPr id="51" name="Rectangle 50"/>
          <p:cNvSpPr/>
          <p:nvPr/>
        </p:nvSpPr>
        <p:spPr>
          <a:xfrm>
            <a:off x="4734446" y="884324"/>
            <a:ext cx="914400"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a:t>
            </a:r>
            <a:r>
              <a:rPr lang="en-US" sz="2400" b="1" dirty="0" smtClean="0">
                <a:latin typeface="Calibri" pitchFamily="34" charset="0"/>
                <a:cs typeface="Calibri" pitchFamily="34" charset="0"/>
                <a:sym typeface="Wingdings" panose="05000000000000000000" pitchFamily="2" charset="2"/>
              </a:rPr>
              <a:t>)</a:t>
            </a:r>
            <a:endParaRPr lang="en-US" b="1" dirty="0">
              <a:latin typeface="Calibri" pitchFamily="34" charset="0"/>
              <a:cs typeface="Calibri" pitchFamily="34" charset="0"/>
              <a:sym typeface="Wingdings" panose="05000000000000000000" pitchFamily="2" charset="2"/>
            </a:endParaRPr>
          </a:p>
          <a:p>
            <a:pPr algn="ctr"/>
            <a:endParaRPr lang="en-US" dirty="0"/>
          </a:p>
        </p:txBody>
      </p:sp>
      <p:sp>
        <p:nvSpPr>
          <p:cNvPr id="52" name="Rectangle 51"/>
          <p:cNvSpPr/>
          <p:nvPr/>
        </p:nvSpPr>
        <p:spPr>
          <a:xfrm>
            <a:off x="6016352" y="3025565"/>
            <a:ext cx="1071736"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(y,v2)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3" name="Rectangle 52"/>
          <p:cNvSpPr/>
          <p:nvPr/>
        </p:nvSpPr>
        <p:spPr>
          <a:xfrm>
            <a:off x="4026183" y="1992272"/>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a:t>
            </a:r>
            <a:r>
              <a:rPr lang="en-US" sz="1600" b="1" dirty="0" err="1" smtClean="0">
                <a:latin typeface="Calibri" pitchFamily="34" charset="0"/>
                <a:cs typeface="Calibri" pitchFamily="34" charset="0"/>
                <a:sym typeface="Wingdings" panose="05000000000000000000" pitchFamily="2" charset="2"/>
              </a:rPr>
              <a:t>x,v</a:t>
            </a:r>
            <a:r>
              <a:rPr lang="en-US" sz="1600" b="1" dirty="0" smtClean="0">
                <a:latin typeface="Calibri" pitchFamily="34" charset="0"/>
                <a:cs typeface="Calibri" pitchFamily="34" charset="0"/>
                <a:sym typeface="Wingdings" panose="05000000000000000000" pitchFamily="2" charset="2"/>
              </a:rPr>
              <a:t>)</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4" name="Rectangle 53"/>
          <p:cNvSpPr/>
          <p:nvPr/>
        </p:nvSpPr>
        <p:spPr>
          <a:xfrm>
            <a:off x="6313483" y="1992272"/>
            <a:ext cx="598144"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c</a:t>
            </a:r>
            <a:r>
              <a:rPr lang="en-US" sz="1600" b="1" baseline="-25000" dirty="0" smtClean="0">
                <a:latin typeface="Calibri" pitchFamily="34" charset="0"/>
                <a:cs typeface="Calibri" pitchFamily="34" charset="0"/>
                <a:sym typeface="Wingdings" panose="05000000000000000000" pitchFamily="2" charset="2"/>
              </a:rPr>
              <a:t>1</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5" name="Rectangle 54"/>
          <p:cNvSpPr/>
          <p:nvPr/>
        </p:nvSpPr>
        <p:spPr>
          <a:xfrm>
            <a:off x="6012160" y="317562"/>
            <a:ext cx="1224136"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(y,v2)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6" name="Rectangle 55"/>
          <p:cNvSpPr/>
          <p:nvPr/>
        </p:nvSpPr>
        <p:spPr>
          <a:xfrm>
            <a:off x="7780771" y="1637208"/>
            <a:ext cx="993342"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(x,v3)</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7" name="Rectangle 56"/>
          <p:cNvSpPr/>
          <p:nvPr/>
        </p:nvSpPr>
        <p:spPr>
          <a:xfrm>
            <a:off x="7780771" y="2919317"/>
            <a:ext cx="914400"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(x</a:t>
            </a:r>
            <a:r>
              <a:rPr lang="en-US" sz="2400" b="1" dirty="0" smtClean="0">
                <a:latin typeface="Calibri" pitchFamily="34" charset="0"/>
                <a:cs typeface="Calibri" pitchFamily="34" charset="0"/>
                <a:sym typeface="Wingdings" panose="05000000000000000000" pitchFamily="2" charset="2"/>
              </a:rPr>
              <a:t>)</a:t>
            </a:r>
            <a:endParaRPr lang="en-US" b="1" dirty="0">
              <a:latin typeface="Calibri" pitchFamily="34" charset="0"/>
              <a:cs typeface="Calibri" pitchFamily="34" charset="0"/>
              <a:sym typeface="Wingdings" panose="05000000000000000000" pitchFamily="2" charset="2"/>
            </a:endParaRPr>
          </a:p>
        </p:txBody>
      </p:sp>
      <p:cxnSp>
        <p:nvCxnSpPr>
          <p:cNvPr id="58" name="Straight Arrow Connector 57"/>
          <p:cNvCxnSpPr>
            <a:stCxn id="55" idx="2"/>
            <a:endCxn id="54" idx="0"/>
          </p:cNvCxnSpPr>
          <p:nvPr/>
        </p:nvCxnSpPr>
        <p:spPr>
          <a:xfrm flipH="1">
            <a:off x="6612555" y="1037642"/>
            <a:ext cx="11673" cy="954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4" idx="2"/>
          </p:cNvCxnSpPr>
          <p:nvPr/>
        </p:nvCxnSpPr>
        <p:spPr>
          <a:xfrm flipH="1">
            <a:off x="6600883" y="2485256"/>
            <a:ext cx="11672" cy="540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3" idx="3"/>
          </p:cNvCxnSpPr>
          <p:nvPr/>
        </p:nvCxnSpPr>
        <p:spPr>
          <a:xfrm>
            <a:off x="5049922" y="2352312"/>
            <a:ext cx="12635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911477" y="2238764"/>
            <a:ext cx="8692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3" idx="0"/>
            <a:endCxn id="71" idx="3"/>
          </p:cNvCxnSpPr>
          <p:nvPr/>
        </p:nvCxnSpPr>
        <p:spPr>
          <a:xfrm flipH="1" flipV="1">
            <a:off x="4237855" y="1491591"/>
            <a:ext cx="300198" cy="500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7088088" y="2352312"/>
            <a:ext cx="692683" cy="673253"/>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6" idx="2"/>
            <a:endCxn id="57" idx="0"/>
          </p:cNvCxnSpPr>
          <p:nvPr/>
        </p:nvCxnSpPr>
        <p:spPr>
          <a:xfrm flipH="1">
            <a:off x="8237971" y="2357288"/>
            <a:ext cx="39471" cy="562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080261" y="1037642"/>
            <a:ext cx="1573255" cy="969861"/>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7182627" y="3954934"/>
            <a:ext cx="598144"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c</a:t>
            </a:r>
            <a:r>
              <a:rPr lang="en-US" sz="1600" b="1" baseline="-25000" dirty="0">
                <a:latin typeface="Calibri" pitchFamily="34" charset="0"/>
                <a:cs typeface="Calibri" pitchFamily="34" charset="0"/>
                <a:sym typeface="Wingdings" panose="05000000000000000000" pitchFamily="2" charset="2"/>
              </a:rPr>
              <a:t>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cxnSp>
        <p:nvCxnSpPr>
          <p:cNvPr id="67" name="Straight Arrow Connector 66"/>
          <p:cNvCxnSpPr/>
          <p:nvPr/>
        </p:nvCxnSpPr>
        <p:spPr>
          <a:xfrm>
            <a:off x="7088088" y="3738381"/>
            <a:ext cx="362810" cy="209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214116" y="1131551"/>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2</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(x,v1)</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cxnSp>
        <p:nvCxnSpPr>
          <p:cNvPr id="73" name="Straight Arrow Connector 72"/>
          <p:cNvCxnSpPr/>
          <p:nvPr/>
        </p:nvCxnSpPr>
        <p:spPr>
          <a:xfrm>
            <a:off x="4268194" y="1504824"/>
            <a:ext cx="481531" cy="101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5648319" y="1037642"/>
            <a:ext cx="381456" cy="190007"/>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172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265309"/>
            <a:ext cx="9076171" cy="942911"/>
          </a:xfrm>
        </p:spPr>
        <p:txBody>
          <a:bodyPr>
            <a:normAutofit/>
          </a:bodyPr>
          <a:lstStyle/>
          <a:p>
            <a:r>
              <a:rPr lang="en-US" sz="2500" b="1" dirty="0" smtClean="0">
                <a:latin typeface="Calibri" pitchFamily="34" charset="0"/>
                <a:cs typeface="Calibri" pitchFamily="34" charset="0"/>
              </a:rPr>
              <a:t>DSG FOR STRICT SERIALIZABILITY</a:t>
            </a:r>
            <a:endParaRPr lang="en-US" sz="2400" b="1" dirty="0">
              <a:latin typeface="Calibri" pitchFamily="34" charset="0"/>
              <a:cs typeface="Calibri" pitchFamily="34" charset="0"/>
            </a:endParaRPr>
          </a:p>
        </p:txBody>
      </p:sp>
      <p:sp>
        <p:nvSpPr>
          <p:cNvPr id="4" name="Slide Number Placeholder 3"/>
          <p:cNvSpPr>
            <a:spLocks noGrp="1"/>
          </p:cNvSpPr>
          <p:nvPr>
            <p:ph type="sldNum" sz="quarter" idx="4294967295"/>
          </p:nvPr>
        </p:nvSpPr>
        <p:spPr>
          <a:xfrm>
            <a:off x="8128000" y="6470704"/>
            <a:ext cx="730250" cy="274320"/>
          </a:xfrm>
        </p:spPr>
        <p:txBody>
          <a:bodyPr/>
          <a:lstStyle/>
          <a:p>
            <a:fld id="{17C412FF-1FCB-40EF-8D0A-E85DB25DE50B}" type="slidenum">
              <a:rPr lang="en-US" smtClean="0">
                <a:latin typeface="Calibri" pitchFamily="34" charset="0"/>
                <a:cs typeface="Calibri" pitchFamily="34" charset="0"/>
              </a:rPr>
              <a:pPr/>
              <a:t>5</a:t>
            </a:fld>
            <a:endParaRPr lang="en-US">
              <a:latin typeface="Calibri" pitchFamily="34" charset="0"/>
              <a:cs typeface="Calibri" pitchFamily="34" charset="0"/>
            </a:endParaRPr>
          </a:p>
        </p:txBody>
      </p:sp>
      <p:sp>
        <p:nvSpPr>
          <p:cNvPr id="35" name="Content Placeholder 2"/>
          <p:cNvSpPr txBox="1">
            <a:spLocks/>
          </p:cNvSpPr>
          <p:nvPr/>
        </p:nvSpPr>
        <p:spPr>
          <a:xfrm>
            <a:off x="0" y="548680"/>
            <a:ext cx="9076171" cy="630932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fontAlgn="auto"/>
            <a:r>
              <a:rPr lang="en-US" sz="1900" b="1" u="sng" dirty="0">
                <a:latin typeface="Calibri" pitchFamily="34" charset="0"/>
                <a:cs typeface="Calibri" pitchFamily="34" charset="0"/>
                <a:sym typeface="Wingdings" panose="05000000000000000000" pitchFamily="2" charset="2"/>
              </a:rPr>
              <a:t>T1</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1</a:t>
            </a:r>
            <a:r>
              <a:rPr lang="en-US" sz="1900" b="1" dirty="0" smtClean="0">
                <a:latin typeface="Calibri" pitchFamily="34" charset="0"/>
                <a:cs typeface="Calibri" pitchFamily="34" charset="0"/>
                <a:sym typeface="Wingdings" panose="05000000000000000000" pitchFamily="2" charset="2"/>
              </a:rPr>
              <a:t>(</a:t>
            </a:r>
            <a:r>
              <a:rPr lang="en-US" sz="1900" b="1" dirty="0" err="1" smtClean="0">
                <a:latin typeface="Calibri" pitchFamily="34" charset="0"/>
                <a:cs typeface="Calibri" pitchFamily="34" charset="0"/>
                <a:sym typeface="Wingdings" panose="05000000000000000000" pitchFamily="2" charset="2"/>
              </a:rPr>
              <a:t>x,v</a:t>
            </a:r>
            <a:r>
              <a:rPr lang="en-US" sz="1900" b="1" dirty="0" smtClean="0">
                <a:latin typeface="Calibri" pitchFamily="34" charset="0"/>
                <a:cs typeface="Calibri" pitchFamily="34" charset="0"/>
                <a:sym typeface="Wingdings" panose="05000000000000000000" pitchFamily="2" charset="2"/>
              </a:rPr>
              <a:t>)</a:t>
            </a:r>
            <a:endParaRPr lang="en-US" sz="1900" b="1" dirty="0">
              <a:latin typeface="Calibri" pitchFamily="34" charset="0"/>
              <a:cs typeface="Calibri" pitchFamily="34" charset="0"/>
              <a:sym typeface="Wingdings" panose="05000000000000000000" pitchFamily="2" charset="2"/>
            </a:endParaRPr>
          </a:p>
          <a:p>
            <a:pPr fontAlgn="auto"/>
            <a:r>
              <a:rPr lang="en-US" sz="2400" b="1" dirty="0" smtClean="0">
                <a:latin typeface="Calibri" pitchFamily="34" charset="0"/>
                <a:cs typeface="Calibri" pitchFamily="34" charset="0"/>
                <a:sym typeface="Wingdings" panose="05000000000000000000" pitchFamily="2" charset="2"/>
              </a:rPr>
              <a:t>w</a:t>
            </a:r>
            <a:r>
              <a:rPr lang="en-US" sz="2400" b="1" baseline="30000" dirty="0" smtClean="0">
                <a:latin typeface="Calibri" pitchFamily="34" charset="0"/>
                <a:cs typeface="Calibri" pitchFamily="34" charset="0"/>
                <a:sym typeface="Wingdings" panose="05000000000000000000" pitchFamily="2" charset="2"/>
              </a:rPr>
              <a:t>2</a:t>
            </a:r>
            <a:r>
              <a:rPr lang="en-US" sz="2400" b="1" baseline="-25000" dirty="0" smtClean="0">
                <a:latin typeface="Calibri" pitchFamily="34" charset="0"/>
                <a:cs typeface="Calibri" pitchFamily="34" charset="0"/>
                <a:sym typeface="Wingdings" panose="05000000000000000000" pitchFamily="2" charset="2"/>
              </a:rPr>
              <a:t>1</a:t>
            </a:r>
            <a:r>
              <a:rPr lang="en-US" sz="2400" b="1" dirty="0" smtClean="0">
                <a:latin typeface="Calibri" pitchFamily="34" charset="0"/>
                <a:cs typeface="Calibri" pitchFamily="34" charset="0"/>
                <a:sym typeface="Wingdings" panose="05000000000000000000" pitchFamily="2" charset="2"/>
              </a:rPr>
              <a:t>(x,v1)</a:t>
            </a:r>
            <a:r>
              <a:rPr lang="en-US" sz="1400" b="1" dirty="0" smtClean="0">
                <a:latin typeface="Calibri" pitchFamily="34" charset="0"/>
                <a:cs typeface="Calibri" pitchFamily="34" charset="0"/>
              </a:rPr>
              <a:t>                      </a:t>
            </a:r>
            <a:endParaRPr lang="en-US" sz="1900" b="1" dirty="0">
              <a:latin typeface="Calibri" pitchFamily="34" charset="0"/>
              <a:cs typeface="Calibri" pitchFamily="34" charset="0"/>
              <a:sym typeface="Wingdings" panose="05000000000000000000" pitchFamily="2" charset="2"/>
            </a:endParaRPr>
          </a:p>
          <a:p>
            <a:pPr fontAlgn="auto"/>
            <a:r>
              <a:rPr lang="en-US" sz="1900" b="1" dirty="0">
                <a:latin typeface="Calibri" pitchFamily="34" charset="0"/>
                <a:cs typeface="Calibri" pitchFamily="34" charset="0"/>
                <a:sym typeface="Wingdings" panose="05000000000000000000" pitchFamily="2" charset="2"/>
              </a:rPr>
              <a:t>r</a:t>
            </a:r>
            <a:r>
              <a:rPr lang="en-US" sz="1900" b="1" baseline="30000" dirty="0">
                <a:latin typeface="Calibri" pitchFamily="34" charset="0"/>
                <a:cs typeface="Calibri" pitchFamily="34" charset="0"/>
                <a:sym typeface="Wingdings" panose="05000000000000000000" pitchFamily="2" charset="2"/>
              </a:rPr>
              <a:t>1</a:t>
            </a:r>
            <a:r>
              <a:rPr lang="en-US" sz="1900" b="1" baseline="-25000" dirty="0">
                <a:latin typeface="Calibri" pitchFamily="34" charset="0"/>
                <a:cs typeface="Calibri" pitchFamily="34" charset="0"/>
                <a:sym typeface="Wingdings" panose="05000000000000000000" pitchFamily="2" charset="2"/>
              </a:rPr>
              <a:t>1</a:t>
            </a:r>
            <a:r>
              <a:rPr lang="en-US" sz="1900" b="1" dirty="0">
                <a:latin typeface="Calibri" pitchFamily="34" charset="0"/>
                <a:cs typeface="Calibri" pitchFamily="34" charset="0"/>
                <a:sym typeface="Wingdings" panose="05000000000000000000" pitchFamily="2" charset="2"/>
              </a:rPr>
              <a:t>(x)</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1</a:t>
            </a:r>
            <a:r>
              <a:rPr lang="en-US" sz="1900" b="1" dirty="0" smtClean="0">
                <a:latin typeface="Calibri" pitchFamily="34" charset="0"/>
                <a:cs typeface="Calibri" pitchFamily="34" charset="0"/>
                <a:sym typeface="Wingdings" panose="05000000000000000000" pitchFamily="2" charset="2"/>
              </a:rPr>
              <a:t>(y,v2)</a:t>
            </a:r>
            <a:endParaRPr lang="en-US" sz="1900" b="1" dirty="0">
              <a:latin typeface="Calibri" pitchFamily="34" charset="0"/>
              <a:cs typeface="Calibri" pitchFamily="34" charset="0"/>
              <a:sym typeface="Wingdings" panose="05000000000000000000" pitchFamily="2" charset="2"/>
            </a:endParaRPr>
          </a:p>
          <a:p>
            <a:pPr fontAlgn="auto"/>
            <a:endParaRPr lang="en-US" sz="1900" b="1" u="sng" dirty="0" smtClean="0">
              <a:latin typeface="Calibri" pitchFamily="34" charset="0"/>
              <a:cs typeface="Calibri" pitchFamily="34" charset="0"/>
              <a:sym typeface="Wingdings" panose="05000000000000000000" pitchFamily="2" charset="2"/>
            </a:endParaRPr>
          </a:p>
          <a:p>
            <a:pPr fontAlgn="auto"/>
            <a:r>
              <a:rPr lang="en-US" sz="1900" b="1" u="sng" dirty="0" smtClean="0">
                <a:latin typeface="Calibri" pitchFamily="34" charset="0"/>
                <a:cs typeface="Calibri" pitchFamily="34" charset="0"/>
                <a:sym typeface="Wingdings" panose="05000000000000000000" pitchFamily="2" charset="2"/>
              </a:rPr>
              <a:t>T2</a:t>
            </a:r>
            <a:endParaRPr lang="en-US" sz="1900" b="1" u="sng" dirty="0">
              <a:latin typeface="Calibri" pitchFamily="34" charset="0"/>
              <a:cs typeface="Calibri" pitchFamily="34" charset="0"/>
              <a:sym typeface="Wingdings" panose="05000000000000000000" pitchFamily="2" charset="2"/>
            </a:endParaRP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2</a:t>
            </a:r>
            <a:r>
              <a:rPr lang="en-US" sz="1900" b="1" dirty="0" smtClean="0">
                <a:latin typeface="Calibri" pitchFamily="34" charset="0"/>
                <a:cs typeface="Calibri" pitchFamily="34" charset="0"/>
                <a:sym typeface="Wingdings" panose="05000000000000000000" pitchFamily="2" charset="2"/>
              </a:rPr>
              <a:t>(x,v3)</a:t>
            </a:r>
            <a:endParaRPr lang="en-US" sz="1900" b="1" dirty="0">
              <a:latin typeface="Calibri" pitchFamily="34" charset="0"/>
              <a:cs typeface="Calibri" pitchFamily="34" charset="0"/>
              <a:sym typeface="Wingdings" panose="05000000000000000000" pitchFamily="2" charset="2"/>
            </a:endParaRPr>
          </a:p>
          <a:p>
            <a:pPr fontAlgn="auto"/>
            <a:r>
              <a:rPr lang="en-US" sz="1900" b="1" dirty="0">
                <a:latin typeface="Calibri" pitchFamily="34" charset="0"/>
                <a:cs typeface="Calibri" pitchFamily="34" charset="0"/>
                <a:sym typeface="Wingdings" panose="05000000000000000000" pitchFamily="2" charset="2"/>
              </a:rPr>
              <a:t>r</a:t>
            </a:r>
            <a:r>
              <a:rPr lang="en-US" sz="1900" b="1" baseline="30000" dirty="0">
                <a:latin typeface="Calibri" pitchFamily="34" charset="0"/>
                <a:cs typeface="Calibri" pitchFamily="34" charset="0"/>
                <a:sym typeface="Wingdings" panose="05000000000000000000" pitchFamily="2" charset="2"/>
              </a:rPr>
              <a:t>1</a:t>
            </a:r>
            <a:r>
              <a:rPr lang="en-US" sz="1900" b="1" baseline="-25000" dirty="0">
                <a:latin typeface="Calibri" pitchFamily="34" charset="0"/>
                <a:cs typeface="Calibri" pitchFamily="34" charset="0"/>
                <a:sym typeface="Wingdings" panose="05000000000000000000" pitchFamily="2" charset="2"/>
              </a:rPr>
              <a:t>2</a:t>
            </a:r>
            <a:r>
              <a:rPr lang="en-US" sz="1900" b="1" dirty="0">
                <a:latin typeface="Calibri" pitchFamily="34" charset="0"/>
                <a:cs typeface="Calibri" pitchFamily="34" charset="0"/>
                <a:sym typeface="Wingdings" panose="05000000000000000000" pitchFamily="2" charset="2"/>
              </a:rPr>
              <a:t>(x)</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2</a:t>
            </a:r>
            <a:r>
              <a:rPr lang="en-US" sz="1900" b="1" dirty="0" smtClean="0">
                <a:latin typeface="Calibri" pitchFamily="34" charset="0"/>
                <a:cs typeface="Calibri" pitchFamily="34" charset="0"/>
                <a:sym typeface="Wingdings" panose="05000000000000000000" pitchFamily="2" charset="2"/>
              </a:rPr>
              <a:t>(y,v4)</a:t>
            </a:r>
          </a:p>
          <a:p>
            <a:pPr marL="128016" lvl="1" indent="0" fontAlgn="auto">
              <a:buNone/>
            </a:pPr>
            <a:r>
              <a:rPr lang="en-US" sz="1900" dirty="0" smtClean="0">
                <a:latin typeface="Calibri" pitchFamily="34" charset="0"/>
                <a:cs typeface="Calibri" pitchFamily="34" charset="0"/>
                <a:sym typeface="Wingdings" panose="05000000000000000000" pitchFamily="2" charset="2"/>
              </a:rPr>
              <a:t>	</a:t>
            </a:r>
            <a:r>
              <a:rPr lang="en-US" sz="1900" b="1" dirty="0">
                <a:solidFill>
                  <a:srgbClr val="FF0000"/>
                </a:solidFill>
                <a:latin typeface="Calibri" pitchFamily="34" charset="0"/>
                <a:cs typeface="Calibri" pitchFamily="34" charset="0"/>
                <a:sym typeface="Wingdings" panose="05000000000000000000" pitchFamily="2" charset="2"/>
              </a:rPr>
              <a:t> </a:t>
            </a:r>
            <a:r>
              <a:rPr lang="en-US" sz="2000" b="1" i="1" u="sng" dirty="0" smtClean="0">
                <a:solidFill>
                  <a:srgbClr val="FF0000"/>
                </a:solidFill>
                <a:latin typeface="Calibri" pitchFamily="34" charset="0"/>
                <a:cs typeface="Calibri" pitchFamily="34" charset="0"/>
                <a:sym typeface="Wingdings" panose="05000000000000000000" pitchFamily="2" charset="2"/>
              </a:rPr>
              <a:t>w</a:t>
            </a:r>
            <a:r>
              <a:rPr lang="en-US" sz="2000" b="1" i="1" u="sng" baseline="30000" dirty="0" smtClean="0">
                <a:solidFill>
                  <a:srgbClr val="FF0000"/>
                </a:solidFill>
                <a:latin typeface="Calibri" pitchFamily="34" charset="0"/>
                <a:cs typeface="Calibri" pitchFamily="34" charset="0"/>
                <a:sym typeface="Wingdings" panose="05000000000000000000" pitchFamily="2" charset="2"/>
              </a:rPr>
              <a:t>2</a:t>
            </a:r>
            <a:r>
              <a:rPr lang="en-US" sz="2000" b="1" i="1" u="sng" baseline="-25000" dirty="0" smtClean="0">
                <a:solidFill>
                  <a:srgbClr val="FF0000"/>
                </a:solidFill>
                <a:latin typeface="Calibri" pitchFamily="34" charset="0"/>
                <a:cs typeface="Calibri" pitchFamily="34" charset="0"/>
                <a:sym typeface="Wingdings" panose="05000000000000000000" pitchFamily="2" charset="2"/>
              </a:rPr>
              <a:t>1</a:t>
            </a:r>
            <a:r>
              <a:rPr lang="en-US" sz="2000" b="1" i="1" u="sng" dirty="0" smtClean="0">
                <a:solidFill>
                  <a:srgbClr val="FF0000"/>
                </a:solidFill>
                <a:latin typeface="Calibri" pitchFamily="34" charset="0"/>
                <a:cs typeface="Calibri" pitchFamily="34" charset="0"/>
                <a:sym typeface="Wingdings" panose="05000000000000000000" pitchFamily="2" charset="2"/>
              </a:rPr>
              <a:t>(x,v2</a:t>
            </a:r>
            <a:r>
              <a:rPr lang="en-US" sz="2000" b="1" i="1" u="sng" dirty="0">
                <a:solidFill>
                  <a:srgbClr val="FF0000"/>
                </a:solidFill>
                <a:latin typeface="Calibri" pitchFamily="34" charset="0"/>
                <a:cs typeface="Calibri" pitchFamily="34" charset="0"/>
                <a:sym typeface="Wingdings" panose="05000000000000000000" pitchFamily="2" charset="2"/>
              </a:rPr>
              <a:t>)</a:t>
            </a:r>
            <a:r>
              <a:rPr lang="en-US" sz="1900" b="1" i="1" u="sng" dirty="0">
                <a:solidFill>
                  <a:srgbClr val="FF0000"/>
                </a:solidFill>
                <a:latin typeface="Calibri" pitchFamily="34" charset="0"/>
                <a:cs typeface="Calibri" pitchFamily="34" charset="0"/>
                <a:sym typeface="Wingdings" panose="05000000000000000000" pitchFamily="2" charset="2"/>
              </a:rPr>
              <a:t> </a:t>
            </a:r>
            <a:r>
              <a:rPr lang="en-US" sz="1900" b="1" i="1" u="sng" dirty="0" smtClean="0">
                <a:solidFill>
                  <a:srgbClr val="FF0000"/>
                </a:solidFill>
                <a:latin typeface="Calibri" pitchFamily="34" charset="0"/>
                <a:cs typeface="Calibri" pitchFamily="34" charset="0"/>
                <a:sym typeface="Wingdings" panose="05000000000000000000" pitchFamily="2" charset="2"/>
              </a:rPr>
              <a:t>w</a:t>
            </a:r>
            <a:r>
              <a:rPr lang="en-US" sz="2400" b="1" i="1" u="sng" baseline="30000" dirty="0" smtClean="0">
                <a:solidFill>
                  <a:srgbClr val="FF0000"/>
                </a:solidFill>
                <a:latin typeface="Calibri" pitchFamily="34" charset="0"/>
                <a:cs typeface="Calibri" pitchFamily="34" charset="0"/>
                <a:sym typeface="Wingdings" panose="05000000000000000000" pitchFamily="2" charset="2"/>
              </a:rPr>
              <a:t>2</a:t>
            </a:r>
            <a:r>
              <a:rPr lang="en-US" sz="2400" b="1" i="1" u="sng" baseline="-25000" dirty="0" smtClean="0">
                <a:solidFill>
                  <a:srgbClr val="FF0000"/>
                </a:solidFill>
                <a:latin typeface="Calibri" pitchFamily="34" charset="0"/>
                <a:cs typeface="Calibri" pitchFamily="34" charset="0"/>
                <a:sym typeface="Wingdings" panose="05000000000000000000" pitchFamily="2" charset="2"/>
              </a:rPr>
              <a:t>1</a:t>
            </a:r>
            <a:r>
              <a:rPr lang="en-US" sz="2400" b="1" i="1" u="sng" dirty="0" smtClean="0">
                <a:solidFill>
                  <a:srgbClr val="FF0000"/>
                </a:solidFill>
                <a:latin typeface="Calibri" pitchFamily="34" charset="0"/>
                <a:cs typeface="Calibri" pitchFamily="34" charset="0"/>
                <a:sym typeface="Wingdings" panose="05000000000000000000" pitchFamily="2" charset="2"/>
              </a:rPr>
              <a:t>(</a:t>
            </a:r>
            <a:r>
              <a:rPr lang="en-US" sz="1900" b="1" i="1" u="sng" dirty="0" smtClean="0">
                <a:solidFill>
                  <a:srgbClr val="FF0000"/>
                </a:solidFill>
                <a:latin typeface="Calibri" pitchFamily="34" charset="0"/>
                <a:cs typeface="Calibri" pitchFamily="34" charset="0"/>
                <a:sym typeface="Wingdings" panose="05000000000000000000" pitchFamily="2" charset="2"/>
              </a:rPr>
              <a:t>x,v1)r</a:t>
            </a:r>
            <a:r>
              <a:rPr lang="en-US" sz="1900" b="1" i="1" u="sng" baseline="30000" dirty="0" smtClean="0">
                <a:solidFill>
                  <a:srgbClr val="FF0000"/>
                </a:solidFill>
                <a:latin typeface="Calibri" pitchFamily="34" charset="0"/>
                <a:cs typeface="Calibri" pitchFamily="34" charset="0"/>
                <a:sym typeface="Wingdings" panose="05000000000000000000" pitchFamily="2" charset="2"/>
              </a:rPr>
              <a:t>1</a:t>
            </a:r>
            <a:r>
              <a:rPr lang="en-US" sz="1900" b="1" i="1" u="sng" baseline="-25000" dirty="0" smtClean="0">
                <a:solidFill>
                  <a:srgbClr val="FF0000"/>
                </a:solidFill>
                <a:latin typeface="Calibri" pitchFamily="34" charset="0"/>
                <a:cs typeface="Calibri" pitchFamily="34" charset="0"/>
                <a:sym typeface="Wingdings" panose="05000000000000000000" pitchFamily="2" charset="2"/>
              </a:rPr>
              <a:t>1</a:t>
            </a:r>
            <a:r>
              <a:rPr lang="en-US" sz="1900" b="1" i="1" u="sng" dirty="0" smtClean="0">
                <a:solidFill>
                  <a:srgbClr val="FF0000"/>
                </a:solidFill>
                <a:latin typeface="Calibri" pitchFamily="34" charset="0"/>
                <a:cs typeface="Calibri" pitchFamily="34" charset="0"/>
                <a:sym typeface="Wingdings" panose="05000000000000000000" pitchFamily="2" charset="2"/>
              </a:rPr>
              <a:t>(x</a:t>
            </a:r>
            <a:r>
              <a:rPr lang="en-US" sz="1900" b="1" i="1" u="sng" dirty="0">
                <a:solidFill>
                  <a:srgbClr val="FF0000"/>
                </a:solidFill>
                <a:latin typeface="Calibri" pitchFamily="34" charset="0"/>
                <a:cs typeface="Calibri" pitchFamily="34" charset="0"/>
                <a:sym typeface="Wingdings" panose="05000000000000000000" pitchFamily="2" charset="2"/>
              </a:rPr>
              <a:t>) </a:t>
            </a:r>
            <a:r>
              <a:rPr lang="en-US" sz="1900" b="1" i="1" u="sng" dirty="0" smtClean="0">
                <a:solidFill>
                  <a:srgbClr val="FF0000"/>
                </a:solidFill>
                <a:latin typeface="Calibri" pitchFamily="34" charset="0"/>
                <a:cs typeface="Calibri" pitchFamily="34" charset="0"/>
                <a:sym typeface="Wingdings" panose="05000000000000000000" pitchFamily="2" charset="2"/>
              </a:rPr>
              <a:t>c1w</a:t>
            </a:r>
            <a:r>
              <a:rPr lang="en-US" sz="1900" b="1" i="1" u="sng" baseline="30000" dirty="0" smtClean="0">
                <a:solidFill>
                  <a:srgbClr val="FF0000"/>
                </a:solidFill>
                <a:latin typeface="Calibri" pitchFamily="34" charset="0"/>
                <a:cs typeface="Calibri" pitchFamily="34" charset="0"/>
                <a:sym typeface="Wingdings" panose="05000000000000000000" pitchFamily="2" charset="2"/>
              </a:rPr>
              <a:t>1</a:t>
            </a:r>
            <a:r>
              <a:rPr lang="en-US" sz="1900" b="1" i="1" u="sng" baseline="-25000" dirty="0" smtClean="0">
                <a:solidFill>
                  <a:srgbClr val="FF0000"/>
                </a:solidFill>
                <a:latin typeface="Calibri" pitchFamily="34" charset="0"/>
                <a:cs typeface="Calibri" pitchFamily="34" charset="0"/>
                <a:sym typeface="Wingdings" panose="05000000000000000000" pitchFamily="2" charset="2"/>
              </a:rPr>
              <a:t>2</a:t>
            </a:r>
            <a:r>
              <a:rPr lang="en-US" sz="1900" b="1" i="1" u="sng" dirty="0" smtClean="0">
                <a:solidFill>
                  <a:srgbClr val="FF0000"/>
                </a:solidFill>
                <a:latin typeface="Calibri" pitchFamily="34" charset="0"/>
                <a:cs typeface="Calibri" pitchFamily="34" charset="0"/>
                <a:sym typeface="Wingdings" panose="05000000000000000000" pitchFamily="2" charset="2"/>
              </a:rPr>
              <a:t>(x,v3)r</a:t>
            </a:r>
            <a:r>
              <a:rPr lang="en-US" sz="1900" b="1" i="1" u="sng" baseline="30000" dirty="0" smtClean="0">
                <a:solidFill>
                  <a:srgbClr val="FF0000"/>
                </a:solidFill>
                <a:latin typeface="Calibri" pitchFamily="34" charset="0"/>
                <a:cs typeface="Calibri" pitchFamily="34" charset="0"/>
                <a:sym typeface="Wingdings" panose="05000000000000000000" pitchFamily="2" charset="2"/>
              </a:rPr>
              <a:t>1</a:t>
            </a:r>
            <a:r>
              <a:rPr lang="en-US" sz="1900" b="1" i="1" u="sng" baseline="-25000" dirty="0" smtClean="0">
                <a:solidFill>
                  <a:srgbClr val="FF0000"/>
                </a:solidFill>
                <a:latin typeface="Calibri" pitchFamily="34" charset="0"/>
                <a:cs typeface="Calibri" pitchFamily="34" charset="0"/>
                <a:sym typeface="Wingdings" panose="05000000000000000000" pitchFamily="2" charset="2"/>
              </a:rPr>
              <a:t>2</a:t>
            </a:r>
            <a:r>
              <a:rPr lang="en-US" sz="1900" b="1" i="1" u="sng" dirty="0" smtClean="0">
                <a:solidFill>
                  <a:srgbClr val="FF0000"/>
                </a:solidFill>
                <a:latin typeface="Calibri" pitchFamily="34" charset="0"/>
                <a:cs typeface="Calibri" pitchFamily="34" charset="0"/>
                <a:sym typeface="Wingdings" panose="05000000000000000000" pitchFamily="2" charset="2"/>
              </a:rPr>
              <a:t>(x)</a:t>
            </a:r>
            <a:r>
              <a:rPr lang="en-US" sz="1900" b="1" i="1" u="sng" dirty="0">
                <a:solidFill>
                  <a:srgbClr val="FF0000"/>
                </a:solidFill>
                <a:latin typeface="Calibri" pitchFamily="34" charset="0"/>
                <a:cs typeface="Calibri" pitchFamily="34" charset="0"/>
                <a:sym typeface="Wingdings" panose="05000000000000000000" pitchFamily="2" charset="2"/>
              </a:rPr>
              <a:t> </a:t>
            </a:r>
            <a:r>
              <a:rPr lang="en-US" sz="1900" b="1" i="1" u="sng" dirty="0" smtClean="0">
                <a:solidFill>
                  <a:srgbClr val="FF0000"/>
                </a:solidFill>
                <a:latin typeface="Calibri" pitchFamily="34" charset="0"/>
                <a:cs typeface="Calibri" pitchFamily="34" charset="0"/>
                <a:sym typeface="Wingdings" panose="05000000000000000000" pitchFamily="2" charset="2"/>
              </a:rPr>
              <a:t>w</a:t>
            </a:r>
            <a:r>
              <a:rPr lang="en-US" sz="1900" b="1" i="1" u="sng" baseline="30000" dirty="0" smtClean="0">
                <a:solidFill>
                  <a:srgbClr val="FF0000"/>
                </a:solidFill>
                <a:latin typeface="Calibri" pitchFamily="34" charset="0"/>
                <a:cs typeface="Calibri" pitchFamily="34" charset="0"/>
                <a:sym typeface="Wingdings" panose="05000000000000000000" pitchFamily="2" charset="2"/>
              </a:rPr>
              <a:t>1</a:t>
            </a:r>
            <a:r>
              <a:rPr lang="en-US" sz="1900" b="1" i="1" u="sng" baseline="-25000" dirty="0" smtClean="0">
                <a:solidFill>
                  <a:srgbClr val="FF0000"/>
                </a:solidFill>
                <a:latin typeface="Calibri" pitchFamily="34" charset="0"/>
                <a:cs typeface="Calibri" pitchFamily="34" charset="0"/>
                <a:sym typeface="Wingdings" panose="05000000000000000000" pitchFamily="2" charset="2"/>
              </a:rPr>
              <a:t>2</a:t>
            </a:r>
            <a:r>
              <a:rPr lang="en-US" sz="1900" b="1" i="1" u="sng" dirty="0" smtClean="0">
                <a:solidFill>
                  <a:srgbClr val="FF0000"/>
                </a:solidFill>
                <a:latin typeface="Calibri" pitchFamily="34" charset="0"/>
                <a:cs typeface="Calibri" pitchFamily="34" charset="0"/>
                <a:sym typeface="Wingdings" panose="05000000000000000000" pitchFamily="2" charset="2"/>
              </a:rPr>
              <a:t>(y,v4)c2</a:t>
            </a:r>
            <a:endParaRPr lang="en-US" sz="1900" i="1" u="sng" dirty="0">
              <a:solidFill>
                <a:srgbClr val="FF0000"/>
              </a:solidFill>
              <a:latin typeface="Calibri" pitchFamily="34" charset="0"/>
              <a:cs typeface="Calibri" pitchFamily="34" charset="0"/>
              <a:sym typeface="Wingdings" panose="05000000000000000000" pitchFamily="2" charset="2"/>
            </a:endParaRPr>
          </a:p>
          <a:p>
            <a:pPr marL="128016" lvl="1" indent="0" fontAlgn="auto">
              <a:buNone/>
            </a:pPr>
            <a:r>
              <a:rPr lang="en-US" sz="1900" dirty="0" smtClean="0">
                <a:latin typeface="Calibri" pitchFamily="34" charset="0"/>
                <a:cs typeface="Calibri" pitchFamily="34" charset="0"/>
                <a:sym typeface="Wingdings" panose="05000000000000000000" pitchFamily="2" charset="2"/>
              </a:rPr>
              <a:t>The operations are performed in the sequential order (blocking manner)</a:t>
            </a:r>
          </a:p>
          <a:p>
            <a:pPr marL="128016" lvl="1" indent="0" fontAlgn="auto">
              <a:buNone/>
            </a:pPr>
            <a:r>
              <a:rPr lang="en-US" sz="1900" dirty="0">
                <a:latin typeface="Calibri" pitchFamily="34" charset="0"/>
                <a:cs typeface="Calibri" pitchFamily="34" charset="0"/>
              </a:rPr>
              <a:t>STRICT SERIALIZABILITY </a:t>
            </a:r>
            <a:r>
              <a:rPr lang="en-US" sz="1900" dirty="0" smtClean="0">
                <a:latin typeface="Calibri" pitchFamily="34" charset="0"/>
                <a:cs typeface="Calibri" pitchFamily="34" charset="0"/>
                <a:sym typeface="Wingdings" panose="05000000000000000000" pitchFamily="2" charset="2"/>
              </a:rPr>
              <a:t>Consistency  </a:t>
            </a:r>
            <a:r>
              <a:rPr lang="en-US" sz="1900" dirty="0">
                <a:solidFill>
                  <a:srgbClr val="FF0000"/>
                </a:solidFill>
                <a:latin typeface="Calibri" pitchFamily="34" charset="0"/>
                <a:cs typeface="Calibri" pitchFamily="34" charset="0"/>
                <a:sym typeface="Wingdings" panose="05000000000000000000" pitchFamily="2" charset="2"/>
              </a:rPr>
              <a:t>PL-1</a:t>
            </a:r>
            <a:r>
              <a:rPr lang="en-US" sz="1900" dirty="0">
                <a:latin typeface="Calibri" pitchFamily="34" charset="0"/>
                <a:cs typeface="Calibri" pitchFamily="34" charset="0"/>
                <a:sym typeface="Wingdings" panose="05000000000000000000" pitchFamily="2" charset="2"/>
              </a:rPr>
              <a:t> Isolation level (serialize based on writes)</a:t>
            </a:r>
          </a:p>
          <a:p>
            <a:pPr marL="128016" lvl="1" indent="0" fontAlgn="auto">
              <a:buNone/>
            </a:pPr>
            <a:r>
              <a:rPr lang="en-US" sz="1900" dirty="0">
                <a:latin typeface="Calibri" pitchFamily="34" charset="0"/>
                <a:cs typeface="Calibri" pitchFamily="34" charset="0"/>
              </a:rPr>
              <a:t>STRICT SERIALIZABILITY </a:t>
            </a:r>
            <a:r>
              <a:rPr lang="en-US" sz="1900" dirty="0" smtClean="0">
                <a:latin typeface="Calibri" pitchFamily="34" charset="0"/>
                <a:cs typeface="Calibri" pitchFamily="34" charset="0"/>
                <a:sym typeface="Wingdings" panose="05000000000000000000" pitchFamily="2" charset="2"/>
              </a:rPr>
              <a:t>Consistency  </a:t>
            </a:r>
            <a:r>
              <a:rPr lang="en-US" sz="1900" dirty="0">
                <a:solidFill>
                  <a:srgbClr val="FF0000"/>
                </a:solidFill>
                <a:latin typeface="Calibri" pitchFamily="34" charset="0"/>
                <a:cs typeface="Calibri" pitchFamily="34" charset="0"/>
                <a:sym typeface="Wingdings" panose="05000000000000000000" pitchFamily="2" charset="2"/>
              </a:rPr>
              <a:t>PL-2 </a:t>
            </a:r>
            <a:r>
              <a:rPr lang="en-US" sz="1900" dirty="0">
                <a:latin typeface="Calibri" pitchFamily="34" charset="0"/>
                <a:cs typeface="Calibri" pitchFamily="34" charset="0"/>
                <a:sym typeface="Wingdings" panose="05000000000000000000" pitchFamily="2" charset="2"/>
              </a:rPr>
              <a:t>(no dirty reads)	</a:t>
            </a:r>
          </a:p>
          <a:p>
            <a:pPr marL="128016" lvl="1" indent="0" fontAlgn="auto">
              <a:buNone/>
            </a:pPr>
            <a:r>
              <a:rPr lang="en-US" sz="1900" dirty="0">
                <a:latin typeface="Calibri" pitchFamily="34" charset="0"/>
                <a:cs typeface="Calibri" pitchFamily="34" charset="0"/>
              </a:rPr>
              <a:t>STRICT SERIALIZABILITY </a:t>
            </a:r>
            <a:r>
              <a:rPr lang="en-US" sz="1900" dirty="0" smtClean="0">
                <a:latin typeface="Calibri" pitchFamily="34" charset="0"/>
                <a:cs typeface="Calibri" pitchFamily="34" charset="0"/>
                <a:sym typeface="Wingdings" panose="05000000000000000000" pitchFamily="2" charset="2"/>
              </a:rPr>
              <a:t>Consistency  </a:t>
            </a:r>
            <a:r>
              <a:rPr lang="en-US" sz="1900" b="1" dirty="0">
                <a:solidFill>
                  <a:srgbClr val="FF0000"/>
                </a:solidFill>
                <a:latin typeface="Calibri" pitchFamily="34" charset="0"/>
                <a:cs typeface="Calibri" pitchFamily="34" charset="0"/>
                <a:sym typeface="Wingdings" panose="05000000000000000000" pitchFamily="2" charset="2"/>
              </a:rPr>
              <a:t>PL-3</a:t>
            </a:r>
            <a:r>
              <a:rPr lang="en-US" sz="1900" b="1" dirty="0">
                <a:latin typeface="Calibri" pitchFamily="34" charset="0"/>
                <a:cs typeface="Calibri" pitchFamily="34" charset="0"/>
                <a:sym typeface="Wingdings" panose="05000000000000000000" pitchFamily="2" charset="2"/>
              </a:rPr>
              <a:t> </a:t>
            </a:r>
            <a:r>
              <a:rPr lang="en-US" sz="1900" dirty="0">
                <a:latin typeface="Calibri" pitchFamily="34" charset="0"/>
                <a:cs typeface="Calibri" pitchFamily="34" charset="0"/>
                <a:sym typeface="Wingdings" panose="05000000000000000000" pitchFamily="2" charset="2"/>
              </a:rPr>
              <a:t>(no cycles)	</a:t>
            </a:r>
          </a:p>
          <a:p>
            <a:pPr marL="128016" lvl="1" indent="0" fontAlgn="auto">
              <a:buNone/>
            </a:pPr>
            <a:r>
              <a:rPr lang="en-US" sz="1900" b="1" dirty="0" smtClean="0">
                <a:solidFill>
                  <a:srgbClr val="FF0000"/>
                </a:solidFill>
                <a:latin typeface="Calibri" pitchFamily="34" charset="0"/>
                <a:cs typeface="Calibri" pitchFamily="34" charset="0"/>
                <a:sym typeface="Wingdings" panose="05000000000000000000" pitchFamily="2" charset="2"/>
              </a:rPr>
              <a:t>			</a:t>
            </a:r>
            <a:endParaRPr lang="en-US" sz="1900" b="1" dirty="0">
              <a:solidFill>
                <a:srgbClr val="FF0000"/>
              </a:solidFill>
              <a:latin typeface="Calibri" pitchFamily="34" charset="0"/>
              <a:cs typeface="Calibri" pitchFamily="34" charset="0"/>
              <a:sym typeface="Wingdings" panose="05000000000000000000" pitchFamily="2" charset="2"/>
            </a:endParaRPr>
          </a:p>
        </p:txBody>
      </p:sp>
      <p:sp>
        <p:nvSpPr>
          <p:cNvPr id="51" name="Rectangle 50"/>
          <p:cNvSpPr/>
          <p:nvPr/>
        </p:nvSpPr>
        <p:spPr>
          <a:xfrm>
            <a:off x="4734446" y="884324"/>
            <a:ext cx="914400"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2" name="Rectangle 51"/>
          <p:cNvSpPr/>
          <p:nvPr/>
        </p:nvSpPr>
        <p:spPr>
          <a:xfrm>
            <a:off x="6016352" y="3025565"/>
            <a:ext cx="1071736"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(y,v4)</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3" name="Rectangle 52"/>
          <p:cNvSpPr/>
          <p:nvPr/>
        </p:nvSpPr>
        <p:spPr>
          <a:xfrm>
            <a:off x="4026183" y="1992272"/>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a:t>
            </a:r>
            <a:r>
              <a:rPr lang="en-US" sz="1600" b="1" dirty="0" err="1" smtClean="0">
                <a:latin typeface="Calibri" pitchFamily="34" charset="0"/>
                <a:cs typeface="Calibri" pitchFamily="34" charset="0"/>
                <a:sym typeface="Wingdings" panose="05000000000000000000" pitchFamily="2" charset="2"/>
              </a:rPr>
              <a:t>x,v</a:t>
            </a:r>
            <a:r>
              <a:rPr lang="en-US" sz="1600" b="1" dirty="0" smtClean="0">
                <a:latin typeface="Calibri" pitchFamily="34" charset="0"/>
                <a:cs typeface="Calibri" pitchFamily="34" charset="0"/>
                <a:sym typeface="Wingdings" panose="05000000000000000000" pitchFamily="2" charset="2"/>
              </a:rPr>
              <a:t>)</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4" name="Rectangle 53"/>
          <p:cNvSpPr/>
          <p:nvPr/>
        </p:nvSpPr>
        <p:spPr>
          <a:xfrm>
            <a:off x="6313483" y="1992272"/>
            <a:ext cx="598144"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c</a:t>
            </a:r>
            <a:r>
              <a:rPr lang="en-US" sz="1600" b="1" baseline="-25000" dirty="0" smtClean="0">
                <a:latin typeface="Calibri" pitchFamily="34" charset="0"/>
                <a:cs typeface="Calibri" pitchFamily="34" charset="0"/>
                <a:sym typeface="Wingdings" panose="05000000000000000000" pitchFamily="2" charset="2"/>
              </a:rPr>
              <a:t>1</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5" name="Rectangle 54"/>
          <p:cNvSpPr/>
          <p:nvPr/>
        </p:nvSpPr>
        <p:spPr>
          <a:xfrm>
            <a:off x="6012160" y="317562"/>
            <a:ext cx="1224136"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(y,v2)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6" name="Rectangle 55"/>
          <p:cNvSpPr/>
          <p:nvPr/>
        </p:nvSpPr>
        <p:spPr>
          <a:xfrm>
            <a:off x="7780771" y="1637208"/>
            <a:ext cx="993342"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(x,v3)</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7" name="Rectangle 56"/>
          <p:cNvSpPr/>
          <p:nvPr/>
        </p:nvSpPr>
        <p:spPr>
          <a:xfrm>
            <a:off x="7780771" y="2919317"/>
            <a:ext cx="914400"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(x</a:t>
            </a:r>
            <a:r>
              <a:rPr lang="en-US" sz="2400" b="1" dirty="0" smtClean="0">
                <a:latin typeface="Calibri" pitchFamily="34" charset="0"/>
                <a:cs typeface="Calibri" pitchFamily="34" charset="0"/>
                <a:sym typeface="Wingdings" panose="05000000000000000000" pitchFamily="2" charset="2"/>
              </a:rPr>
              <a:t>)</a:t>
            </a:r>
            <a:endParaRPr lang="en-US" b="1" dirty="0">
              <a:latin typeface="Calibri" pitchFamily="34" charset="0"/>
              <a:cs typeface="Calibri" pitchFamily="34" charset="0"/>
              <a:sym typeface="Wingdings" panose="05000000000000000000" pitchFamily="2" charset="2"/>
            </a:endParaRPr>
          </a:p>
        </p:txBody>
      </p:sp>
      <p:cxnSp>
        <p:nvCxnSpPr>
          <p:cNvPr id="58" name="Straight Arrow Connector 57"/>
          <p:cNvCxnSpPr>
            <a:stCxn id="55" idx="2"/>
            <a:endCxn id="54" idx="0"/>
          </p:cNvCxnSpPr>
          <p:nvPr/>
        </p:nvCxnSpPr>
        <p:spPr>
          <a:xfrm flipH="1">
            <a:off x="6612555" y="1037642"/>
            <a:ext cx="11673" cy="954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52" idx="3"/>
          </p:cNvCxnSpPr>
          <p:nvPr/>
        </p:nvCxnSpPr>
        <p:spPr>
          <a:xfrm flipH="1" flipV="1">
            <a:off x="7088088" y="3385605"/>
            <a:ext cx="692683" cy="1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3" idx="3"/>
          </p:cNvCxnSpPr>
          <p:nvPr/>
        </p:nvCxnSpPr>
        <p:spPr>
          <a:xfrm>
            <a:off x="5049922" y="2352312"/>
            <a:ext cx="12635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911477" y="2238764"/>
            <a:ext cx="8692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3" idx="0"/>
            <a:endCxn id="71" idx="3"/>
          </p:cNvCxnSpPr>
          <p:nvPr/>
        </p:nvCxnSpPr>
        <p:spPr>
          <a:xfrm flipH="1" flipV="1">
            <a:off x="4237855" y="1491591"/>
            <a:ext cx="300198" cy="500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6" idx="2"/>
            <a:endCxn id="57" idx="0"/>
          </p:cNvCxnSpPr>
          <p:nvPr/>
        </p:nvCxnSpPr>
        <p:spPr>
          <a:xfrm flipH="1">
            <a:off x="8237971" y="2357288"/>
            <a:ext cx="39471" cy="562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7182627" y="3954934"/>
            <a:ext cx="598144"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c</a:t>
            </a:r>
            <a:r>
              <a:rPr lang="en-US" sz="1600" b="1" baseline="-25000" dirty="0">
                <a:latin typeface="Calibri" pitchFamily="34" charset="0"/>
                <a:cs typeface="Calibri" pitchFamily="34" charset="0"/>
                <a:sym typeface="Wingdings" panose="05000000000000000000" pitchFamily="2" charset="2"/>
              </a:rPr>
              <a:t>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cxnSp>
        <p:nvCxnSpPr>
          <p:cNvPr id="67" name="Straight Arrow Connector 66"/>
          <p:cNvCxnSpPr/>
          <p:nvPr/>
        </p:nvCxnSpPr>
        <p:spPr>
          <a:xfrm>
            <a:off x="7088088" y="3738381"/>
            <a:ext cx="362810" cy="209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214116" y="1131551"/>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2</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(x,v1)</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cxnSp>
        <p:nvCxnSpPr>
          <p:cNvPr id="73" name="Straight Arrow Connector 72"/>
          <p:cNvCxnSpPr/>
          <p:nvPr/>
        </p:nvCxnSpPr>
        <p:spPr>
          <a:xfrm>
            <a:off x="4268194" y="1504824"/>
            <a:ext cx="481531" cy="101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640465" y="801215"/>
            <a:ext cx="371695" cy="450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198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265309"/>
            <a:ext cx="9076171" cy="942911"/>
          </a:xfrm>
        </p:spPr>
        <p:txBody>
          <a:bodyPr>
            <a:normAutofit/>
          </a:bodyPr>
          <a:lstStyle/>
          <a:p>
            <a:r>
              <a:rPr lang="en-US" sz="2500" b="1" dirty="0" smtClean="0">
                <a:latin typeface="Calibri" pitchFamily="34" charset="0"/>
                <a:cs typeface="Calibri" pitchFamily="34" charset="0"/>
              </a:rPr>
              <a:t>DSG FOR EVENTUAL CONSISTENCY</a:t>
            </a:r>
            <a:endParaRPr lang="en-US" sz="2400" b="1" dirty="0">
              <a:latin typeface="Calibri" pitchFamily="34" charset="0"/>
              <a:cs typeface="Calibri" pitchFamily="34" charset="0"/>
            </a:endParaRPr>
          </a:p>
        </p:txBody>
      </p:sp>
      <p:sp>
        <p:nvSpPr>
          <p:cNvPr id="4" name="Slide Number Placeholder 3"/>
          <p:cNvSpPr>
            <a:spLocks noGrp="1"/>
          </p:cNvSpPr>
          <p:nvPr>
            <p:ph type="sldNum" sz="quarter" idx="4294967295"/>
          </p:nvPr>
        </p:nvSpPr>
        <p:spPr>
          <a:xfrm>
            <a:off x="8128000" y="6470704"/>
            <a:ext cx="730250" cy="274320"/>
          </a:xfrm>
        </p:spPr>
        <p:txBody>
          <a:bodyPr/>
          <a:lstStyle/>
          <a:p>
            <a:fld id="{17C412FF-1FCB-40EF-8D0A-E85DB25DE50B}" type="slidenum">
              <a:rPr lang="en-US" smtClean="0">
                <a:latin typeface="Calibri" pitchFamily="34" charset="0"/>
                <a:cs typeface="Calibri" pitchFamily="34" charset="0"/>
              </a:rPr>
              <a:pPr/>
              <a:t>6</a:t>
            </a:fld>
            <a:endParaRPr lang="en-US">
              <a:latin typeface="Calibri" pitchFamily="34" charset="0"/>
              <a:cs typeface="Calibri" pitchFamily="34" charset="0"/>
            </a:endParaRPr>
          </a:p>
        </p:txBody>
      </p:sp>
      <p:sp>
        <p:nvSpPr>
          <p:cNvPr id="35" name="Content Placeholder 2"/>
          <p:cNvSpPr txBox="1">
            <a:spLocks/>
          </p:cNvSpPr>
          <p:nvPr/>
        </p:nvSpPr>
        <p:spPr>
          <a:xfrm>
            <a:off x="0" y="317562"/>
            <a:ext cx="9076171" cy="654043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fontAlgn="auto"/>
            <a:r>
              <a:rPr lang="en-US" sz="1900" b="1" u="sng" dirty="0">
                <a:latin typeface="Calibri" pitchFamily="34" charset="0"/>
                <a:cs typeface="Calibri" pitchFamily="34" charset="0"/>
                <a:sym typeface="Wingdings" panose="05000000000000000000" pitchFamily="2" charset="2"/>
              </a:rPr>
              <a:t>T1</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1</a:t>
            </a:r>
            <a:r>
              <a:rPr lang="en-US" sz="1900" b="1" dirty="0" smtClean="0">
                <a:latin typeface="Calibri" pitchFamily="34" charset="0"/>
                <a:cs typeface="Calibri" pitchFamily="34" charset="0"/>
                <a:sym typeface="Wingdings" panose="05000000000000000000" pitchFamily="2" charset="2"/>
              </a:rPr>
              <a:t>(</a:t>
            </a:r>
            <a:r>
              <a:rPr lang="en-US" sz="1900" b="1" dirty="0" err="1" smtClean="0">
                <a:latin typeface="Calibri" pitchFamily="34" charset="0"/>
                <a:cs typeface="Calibri" pitchFamily="34" charset="0"/>
                <a:sym typeface="Wingdings" panose="05000000000000000000" pitchFamily="2" charset="2"/>
              </a:rPr>
              <a:t>x,v</a:t>
            </a:r>
            <a:r>
              <a:rPr lang="en-US" sz="1900" b="1" dirty="0" smtClean="0">
                <a:latin typeface="Calibri" pitchFamily="34" charset="0"/>
                <a:cs typeface="Calibri" pitchFamily="34" charset="0"/>
                <a:sym typeface="Wingdings" panose="05000000000000000000" pitchFamily="2" charset="2"/>
              </a:rPr>
              <a:t>)</a:t>
            </a:r>
            <a:endParaRPr lang="en-US" sz="1900" b="1" dirty="0">
              <a:latin typeface="Calibri" pitchFamily="34" charset="0"/>
              <a:cs typeface="Calibri" pitchFamily="34" charset="0"/>
              <a:sym typeface="Wingdings" panose="05000000000000000000" pitchFamily="2" charset="2"/>
            </a:endParaRPr>
          </a:p>
          <a:p>
            <a:pPr fontAlgn="auto"/>
            <a:r>
              <a:rPr lang="en-US" sz="2400" b="1" dirty="0" smtClean="0">
                <a:latin typeface="Calibri" pitchFamily="34" charset="0"/>
                <a:cs typeface="Calibri" pitchFamily="34" charset="0"/>
                <a:sym typeface="Wingdings" panose="05000000000000000000" pitchFamily="2" charset="2"/>
              </a:rPr>
              <a:t>w</a:t>
            </a:r>
            <a:r>
              <a:rPr lang="en-US" sz="2400" b="1" baseline="30000" dirty="0" smtClean="0">
                <a:latin typeface="Calibri" pitchFamily="34" charset="0"/>
                <a:cs typeface="Calibri" pitchFamily="34" charset="0"/>
                <a:sym typeface="Wingdings" panose="05000000000000000000" pitchFamily="2" charset="2"/>
              </a:rPr>
              <a:t>2</a:t>
            </a:r>
            <a:r>
              <a:rPr lang="en-US" sz="2400" b="1" baseline="-25000" dirty="0" smtClean="0">
                <a:latin typeface="Calibri" pitchFamily="34" charset="0"/>
                <a:cs typeface="Calibri" pitchFamily="34" charset="0"/>
                <a:sym typeface="Wingdings" panose="05000000000000000000" pitchFamily="2" charset="2"/>
              </a:rPr>
              <a:t>1</a:t>
            </a:r>
            <a:r>
              <a:rPr lang="en-US" sz="2400" b="1" dirty="0" smtClean="0">
                <a:latin typeface="Calibri" pitchFamily="34" charset="0"/>
                <a:cs typeface="Calibri" pitchFamily="34" charset="0"/>
                <a:sym typeface="Wingdings" panose="05000000000000000000" pitchFamily="2" charset="2"/>
              </a:rPr>
              <a:t>(x,v1)</a:t>
            </a:r>
            <a:r>
              <a:rPr lang="en-US" sz="1400" b="1" dirty="0" smtClean="0">
                <a:latin typeface="Calibri" pitchFamily="34" charset="0"/>
                <a:cs typeface="Calibri" pitchFamily="34" charset="0"/>
              </a:rPr>
              <a:t>                      </a:t>
            </a:r>
            <a:endParaRPr lang="en-US" sz="1900" b="1" dirty="0">
              <a:latin typeface="Calibri" pitchFamily="34" charset="0"/>
              <a:cs typeface="Calibri" pitchFamily="34" charset="0"/>
              <a:sym typeface="Wingdings" panose="05000000000000000000" pitchFamily="2" charset="2"/>
            </a:endParaRPr>
          </a:p>
          <a:p>
            <a:pPr fontAlgn="auto"/>
            <a:r>
              <a:rPr lang="en-US" sz="1900" b="1" dirty="0">
                <a:latin typeface="Calibri" pitchFamily="34" charset="0"/>
                <a:cs typeface="Calibri" pitchFamily="34" charset="0"/>
                <a:sym typeface="Wingdings" panose="05000000000000000000" pitchFamily="2" charset="2"/>
              </a:rPr>
              <a:t>r</a:t>
            </a:r>
            <a:r>
              <a:rPr lang="en-US" sz="1900" b="1" baseline="30000" dirty="0">
                <a:latin typeface="Calibri" pitchFamily="34" charset="0"/>
                <a:cs typeface="Calibri" pitchFamily="34" charset="0"/>
                <a:sym typeface="Wingdings" panose="05000000000000000000" pitchFamily="2" charset="2"/>
              </a:rPr>
              <a:t>1</a:t>
            </a:r>
            <a:r>
              <a:rPr lang="en-US" sz="1900" b="1" baseline="-25000" dirty="0">
                <a:latin typeface="Calibri" pitchFamily="34" charset="0"/>
                <a:cs typeface="Calibri" pitchFamily="34" charset="0"/>
                <a:sym typeface="Wingdings" panose="05000000000000000000" pitchFamily="2" charset="2"/>
              </a:rPr>
              <a:t>1</a:t>
            </a:r>
            <a:r>
              <a:rPr lang="en-US" sz="1900" b="1" dirty="0">
                <a:latin typeface="Calibri" pitchFamily="34" charset="0"/>
                <a:cs typeface="Calibri" pitchFamily="34" charset="0"/>
                <a:sym typeface="Wingdings" panose="05000000000000000000" pitchFamily="2" charset="2"/>
              </a:rPr>
              <a:t>(x)</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1</a:t>
            </a:r>
            <a:r>
              <a:rPr lang="en-US" sz="1900" b="1" dirty="0" smtClean="0">
                <a:latin typeface="Calibri" pitchFamily="34" charset="0"/>
                <a:cs typeface="Calibri" pitchFamily="34" charset="0"/>
                <a:sym typeface="Wingdings" panose="05000000000000000000" pitchFamily="2" charset="2"/>
              </a:rPr>
              <a:t>(y,v2)</a:t>
            </a:r>
            <a:endParaRPr lang="en-US" sz="1900" b="1" dirty="0">
              <a:latin typeface="Calibri" pitchFamily="34" charset="0"/>
              <a:cs typeface="Calibri" pitchFamily="34" charset="0"/>
              <a:sym typeface="Wingdings" panose="05000000000000000000" pitchFamily="2" charset="2"/>
            </a:endParaRPr>
          </a:p>
          <a:p>
            <a:pPr fontAlgn="auto"/>
            <a:endParaRPr lang="en-US" sz="1900" b="1" u="sng" dirty="0" smtClean="0">
              <a:latin typeface="Calibri" pitchFamily="34" charset="0"/>
              <a:cs typeface="Calibri" pitchFamily="34" charset="0"/>
              <a:sym typeface="Wingdings" panose="05000000000000000000" pitchFamily="2" charset="2"/>
            </a:endParaRPr>
          </a:p>
          <a:p>
            <a:pPr fontAlgn="auto"/>
            <a:r>
              <a:rPr lang="en-US" sz="1900" b="1" u="sng" dirty="0" smtClean="0">
                <a:latin typeface="Calibri" pitchFamily="34" charset="0"/>
                <a:cs typeface="Calibri" pitchFamily="34" charset="0"/>
                <a:sym typeface="Wingdings" panose="05000000000000000000" pitchFamily="2" charset="2"/>
              </a:rPr>
              <a:t>T2</a:t>
            </a:r>
            <a:endParaRPr lang="en-US" sz="1900" b="1" u="sng" dirty="0">
              <a:latin typeface="Calibri" pitchFamily="34" charset="0"/>
              <a:cs typeface="Calibri" pitchFamily="34" charset="0"/>
              <a:sym typeface="Wingdings" panose="05000000000000000000" pitchFamily="2" charset="2"/>
            </a:endParaRP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2</a:t>
            </a:r>
            <a:r>
              <a:rPr lang="en-US" sz="1900" b="1" dirty="0" smtClean="0">
                <a:latin typeface="Calibri" pitchFamily="34" charset="0"/>
                <a:cs typeface="Calibri" pitchFamily="34" charset="0"/>
                <a:sym typeface="Wingdings" panose="05000000000000000000" pitchFamily="2" charset="2"/>
              </a:rPr>
              <a:t>(x,v3)</a:t>
            </a:r>
            <a:endParaRPr lang="en-US" sz="1900" b="1" dirty="0">
              <a:latin typeface="Calibri" pitchFamily="34" charset="0"/>
              <a:cs typeface="Calibri" pitchFamily="34" charset="0"/>
              <a:sym typeface="Wingdings" panose="05000000000000000000" pitchFamily="2" charset="2"/>
            </a:endParaRPr>
          </a:p>
          <a:p>
            <a:pPr fontAlgn="auto"/>
            <a:r>
              <a:rPr lang="en-US" sz="1900" b="1" dirty="0">
                <a:latin typeface="Calibri" pitchFamily="34" charset="0"/>
                <a:cs typeface="Calibri" pitchFamily="34" charset="0"/>
                <a:sym typeface="Wingdings" panose="05000000000000000000" pitchFamily="2" charset="2"/>
              </a:rPr>
              <a:t>r</a:t>
            </a:r>
            <a:r>
              <a:rPr lang="en-US" sz="1900" b="1" baseline="30000" dirty="0">
                <a:latin typeface="Calibri" pitchFamily="34" charset="0"/>
                <a:cs typeface="Calibri" pitchFamily="34" charset="0"/>
                <a:sym typeface="Wingdings" panose="05000000000000000000" pitchFamily="2" charset="2"/>
              </a:rPr>
              <a:t>1</a:t>
            </a:r>
            <a:r>
              <a:rPr lang="en-US" sz="1900" b="1" baseline="-25000" dirty="0">
                <a:latin typeface="Calibri" pitchFamily="34" charset="0"/>
                <a:cs typeface="Calibri" pitchFamily="34" charset="0"/>
                <a:sym typeface="Wingdings" panose="05000000000000000000" pitchFamily="2" charset="2"/>
              </a:rPr>
              <a:t>2</a:t>
            </a:r>
            <a:r>
              <a:rPr lang="en-US" sz="1900" b="1" dirty="0">
                <a:latin typeface="Calibri" pitchFamily="34" charset="0"/>
                <a:cs typeface="Calibri" pitchFamily="34" charset="0"/>
                <a:sym typeface="Wingdings" panose="05000000000000000000" pitchFamily="2" charset="2"/>
              </a:rPr>
              <a:t>(x)</a:t>
            </a:r>
          </a:p>
          <a:p>
            <a:pPr fontAlgn="auto"/>
            <a:r>
              <a:rPr lang="en-US" sz="1900" b="1" dirty="0" smtClean="0">
                <a:latin typeface="Calibri" pitchFamily="34" charset="0"/>
                <a:cs typeface="Calibri" pitchFamily="34" charset="0"/>
                <a:sym typeface="Wingdings" panose="05000000000000000000" pitchFamily="2" charset="2"/>
              </a:rPr>
              <a:t>w</a:t>
            </a:r>
            <a:r>
              <a:rPr lang="en-US" sz="1900" b="1" baseline="30000" dirty="0" smtClean="0">
                <a:latin typeface="Calibri" pitchFamily="34" charset="0"/>
                <a:cs typeface="Calibri" pitchFamily="34" charset="0"/>
                <a:sym typeface="Wingdings" panose="05000000000000000000" pitchFamily="2" charset="2"/>
              </a:rPr>
              <a:t>1</a:t>
            </a:r>
            <a:r>
              <a:rPr lang="en-US" sz="1900" b="1" baseline="-25000" dirty="0" smtClean="0">
                <a:latin typeface="Calibri" pitchFamily="34" charset="0"/>
                <a:cs typeface="Calibri" pitchFamily="34" charset="0"/>
                <a:sym typeface="Wingdings" panose="05000000000000000000" pitchFamily="2" charset="2"/>
              </a:rPr>
              <a:t>2</a:t>
            </a:r>
            <a:r>
              <a:rPr lang="en-US" sz="1900" b="1" dirty="0" smtClean="0">
                <a:latin typeface="Calibri" pitchFamily="34" charset="0"/>
                <a:cs typeface="Calibri" pitchFamily="34" charset="0"/>
                <a:sym typeface="Wingdings" panose="05000000000000000000" pitchFamily="2" charset="2"/>
              </a:rPr>
              <a:t>(y,v4)</a:t>
            </a:r>
          </a:p>
          <a:p>
            <a:pPr marL="128016" lvl="1" indent="0" fontAlgn="auto">
              <a:buNone/>
            </a:pPr>
            <a:r>
              <a:rPr lang="en-US" sz="1900" dirty="0" smtClean="0">
                <a:latin typeface="Calibri" pitchFamily="34" charset="0"/>
                <a:cs typeface="Calibri" pitchFamily="34" charset="0"/>
                <a:sym typeface="Wingdings" panose="05000000000000000000" pitchFamily="2" charset="2"/>
              </a:rPr>
              <a:t>		</a:t>
            </a:r>
            <a:r>
              <a:rPr lang="en-US" sz="1900" b="1" i="1" u="sng" dirty="0" smtClean="0">
                <a:solidFill>
                  <a:srgbClr val="FF0000"/>
                </a:solidFill>
                <a:latin typeface="Calibri" pitchFamily="34" charset="0"/>
                <a:cs typeface="Calibri" pitchFamily="34" charset="0"/>
                <a:sym typeface="Wingdings" panose="05000000000000000000" pitchFamily="2" charset="2"/>
              </a:rPr>
              <a:t>*</a:t>
            </a:r>
            <a:endParaRPr lang="en-US" sz="1900" b="1" i="1" u="sng" dirty="0">
              <a:solidFill>
                <a:srgbClr val="FF0000"/>
              </a:solidFill>
              <a:latin typeface="Calibri" pitchFamily="34" charset="0"/>
              <a:cs typeface="Calibri" pitchFamily="34" charset="0"/>
              <a:sym typeface="Wingdings" panose="05000000000000000000" pitchFamily="2" charset="2"/>
            </a:endParaRPr>
          </a:p>
          <a:p>
            <a:pPr marL="128016" lvl="1" indent="0" fontAlgn="auto">
              <a:buNone/>
            </a:pPr>
            <a:r>
              <a:rPr lang="en-US" sz="1900" dirty="0" smtClean="0">
                <a:latin typeface="Calibri" pitchFamily="34" charset="0"/>
                <a:cs typeface="Calibri" pitchFamily="34" charset="0"/>
                <a:sym typeface="Wingdings" panose="05000000000000000000" pitchFamily="2" charset="2"/>
              </a:rPr>
              <a:t>The operations eventually take effect</a:t>
            </a:r>
          </a:p>
          <a:p>
            <a:pPr marL="128016" lvl="1" indent="0" fontAlgn="auto">
              <a:buNone/>
            </a:pPr>
            <a:r>
              <a:rPr lang="en-US" sz="1900" dirty="0">
                <a:latin typeface="Calibri" pitchFamily="34" charset="0"/>
                <a:cs typeface="Calibri" pitchFamily="34" charset="0"/>
              </a:rPr>
              <a:t>EVENTUAL</a:t>
            </a:r>
            <a:r>
              <a:rPr lang="en-US" sz="2000" b="1" dirty="0">
                <a:latin typeface="Calibri" pitchFamily="34" charset="0"/>
                <a:cs typeface="Calibri" pitchFamily="34" charset="0"/>
              </a:rPr>
              <a:t> </a:t>
            </a:r>
            <a:r>
              <a:rPr lang="en-US" sz="1900" dirty="0" smtClean="0">
                <a:latin typeface="Calibri" pitchFamily="34" charset="0"/>
                <a:cs typeface="Calibri" pitchFamily="34" charset="0"/>
                <a:sym typeface="Wingdings" panose="05000000000000000000" pitchFamily="2" charset="2"/>
              </a:rPr>
              <a:t>Consistency </a:t>
            </a:r>
            <a:r>
              <a:rPr lang="en-US" sz="1900" b="1" dirty="0" smtClean="0">
                <a:latin typeface="Calibri" pitchFamily="34" charset="0"/>
                <a:cs typeface="Calibri" pitchFamily="34" charset="0"/>
                <a:sym typeface="Wingdings" panose="05000000000000000000" pitchFamily="2" charset="2"/>
              </a:rPr>
              <a:t>/</a:t>
            </a:r>
            <a:r>
              <a:rPr lang="en-US" sz="1900" dirty="0" smtClean="0">
                <a:latin typeface="Calibri" pitchFamily="34" charset="0"/>
                <a:cs typeface="Calibri" pitchFamily="34" charset="0"/>
                <a:sym typeface="Wingdings" panose="05000000000000000000" pitchFamily="2" charset="2"/>
              </a:rPr>
              <a:t> </a:t>
            </a:r>
            <a:r>
              <a:rPr lang="en-US" sz="1900" dirty="0">
                <a:latin typeface="Calibri" pitchFamily="34" charset="0"/>
                <a:cs typeface="Calibri" pitchFamily="34" charset="0"/>
                <a:sym typeface="Wingdings" panose="05000000000000000000" pitchFamily="2" charset="2"/>
              </a:rPr>
              <a:t>PL-1 Isolation level (serialize based on writes)</a:t>
            </a:r>
          </a:p>
          <a:p>
            <a:pPr marL="128016" lvl="1" indent="0" fontAlgn="auto">
              <a:buNone/>
            </a:pPr>
            <a:r>
              <a:rPr lang="en-US" sz="1900" dirty="0">
                <a:latin typeface="Calibri" pitchFamily="34" charset="0"/>
                <a:cs typeface="Calibri" pitchFamily="34" charset="0"/>
              </a:rPr>
              <a:t>EVENTUAL </a:t>
            </a:r>
            <a:r>
              <a:rPr lang="en-US" sz="1900" dirty="0" smtClean="0">
                <a:latin typeface="Calibri" pitchFamily="34" charset="0"/>
                <a:cs typeface="Calibri" pitchFamily="34" charset="0"/>
                <a:sym typeface="Wingdings" panose="05000000000000000000" pitchFamily="2" charset="2"/>
              </a:rPr>
              <a:t>Consistency </a:t>
            </a:r>
            <a:r>
              <a:rPr lang="en-US" sz="1900" b="1" dirty="0">
                <a:latin typeface="Calibri" pitchFamily="34" charset="0"/>
                <a:cs typeface="Calibri" pitchFamily="34" charset="0"/>
                <a:sym typeface="Wingdings" panose="05000000000000000000" pitchFamily="2" charset="2"/>
              </a:rPr>
              <a:t>/</a:t>
            </a:r>
            <a:r>
              <a:rPr lang="en-US" sz="1900" dirty="0">
                <a:latin typeface="Calibri" pitchFamily="34" charset="0"/>
                <a:cs typeface="Calibri" pitchFamily="34" charset="0"/>
                <a:sym typeface="Wingdings" panose="05000000000000000000" pitchFamily="2" charset="2"/>
              </a:rPr>
              <a:t> PL-2</a:t>
            </a:r>
            <a:r>
              <a:rPr lang="en-US" sz="1900" dirty="0">
                <a:solidFill>
                  <a:srgbClr val="FF0000"/>
                </a:solidFill>
                <a:latin typeface="Calibri" pitchFamily="34" charset="0"/>
                <a:cs typeface="Calibri" pitchFamily="34" charset="0"/>
                <a:sym typeface="Wingdings" panose="05000000000000000000" pitchFamily="2" charset="2"/>
              </a:rPr>
              <a:t> </a:t>
            </a:r>
            <a:r>
              <a:rPr lang="en-US" sz="1900" dirty="0">
                <a:latin typeface="Calibri" pitchFamily="34" charset="0"/>
                <a:cs typeface="Calibri" pitchFamily="34" charset="0"/>
                <a:sym typeface="Wingdings" panose="05000000000000000000" pitchFamily="2" charset="2"/>
              </a:rPr>
              <a:t>(no dirty reads)	</a:t>
            </a:r>
          </a:p>
          <a:p>
            <a:pPr marL="128016" lvl="1" indent="0" fontAlgn="auto">
              <a:buNone/>
            </a:pPr>
            <a:r>
              <a:rPr lang="en-US" sz="1900" dirty="0">
                <a:latin typeface="Calibri" pitchFamily="34" charset="0"/>
                <a:cs typeface="Calibri" pitchFamily="34" charset="0"/>
              </a:rPr>
              <a:t>EVENTUAL </a:t>
            </a:r>
            <a:r>
              <a:rPr lang="en-US" sz="1900" dirty="0" smtClean="0">
                <a:latin typeface="Calibri" pitchFamily="34" charset="0"/>
                <a:cs typeface="Calibri" pitchFamily="34" charset="0"/>
                <a:sym typeface="Wingdings" panose="05000000000000000000" pitchFamily="2" charset="2"/>
              </a:rPr>
              <a:t>Consistency </a:t>
            </a:r>
            <a:r>
              <a:rPr lang="en-US" sz="1900" b="1" dirty="0">
                <a:latin typeface="Calibri" pitchFamily="34" charset="0"/>
                <a:cs typeface="Calibri" pitchFamily="34" charset="0"/>
                <a:sym typeface="Wingdings" panose="05000000000000000000" pitchFamily="2" charset="2"/>
              </a:rPr>
              <a:t>/</a:t>
            </a:r>
            <a:r>
              <a:rPr lang="en-US" sz="1900" dirty="0">
                <a:latin typeface="Calibri" pitchFamily="34" charset="0"/>
                <a:cs typeface="Calibri" pitchFamily="34" charset="0"/>
                <a:sym typeface="Wingdings" panose="05000000000000000000" pitchFamily="2" charset="2"/>
              </a:rPr>
              <a:t> PL-3 (no cycles)	</a:t>
            </a:r>
          </a:p>
          <a:p>
            <a:pPr marL="128016" lvl="1" indent="0" fontAlgn="auto">
              <a:buNone/>
            </a:pPr>
            <a:r>
              <a:rPr lang="en-US" sz="1900" b="1" dirty="0" smtClean="0">
                <a:solidFill>
                  <a:srgbClr val="FF0000"/>
                </a:solidFill>
                <a:latin typeface="Calibri" pitchFamily="34" charset="0"/>
                <a:cs typeface="Calibri" pitchFamily="34" charset="0"/>
                <a:sym typeface="Wingdings" panose="05000000000000000000" pitchFamily="2" charset="2"/>
              </a:rPr>
              <a:t>			</a:t>
            </a:r>
            <a:endParaRPr lang="en-US" sz="1900" b="1" dirty="0">
              <a:solidFill>
                <a:srgbClr val="FF0000"/>
              </a:solidFill>
              <a:latin typeface="Calibri" pitchFamily="34" charset="0"/>
              <a:cs typeface="Calibri" pitchFamily="34" charset="0"/>
              <a:sym typeface="Wingdings" panose="05000000000000000000" pitchFamily="2" charset="2"/>
            </a:endParaRPr>
          </a:p>
        </p:txBody>
      </p:sp>
      <p:sp>
        <p:nvSpPr>
          <p:cNvPr id="51" name="Rectangle 50"/>
          <p:cNvSpPr/>
          <p:nvPr/>
        </p:nvSpPr>
        <p:spPr>
          <a:xfrm>
            <a:off x="4734446" y="884324"/>
            <a:ext cx="914400"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2" name="Rectangle 51"/>
          <p:cNvSpPr/>
          <p:nvPr/>
        </p:nvSpPr>
        <p:spPr>
          <a:xfrm>
            <a:off x="6016352" y="3025565"/>
            <a:ext cx="1071736"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(y,v4)</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3" name="Rectangle 52"/>
          <p:cNvSpPr/>
          <p:nvPr/>
        </p:nvSpPr>
        <p:spPr>
          <a:xfrm>
            <a:off x="4026183" y="1992272"/>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a:t>
            </a:r>
            <a:r>
              <a:rPr lang="en-US" sz="1600" b="1" dirty="0" err="1" smtClean="0">
                <a:latin typeface="Calibri" pitchFamily="34" charset="0"/>
                <a:cs typeface="Calibri" pitchFamily="34" charset="0"/>
                <a:sym typeface="Wingdings" panose="05000000000000000000" pitchFamily="2" charset="2"/>
              </a:rPr>
              <a:t>x,v</a:t>
            </a:r>
            <a:r>
              <a:rPr lang="en-US" sz="1600" b="1" dirty="0" smtClean="0">
                <a:latin typeface="Calibri" pitchFamily="34" charset="0"/>
                <a:cs typeface="Calibri" pitchFamily="34" charset="0"/>
                <a:sym typeface="Wingdings" panose="05000000000000000000" pitchFamily="2" charset="2"/>
              </a:rPr>
              <a:t>)</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4" name="Rectangle 53"/>
          <p:cNvSpPr/>
          <p:nvPr/>
        </p:nvSpPr>
        <p:spPr>
          <a:xfrm>
            <a:off x="6313483" y="1992272"/>
            <a:ext cx="598144"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c</a:t>
            </a:r>
            <a:r>
              <a:rPr lang="en-US" sz="1600" b="1" baseline="-25000" dirty="0" smtClean="0">
                <a:latin typeface="Calibri" pitchFamily="34" charset="0"/>
                <a:cs typeface="Calibri" pitchFamily="34" charset="0"/>
                <a:sym typeface="Wingdings" panose="05000000000000000000" pitchFamily="2" charset="2"/>
              </a:rPr>
              <a:t>1</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5" name="Rectangle 54"/>
          <p:cNvSpPr/>
          <p:nvPr/>
        </p:nvSpPr>
        <p:spPr>
          <a:xfrm>
            <a:off x="6012160" y="317562"/>
            <a:ext cx="1224136"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(y,v2)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6" name="Rectangle 55"/>
          <p:cNvSpPr/>
          <p:nvPr/>
        </p:nvSpPr>
        <p:spPr>
          <a:xfrm>
            <a:off x="7780771" y="1637208"/>
            <a:ext cx="993342"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smtClean="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(x,v3)</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57" name="Rectangle 56"/>
          <p:cNvSpPr/>
          <p:nvPr/>
        </p:nvSpPr>
        <p:spPr>
          <a:xfrm>
            <a:off x="7780771" y="2919317"/>
            <a:ext cx="914400"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r</a:t>
            </a:r>
            <a:r>
              <a:rPr lang="en-US" sz="1600" b="1" baseline="30000" dirty="0" smtClean="0">
                <a:latin typeface="Calibri" pitchFamily="34" charset="0"/>
                <a:cs typeface="Calibri" pitchFamily="34" charset="0"/>
                <a:sym typeface="Wingdings" panose="05000000000000000000" pitchFamily="2" charset="2"/>
              </a:rPr>
              <a:t>1</a:t>
            </a:r>
            <a:r>
              <a:rPr lang="en-US" sz="1600" b="1" baseline="-25000" dirty="0">
                <a:latin typeface="Calibri" pitchFamily="34" charset="0"/>
                <a:cs typeface="Calibri" pitchFamily="34" charset="0"/>
                <a:sym typeface="Wingdings" panose="05000000000000000000" pitchFamily="2" charset="2"/>
              </a:rPr>
              <a:t>2</a:t>
            </a:r>
            <a:r>
              <a:rPr lang="en-US" sz="1600" b="1" dirty="0" smtClean="0">
                <a:latin typeface="Calibri" pitchFamily="34" charset="0"/>
                <a:cs typeface="Calibri" pitchFamily="34" charset="0"/>
                <a:sym typeface="Wingdings" panose="05000000000000000000" pitchFamily="2" charset="2"/>
              </a:rPr>
              <a:t>(x)</a:t>
            </a:r>
            <a:endParaRPr lang="en-US" sz="1600" b="1" dirty="0">
              <a:latin typeface="Calibri" pitchFamily="34" charset="0"/>
              <a:cs typeface="Calibri" pitchFamily="34" charset="0"/>
              <a:sym typeface="Wingdings" panose="05000000000000000000" pitchFamily="2" charset="2"/>
            </a:endParaRPr>
          </a:p>
        </p:txBody>
      </p:sp>
      <p:sp>
        <p:nvSpPr>
          <p:cNvPr id="66" name="Rectangle 65"/>
          <p:cNvSpPr/>
          <p:nvPr/>
        </p:nvSpPr>
        <p:spPr>
          <a:xfrm>
            <a:off x="7182627" y="3954934"/>
            <a:ext cx="598144" cy="4929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c</a:t>
            </a:r>
            <a:r>
              <a:rPr lang="en-US" sz="1600" b="1" baseline="-25000" dirty="0">
                <a:latin typeface="Calibri" pitchFamily="34" charset="0"/>
                <a:cs typeface="Calibri" pitchFamily="34" charset="0"/>
                <a:sym typeface="Wingdings" panose="05000000000000000000" pitchFamily="2" charset="2"/>
              </a:rPr>
              <a:t>2</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sp>
        <p:nvSpPr>
          <p:cNvPr id="71" name="Rectangle 70"/>
          <p:cNvSpPr/>
          <p:nvPr/>
        </p:nvSpPr>
        <p:spPr>
          <a:xfrm>
            <a:off x="3214116" y="1131551"/>
            <a:ext cx="1023739" cy="7200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itchFamily="34" charset="0"/>
                <a:cs typeface="Calibri" pitchFamily="34" charset="0"/>
                <a:sym typeface="Wingdings" panose="05000000000000000000" pitchFamily="2" charset="2"/>
              </a:rPr>
              <a:t>w</a:t>
            </a:r>
            <a:r>
              <a:rPr lang="en-US" sz="1600" b="1" baseline="30000" dirty="0" smtClean="0">
                <a:latin typeface="Calibri" pitchFamily="34" charset="0"/>
                <a:cs typeface="Calibri" pitchFamily="34" charset="0"/>
                <a:sym typeface="Wingdings" panose="05000000000000000000" pitchFamily="2" charset="2"/>
              </a:rPr>
              <a:t>2</a:t>
            </a:r>
            <a:r>
              <a:rPr lang="en-US" sz="1600" b="1" baseline="-25000" dirty="0" smtClean="0">
                <a:latin typeface="Calibri" pitchFamily="34" charset="0"/>
                <a:cs typeface="Calibri" pitchFamily="34" charset="0"/>
                <a:sym typeface="Wingdings" panose="05000000000000000000" pitchFamily="2" charset="2"/>
              </a:rPr>
              <a:t>1</a:t>
            </a:r>
            <a:r>
              <a:rPr lang="en-US" sz="1600" b="1" dirty="0" smtClean="0">
                <a:latin typeface="Calibri" pitchFamily="34" charset="0"/>
                <a:cs typeface="Calibri" pitchFamily="34" charset="0"/>
                <a:sym typeface="Wingdings" panose="05000000000000000000" pitchFamily="2" charset="2"/>
              </a:rPr>
              <a:t>(x,v1)</a:t>
            </a:r>
            <a:endParaRPr lang="en-US" sz="1600" b="1" dirty="0">
              <a:latin typeface="Calibri" pitchFamily="34" charset="0"/>
              <a:cs typeface="Calibri" pitchFamily="34" charset="0"/>
              <a:sym typeface="Wingdings" panose="05000000000000000000" pitchFamily="2" charset="2"/>
            </a:endParaRPr>
          </a:p>
          <a:p>
            <a:pPr algn="ctr"/>
            <a:endParaRPr lang="en-US" dirty="0"/>
          </a:p>
        </p:txBody>
      </p:sp>
      <p:cxnSp>
        <p:nvCxnSpPr>
          <p:cNvPr id="23" name="Straight Connector 22"/>
          <p:cNvCxnSpPr/>
          <p:nvPr/>
        </p:nvCxnSpPr>
        <p:spPr>
          <a:xfrm flipV="1">
            <a:off x="5648319" y="1037642"/>
            <a:ext cx="381456" cy="190007"/>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4" idx="0"/>
            <a:endCxn id="55" idx="2"/>
          </p:cNvCxnSpPr>
          <p:nvPr/>
        </p:nvCxnSpPr>
        <p:spPr>
          <a:xfrm flipV="1">
            <a:off x="6612555" y="1037642"/>
            <a:ext cx="11673" cy="954630"/>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4" idx="2"/>
          </p:cNvCxnSpPr>
          <p:nvPr/>
        </p:nvCxnSpPr>
        <p:spPr>
          <a:xfrm flipV="1">
            <a:off x="6594971" y="2485256"/>
            <a:ext cx="17584" cy="540309"/>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8050586" y="2368148"/>
            <a:ext cx="17584" cy="540309"/>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09412" y="3639397"/>
            <a:ext cx="253067" cy="334098"/>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53" idx="0"/>
          </p:cNvCxnSpPr>
          <p:nvPr/>
        </p:nvCxnSpPr>
        <p:spPr>
          <a:xfrm>
            <a:off x="4255021" y="1561747"/>
            <a:ext cx="283032" cy="430525"/>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1" idx="2"/>
          </p:cNvCxnSpPr>
          <p:nvPr/>
        </p:nvCxnSpPr>
        <p:spPr>
          <a:xfrm flipH="1">
            <a:off x="4837125" y="1604404"/>
            <a:ext cx="354521" cy="387868"/>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237855" y="1370015"/>
            <a:ext cx="496591" cy="19126"/>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60034" y="1056553"/>
            <a:ext cx="620737" cy="653851"/>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077184" y="2230739"/>
            <a:ext cx="952591" cy="794826"/>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939332" y="2248023"/>
            <a:ext cx="841439" cy="671294"/>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069002" y="1053729"/>
            <a:ext cx="1483218" cy="1095968"/>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4086369" y="2710478"/>
            <a:ext cx="3096258" cy="1737440"/>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66" idx="1"/>
          </p:cNvCxnSpPr>
          <p:nvPr/>
        </p:nvCxnSpPr>
        <p:spPr>
          <a:xfrm>
            <a:off x="6750102" y="3737926"/>
            <a:ext cx="432525" cy="463500"/>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56" idx="1"/>
          </p:cNvCxnSpPr>
          <p:nvPr/>
        </p:nvCxnSpPr>
        <p:spPr>
          <a:xfrm flipV="1">
            <a:off x="6935349" y="1997248"/>
            <a:ext cx="845422" cy="137120"/>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54" idx="1"/>
          </p:cNvCxnSpPr>
          <p:nvPr/>
        </p:nvCxnSpPr>
        <p:spPr>
          <a:xfrm>
            <a:off x="5021628" y="2238764"/>
            <a:ext cx="1291855" cy="0"/>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66" idx="0"/>
          </p:cNvCxnSpPr>
          <p:nvPr/>
        </p:nvCxnSpPr>
        <p:spPr>
          <a:xfrm>
            <a:off x="6935349" y="2485256"/>
            <a:ext cx="546350" cy="1469678"/>
          </a:xfrm>
          <a:prstGeom prst="line">
            <a:avLst/>
          </a:prstGeom>
          <a:ln w="222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907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548680"/>
          </a:xfrm>
        </p:spPr>
        <p:txBody>
          <a:bodyPr>
            <a:normAutofit/>
          </a:bodyPr>
          <a:lstStyle/>
          <a:p>
            <a:r>
              <a:rPr lang="en-US" sz="2500" b="1" dirty="0" smtClean="0">
                <a:latin typeface="Calibri" pitchFamily="34" charset="0"/>
                <a:cs typeface="Calibri" pitchFamily="34" charset="0"/>
              </a:rPr>
              <a:t>PRELIMINARY ANALYSIS: COMPARISON WITH TECH REPORT</a:t>
            </a:r>
            <a:endParaRPr lang="en-US" sz="2500" b="1" dirty="0">
              <a:latin typeface="Calibri" pitchFamily="34" charset="0"/>
              <a:cs typeface="Calibri" pitchFamily="34" charset="0"/>
            </a:endParaRPr>
          </a:p>
        </p:txBody>
      </p:sp>
      <p:sp>
        <p:nvSpPr>
          <p:cNvPr id="3" name="Content Placeholder 2"/>
          <p:cNvSpPr>
            <a:spLocks noGrp="1"/>
          </p:cNvSpPr>
          <p:nvPr>
            <p:ph idx="1"/>
          </p:nvPr>
        </p:nvSpPr>
        <p:spPr>
          <a:xfrm>
            <a:off x="251520" y="548681"/>
            <a:ext cx="8424936" cy="5760679"/>
          </a:xfrm>
        </p:spPr>
        <p:txBody>
          <a:bodyPr>
            <a:normAutofit fontScale="92500" lnSpcReduction="10000"/>
          </a:bodyPr>
          <a:lstStyle/>
          <a:p>
            <a:pPr fontAlgn="auto">
              <a:buFont typeface="Wingdings" panose="05000000000000000000" pitchFamily="2" charset="2"/>
              <a:buChar char="Ø"/>
            </a:pPr>
            <a:r>
              <a:rPr lang="en-US" sz="1800" dirty="0">
                <a:latin typeface="Calibri" pitchFamily="34" charset="0"/>
                <a:cs typeface="Calibri" pitchFamily="34" charset="0"/>
                <a:sym typeface="Wingdings" panose="05000000000000000000" pitchFamily="2" charset="2"/>
              </a:rPr>
              <a:t>Instead </a:t>
            </a:r>
            <a:r>
              <a:rPr lang="en-US" sz="1800" dirty="0" smtClean="0">
                <a:latin typeface="Calibri" pitchFamily="34" charset="0"/>
                <a:cs typeface="Calibri" pitchFamily="34" charset="0"/>
                <a:sym typeface="Wingdings" panose="05000000000000000000" pitchFamily="2" charset="2"/>
              </a:rPr>
              <a:t>of anomalies, we specify the </a:t>
            </a:r>
            <a:r>
              <a:rPr lang="en-US" sz="1800" b="1" i="1" dirty="0" smtClean="0">
                <a:latin typeface="Calibri" pitchFamily="34" charset="0"/>
                <a:cs typeface="Calibri" pitchFamily="34" charset="0"/>
                <a:sym typeface="Wingdings" panose="05000000000000000000" pitchFamily="2" charset="2"/>
              </a:rPr>
              <a:t>valid</a:t>
            </a:r>
            <a:r>
              <a:rPr lang="en-US" sz="1800" dirty="0" smtClean="0">
                <a:latin typeface="Calibri" pitchFamily="34" charset="0"/>
                <a:cs typeface="Calibri" pitchFamily="34" charset="0"/>
                <a:sym typeface="Wingdings" panose="05000000000000000000" pitchFamily="2" charset="2"/>
              </a:rPr>
              <a:t> DSG for a consistency model</a:t>
            </a:r>
          </a:p>
          <a:p>
            <a:pPr fontAlgn="auto">
              <a:buFont typeface="Wingdings" panose="05000000000000000000" pitchFamily="2" charset="2"/>
              <a:buChar char="Ø"/>
            </a:pPr>
            <a:r>
              <a:rPr lang="en-US" sz="1800" b="1" i="1" dirty="0" smtClean="0">
                <a:solidFill>
                  <a:srgbClr val="FF0000"/>
                </a:solidFill>
                <a:latin typeface="Calibri" pitchFamily="34" charset="0"/>
                <a:cs typeface="Calibri" pitchFamily="34" charset="0"/>
                <a:sym typeface="Wingdings" panose="05000000000000000000" pitchFamily="2" charset="2"/>
              </a:rPr>
              <a:t>From the DSGs we derive the REGEX expression that specifies the partial order of operations corresponding to the valid path for the consistency model. The above REGEX can directly matched against system traces </a:t>
            </a:r>
            <a:r>
              <a:rPr lang="en-US" sz="1800" b="1" i="1" smtClean="0">
                <a:solidFill>
                  <a:srgbClr val="FF0000"/>
                </a:solidFill>
                <a:latin typeface="Calibri" pitchFamily="34" charset="0"/>
                <a:cs typeface="Calibri" pitchFamily="34" charset="0"/>
                <a:sym typeface="Wingdings" panose="05000000000000000000" pitchFamily="2" charset="2"/>
              </a:rPr>
              <a:t>(logs)</a:t>
            </a:r>
            <a:endParaRPr lang="en-US" sz="1800" b="1" i="1" dirty="0">
              <a:solidFill>
                <a:srgbClr val="FF0000"/>
              </a:solidFill>
              <a:latin typeface="Calibri" pitchFamily="34" charset="0"/>
              <a:cs typeface="Calibri" pitchFamily="34" charset="0"/>
              <a:sym typeface="Wingdings" panose="05000000000000000000" pitchFamily="2" charset="2"/>
            </a:endParaRPr>
          </a:p>
          <a:p>
            <a:pPr fontAlgn="auto">
              <a:buFont typeface="Wingdings" panose="05000000000000000000" pitchFamily="2" charset="2"/>
              <a:buChar char="Ø"/>
            </a:pPr>
            <a:r>
              <a:rPr lang="en-US" sz="1800" dirty="0" smtClean="0">
                <a:latin typeface="Calibri" pitchFamily="34" charset="0"/>
                <a:cs typeface="Calibri" pitchFamily="34" charset="0"/>
                <a:sym typeface="Wingdings" panose="05000000000000000000" pitchFamily="2" charset="2"/>
              </a:rPr>
              <a:t>Our definitions are more concise, we represent all possible valid paths by a single DSG and a single REGEX</a:t>
            </a:r>
          </a:p>
          <a:p>
            <a:pPr fontAlgn="auto">
              <a:buFont typeface="Wingdings" panose="05000000000000000000" pitchFamily="2" charset="2"/>
              <a:buChar char="Ø"/>
            </a:pPr>
            <a:r>
              <a:rPr lang="en-US" sz="1800" dirty="0" smtClean="0">
                <a:latin typeface="Calibri" pitchFamily="34" charset="0"/>
                <a:cs typeface="Calibri" pitchFamily="34" charset="0"/>
                <a:sym typeface="Wingdings" panose="05000000000000000000" pitchFamily="2" charset="2"/>
              </a:rPr>
              <a:t>We </a:t>
            </a:r>
            <a:r>
              <a:rPr lang="en-US" sz="1800" dirty="0">
                <a:latin typeface="Calibri" pitchFamily="34" charset="0"/>
                <a:cs typeface="Calibri" pitchFamily="34" charset="0"/>
                <a:sym typeface="Wingdings" panose="05000000000000000000" pitchFamily="2" charset="2"/>
              </a:rPr>
              <a:t>check if a given trace can be reduced to the valid DSG for the concerned consistency </a:t>
            </a:r>
            <a:r>
              <a:rPr lang="en-US" sz="1800" dirty="0" smtClean="0">
                <a:latin typeface="Calibri" pitchFamily="34" charset="0"/>
                <a:cs typeface="Calibri" pitchFamily="34" charset="0"/>
                <a:sym typeface="Wingdings" panose="05000000000000000000" pitchFamily="2" charset="2"/>
              </a:rPr>
              <a:t>model</a:t>
            </a:r>
          </a:p>
          <a:p>
            <a:pPr fontAlgn="auto">
              <a:buFont typeface="Wingdings" panose="05000000000000000000" pitchFamily="2" charset="2"/>
              <a:buChar char="Ø"/>
            </a:pPr>
            <a:r>
              <a:rPr lang="en-US" sz="1800" dirty="0" smtClean="0">
                <a:latin typeface="Calibri" pitchFamily="34" charset="0"/>
                <a:cs typeface="Calibri" pitchFamily="34" charset="0"/>
                <a:sym typeface="Wingdings" panose="05000000000000000000" pitchFamily="2" charset="2"/>
              </a:rPr>
              <a:t>Instead of checking for cycles, we check if there are any edges in a DSG not allowed in the DSG for the consistency model</a:t>
            </a:r>
          </a:p>
          <a:p>
            <a:pPr fontAlgn="auto">
              <a:buFont typeface="Wingdings" panose="05000000000000000000" pitchFamily="2" charset="2"/>
              <a:buChar char="Ø"/>
            </a:pPr>
            <a:r>
              <a:rPr lang="en-US" sz="1800" dirty="0" smtClean="0">
                <a:latin typeface="Calibri" pitchFamily="34" charset="0"/>
                <a:cs typeface="Calibri" pitchFamily="34" charset="0"/>
                <a:sym typeface="Wingdings" panose="05000000000000000000" pitchFamily="2" charset="2"/>
              </a:rPr>
              <a:t>Instead of only sessions, our DSGs can handle both sessions and transactions</a:t>
            </a:r>
          </a:p>
          <a:p>
            <a:pPr fontAlgn="auto">
              <a:buFont typeface="Wingdings" panose="05000000000000000000" pitchFamily="2" charset="2"/>
              <a:buChar char="Ø"/>
            </a:pPr>
            <a:r>
              <a:rPr lang="en-US" sz="1800" dirty="0" smtClean="0">
                <a:latin typeface="Calibri" pitchFamily="34" charset="0"/>
                <a:cs typeface="Calibri" pitchFamily="34" charset="0"/>
                <a:sym typeface="Wingdings" panose="05000000000000000000" pitchFamily="2" charset="2"/>
              </a:rPr>
              <a:t>We incorporate transactions in our DSG, since many database designs are built around transactions.  Transactions deal with concurrency in a different manner than session. End goal of this project is to develop an unified model of isolation and consistency definitions. Isolation is typically relevant in case of transactions, hence it is imperative to include transactions in our DGS. We denote operations happening in a transaction by adding a prefix to the operations, that denotes the particular transaction that the operation belongs to.  We represent commits as specialized nodes in the DSG.  We add subscripts to the label of an operation to represent the transaction that the operation belongs to.</a:t>
            </a:r>
            <a:endParaRPr lang="en-US" sz="1800" dirty="0">
              <a:latin typeface="Calibri" pitchFamily="34" charset="0"/>
              <a:cs typeface="Calibri" pitchFamily="34" charset="0"/>
              <a:sym typeface="Wingdings" panose="05000000000000000000" pitchFamily="2" charset="2"/>
            </a:endParaRPr>
          </a:p>
          <a:p>
            <a:pPr fontAlgn="auto">
              <a:buFont typeface="Wingdings" panose="05000000000000000000" pitchFamily="2" charset="2"/>
              <a:buChar char="Ø"/>
            </a:pPr>
            <a:r>
              <a:rPr lang="en-US" sz="1800" dirty="0" smtClean="0">
                <a:latin typeface="Calibri" pitchFamily="34" charset="0"/>
                <a:cs typeface="Calibri" pitchFamily="34" charset="0"/>
                <a:sym typeface="Wingdings" panose="05000000000000000000" pitchFamily="2" charset="2"/>
              </a:rPr>
              <a:t>We represent sessions by specialized nodes, one for start of a session, and another for the end of a session. </a:t>
            </a:r>
            <a:endParaRPr lang="en-US" sz="1800" dirty="0">
              <a:latin typeface="Calibri" pitchFamily="34" charset="0"/>
              <a:cs typeface="Calibri" pitchFamily="34" charset="0"/>
              <a:sym typeface="Wingdings" panose="05000000000000000000" pitchFamily="2" charset="2"/>
            </a:endParaRPr>
          </a:p>
          <a:p>
            <a:endParaRPr lang="en-US" dirty="0"/>
          </a:p>
        </p:txBody>
      </p:sp>
      <p:sp>
        <p:nvSpPr>
          <p:cNvPr id="4" name="Date Placeholder 3"/>
          <p:cNvSpPr>
            <a:spLocks noGrp="1"/>
          </p:cNvSpPr>
          <p:nvPr>
            <p:ph type="dt" sz="half" idx="10"/>
          </p:nvPr>
        </p:nvSpPr>
        <p:spPr/>
        <p:txBody>
          <a:bodyPr/>
          <a:lstStyle/>
          <a:p>
            <a:r>
              <a:rPr lang="en-US" smtClean="0"/>
              <a:t>3/17/2016</a:t>
            </a:r>
            <a:endParaRPr lang="en-US" dirty="0"/>
          </a:p>
        </p:txBody>
      </p:sp>
    </p:spTree>
    <p:extLst>
      <p:ext uri="{BB962C8B-B14F-4D97-AF65-F5344CB8AC3E}">
        <p14:creationId xmlns:p14="http://schemas.microsoft.com/office/powerpoint/2010/main" val="42669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800"/>
            <a:ext cx="9251504" cy="548680"/>
          </a:xfrm>
        </p:spPr>
        <p:txBody>
          <a:bodyPr>
            <a:normAutofit fontScale="90000"/>
          </a:bodyPr>
          <a:lstStyle/>
          <a:p>
            <a:r>
              <a:rPr lang="en-US" sz="2500" b="1" dirty="0" smtClean="0">
                <a:latin typeface="Calibri" pitchFamily="34" charset="0"/>
                <a:cs typeface="Calibri" pitchFamily="34" charset="0"/>
              </a:rPr>
              <a:t>PRELIMINARY ANALYSIS: COMPARISON WITH TECH REPORT (</a:t>
            </a:r>
            <a:r>
              <a:rPr lang="en-US" sz="2500" b="1" dirty="0" err="1" smtClean="0">
                <a:latin typeface="Calibri" pitchFamily="34" charset="0"/>
                <a:cs typeface="Calibri" pitchFamily="34" charset="0"/>
              </a:rPr>
              <a:t>COntD</a:t>
            </a:r>
            <a:r>
              <a:rPr lang="en-US" sz="2500" b="1" dirty="0" smtClean="0">
                <a:latin typeface="Calibri" pitchFamily="34" charset="0"/>
                <a:cs typeface="Calibri" pitchFamily="34" charset="0"/>
              </a:rPr>
              <a:t>)</a:t>
            </a:r>
            <a:endParaRPr lang="en-US" sz="2500" b="1" dirty="0">
              <a:latin typeface="Calibri" pitchFamily="34" charset="0"/>
              <a:cs typeface="Calibri" pitchFamily="34" charset="0"/>
            </a:endParaRPr>
          </a:p>
        </p:txBody>
      </p:sp>
      <p:sp>
        <p:nvSpPr>
          <p:cNvPr id="3" name="Content Placeholder 2"/>
          <p:cNvSpPr>
            <a:spLocks noGrp="1"/>
          </p:cNvSpPr>
          <p:nvPr>
            <p:ph idx="1"/>
          </p:nvPr>
        </p:nvSpPr>
        <p:spPr>
          <a:xfrm>
            <a:off x="251520" y="548681"/>
            <a:ext cx="8424936" cy="5760679"/>
          </a:xfrm>
        </p:spPr>
        <p:txBody>
          <a:bodyPr>
            <a:normAutofit/>
          </a:bodyPr>
          <a:lstStyle/>
          <a:p>
            <a:pPr fontAlgn="auto">
              <a:buFont typeface="Wingdings" panose="05000000000000000000" pitchFamily="2" charset="2"/>
              <a:buChar char="Ø"/>
            </a:pPr>
            <a:r>
              <a:rPr lang="en-US" sz="1800" dirty="0" smtClean="0">
                <a:latin typeface="Calibri" pitchFamily="34" charset="0"/>
                <a:cs typeface="Calibri" pitchFamily="34" charset="0"/>
                <a:sym typeface="Wingdings" panose="05000000000000000000" pitchFamily="2" charset="2"/>
              </a:rPr>
              <a:t>Instead of session histories, we collect client traces, comprising the keys and values per operation, and attempt to reduce it to the DSG. We believe this is a more effective and direct approach. </a:t>
            </a:r>
          </a:p>
          <a:p>
            <a:pPr fontAlgn="auto">
              <a:buFont typeface="Wingdings" panose="05000000000000000000" pitchFamily="2" charset="2"/>
              <a:buChar char="Ø"/>
            </a:pPr>
            <a:r>
              <a:rPr lang="en-US" sz="1800" dirty="0" smtClean="0">
                <a:latin typeface="Calibri" pitchFamily="34" charset="0"/>
                <a:cs typeface="Calibri" pitchFamily="34" charset="0"/>
                <a:sym typeface="Wingdings" panose="05000000000000000000" pitchFamily="2" charset="2"/>
              </a:rPr>
              <a:t>The above approach allows us to  check isolation. In fact, we do not need </a:t>
            </a:r>
            <a:r>
              <a:rPr lang="en-US" sz="1800" smtClean="0">
                <a:latin typeface="Calibri" pitchFamily="34" charset="0"/>
                <a:cs typeface="Calibri" pitchFamily="34" charset="0"/>
                <a:sym typeface="Wingdings" panose="05000000000000000000" pitchFamily="2" charset="2"/>
              </a:rPr>
              <a:t>separate DSGs </a:t>
            </a:r>
            <a:r>
              <a:rPr lang="en-US" sz="1800" dirty="0" smtClean="0">
                <a:latin typeface="Calibri" pitchFamily="34" charset="0"/>
                <a:cs typeface="Calibri" pitchFamily="34" charset="0"/>
                <a:sym typeface="Wingdings" panose="05000000000000000000" pitchFamily="2" charset="2"/>
              </a:rPr>
              <a:t>for consistency and isolation. We show that the DSG for an isolation level can be derived from </a:t>
            </a:r>
            <a:r>
              <a:rPr lang="en-US" sz="1800" dirty="0">
                <a:latin typeface="Calibri" pitchFamily="34" charset="0"/>
                <a:cs typeface="Calibri" pitchFamily="34" charset="0"/>
                <a:sym typeface="Wingdings" panose="05000000000000000000" pitchFamily="2" charset="2"/>
              </a:rPr>
              <a:t>DSG for </a:t>
            </a:r>
            <a:r>
              <a:rPr lang="en-US" sz="1800" dirty="0" smtClean="0">
                <a:latin typeface="Calibri" pitchFamily="34" charset="0"/>
                <a:cs typeface="Calibri" pitchFamily="34" charset="0"/>
                <a:sym typeface="Wingdings" panose="05000000000000000000" pitchFamily="2" charset="2"/>
              </a:rPr>
              <a:t>a consistency model.   					E.g. PL1  Causal Consistency						        Pl2 Monotonic Consistency						        PL3Strict </a:t>
            </a:r>
            <a:r>
              <a:rPr lang="en-US" sz="1800" dirty="0" err="1" smtClean="0">
                <a:latin typeface="Calibri" pitchFamily="34" charset="0"/>
                <a:cs typeface="Calibri" pitchFamily="34" charset="0"/>
                <a:sym typeface="Wingdings" panose="05000000000000000000" pitchFamily="2" charset="2"/>
              </a:rPr>
              <a:t>Serializability</a:t>
            </a:r>
            <a:endParaRPr lang="en-US" sz="1800" dirty="0" smtClean="0">
              <a:latin typeface="Calibri" pitchFamily="34" charset="0"/>
              <a:cs typeface="Calibri" pitchFamily="34" charset="0"/>
              <a:sym typeface="Wingdings" panose="05000000000000000000" pitchFamily="2" charset="2"/>
            </a:endParaRPr>
          </a:p>
          <a:p>
            <a:pPr fontAlgn="auto">
              <a:buFont typeface="Wingdings" panose="05000000000000000000" pitchFamily="2" charset="2"/>
              <a:buChar char="Ø"/>
            </a:pPr>
            <a:r>
              <a:rPr lang="en-US" sz="1800" dirty="0" smtClean="0">
                <a:latin typeface="Calibri" pitchFamily="34" charset="0"/>
                <a:cs typeface="Calibri" pitchFamily="34" charset="0"/>
                <a:sym typeface="Wingdings" panose="05000000000000000000" pitchFamily="2" charset="2"/>
              </a:rPr>
              <a:t>Our definition of causal order is not restricted to operations that access same variables. Instead we deal with the happens before temporal order of operations. </a:t>
            </a:r>
          </a:p>
          <a:p>
            <a:pPr fontAlgn="auto">
              <a:buFont typeface="Wingdings" panose="05000000000000000000" pitchFamily="2" charset="2"/>
              <a:buChar char="Ø"/>
            </a:pPr>
            <a:r>
              <a:rPr lang="en-US" sz="1800" dirty="0" smtClean="0">
                <a:latin typeface="Calibri" pitchFamily="34" charset="0"/>
                <a:cs typeface="Calibri" pitchFamily="34" charset="0"/>
                <a:sym typeface="Wingdings" panose="05000000000000000000" pitchFamily="2" charset="2"/>
              </a:rPr>
              <a:t>Our definitions did not require any concept of implicit dependencies, since we analyzed server traces, not session histories . </a:t>
            </a:r>
          </a:p>
          <a:p>
            <a:pPr fontAlgn="auto">
              <a:buFont typeface="Wingdings" panose="05000000000000000000" pitchFamily="2" charset="2"/>
              <a:buChar char="Ø"/>
            </a:pPr>
            <a:r>
              <a:rPr lang="en-US" sz="1800" dirty="0" smtClean="0">
                <a:latin typeface="Calibri" pitchFamily="34" charset="0"/>
                <a:cs typeface="Calibri" pitchFamily="34" charset="0"/>
                <a:sym typeface="Wingdings" panose="05000000000000000000" pitchFamily="2" charset="2"/>
              </a:rPr>
              <a:t>Our analysis approach: </a:t>
            </a:r>
          </a:p>
          <a:p>
            <a:pPr fontAlgn="auto">
              <a:buFont typeface="Wingdings" panose="05000000000000000000" pitchFamily="2" charset="2"/>
              <a:buChar char="Ø"/>
            </a:pPr>
            <a:r>
              <a:rPr lang="en-US" sz="1800" dirty="0" smtClean="0">
                <a:latin typeface="Calibri" pitchFamily="34" charset="0"/>
                <a:cs typeface="Calibri" pitchFamily="34" charset="0"/>
                <a:sym typeface="Wingdings" panose="05000000000000000000" pitchFamily="2" charset="2"/>
              </a:rPr>
              <a:t>1)  From the client application we inspect the program order of the operations, and construct the DSG for the given consistency model or/and the isolation model.</a:t>
            </a:r>
          </a:p>
          <a:p>
            <a:pPr fontAlgn="auto">
              <a:buFont typeface="Wingdings" panose="05000000000000000000" pitchFamily="2" charset="2"/>
              <a:buChar char="Ø"/>
            </a:pPr>
            <a:r>
              <a:rPr lang="en-US" sz="1800" dirty="0" smtClean="0">
                <a:latin typeface="Calibri" pitchFamily="34" charset="0"/>
                <a:cs typeface="Calibri" pitchFamily="34" charset="0"/>
                <a:sym typeface="Wingdings" panose="05000000000000000000" pitchFamily="2" charset="2"/>
              </a:rPr>
              <a:t>2) We collect the client operation trace, and check if the trace corresponds to a valid path in the DSG. </a:t>
            </a:r>
          </a:p>
          <a:p>
            <a:pPr fontAlgn="auto">
              <a:buFont typeface="Wingdings" panose="05000000000000000000" pitchFamily="2" charset="2"/>
              <a:buChar char="Ø"/>
            </a:pPr>
            <a:endParaRPr lang="en-US" sz="1800" dirty="0" smtClean="0">
              <a:latin typeface="Calibri" pitchFamily="34" charset="0"/>
              <a:cs typeface="Calibri" pitchFamily="34" charset="0"/>
              <a:sym typeface="Wingdings" panose="05000000000000000000" pitchFamily="2" charset="2"/>
            </a:endParaRPr>
          </a:p>
        </p:txBody>
      </p:sp>
      <p:sp>
        <p:nvSpPr>
          <p:cNvPr id="4" name="Date Placeholder 3"/>
          <p:cNvSpPr>
            <a:spLocks noGrp="1"/>
          </p:cNvSpPr>
          <p:nvPr>
            <p:ph type="dt" sz="half" idx="10"/>
          </p:nvPr>
        </p:nvSpPr>
        <p:spPr/>
        <p:txBody>
          <a:bodyPr/>
          <a:lstStyle/>
          <a:p>
            <a:r>
              <a:rPr lang="en-US" smtClean="0"/>
              <a:t>3/17/2016</a:t>
            </a:r>
            <a:endParaRPr lang="en-US" dirty="0"/>
          </a:p>
        </p:txBody>
      </p:sp>
    </p:spTree>
    <p:extLst>
      <p:ext uri="{BB962C8B-B14F-4D97-AF65-F5344CB8AC3E}">
        <p14:creationId xmlns:p14="http://schemas.microsoft.com/office/powerpoint/2010/main" val="384047916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elsen white r3">
  <a:themeElements>
    <a:clrScheme name="Nielsen white r3 8">
      <a:dk1>
        <a:srgbClr val="616365"/>
      </a:dk1>
      <a:lt1>
        <a:srgbClr val="FFFFFF"/>
      </a:lt1>
      <a:dk2>
        <a:srgbClr val="826344"/>
      </a:dk2>
      <a:lt2>
        <a:srgbClr val="EC8013"/>
      </a:lt2>
      <a:accent1>
        <a:srgbClr val="68B1D0"/>
      </a:accent1>
      <a:accent2>
        <a:srgbClr val="FAC724"/>
      </a:accent2>
      <a:accent3>
        <a:srgbClr val="FFFFFF"/>
      </a:accent3>
      <a:accent4>
        <a:srgbClr val="525355"/>
      </a:accent4>
      <a:accent5>
        <a:srgbClr val="B9D5E4"/>
      </a:accent5>
      <a:accent6>
        <a:srgbClr val="E3B420"/>
      </a:accent6>
      <a:hlink>
        <a:srgbClr val="B2BC1A"/>
      </a:hlink>
      <a:folHlink>
        <a:srgbClr val="6D6D6D"/>
      </a:folHlink>
    </a:clrScheme>
    <a:fontScheme name="Nielsen white r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1" fontAlgn="base" latinLnBrk="0" hangingPunct="1">
          <a:lnSpc>
            <a:spcPct val="100000"/>
          </a:lnSpc>
          <a:spcBef>
            <a:spcPct val="50000"/>
          </a:spcBef>
          <a:spcAft>
            <a:spcPct val="0"/>
          </a:spcAft>
          <a:buClrTx/>
          <a:buSzTx/>
          <a:buFontTx/>
          <a:buNone/>
          <a:tabLst/>
          <a:defRPr kumimoji="0" lang="en-US" sz="10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1" fontAlgn="base" latinLnBrk="0" hangingPunct="1">
          <a:lnSpc>
            <a:spcPct val="100000"/>
          </a:lnSpc>
          <a:spcBef>
            <a:spcPct val="50000"/>
          </a:spcBef>
          <a:spcAft>
            <a:spcPct val="0"/>
          </a:spcAft>
          <a:buClrTx/>
          <a:buSzTx/>
          <a:buFontTx/>
          <a:buNone/>
          <a:tabLst/>
          <a:defRPr kumimoji="0" lang="en-US" sz="10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Nielsen white r3 1">
        <a:dk1>
          <a:srgbClr val="061844"/>
        </a:dk1>
        <a:lt1>
          <a:srgbClr val="FFFFFF"/>
        </a:lt1>
        <a:dk2>
          <a:srgbClr val="474747"/>
        </a:dk2>
        <a:lt2>
          <a:srgbClr val="80A7A5"/>
        </a:lt2>
        <a:accent1>
          <a:srgbClr val="0768A9"/>
        </a:accent1>
        <a:accent2>
          <a:srgbClr val="6EBB1F"/>
        </a:accent2>
        <a:accent3>
          <a:srgbClr val="B1B1B1"/>
        </a:accent3>
        <a:accent4>
          <a:srgbClr val="DADADA"/>
        </a:accent4>
        <a:accent5>
          <a:srgbClr val="AAB9D1"/>
        </a:accent5>
        <a:accent6>
          <a:srgbClr val="63A91B"/>
        </a:accent6>
        <a:hlink>
          <a:srgbClr val="EE014C"/>
        </a:hlink>
        <a:folHlink>
          <a:srgbClr val="FFD100"/>
        </a:folHlink>
      </a:clrScheme>
      <a:clrMap bg1="dk2" tx1="lt1" bg2="dk1" tx2="lt2" accent1="accent1" accent2="accent2" accent3="accent3" accent4="accent4" accent5="accent5" accent6="accent6" hlink="hlink" folHlink="folHlink"/>
    </a:extraClrScheme>
    <a:extraClrScheme>
      <a:clrScheme name="Nielsen white r3 2">
        <a:dk1>
          <a:srgbClr val="000000"/>
        </a:dk1>
        <a:lt1>
          <a:srgbClr val="FFFFFF"/>
        </a:lt1>
        <a:dk2>
          <a:srgbClr val="B7D30B"/>
        </a:dk2>
        <a:lt2>
          <a:srgbClr val="084887"/>
        </a:lt2>
        <a:accent1>
          <a:srgbClr val="646464"/>
        </a:accent1>
        <a:accent2>
          <a:srgbClr val="2B85BB"/>
        </a:accent2>
        <a:accent3>
          <a:srgbClr val="FFFFFF"/>
        </a:accent3>
        <a:accent4>
          <a:srgbClr val="000000"/>
        </a:accent4>
        <a:accent5>
          <a:srgbClr val="B8B8B8"/>
        </a:accent5>
        <a:accent6>
          <a:srgbClr val="2678A9"/>
        </a:accent6>
        <a:hlink>
          <a:srgbClr val="FFD600"/>
        </a:hlink>
        <a:folHlink>
          <a:srgbClr val="A7ACAC"/>
        </a:folHlink>
      </a:clrScheme>
      <a:clrMap bg1="lt1" tx1="dk1" bg2="lt2" tx2="dk2" accent1="accent1" accent2="accent2" accent3="accent3" accent4="accent4" accent5="accent5" accent6="accent6" hlink="hlink" folHlink="folHlink"/>
    </a:extraClrScheme>
    <a:extraClrScheme>
      <a:clrScheme name="Nielsen white r3 3">
        <a:dk1>
          <a:srgbClr val="000000"/>
        </a:dk1>
        <a:lt1>
          <a:srgbClr val="000000"/>
        </a:lt1>
        <a:dk2>
          <a:srgbClr val="FFFFFF"/>
        </a:dk2>
        <a:lt2>
          <a:srgbClr val="9B9C70"/>
        </a:lt2>
        <a:accent1>
          <a:srgbClr val="FFA616"/>
        </a:accent1>
        <a:accent2>
          <a:srgbClr val="666666"/>
        </a:accent2>
        <a:accent3>
          <a:srgbClr val="AAAAAA"/>
        </a:accent3>
        <a:accent4>
          <a:srgbClr val="000000"/>
        </a:accent4>
        <a:accent5>
          <a:srgbClr val="FFD0AB"/>
        </a:accent5>
        <a:accent6>
          <a:srgbClr val="5C5C5C"/>
        </a:accent6>
        <a:hlink>
          <a:srgbClr val="BD3826"/>
        </a:hlink>
        <a:folHlink>
          <a:srgbClr val="45637A"/>
        </a:folHlink>
      </a:clrScheme>
      <a:clrMap bg1="lt1" tx1="dk1" bg2="lt2" tx2="dk2" accent1="accent1" accent2="accent2" accent3="accent3" accent4="accent4" accent5="accent5" accent6="accent6" hlink="hlink" folHlink="folHlink"/>
    </a:extraClrScheme>
    <a:extraClrScheme>
      <a:clrScheme name="Nielsen white r3 4">
        <a:dk1>
          <a:srgbClr val="616365"/>
        </a:dk1>
        <a:lt1>
          <a:srgbClr val="0082D1"/>
        </a:lt1>
        <a:dk2>
          <a:srgbClr val="FFFFFF"/>
        </a:dk2>
        <a:lt2>
          <a:srgbClr val="009FDA"/>
        </a:lt2>
        <a:accent1>
          <a:srgbClr val="EBB700"/>
        </a:accent1>
        <a:accent2>
          <a:srgbClr val="EBDD9C"/>
        </a:accent2>
        <a:accent3>
          <a:srgbClr val="AAC1E5"/>
        </a:accent3>
        <a:accent4>
          <a:srgbClr val="525355"/>
        </a:accent4>
        <a:accent5>
          <a:srgbClr val="F3D8AA"/>
        </a:accent5>
        <a:accent6>
          <a:srgbClr val="D5C88D"/>
        </a:accent6>
        <a:hlink>
          <a:srgbClr val="F7403A"/>
        </a:hlink>
        <a:folHlink>
          <a:srgbClr val="DFDF00"/>
        </a:folHlink>
      </a:clrScheme>
      <a:clrMap bg1="lt1" tx1="dk1" bg2="lt2" tx2="dk2" accent1="accent1" accent2="accent2" accent3="accent3" accent4="accent4" accent5="accent5" accent6="accent6" hlink="hlink" folHlink="folHlink"/>
    </a:extraClrScheme>
    <a:extraClrScheme>
      <a:clrScheme name="Nielsen white r3 5">
        <a:dk1>
          <a:srgbClr val="616365"/>
        </a:dk1>
        <a:lt1>
          <a:srgbClr val="0082D1"/>
        </a:lt1>
        <a:dk2>
          <a:srgbClr val="FFFFFF"/>
        </a:dk2>
        <a:lt2>
          <a:srgbClr val="009FDA"/>
        </a:lt2>
        <a:accent1>
          <a:srgbClr val="68B1D0"/>
        </a:accent1>
        <a:accent2>
          <a:srgbClr val="FAC724"/>
        </a:accent2>
        <a:accent3>
          <a:srgbClr val="AAC1E5"/>
        </a:accent3>
        <a:accent4>
          <a:srgbClr val="525355"/>
        </a:accent4>
        <a:accent5>
          <a:srgbClr val="B9D5E4"/>
        </a:accent5>
        <a:accent6>
          <a:srgbClr val="E3B420"/>
        </a:accent6>
        <a:hlink>
          <a:srgbClr val="B2BC1A"/>
        </a:hlink>
        <a:folHlink>
          <a:srgbClr val="6D6D6D"/>
        </a:folHlink>
      </a:clrScheme>
      <a:clrMap bg1="lt1" tx1="dk1" bg2="lt2" tx2="dk2" accent1="accent1" accent2="accent2" accent3="accent3" accent4="accent4" accent5="accent5" accent6="accent6" hlink="hlink" folHlink="folHlink"/>
    </a:extraClrScheme>
    <a:extraClrScheme>
      <a:clrScheme name="Nielsen white r3 6">
        <a:dk1>
          <a:srgbClr val="616365"/>
        </a:dk1>
        <a:lt1>
          <a:srgbClr val="0082D1"/>
        </a:lt1>
        <a:dk2>
          <a:srgbClr val="826344"/>
        </a:dk2>
        <a:lt2>
          <a:srgbClr val="009FDA"/>
        </a:lt2>
        <a:accent1>
          <a:srgbClr val="68B1D0"/>
        </a:accent1>
        <a:accent2>
          <a:srgbClr val="FAC724"/>
        </a:accent2>
        <a:accent3>
          <a:srgbClr val="AAC1E5"/>
        </a:accent3>
        <a:accent4>
          <a:srgbClr val="525355"/>
        </a:accent4>
        <a:accent5>
          <a:srgbClr val="B9D5E4"/>
        </a:accent5>
        <a:accent6>
          <a:srgbClr val="E3B420"/>
        </a:accent6>
        <a:hlink>
          <a:srgbClr val="B2BC1A"/>
        </a:hlink>
        <a:folHlink>
          <a:srgbClr val="6D6D6D"/>
        </a:folHlink>
      </a:clrScheme>
      <a:clrMap bg1="lt1" tx1="dk1" bg2="lt2" tx2="dk2" accent1="accent1" accent2="accent2" accent3="accent3" accent4="accent4" accent5="accent5" accent6="accent6" hlink="hlink" folHlink="folHlink"/>
    </a:extraClrScheme>
    <a:extraClrScheme>
      <a:clrScheme name="Nielsen white r3 7">
        <a:dk1>
          <a:srgbClr val="616365"/>
        </a:dk1>
        <a:lt1>
          <a:srgbClr val="FFFFFF"/>
        </a:lt1>
        <a:dk2>
          <a:srgbClr val="826344"/>
        </a:dk2>
        <a:lt2>
          <a:srgbClr val="009FDA"/>
        </a:lt2>
        <a:accent1>
          <a:srgbClr val="68B1D0"/>
        </a:accent1>
        <a:accent2>
          <a:srgbClr val="FAC724"/>
        </a:accent2>
        <a:accent3>
          <a:srgbClr val="FFFFFF"/>
        </a:accent3>
        <a:accent4>
          <a:srgbClr val="525355"/>
        </a:accent4>
        <a:accent5>
          <a:srgbClr val="B9D5E4"/>
        </a:accent5>
        <a:accent6>
          <a:srgbClr val="E3B420"/>
        </a:accent6>
        <a:hlink>
          <a:srgbClr val="B2BC1A"/>
        </a:hlink>
        <a:folHlink>
          <a:srgbClr val="6D6D6D"/>
        </a:folHlink>
      </a:clrScheme>
      <a:clrMap bg1="lt1" tx1="dk1" bg2="lt2" tx2="dk2" accent1="accent1" accent2="accent2" accent3="accent3" accent4="accent4" accent5="accent5" accent6="accent6" hlink="hlink" folHlink="folHlink"/>
    </a:extraClrScheme>
    <a:extraClrScheme>
      <a:clrScheme name="Nielsen white r3 8">
        <a:dk1>
          <a:srgbClr val="616365"/>
        </a:dk1>
        <a:lt1>
          <a:srgbClr val="FFFFFF"/>
        </a:lt1>
        <a:dk2>
          <a:srgbClr val="826344"/>
        </a:dk2>
        <a:lt2>
          <a:srgbClr val="EC8013"/>
        </a:lt2>
        <a:accent1>
          <a:srgbClr val="68B1D0"/>
        </a:accent1>
        <a:accent2>
          <a:srgbClr val="FAC724"/>
        </a:accent2>
        <a:accent3>
          <a:srgbClr val="FFFFFF"/>
        </a:accent3>
        <a:accent4>
          <a:srgbClr val="525355"/>
        </a:accent4>
        <a:accent5>
          <a:srgbClr val="B9D5E4"/>
        </a:accent5>
        <a:accent6>
          <a:srgbClr val="E3B420"/>
        </a:accent6>
        <a:hlink>
          <a:srgbClr val="B2BC1A"/>
        </a:hlink>
        <a:folHlink>
          <a:srgbClr val="6D6D6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11291</TotalTime>
  <Words>643</Words>
  <Application>Microsoft Office PowerPoint</Application>
  <PresentationFormat>On-screen Show (4:3)</PresentationFormat>
  <Paragraphs>202</Paragraphs>
  <Slides>8</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Slide Titles</vt:lpstr>
      </vt:variant>
      <vt:variant>
        <vt:i4>8</vt:i4>
      </vt:variant>
      <vt:variant>
        <vt:lpstr>Custom Shows</vt:lpstr>
      </vt:variant>
      <vt:variant>
        <vt:i4>6</vt:i4>
      </vt:variant>
    </vt:vector>
  </HeadingPairs>
  <TitlesOfParts>
    <vt:vector size="23" baseType="lpstr">
      <vt:lpstr>Arial</vt:lpstr>
      <vt:lpstr>Calibri</vt:lpstr>
      <vt:lpstr>Times</vt:lpstr>
      <vt:lpstr>Tw Cen MT</vt:lpstr>
      <vt:lpstr>Tw Cen MT Condensed</vt:lpstr>
      <vt:lpstr>Wingdings</vt:lpstr>
      <vt:lpstr>Wingdings 3</vt:lpstr>
      <vt:lpstr>Nielsen white r3</vt:lpstr>
      <vt:lpstr>Integral</vt:lpstr>
      <vt:lpstr>Consistency and isolation DEFINITIONS: USING dsg</vt:lpstr>
      <vt:lpstr>DSG FOR Causal Consistency</vt:lpstr>
      <vt:lpstr>DSG FOR (READ/WRITE/SESSION) MONOTONIC</vt:lpstr>
      <vt:lpstr>DSG FOR READ-My(YOUR)-WRITES</vt:lpstr>
      <vt:lpstr>DSG FOR STRICT SERIALIZABILITY</vt:lpstr>
      <vt:lpstr>DSG FOR EVENTUAL CONSISTENCY</vt:lpstr>
      <vt:lpstr>PRELIMINARY ANALYSIS: COMPARISON WITH TECH REPORT</vt:lpstr>
      <vt:lpstr>PRELIMINARY ANALYSIS: COMPARISON WITH TECH REPORT (COntD)</vt:lpstr>
      <vt:lpstr>About the Topic</vt:lpstr>
      <vt:lpstr>Analytics For Storage</vt:lpstr>
      <vt:lpstr>Analytics for Cloud Infra</vt:lpstr>
      <vt:lpstr>Future Work</vt:lpstr>
      <vt:lpstr>Introduction</vt:lpstr>
      <vt:lpstr>Conclusion</vt:lpstr>
    </vt:vector>
  </TitlesOfParts>
  <Company>The Nielsen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Norm Trussell</dc:creator>
  <cp:lastModifiedBy>Subhajit Sidhanta</cp:lastModifiedBy>
  <cp:revision>4546</cp:revision>
  <dcterms:created xsi:type="dcterms:W3CDTF">2009-09-15T14:25:38Z</dcterms:created>
  <dcterms:modified xsi:type="dcterms:W3CDTF">2016-04-28T03:04:44Z</dcterms:modified>
</cp:coreProperties>
</file>