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81" r:id="rId12"/>
    <p:sldId id="264" r:id="rId13"/>
    <p:sldId id="292" r:id="rId14"/>
    <p:sldId id="282" r:id="rId15"/>
    <p:sldId id="283" r:id="rId16"/>
    <p:sldId id="284" r:id="rId17"/>
    <p:sldId id="268" r:id="rId18"/>
    <p:sldId id="280" r:id="rId19"/>
    <p:sldId id="269" r:id="rId20"/>
    <p:sldId id="288" r:id="rId21"/>
    <p:sldId id="290" r:id="rId22"/>
    <p:sldId id="285" r:id="rId23"/>
    <p:sldId id="293" r:id="rId24"/>
    <p:sldId id="273" r:id="rId25"/>
    <p:sldId id="289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3" autoAdjust="0"/>
  </p:normalViewPr>
  <p:slideViewPr>
    <p:cSldViewPr snapToGrid="0" snapToObjects="1">
      <p:cViewPr varScale="1">
        <p:scale>
          <a:sx n="67" d="100"/>
          <a:sy n="67" d="100"/>
        </p:scale>
        <p:origin x="6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F4E44-E0A2-49AF-8B13-335E8F165B1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896E-1057-4B96-A3E0-41171D5A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5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1F5F0-19E5-48D0-8346-2A08B0C8B19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457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67416-7D79-4811-9CAA-244F6E26D0EA}" type="slidenum">
              <a:rPr lang="en-US"/>
              <a:pPr/>
              <a:t>25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030C4-95C0-4C3A-840C-77BB8D7AD36B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C3A4-1BBA-42DB-90B8-FB1921A7C770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131E9-6F8A-42DB-84A3-F7C304EFF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CF933-4BDA-4EE8-B8A8-E0771F4FB7F3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98EC6-60B6-4915-896C-4408C462D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BDAA2-D150-411D-9E22-52F64A629F49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BBBA7-8603-4302-A8C0-C4AC69F9D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167FC-60E4-4852-B1BF-2D0EEC788DFA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4CA40-D3C6-49B2-8F6C-0D3A26724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E1BA2-FB3C-49E0-B61E-F3CEAE558670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05B7-78BF-4E82-A736-3F6152E62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777" y="6448901"/>
            <a:ext cx="1615607" cy="2743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10/01/2017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7584" y="6453336"/>
            <a:ext cx="4426094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878653" y="645333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EECCDC89-DE97-41A8-86C4-5C9DF839934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>
                <a:solidFill>
                  <a:srgbClr val="000000"/>
                </a:solidFill>
              </a:rPr>
              <a:t> of 22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85870"/>
            <a:ext cx="3768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Specifying consistency and isolation using a generalized syntax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4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C9590-FA66-418A-9209-E95C1510FBE5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E231B-C0AA-44A1-946E-A90AF8B8F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7DDE3-F31F-465D-816E-76BB7D250FC7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5BC95-FEAF-4C5D-B730-CF70BF4DD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A5389-B2A0-4042-9A2E-E9807A2AC809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154C1-BD45-4F24-8451-167A7BFED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2BD9F-21FC-41E2-AF83-A7DB32239D53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71B73-A862-4911-B870-E6E1E06FB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A5BC2-3349-4482-AD2F-D1825F16D0EA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A21B8-40AE-4354-BC75-93C02C7AF95F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/23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271554" y="635635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77095B0-FC9F-4811-BFE6-2CCEDAE3CFFB}" type="slidenum">
              <a:rPr lang="en-US" smtClean="0"/>
              <a:t>‹#›</a:t>
            </a:fld>
            <a:r>
              <a:rPr lang="en-US" dirty="0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1B1C-3F4E-494A-A173-AD479B7ACE07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E6B9D-216B-45E4-A0A0-AA2CADD3C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A87E63-23F9-4CEB-B040-8C1F05F3008D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5FDFEC-3E6D-4D84-AFCC-D7A8551FA4C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23F10A7-F368-4097-A96F-D7125A606C50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351694" y="2130425"/>
            <a:ext cx="8398412" cy="1470025"/>
          </a:xfrm>
        </p:spPr>
        <p:txBody>
          <a:bodyPr/>
          <a:lstStyle/>
          <a:p>
            <a:pPr eaLnBrk="1" hangingPunct="1"/>
            <a:r>
              <a:rPr lang="en-IN" dirty="0"/>
              <a:t>Specifying consistency and isolation using a generalized syntax</a:t>
            </a:r>
            <a:endParaRPr lang="en-US" dirty="0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971550" y="3886200"/>
            <a:ext cx="6977063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err="1">
                <a:solidFill>
                  <a:srgbClr val="333333"/>
                </a:solidFill>
              </a:rPr>
              <a:t>Subhajit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Sidhanta</a:t>
            </a:r>
            <a:endParaRPr lang="en-US" sz="1800" dirty="0">
              <a:solidFill>
                <a:srgbClr val="3333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333333"/>
                </a:solidFill>
              </a:rPr>
              <a:t>INESC ID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333333"/>
                </a:solidFill>
              </a:rPr>
              <a:t>Joint work with: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333333"/>
                </a:solidFill>
              </a:rPr>
              <a:t>Ricardo Dias, Rodrigo Rodrigues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rgbClr val="3333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333333"/>
                </a:solidFill>
              </a:rPr>
              <a:t>To be submitted to PODC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228600" y="27472"/>
            <a:ext cx="8686800" cy="714253"/>
          </a:xfrm>
        </p:spPr>
        <p:txBody>
          <a:bodyPr/>
          <a:lstStyle/>
          <a:p>
            <a:pPr eaLnBrk="1" hangingPunct="1"/>
            <a:r>
              <a:rPr lang="en-US" dirty="0"/>
              <a:t>Moving from </a:t>
            </a:r>
            <a:r>
              <a:rPr lang="en-US" dirty="0" err="1"/>
              <a:t>Adya’s</a:t>
            </a:r>
            <a:r>
              <a:rPr lang="en-US" dirty="0"/>
              <a:t> formalism to LTL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>
          <a:xfrm>
            <a:off x="457200" y="584557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Reasons for the shift to LTL:</a:t>
            </a:r>
          </a:p>
          <a:p>
            <a:pPr lvl="1" eaLnBrk="1" hangingPunct="1"/>
            <a:r>
              <a:rPr lang="en-US" dirty="0"/>
              <a:t>Graph-based definitions specified in terms of Implicit and Explicit dependencies of various types</a:t>
            </a:r>
          </a:p>
          <a:p>
            <a:pPr lvl="2" eaLnBrk="1" hangingPunct="1"/>
            <a:r>
              <a:rPr lang="en-US" dirty="0"/>
              <a:t>Requires prior understanding of meaning of each type of dependency</a:t>
            </a:r>
          </a:p>
          <a:p>
            <a:pPr lvl="2" eaLnBrk="1" hangingPunct="1"/>
            <a:r>
              <a:rPr lang="en-US" dirty="0"/>
              <a:t>Implicit dependencies </a:t>
            </a:r>
            <a:r>
              <a:rPr lang="en-US" dirty="0">
                <a:sym typeface="Wingdings" panose="05000000000000000000" pitchFamily="2" charset="2"/>
              </a:rPr>
              <a:t>  defined in terms of  explicit dependencies</a:t>
            </a:r>
          </a:p>
          <a:p>
            <a:pPr lvl="2" eaLnBrk="1" hangingPunct="1"/>
            <a:r>
              <a:rPr lang="en-US" dirty="0">
                <a:sym typeface="Wingdings" panose="05000000000000000000" pitchFamily="2" charset="2"/>
              </a:rPr>
              <a:t>Difficult to make this derivation uniform across definitions</a:t>
            </a:r>
          </a:p>
          <a:p>
            <a:pPr lvl="1" eaLnBrk="1" hangingPunct="1"/>
            <a:r>
              <a:rPr lang="en-US" dirty="0"/>
              <a:t>Much complicated representation </a:t>
            </a:r>
          </a:p>
          <a:p>
            <a:pPr marL="457200" lvl="1" indent="0" eaLnBrk="1" hangingPunct="1">
              <a:buNone/>
            </a:pPr>
            <a:r>
              <a:rPr lang="en-US" dirty="0">
                <a:sym typeface="Wingdings" panose="05000000000000000000" pitchFamily="2" charset="2"/>
              </a:rPr>
              <a:t>		 complex </a:t>
            </a:r>
            <a:r>
              <a:rPr lang="en-US" dirty="0"/>
              <a:t>graphs</a:t>
            </a:r>
          </a:p>
          <a:p>
            <a:pPr lvl="1" eaLnBrk="1" hangingPunct="1"/>
            <a:r>
              <a:rPr lang="en-US" dirty="0"/>
              <a:t>Removing versioning from spec </a:t>
            </a:r>
          </a:p>
          <a:p>
            <a:pPr marL="457200" lvl="1" indent="0" eaLnBrk="1" hangingPunct="1">
              <a:buNone/>
            </a:pPr>
            <a:r>
              <a:rPr lang="en-US" dirty="0">
                <a:sym typeface="Wingdings" panose="05000000000000000000" pitchFamily="2" charset="2"/>
              </a:rPr>
              <a:t>	 make the definitions truly implementation-independent (already achieved by Ricardo)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LTL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Consistency and Isolation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 restrictions on temporal order in which results of operations can be observed</a:t>
            </a:r>
          </a:p>
          <a:p>
            <a:r>
              <a:rPr lang="en-US" dirty="0">
                <a:sym typeface="Wingdings" panose="05000000000000000000" pitchFamily="2" charset="2"/>
              </a:rPr>
              <a:t>Easier to understand and read </a:t>
            </a:r>
            <a:endParaRPr lang="en-US" dirty="0"/>
          </a:p>
          <a:p>
            <a:r>
              <a:rPr lang="en-US" dirty="0"/>
              <a:t>Easier to build automated tools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</a:t>
            </a:r>
            <a:r>
              <a:rPr lang="en-US" dirty="0"/>
              <a:t> a wide array of available automated verification tools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5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457200" y="84402"/>
            <a:ext cx="8229600" cy="786374"/>
          </a:xfrm>
        </p:spPr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>
          <a:xfrm>
            <a:off x="56272" y="853192"/>
            <a:ext cx="8827477" cy="4525963"/>
          </a:xfrm>
        </p:spPr>
        <p:txBody>
          <a:bodyPr/>
          <a:lstStyle/>
          <a:p>
            <a:r>
              <a:rPr lang="en-US" dirty="0"/>
              <a:t>Session trace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client application</a:t>
            </a:r>
            <a:endParaRPr lang="en-US" dirty="0"/>
          </a:p>
          <a:p>
            <a:r>
              <a:rPr lang="en-US" dirty="0"/>
              <a:t>Global Session trace St </a:t>
            </a:r>
            <a:r>
              <a:rPr lang="en-US" dirty="0">
                <a:sym typeface="Wingdings" panose="05000000000000000000" pitchFamily="2" charset="2"/>
              </a:rPr>
              <a:t> Set of session traces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99" y="2080232"/>
            <a:ext cx="5934903" cy="46107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457200" y="84402"/>
            <a:ext cx="8229600" cy="786374"/>
          </a:xfrm>
        </p:spPr>
        <p:txBody>
          <a:bodyPr/>
          <a:lstStyle/>
          <a:p>
            <a:r>
              <a:rPr lang="en-US" dirty="0" err="1"/>
              <a:t>ConSpec</a:t>
            </a:r>
            <a:r>
              <a:rPr lang="en-US" dirty="0"/>
              <a:t> Specification Syntax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>
          <a:xfrm>
            <a:off x="56272" y="853192"/>
            <a:ext cx="8827477" cy="4525963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A </a:t>
            </a:r>
            <a:r>
              <a:rPr lang="en-IN" b="1" dirty="0">
                <a:solidFill>
                  <a:srgbClr val="FF0000"/>
                </a:solidFill>
              </a:rPr>
              <a:t>serialization (</a:t>
            </a:r>
            <a:r>
              <a:rPr lang="en-IN" b="1" dirty="0" err="1">
                <a:solidFill>
                  <a:srgbClr val="FF0000"/>
                </a:solidFill>
              </a:rPr>
              <a:t>Ser</a:t>
            </a:r>
            <a:r>
              <a:rPr lang="en-IN" b="1" dirty="0">
                <a:solidFill>
                  <a:srgbClr val="FF0000"/>
                </a:solidFill>
              </a:rPr>
              <a:t>)</a:t>
            </a:r>
            <a:r>
              <a:rPr lang="en-IN" dirty="0"/>
              <a:t> is a sequence in which a group of storage operations are  executed on a </a:t>
            </a:r>
            <a:r>
              <a:rPr lang="en-IN" dirty="0" err="1"/>
              <a:t>datastore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 A serialization is said to be </a:t>
            </a:r>
            <a:r>
              <a:rPr lang="en-IN" b="1" dirty="0">
                <a:solidFill>
                  <a:srgbClr val="FF0000"/>
                </a:solidFill>
              </a:rPr>
              <a:t>legal</a:t>
            </a:r>
            <a:r>
              <a:rPr lang="en-IN" dirty="0"/>
              <a:t> if every read operation returns the value written by the latest write operation preceding it in the serialization.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457200" y="309485"/>
            <a:ext cx="8229600" cy="615773"/>
          </a:xfrm>
        </p:spPr>
        <p:txBody>
          <a:bodyPr/>
          <a:lstStyle/>
          <a:p>
            <a:r>
              <a:rPr lang="en-US" dirty="0" err="1"/>
              <a:t>ConSpec</a:t>
            </a:r>
            <a:r>
              <a:rPr lang="en-US" dirty="0"/>
              <a:t> Specification Format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973" y="1103448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Form-1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373" y="3984981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Form-2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" y="1924751"/>
            <a:ext cx="9044914" cy="18745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48" y="4738951"/>
            <a:ext cx="6945490" cy="1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457200" y="42199"/>
            <a:ext cx="8229600" cy="615773"/>
          </a:xfrm>
        </p:spPr>
        <p:txBody>
          <a:bodyPr/>
          <a:lstStyle/>
          <a:p>
            <a:r>
              <a:rPr lang="en-US" dirty="0" err="1"/>
              <a:t>ConSpec</a:t>
            </a:r>
            <a:r>
              <a:rPr lang="en-US" dirty="0"/>
              <a:t> Specification Components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18" y="689318"/>
            <a:ext cx="8396928" cy="30922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28" y="4149975"/>
            <a:ext cx="8162070" cy="26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7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14068" y="70335"/>
            <a:ext cx="9115864" cy="1167624"/>
          </a:xfrm>
        </p:spPr>
        <p:txBody>
          <a:bodyPr/>
          <a:lstStyle/>
          <a:p>
            <a:r>
              <a:rPr lang="en-US" dirty="0" err="1"/>
              <a:t>ConSpec</a:t>
            </a:r>
            <a:r>
              <a:rPr lang="en-US" dirty="0"/>
              <a:t> Specification Components (contd.)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>
          <a:xfrm>
            <a:off x="541608" y="1614268"/>
            <a:ext cx="8229600" cy="4525963"/>
          </a:xfrm>
        </p:spPr>
        <p:txBody>
          <a:bodyPr/>
          <a:lstStyle/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0" y="1237959"/>
            <a:ext cx="8896901" cy="45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5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316520" y="154745"/>
            <a:ext cx="8686800" cy="503237"/>
          </a:xfrm>
        </p:spPr>
        <p:txBody>
          <a:bodyPr/>
          <a:lstStyle/>
          <a:p>
            <a:r>
              <a:rPr lang="en-US" dirty="0" err="1"/>
              <a:t>ConSpec</a:t>
            </a:r>
            <a:r>
              <a:rPr lang="en-US" dirty="0"/>
              <a:t> Specifications (Consistency)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>
          <a:xfrm>
            <a:off x="301346" y="657982"/>
            <a:ext cx="8385454" cy="5468181"/>
          </a:xfrm>
        </p:spPr>
        <p:txBody>
          <a:bodyPr/>
          <a:lstStyle/>
          <a:p>
            <a:r>
              <a:rPr lang="en-US" dirty="0"/>
              <a:t>RYW (Read Your Write)</a:t>
            </a:r>
          </a:p>
          <a:p>
            <a:endParaRPr lang="en-US" dirty="0"/>
          </a:p>
          <a:p>
            <a:r>
              <a:rPr lang="en-US" dirty="0"/>
              <a:t>MR (</a:t>
            </a:r>
            <a:r>
              <a:rPr lang="en-US" dirty="0" err="1"/>
              <a:t>Monotnic</a:t>
            </a:r>
            <a:r>
              <a:rPr lang="en-US" dirty="0"/>
              <a:t> Read)</a:t>
            </a:r>
          </a:p>
          <a:p>
            <a:endParaRPr lang="en-US" dirty="0"/>
          </a:p>
          <a:p>
            <a:r>
              <a:rPr lang="en-US" dirty="0"/>
              <a:t>Causal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Strict Serialization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8" y="1139482"/>
            <a:ext cx="7959421" cy="7215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46" y="2281968"/>
            <a:ext cx="8694787" cy="742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63" y="3563875"/>
            <a:ext cx="8824549" cy="1408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1" y="5841412"/>
            <a:ext cx="9024534" cy="7704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457200" y="154745"/>
            <a:ext cx="8229600" cy="1209821"/>
          </a:xfrm>
        </p:spPr>
        <p:txBody>
          <a:bodyPr/>
          <a:lstStyle/>
          <a:p>
            <a:r>
              <a:rPr lang="en-US" dirty="0" err="1"/>
              <a:t>ConSpec</a:t>
            </a:r>
            <a:r>
              <a:rPr lang="en-US" dirty="0"/>
              <a:t> Specifications </a:t>
            </a:r>
            <a:br>
              <a:rPr lang="en-US" dirty="0"/>
            </a:br>
            <a:r>
              <a:rPr lang="en-US" dirty="0"/>
              <a:t>(Isolation Levels)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PL-1: </a:t>
            </a:r>
            <a:r>
              <a:rPr lang="en-IN" dirty="0"/>
              <a:t> Proscribes directed cycles consisting entirely of write-dependency (</a:t>
            </a:r>
            <a:r>
              <a:rPr lang="en-IN" dirty="0" err="1"/>
              <a:t>ww</a:t>
            </a:r>
            <a:r>
              <a:rPr lang="en-IN" dirty="0"/>
              <a:t>) edges.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0" y="3031431"/>
            <a:ext cx="8967386" cy="213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267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72" y="1871005"/>
            <a:ext cx="4349279" cy="473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1875" y="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2094"/>
            <a:ext cx="8229600" cy="710100"/>
          </a:xfrm>
        </p:spPr>
        <p:txBody>
          <a:bodyPr/>
          <a:lstStyle/>
          <a:p>
            <a:r>
              <a:rPr lang="en-US" b="1" dirty="0"/>
              <a:t>Violating Examples: RYW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34" y="2532188"/>
            <a:ext cx="4409080" cy="465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237" y="3257617"/>
            <a:ext cx="4760767" cy="5183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601" y="1018177"/>
            <a:ext cx="5401083" cy="501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958" y="6119083"/>
            <a:ext cx="447723" cy="5453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6638" y="6203492"/>
            <a:ext cx="726712" cy="6074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019" y="4375057"/>
            <a:ext cx="2244290" cy="4800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4231" y="4948465"/>
            <a:ext cx="1605731" cy="4161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1883" y="5536964"/>
            <a:ext cx="1605731" cy="4161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3449" y="5004737"/>
            <a:ext cx="645912" cy="4724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4485" y="5539310"/>
            <a:ext cx="611024" cy="473607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H="1" flipV="1">
            <a:off x="3278344" y="5696417"/>
            <a:ext cx="2728561" cy="1698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796" y="5103228"/>
            <a:ext cx="2740284" cy="1613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5672" y="6034674"/>
            <a:ext cx="1469551" cy="4535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638" y="6034674"/>
            <a:ext cx="447723" cy="5453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318" y="6119083"/>
            <a:ext cx="726712" cy="607454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H="1" flipV="1">
            <a:off x="3266624" y="6261454"/>
            <a:ext cx="2740284" cy="1613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3278344" y="5457266"/>
            <a:ext cx="2740284" cy="1613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52260"/>
            <a:ext cx="7772400" cy="28666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Consistency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0196"/>
            <a:ext cx="8610600" cy="35209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Consistency Model 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contract (order among observed results) between the storage and the client (processor).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Conventions we will use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				: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rite on object o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value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			     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 k</a:t>
            </a:r>
            <a:r>
              <a:rPr lang="en-US" alt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read on object o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returned value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3132" y="2721395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Isolation Levels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3132" y="3316048"/>
            <a:ext cx="8610600" cy="30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Isolation level:  </a:t>
            </a:r>
            <a:r>
              <a:rPr lang="en-I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constraints the manner in which results of operations performed from a transaction is visible from other concurrent transactions.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Conventions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			    :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rite from transaction     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object o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value   </a:t>
            </a:r>
          </a:p>
          <a:p>
            <a:pPr marL="0" indent="0">
              <a:buNone/>
            </a:pP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			  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k</a:t>
            </a:r>
            <a:r>
              <a:rPr lang="en-US" alt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read from transaction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on object o returned value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0" y="1836334"/>
            <a:ext cx="1287752" cy="406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0" y="2340067"/>
            <a:ext cx="1151234" cy="333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327" y="2380342"/>
            <a:ext cx="326372" cy="21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197" y="1928744"/>
            <a:ext cx="363214" cy="273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18" y="4992417"/>
            <a:ext cx="1241054" cy="418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192" y="5441662"/>
            <a:ext cx="942852" cy="345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2946" y="4995349"/>
            <a:ext cx="430804" cy="3461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577" y="5031039"/>
            <a:ext cx="449155" cy="3104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185" y="5819568"/>
            <a:ext cx="472935" cy="3162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2946" y="5410950"/>
            <a:ext cx="430804" cy="3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4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1875" y="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2094"/>
            <a:ext cx="8229600" cy="710100"/>
          </a:xfrm>
        </p:spPr>
        <p:txBody>
          <a:bodyPr/>
          <a:lstStyle/>
          <a:p>
            <a:r>
              <a:rPr lang="en-US" b="1" dirty="0"/>
              <a:t>Violating Examples: PL-1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05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3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457200" y="-56272"/>
            <a:ext cx="8229600" cy="531373"/>
          </a:xfrm>
        </p:spPr>
        <p:txBody>
          <a:bodyPr/>
          <a:lstStyle/>
          <a:p>
            <a:r>
              <a:rPr lang="en-US" dirty="0"/>
              <a:t>Application: Tools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>
          <a:xfrm>
            <a:off x="457200" y="373112"/>
            <a:ext cx="8229600" cy="14985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Building of Automated Verification Tools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		 TLA+ based prototype (under construction)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		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Implications WRT </a:t>
            </a:r>
            <a:r>
              <a:rPr lang="en-US" b="1" dirty="0">
                <a:solidFill>
                  <a:srgbClr val="FF0000"/>
                </a:solidFill>
              </a:rPr>
              <a:t>CAP</a:t>
            </a:r>
            <a:r>
              <a:rPr lang="en-US" dirty="0"/>
              <a:t> theorem</a:t>
            </a:r>
          </a:p>
          <a:p>
            <a:pPr>
              <a:lnSpc>
                <a:spcPct val="90000"/>
              </a:lnSpc>
            </a:pPr>
            <a:r>
              <a:rPr lang="en-US" dirty="0"/>
              <a:t>E.g., what are the consistency and the isolation levels that support an A+P implementation?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	 RYW, MR, WFR, Causal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Can be expressed as a property of the LTL conditions that are supported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	 constraints on all operations performed by each client (total order)</a:t>
            </a:r>
            <a:endParaRPr lang="en-US" dirty="0"/>
          </a:p>
        </p:txBody>
      </p:sp>
      <p:sp>
        <p:nvSpPr>
          <p:cNvPr id="5" name="Rectangle 2"/>
          <p:cNvSpPr txBox="1">
            <a:spLocks/>
          </p:cNvSpPr>
          <p:nvPr/>
        </p:nvSpPr>
        <p:spPr bwMode="auto">
          <a:xfrm>
            <a:off x="366709" y="1782060"/>
            <a:ext cx="8229600" cy="53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Implications and Insights</a:t>
            </a:r>
          </a:p>
        </p:txBody>
      </p:sp>
    </p:spTree>
    <p:extLst>
      <p:ext uri="{BB962C8B-B14F-4D97-AF65-F5344CB8AC3E}">
        <p14:creationId xmlns:p14="http://schemas.microsoft.com/office/powerpoint/2010/main" val="226396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457200" y="14060"/>
            <a:ext cx="8229600" cy="629842"/>
          </a:xfrm>
        </p:spPr>
        <p:txBody>
          <a:bodyPr/>
          <a:lstStyle/>
          <a:p>
            <a:r>
              <a:rPr lang="en-US" dirty="0"/>
              <a:t>Extending CAP Theorem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457200" y="559493"/>
            <a:ext cx="8229600" cy="6066386"/>
          </a:xfrm>
        </p:spPr>
        <p:txBody>
          <a:bodyPr/>
          <a:lstStyle/>
          <a:p>
            <a:r>
              <a:rPr lang="en-US" b="1" dirty="0"/>
              <a:t>St, S </a:t>
            </a:r>
            <a:r>
              <a:rPr lang="en-US" dirty="0"/>
              <a:t>(comprises </a:t>
            </a:r>
            <a:r>
              <a:rPr lang="en-US" i="1" dirty="0">
                <a:solidFill>
                  <a:srgbClr val="FF0000"/>
                </a:solidFill>
              </a:rPr>
              <a:t>all operations</a:t>
            </a:r>
            <a:r>
              <a:rPr lang="en-US" i="1" dirty="0"/>
              <a:t> </a:t>
            </a:r>
            <a:r>
              <a:rPr lang="en-US" dirty="0"/>
              <a:t>from all clients) </a:t>
            </a:r>
          </a:p>
          <a:p>
            <a:r>
              <a:rPr lang="en-US" b="1" dirty="0" err="1"/>
              <a:t>S</a:t>
            </a:r>
            <a:r>
              <a:rPr lang="en-US" b="1" baseline="-25000" dirty="0" err="1"/>
              <a:t>c</a:t>
            </a:r>
            <a:r>
              <a:rPr lang="en-US" b="1" baseline="-25000" dirty="0"/>
              <a:t>   </a:t>
            </a:r>
            <a:r>
              <a:rPr lang="en-US" dirty="0"/>
              <a:t>(comprises </a:t>
            </a:r>
            <a:r>
              <a:rPr lang="en-US" i="1" dirty="0">
                <a:solidFill>
                  <a:srgbClr val="FF0000"/>
                </a:solidFill>
              </a:rPr>
              <a:t>all operations </a:t>
            </a:r>
            <a:r>
              <a:rPr lang="en-US" dirty="0"/>
              <a:t>from </a:t>
            </a:r>
            <a:r>
              <a:rPr lang="en-US" i="1" dirty="0">
                <a:solidFill>
                  <a:srgbClr val="FF0000"/>
                </a:solidFill>
              </a:rPr>
              <a:t>one</a:t>
            </a:r>
            <a:r>
              <a:rPr lang="en-US" dirty="0"/>
              <a:t> given clients)</a:t>
            </a:r>
          </a:p>
          <a:p>
            <a:r>
              <a:rPr lang="en-US" dirty="0"/>
              <a:t>MW, Strict </a:t>
            </a:r>
            <a:r>
              <a:rPr lang="en-US" dirty="0" err="1"/>
              <a:t>Serializabilty</a:t>
            </a:r>
            <a:r>
              <a:rPr lang="en-US" dirty="0"/>
              <a:t>, PC, TSO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CAP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</a:t>
            </a:r>
            <a:r>
              <a:rPr lang="en-US" dirty="0"/>
              <a:t>				</a:t>
            </a:r>
            <a:r>
              <a:rPr lang="en-US" b="1" dirty="0"/>
              <a:t> </a:t>
            </a:r>
            <a:r>
              <a:rPr lang="en-US" b="1" dirty="0" err="1"/>
              <a:t>S</a:t>
            </a:r>
            <a:r>
              <a:rPr lang="en-US" b="1" baseline="-25000" dirty="0" err="1"/>
              <a:t>c</a:t>
            </a:r>
            <a:r>
              <a:rPr lang="en-US" b="1" baseline="-25000" dirty="0"/>
              <a:t> 			 </a:t>
            </a:r>
            <a:r>
              <a:rPr lang="en-US" b="1" dirty="0"/>
              <a:t>   St	  St</a:t>
            </a:r>
            <a:r>
              <a:rPr lang="en-US" dirty="0"/>
              <a:t>	</a:t>
            </a:r>
          </a:p>
          <a:p>
            <a:r>
              <a:rPr lang="en-US" dirty="0"/>
              <a:t>It is impossible to satisfy a consistency model that enforces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onstraints on the precedence and relation among </a:t>
            </a:r>
            <a:r>
              <a:rPr lang="en-US" i="1" dirty="0">
                <a:solidFill>
                  <a:srgbClr val="FF0000"/>
                </a:solidFill>
              </a:rPr>
              <a:t>all or no operations</a:t>
            </a:r>
            <a:r>
              <a:rPr lang="en-US" dirty="0"/>
              <a:t> performed by </a:t>
            </a:r>
            <a:r>
              <a:rPr lang="en-US" i="1" dirty="0">
                <a:solidFill>
                  <a:srgbClr val="FF0000"/>
                </a:solidFill>
              </a:rPr>
              <a:t>each client </a:t>
            </a:r>
            <a:r>
              <a:rPr lang="en-US" dirty="0"/>
              <a:t>composed in the global execution or an equivalent legal serialization, while simultaneously providing high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vailability and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artition tolerance. </a:t>
            </a:r>
          </a:p>
        </p:txBody>
      </p:sp>
    </p:spTree>
    <p:extLst>
      <p:ext uri="{BB962C8B-B14F-4D97-AF65-F5344CB8AC3E}">
        <p14:creationId xmlns:p14="http://schemas.microsoft.com/office/powerpoint/2010/main" val="119385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(contd.)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all combinations make sense?</a:t>
            </a:r>
          </a:p>
          <a:p>
            <a:r>
              <a:rPr lang="en-US" dirty="0"/>
              <a:t>Other advantages of LTL based definitions?</a:t>
            </a:r>
          </a:p>
          <a:p>
            <a:r>
              <a:rPr lang="en-US" dirty="0"/>
              <a:t>Automated Verification Tool for verifying system against consistency and isolation specs</a:t>
            </a:r>
          </a:p>
          <a:p>
            <a:r>
              <a:rPr lang="en-US" dirty="0"/>
              <a:t>Analyze the implications for system developers</a:t>
            </a:r>
          </a:p>
        </p:txBody>
      </p:sp>
    </p:spTree>
    <p:extLst>
      <p:ext uri="{BB962C8B-B14F-4D97-AF65-F5344CB8AC3E}">
        <p14:creationId xmlns:p14="http://schemas.microsoft.com/office/powerpoint/2010/main" val="55312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51752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>
          <a:xfrm>
            <a:off x="571500" y="519120"/>
            <a:ext cx="8229600" cy="4525963"/>
          </a:xfrm>
        </p:spPr>
        <p:txBody>
          <a:bodyPr/>
          <a:lstStyle/>
          <a:p>
            <a:r>
              <a:rPr lang="en-US" dirty="0"/>
              <a:t>A unified, simple specification that formalizes  consistency and isolation in an uniform syntax</a:t>
            </a:r>
          </a:p>
          <a:p>
            <a:r>
              <a:rPr lang="en-US" dirty="0" err="1"/>
              <a:t>ConSpec</a:t>
            </a:r>
            <a:r>
              <a:rPr lang="en-US" dirty="0"/>
              <a:t> seamlessly combines consistency and isolation using common syntax</a:t>
            </a:r>
          </a:p>
          <a:p>
            <a:r>
              <a:rPr lang="en-US" dirty="0"/>
              <a:t>E.g., natural definition for transactions with consistency level X and isolation level Y</a:t>
            </a:r>
          </a:p>
          <a:p>
            <a:r>
              <a:rPr lang="en-US" dirty="0"/>
              <a:t>Can leverage existing automated verification tools (Model Checkers/SAT solvers) to verify whether a storage system satisfies a claimed consistency model or isolation level</a:t>
            </a:r>
          </a:p>
          <a:p>
            <a:r>
              <a:rPr lang="en-US" dirty="0"/>
              <a:t>Equivalence to previous definitions</a:t>
            </a:r>
          </a:p>
          <a:p>
            <a:r>
              <a:rPr lang="en-US" dirty="0"/>
              <a:t>Extension of CAP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160338"/>
            <a:ext cx="7918450" cy="1592262"/>
          </a:xfrm>
          <a:solidFill>
            <a:schemeClr val="bg1"/>
          </a:solidFill>
        </p:spPr>
        <p:txBody>
          <a:bodyPr/>
          <a:lstStyle/>
          <a:p>
            <a:pPr algn="ctr"/>
            <a:br>
              <a:rPr lang="en-US" sz="4000" dirty="0">
                <a:latin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</a:rPr>
              <a:t>Thanks!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839200" cy="5181600"/>
          </a:xfrm>
        </p:spPr>
        <p:txBody>
          <a:bodyPr>
            <a:normAutofit/>
          </a:bodyPr>
          <a:lstStyle/>
          <a:p>
            <a:endParaRPr lang="en-US" sz="3200" dirty="0">
              <a:latin typeface="Calibri" panose="020F0502020204030204" pitchFamily="34" charset="0"/>
            </a:endParaRPr>
          </a:p>
          <a:p>
            <a:endParaRPr lang="en-US" sz="4800" dirty="0">
              <a:latin typeface="Calibri" panose="020F0502020204030204" pitchFamily="34" charset="0"/>
            </a:endParaRPr>
          </a:p>
          <a:p>
            <a:r>
              <a:rPr lang="en-US" sz="4800" dirty="0">
                <a:latin typeface="Calibri" panose="020F0502020204030204" pitchFamily="34" charset="0"/>
              </a:rPr>
              <a:t>Questions ?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8000" y="6470704"/>
            <a:ext cx="730250" cy="274320"/>
          </a:xfrm>
        </p:spPr>
        <p:txBody>
          <a:bodyPr/>
          <a:lstStyle/>
          <a:p>
            <a:fld id="{F617797C-0759-4687-A4FA-8347796DCE47}" type="slidenum">
              <a:rPr lang="en-US">
                <a:latin typeface="Calibri" panose="020F0502020204030204" pitchFamily="34" charset="0"/>
              </a:rPr>
              <a:pPr/>
              <a:t>25</a:t>
            </a:fld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3075" name="Picture 3" descr="C:\Users\Subhajit\Pictures\images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236" y="3186103"/>
            <a:ext cx="1914525" cy="2390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045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39738" y="892175"/>
            <a:ext cx="914400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consistency jungle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Large number of different models</a:t>
            </a:r>
          </a:p>
          <a:p>
            <a:pPr eaLnBrk="1" hangingPunct="1"/>
            <a:r>
              <a:rPr lang="en-US"/>
              <a:t>Defined using different formalisms</a:t>
            </a:r>
          </a:p>
          <a:p>
            <a:pPr eaLnBrk="1" hangingPunct="1"/>
            <a:r>
              <a:rPr lang="en-US"/>
              <a:t>Community-specific terms and definitions</a:t>
            </a:r>
          </a:p>
          <a:p>
            <a:pPr eaLnBrk="1" hangingPunct="1"/>
            <a:r>
              <a:rPr lang="en-US"/>
              <a:t>How do they compare?</a:t>
            </a:r>
          </a:p>
          <a:p>
            <a:pPr lvl="1" eaLnBrk="1" hangingPunct="1"/>
            <a:r>
              <a:rPr lang="en-US"/>
              <a:t>“The causal+ consistency (…) falls between sequential and causal consistency” [COPS]</a:t>
            </a:r>
          </a:p>
          <a:p>
            <a:pPr lvl="1" eaLnBrk="1" hangingPunct="1"/>
            <a:r>
              <a:rPr lang="en-US"/>
              <a:t>“FJC implies a number of (…) session guarantees” [Depot]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Towards an unifying specification n syntax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/>
            <a:r>
              <a:rPr lang="en-US" dirty="0"/>
              <a:t>Goal: find a unified way to specify consistency ad isolation levels that is:</a:t>
            </a:r>
          </a:p>
          <a:p>
            <a:pPr lvl="1" eaLnBrk="1" hangingPunct="1"/>
            <a:r>
              <a:rPr lang="en-US" dirty="0"/>
              <a:t>Simple and intuitive</a:t>
            </a:r>
          </a:p>
          <a:p>
            <a:pPr lvl="1" eaLnBrk="1" hangingPunct="1"/>
            <a:r>
              <a:rPr lang="en-US" dirty="0"/>
              <a:t>Unifies consistency and isolation level definitions using a common syntax</a:t>
            </a:r>
          </a:p>
          <a:p>
            <a:pPr lvl="1" eaLnBrk="1" hangingPunct="1"/>
            <a:r>
              <a:rPr lang="en-US" dirty="0"/>
              <a:t>Directly applicable to automated verification  systems</a:t>
            </a:r>
          </a:p>
          <a:p>
            <a:pPr lvl="1" eaLnBrk="1" hangingPunct="1"/>
            <a:r>
              <a:rPr lang="en-US" dirty="0"/>
              <a:t>Enables straightforward comparisons of levels</a:t>
            </a:r>
          </a:p>
          <a:p>
            <a:pPr lvl="1" eaLnBrk="1" hangingPunct="1"/>
            <a:r>
              <a:rPr lang="en-US" dirty="0"/>
              <a:t>Allows for efficient verification of implementations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14067" y="112537"/>
            <a:ext cx="8989255" cy="826791"/>
          </a:xfrm>
        </p:spPr>
        <p:txBody>
          <a:bodyPr/>
          <a:lstStyle/>
          <a:p>
            <a:pPr eaLnBrk="1" hangingPunct="1"/>
            <a:r>
              <a:rPr lang="en-US" dirty="0"/>
              <a:t>Starting point: </a:t>
            </a:r>
            <a:r>
              <a:rPr lang="en-US" dirty="0" err="1"/>
              <a:t>Adya’s</a:t>
            </a:r>
            <a:r>
              <a:rPr lang="en-US" dirty="0"/>
              <a:t> PhD thesis + </a:t>
            </a:r>
            <a:r>
              <a:rPr lang="en-US" dirty="0" err="1"/>
              <a:t>Chockler’s</a:t>
            </a:r>
            <a:r>
              <a:rPr lang="en-US" dirty="0"/>
              <a:t> DISC 2000 Paper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98473" y="1178491"/>
            <a:ext cx="8961120" cy="563731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Chockler’s</a:t>
            </a:r>
            <a:r>
              <a:rPr lang="en-US" dirty="0"/>
              <a:t> consistency definitions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		 descriptive (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informal</a:t>
            </a:r>
            <a:r>
              <a:rPr lang="en-US" dirty="0">
                <a:sym typeface="Wingdings" panose="05000000000000000000" pitchFamily="2" charset="2"/>
              </a:rPr>
              <a:t>) specifications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			</a:t>
            </a:r>
            <a:r>
              <a:rPr lang="en-US" dirty="0"/>
              <a:t> equivalent legal serialization</a:t>
            </a:r>
            <a:endParaRPr lang="en-US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Adya’s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Generalized isolation levels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			 </a:t>
            </a:r>
            <a:r>
              <a:rPr lang="en-US" dirty="0"/>
              <a:t> Similar goal applied to isolation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Graphs</a:t>
            </a:r>
            <a:r>
              <a:rPr lang="en-US" dirty="0"/>
              <a:t> derived from trace of the execution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Nodes = transactions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Edges = order between transactions (</a:t>
            </a:r>
            <a:r>
              <a:rPr lang="en-US" dirty="0" err="1"/>
              <a:t>ww</a:t>
            </a:r>
            <a:r>
              <a:rPr lang="en-US" dirty="0"/>
              <a:t>/</a:t>
            </a:r>
            <a:r>
              <a:rPr lang="en-US" dirty="0" err="1"/>
              <a:t>wr</a:t>
            </a:r>
            <a:r>
              <a:rPr lang="en-US" dirty="0"/>
              <a:t>/</a:t>
            </a:r>
            <a:r>
              <a:rPr lang="en-US" dirty="0" err="1"/>
              <a:t>rw</a:t>
            </a:r>
            <a:r>
              <a:rPr lang="en-US" dirty="0"/>
              <a:t>)	</a:t>
            </a:r>
          </a:p>
          <a:p>
            <a:pPr lvl="3"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follow from version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Isolation levels defined by precluded </a:t>
            </a:r>
            <a:r>
              <a:rPr lang="en-US" b="1" dirty="0">
                <a:solidFill>
                  <a:srgbClr val="FF0000"/>
                </a:solidFill>
              </a:rPr>
              <a:t>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Cycles represent “anomalies” (bad behaviors)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Snapshot isolation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Transaction t reads from a consistent snapshot, reflecting writes from transactions that committed before t began</a:t>
            </a:r>
          </a:p>
          <a:p>
            <a:pPr eaLnBrk="1" hangingPunct="1"/>
            <a:r>
              <a:rPr lang="en-US" dirty="0"/>
              <a:t>T can commit </a:t>
            </a:r>
            <a:r>
              <a:rPr lang="en-US" dirty="0" err="1"/>
              <a:t>iff</a:t>
            </a:r>
            <a:r>
              <a:rPr lang="en-US" dirty="0"/>
              <a:t> it does not have a write-write conflict with any concurrent transaction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Lost update anomaly (disallowed by SI)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554288" y="4537075"/>
            <a:ext cx="43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T</a:t>
            </a:r>
            <a:r>
              <a:rPr lang="en-US" sz="2400" baseline="-25000">
                <a:latin typeface="Calibri" pitchFamily="34" charset="0"/>
              </a:rPr>
              <a:t>1</a:t>
            </a: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6159500" y="4537075"/>
            <a:ext cx="43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</a:t>
            </a:r>
            <a:r>
              <a:rPr lang="en-US" sz="2400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21510" name="TextBox 15"/>
          <p:cNvSpPr txBox="1">
            <a:spLocks noChangeArrowheads="1"/>
          </p:cNvSpPr>
          <p:nvPr/>
        </p:nvSpPr>
        <p:spPr bwMode="auto">
          <a:xfrm>
            <a:off x="4191000" y="367823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ww-x</a:t>
            </a:r>
          </a:p>
        </p:txBody>
      </p:sp>
      <p:cxnSp>
        <p:nvCxnSpPr>
          <p:cNvPr id="21511" name="Curved Connector 10"/>
          <p:cNvCxnSpPr>
            <a:cxnSpLocks noChangeShapeType="1"/>
            <a:stCxn id="21509" idx="0"/>
            <a:endCxn id="21508" idx="0"/>
          </p:cNvCxnSpPr>
          <p:nvPr/>
        </p:nvCxnSpPr>
        <p:spPr bwMode="auto">
          <a:xfrm rot="-5400000" flipH="1" flipV="1">
            <a:off x="4575175" y="2735263"/>
            <a:ext cx="1588" cy="3605212"/>
          </a:xfrm>
          <a:prstGeom prst="curvedConnector3">
            <a:avLst>
              <a:gd name="adj1" fmla="val -14400005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1512" name="Curved Connector 20"/>
          <p:cNvCxnSpPr>
            <a:cxnSpLocks noChangeShapeType="1"/>
            <a:stCxn id="21508" idx="2"/>
            <a:endCxn id="21509" idx="2"/>
          </p:cNvCxnSpPr>
          <p:nvPr/>
        </p:nvCxnSpPr>
        <p:spPr bwMode="auto">
          <a:xfrm rot="16200000" flipH="1">
            <a:off x="4575175" y="3192463"/>
            <a:ext cx="1588" cy="3605212"/>
          </a:xfrm>
          <a:prstGeom prst="curvedConnector3">
            <a:avLst>
              <a:gd name="adj1" fmla="val 14400005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513" name="TextBox 31"/>
          <p:cNvSpPr txBox="1">
            <a:spLocks noChangeArrowheads="1"/>
          </p:cNvSpPr>
          <p:nvPr/>
        </p:nvSpPr>
        <p:spPr bwMode="auto">
          <a:xfrm>
            <a:off x="4267200" y="5383213"/>
            <a:ext cx="595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rw-x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5" y="2211269"/>
            <a:ext cx="8884569" cy="4637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587</Words>
  <Application>Microsoft Office PowerPoint</Application>
  <PresentationFormat>On-screen Show (4:3)</PresentationFormat>
  <Paragraphs>138</Paragraphs>
  <Slides>25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Office Theme</vt:lpstr>
      <vt:lpstr>Specifying consistency and isolation using a generalized syntax</vt:lpstr>
      <vt:lpstr>Consistency Models</vt:lpstr>
      <vt:lpstr>PowerPoint Presentation</vt:lpstr>
      <vt:lpstr>PowerPoint Presentation</vt:lpstr>
      <vt:lpstr>The consistency jungle</vt:lpstr>
      <vt:lpstr>Towards an unifying specification n syntax</vt:lpstr>
      <vt:lpstr>Starting point: Adya’s PhD thesis + Chockler’s DISC 2000 Paper</vt:lpstr>
      <vt:lpstr>Example: Snapshot isolation</vt:lpstr>
      <vt:lpstr>Lost update anomaly (disallowed by SI)</vt:lpstr>
      <vt:lpstr>Moving from Adya’s formalism to LTL</vt:lpstr>
      <vt:lpstr>Why LTL</vt:lpstr>
      <vt:lpstr>System Model</vt:lpstr>
      <vt:lpstr>ConSpec Specification Syntax</vt:lpstr>
      <vt:lpstr>ConSpec Specification Format</vt:lpstr>
      <vt:lpstr>ConSpec Specification Components</vt:lpstr>
      <vt:lpstr>ConSpec Specification Components (contd.)</vt:lpstr>
      <vt:lpstr>ConSpec Specifications (Consistency)</vt:lpstr>
      <vt:lpstr>ConSpec Specifications  (Isolation Levels)</vt:lpstr>
      <vt:lpstr>Violating Examples: RYW</vt:lpstr>
      <vt:lpstr>Violating Examples: PL-1</vt:lpstr>
      <vt:lpstr>Application: Tools</vt:lpstr>
      <vt:lpstr>Extending CAP Theorem</vt:lpstr>
      <vt:lpstr>Future Work (contd.)</vt:lpstr>
      <vt:lpstr>Conclusions</vt:lpstr>
      <vt:lpstr> Thanks!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consistent understanding of consistency and isolation</dc:title>
  <dc:creator>Rodrigo R.</dc:creator>
  <cp:lastModifiedBy>SUBHAJIT SIDHNTA</cp:lastModifiedBy>
  <cp:revision>479</cp:revision>
  <dcterms:created xsi:type="dcterms:W3CDTF">2015-05-10T21:40:41Z</dcterms:created>
  <dcterms:modified xsi:type="dcterms:W3CDTF">2017-01-11T10:33:18Z</dcterms:modified>
</cp:coreProperties>
</file>