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2" r:id="rId2"/>
    <p:sldId id="306" r:id="rId3"/>
    <p:sldId id="307" r:id="rId4"/>
    <p:sldId id="311" r:id="rId5"/>
    <p:sldId id="330" r:id="rId6"/>
    <p:sldId id="312" r:id="rId7"/>
    <p:sldId id="313" r:id="rId8"/>
    <p:sldId id="329" r:id="rId9"/>
    <p:sldId id="31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75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87623-6489-4770-8CDF-B0E500A51517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9D091-7563-41AE-8372-2DFD460E5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08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0AEC-015A-48F7-9EF0-8F6E1312CA4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7E76-1E41-417D-916E-EAA6243F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55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0AEC-015A-48F7-9EF0-8F6E1312CA4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7E76-1E41-417D-916E-EAA6243F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19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0AEC-015A-48F7-9EF0-8F6E1312CA4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7E76-1E41-417D-916E-EAA6243F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0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0AEC-015A-48F7-9EF0-8F6E1312CA4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7E76-1E41-417D-916E-EAA6243F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6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0AEC-015A-48F7-9EF0-8F6E1312CA4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7E76-1E41-417D-916E-EAA6243F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2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0AEC-015A-48F7-9EF0-8F6E1312CA4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7E76-1E41-417D-916E-EAA6243F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2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0AEC-015A-48F7-9EF0-8F6E1312CA4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7E76-1E41-417D-916E-EAA6243F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4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0AEC-015A-48F7-9EF0-8F6E1312CA4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7E76-1E41-417D-916E-EAA6243F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0AEC-015A-48F7-9EF0-8F6E1312CA4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7E76-1E41-417D-916E-EAA6243F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3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0AEC-015A-48F7-9EF0-8F6E1312CA4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7E76-1E41-417D-916E-EAA6243F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0AEC-015A-48F7-9EF0-8F6E1312CA4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7E76-1E41-417D-916E-EAA6243F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5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50AEC-015A-48F7-9EF0-8F6E1312CA4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77E76-1E41-417D-916E-EAA6243F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7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jpeg"/><Relationship Id="rId4" Type="http://schemas.openxmlformats.org/officeDocument/2006/relationships/image" Target="../media/image90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676400"/>
            <a:ext cx="8534400" cy="4800600"/>
          </a:xfrm>
        </p:spPr>
        <p:txBody>
          <a:bodyPr>
            <a:noAutofit/>
          </a:bodyPr>
          <a:lstStyle/>
          <a:p>
            <a:r>
              <a:rPr lang="en-US" sz="4400" dirty="0"/>
              <a:t>Modeling Volatility Clustering in Financial Markets Using a Hybrid Agent-Based Model</a:t>
            </a:r>
          </a:p>
          <a:p>
            <a:pPr algn="l">
              <a:spcBef>
                <a:spcPts val="0"/>
              </a:spcBef>
            </a:pPr>
            <a:endParaRPr lang="en-US" sz="2400" dirty="0"/>
          </a:p>
          <a:p>
            <a:pPr algn="l">
              <a:spcBef>
                <a:spcPts val="0"/>
              </a:spcBef>
            </a:pPr>
            <a:endParaRPr lang="en-US" sz="2400" dirty="0"/>
          </a:p>
          <a:p>
            <a:pPr algn="l"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Grant T. Aguinaldo, Daniel A. Cline, and Christian </a:t>
            </a:r>
            <a:r>
              <a:rPr lang="en-US" sz="2400" dirty="0" err="1"/>
              <a:t>Lemp</a:t>
            </a:r>
            <a:endParaRPr lang="en-US" sz="2400" dirty="0"/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Department of Systems Science and Industrial Engineering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Binghamton University</a:t>
            </a:r>
          </a:p>
        </p:txBody>
      </p:sp>
      <p:pic>
        <p:nvPicPr>
          <p:cNvPr id="1026" name="Picture 2" descr="C:\Users\Dan\Desktop\bg1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0565"/>
            <a:ext cx="9144000" cy="92416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 SSIE 523 Final Project</a:t>
            </a:r>
          </a:p>
        </p:txBody>
      </p:sp>
    </p:spTree>
    <p:extLst>
      <p:ext uri="{BB962C8B-B14F-4D97-AF65-F5344CB8AC3E}">
        <p14:creationId xmlns:p14="http://schemas.microsoft.com/office/powerpoint/2010/main" val="2129021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1600200"/>
            <a:ext cx="8648700" cy="4876800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SPY prices from 2006-2021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Volatility clustering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Kurtosis (fat tails)</a:t>
            </a:r>
          </a:p>
          <a:p>
            <a:pPr lvl="0" algn="l"/>
            <a:endParaRPr lang="en-US" dirty="0"/>
          </a:p>
        </p:txBody>
      </p:sp>
      <p:pic>
        <p:nvPicPr>
          <p:cNvPr id="1026" name="Picture 2" descr="C:\Users\Dan\Desktop\bg1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8832"/>
            <a:ext cx="9144000" cy="92416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Stock Prices – Stylized Facts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71912C-FFC8-48E9-ACB0-611E51104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4827104"/>
            <a:ext cx="6896100" cy="16306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59056E-4156-4D2B-AF99-B08AC1F05F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476" y="3195047"/>
            <a:ext cx="6819047" cy="147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58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1600200"/>
            <a:ext cx="8648700" cy="4876800"/>
          </a:xfrm>
        </p:spPr>
        <p:txBody>
          <a:bodyPr>
            <a:noAutofit/>
          </a:bodyPr>
          <a:lstStyle/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Black-Scholes model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Lognormal returns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No volatility clustering or kurtosis</a:t>
            </a:r>
          </a:p>
          <a:p>
            <a:pPr algn="l"/>
            <a:endParaRPr lang="en-US" sz="2800" dirty="0"/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1026" name="Picture 2" descr="C:\Users\Dan\Desktop\bg1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8832"/>
            <a:ext cx="9144000" cy="92416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Geometric Brownian Motion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6786277" cy="3278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213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\Desktop\bg1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8832"/>
            <a:ext cx="9144000" cy="92416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Agent-Based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ubtitle 2"/>
              <p:cNvSpPr txBox="1">
                <a:spLocks/>
              </p:cNvSpPr>
              <p:nvPr/>
            </p:nvSpPr>
            <p:spPr>
              <a:xfrm>
                <a:off x="342900" y="1447800"/>
                <a:ext cx="8458200" cy="4572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/>
                  <a:t>Two types of trader agents: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Fundamentalists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800" dirty="0"/>
                  <a:t>Total number of fundamentalist traders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Noise</a:t>
                </a:r>
                <a:r>
                  <a:rPr lang="en-US" sz="2800" dirty="0"/>
                  <a:t> </a:t>
                </a:r>
                <a:r>
                  <a:rPr lang="en-US" sz="2800" b="1" dirty="0"/>
                  <a:t>traders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Total number of noise traders</a:t>
                </a:r>
              </a:p>
              <a:p>
                <a:pPr marL="914400" lvl="1" indent="-457200" algn="l">
                  <a:buFont typeface="Arial" panose="020B0604020202020204" pitchFamily="34" charset="0"/>
                  <a:buChar char="•"/>
                </a:pPr>
                <a:r>
                  <a:rPr lang="en-US" b="1" dirty="0"/>
                  <a:t>Optimists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𝑛𝑢𝑚𝑏𝑒𝑟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𝑜𝑓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𝑜𝑝𝑡𝑖𝑚𝑖𝑠𝑡𝑠</m:t>
                    </m:r>
                  </m:oMath>
                </a14:m>
                <a:endParaRPr lang="en-US" dirty="0"/>
              </a:p>
              <a:p>
                <a:pPr marL="914400" lvl="1" indent="-457200" algn="l">
                  <a:buFont typeface="Arial" panose="020B0604020202020204" pitchFamily="34" charset="0"/>
                  <a:buChar char="•"/>
                </a:pPr>
                <a:r>
                  <a:rPr lang="en-US" b="1" dirty="0"/>
                  <a:t>Pessimists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𝑛𝑢𝑚𝑏𝑒𝑟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𝑜𝑓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𝑝𝑒𝑠𝑠𝑖𝑚𝑖𝑠𝑡𝑠</m:t>
                    </m:r>
                  </m:oMath>
                </a14:m>
                <a:endParaRPr lang="en-US" dirty="0"/>
              </a:p>
              <a:p>
                <a:pPr marL="914400" lvl="1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 marL="1371600" lvl="2" indent="-457200" algn="l"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9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1447800"/>
                <a:ext cx="8458200" cy="4572000"/>
              </a:xfrm>
              <a:prstGeom prst="rect">
                <a:avLst/>
              </a:prstGeom>
              <a:blipFill>
                <a:blip r:embed="rId6"/>
                <a:stretch>
                  <a:fillRect l="-144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06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1600200"/>
            <a:ext cx="8648700" cy="4876800"/>
          </a:xfrm>
        </p:spPr>
        <p:txBody>
          <a:bodyPr>
            <a:noAutofit/>
          </a:bodyPr>
          <a:lstStyle/>
          <a:p>
            <a:pPr lvl="0" algn="l"/>
            <a:endParaRPr lang="en-US" sz="2800" dirty="0"/>
          </a:p>
          <a:p>
            <a:pPr lvl="0" algn="l"/>
            <a:endParaRPr lang="en-US" sz="2800" dirty="0"/>
          </a:p>
          <a:p>
            <a:pPr lvl="0" algn="l"/>
            <a:endParaRPr lang="en-US" sz="2800" dirty="0"/>
          </a:p>
          <a:p>
            <a:pPr lvl="0" algn="l"/>
            <a:endParaRPr lang="en-US" sz="2800" dirty="0"/>
          </a:p>
          <a:p>
            <a:pPr lvl="0" algn="l"/>
            <a:endParaRPr lang="en-US" sz="2800" dirty="0"/>
          </a:p>
        </p:txBody>
      </p:sp>
      <p:pic>
        <p:nvPicPr>
          <p:cNvPr id="1026" name="Picture 2" descr="C:\Users\Dan\Desktop\bg1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8832"/>
            <a:ext cx="9144000" cy="92416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Agent-Based Model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06" y="2057400"/>
            <a:ext cx="5231606" cy="82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09" y="2878931"/>
            <a:ext cx="1526381" cy="792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Subtitle 2"/>
              <p:cNvSpPr txBox="1">
                <a:spLocks/>
              </p:cNvSpPr>
              <p:nvPr/>
            </p:nvSpPr>
            <p:spPr>
              <a:xfrm>
                <a:off x="228600" y="1371600"/>
                <a:ext cx="8648700" cy="5105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/>
                  <a:t>System of ODEs describing the stock price: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algn="l"/>
                <a:endParaRPr lang="en-US" sz="1400" dirty="0"/>
              </a:p>
              <a:p>
                <a:pPr marL="914400" lvl="1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𝑝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b="0" i="1" dirty="0">
                    <a:latin typeface="Cambria Math"/>
                  </a:rPr>
                  <a:t> </a:t>
                </a:r>
                <a:r>
                  <a:rPr lang="en-US" sz="2400" dirty="0"/>
                  <a:t>Stock price</a:t>
                </a:r>
                <a:endParaRPr lang="en-US" sz="2400" b="0" i="1" dirty="0">
                  <a:latin typeface="Cambria Math"/>
                </a:endParaRPr>
              </a:p>
              <a:p>
                <a:pPr marL="914400" lvl="1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Fundamental (economic) value of the stock</a:t>
                </a:r>
              </a:p>
              <a:p>
                <a:pPr marL="914400" lvl="1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𝐹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b="0" dirty="0"/>
                  <a:t> Size of trades initiated by fundamentalists</a:t>
                </a:r>
              </a:p>
              <a:p>
                <a:pPr marL="914400" lvl="1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0" dirty="0"/>
                  <a:t> Size of trades initiated by noise traders</a:t>
                </a:r>
              </a:p>
              <a:p>
                <a:pPr marL="914400" lvl="1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0" dirty="0"/>
                  <a:t> Speed of price adjustment</a:t>
                </a:r>
              </a:p>
              <a:p>
                <a:pPr marL="914400" lvl="1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0" dirty="0"/>
                  <a:t> Stochastic term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∈(−1, 1)</m:t>
                    </m:r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9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371600"/>
                <a:ext cx="8648700" cy="5105400"/>
              </a:xfrm>
              <a:prstGeom prst="rect">
                <a:avLst/>
              </a:prstGeom>
              <a:blipFill>
                <a:blip r:embed="rId8"/>
                <a:stretch>
                  <a:fillRect l="-1481" t="-1074" b="-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634" y="1990724"/>
            <a:ext cx="1859756" cy="954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828800" y="2163364"/>
            <a:ext cx="2438400" cy="609600"/>
          </a:xfrm>
          <a:prstGeom prst="rect">
            <a:avLst/>
          </a:prstGeom>
          <a:solidFill>
            <a:srgbClr val="00B0F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52950" y="2163365"/>
            <a:ext cx="1716862" cy="609600"/>
          </a:xfrm>
          <a:prstGeom prst="rect">
            <a:avLst/>
          </a:prstGeom>
          <a:solidFill>
            <a:srgbClr val="FFC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6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66700" y="1600200"/>
                <a:ext cx="8648700" cy="4876800"/>
              </a:xfrm>
            </p:spPr>
            <p:txBody>
              <a:bodyPr>
                <a:noAutofit/>
              </a:bodyPr>
              <a:lstStyle/>
              <a:p>
                <a:pPr marL="457200" lvl="0" indent="-457200" algn="l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Switching probabilities between fundamentalist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and noise traders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𝑐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 and vice-versa:</a:t>
                </a:r>
              </a:p>
              <a:p>
                <a:pPr marL="457200" lvl="0" indent="-457200" algn="l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457200" lvl="0" indent="-457200" algn="l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457200" lvl="0" indent="-457200" algn="l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457200" lvl="0" indent="-457200" algn="l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Switching probabilities between optimists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𝑜</m:t>
                        </m:r>
                      </m:e>
                    </m:d>
                  </m:oMath>
                </a14:m>
                <a:r>
                  <a:rPr lang="en-US" sz="2800" dirty="0"/>
                  <a:t> and pessimists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𝑝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 and vice versa:</a:t>
                </a:r>
              </a:p>
              <a:p>
                <a:pPr marL="457200" lvl="0" indent="-457200" algn="l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66700" y="1600200"/>
                <a:ext cx="8648700" cy="4876800"/>
              </a:xfrm>
              <a:blipFill rotWithShape="1">
                <a:blip r:embed="rId4"/>
                <a:stretch>
                  <a:fillRect l="-1268" t="-1125" r="-2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Users\Dan\Desktop\bg1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8832"/>
            <a:ext cx="9144000" cy="92416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Agent-Based Model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807" y="5334000"/>
            <a:ext cx="5366385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93319"/>
            <a:ext cx="6350127" cy="642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208" y="3280410"/>
            <a:ext cx="1997583" cy="96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8336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\Desktop\bg1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8832"/>
            <a:ext cx="9144000" cy="92416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Agent-Based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E2D4D9-9CD3-4BEC-9E1B-FB57B11F0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676400"/>
            <a:ext cx="8839200" cy="429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98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1600200"/>
            <a:ext cx="8648700" cy="4876800"/>
          </a:xfrm>
        </p:spPr>
        <p:txBody>
          <a:bodyPr>
            <a:noAutofit/>
          </a:bodyPr>
          <a:lstStyle/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Volatility clustering and kurtosis</a:t>
            </a:r>
          </a:p>
          <a:p>
            <a:pPr algn="l"/>
            <a:endParaRPr lang="en-US" sz="2800" dirty="0"/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1026" name="Picture 2" descr="C:\Users\Dan\Desktop\bg1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8832"/>
            <a:ext cx="9144000" cy="92416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Agent-Based Model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83599"/>
            <a:ext cx="5929313" cy="413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903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1600200"/>
            <a:ext cx="8648700" cy="4876800"/>
          </a:xfrm>
        </p:spPr>
        <p:txBody>
          <a:bodyPr>
            <a:noAutofit/>
          </a:bodyPr>
          <a:lstStyle/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Historical returns exhibit volatility clustering and kurtosis.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GBM fails to capture these stylized facts.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ABM captures these stylized facts and provides a behavioral interpretation for them.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Reference: </a:t>
            </a:r>
            <a:r>
              <a:rPr lang="en-US" sz="2000" dirty="0" err="1"/>
              <a:t>Alfarano</a:t>
            </a:r>
            <a:r>
              <a:rPr lang="en-US" sz="2000" dirty="0"/>
              <a:t>, S. and Lux, T. A noise trader model as a generator of apparent financial power laws and long memory. </a:t>
            </a:r>
            <a:r>
              <a:rPr lang="en-US" sz="2000" i="1" dirty="0"/>
              <a:t>Macroeconomic Dynamics</a:t>
            </a:r>
            <a:r>
              <a:rPr lang="en-US" sz="2000" dirty="0"/>
              <a:t>, 11(S1):80–101, 2007.</a:t>
            </a:r>
          </a:p>
        </p:txBody>
      </p:sp>
      <p:pic>
        <p:nvPicPr>
          <p:cNvPr id="1026" name="Picture 2" descr="C:\Users\Dan\Desktop\bg1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8832"/>
            <a:ext cx="9144000" cy="92416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77771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4139</TotalTime>
  <Words>280</Words>
  <Application>Microsoft Office PowerPoint</Application>
  <PresentationFormat>On-screen Show (4:3)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Theme</vt:lpstr>
      <vt:lpstr> SSIE 523 Final Project</vt:lpstr>
      <vt:lpstr>Stock Prices – Stylized Facts</vt:lpstr>
      <vt:lpstr>Geometric Brownian Motion</vt:lpstr>
      <vt:lpstr>Agent-Based Model</vt:lpstr>
      <vt:lpstr>Agent-Based Model</vt:lpstr>
      <vt:lpstr>Agent-Based Model</vt:lpstr>
      <vt:lpstr>Agent-Based Model</vt:lpstr>
      <vt:lpstr>Agent-Based Model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Daniel Cline</dc:title>
  <dc:creator>Dan</dc:creator>
  <cp:lastModifiedBy>Dan Cline</cp:lastModifiedBy>
  <cp:revision>393</cp:revision>
  <dcterms:created xsi:type="dcterms:W3CDTF">2018-04-11T14:37:12Z</dcterms:created>
  <dcterms:modified xsi:type="dcterms:W3CDTF">2021-05-14T10:03:16Z</dcterms:modified>
  <cp:contentStatus/>
</cp:coreProperties>
</file>