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5" r:id="rId3"/>
    <p:sldId id="273" r:id="rId4"/>
    <p:sldId id="274" r:id="rId5"/>
    <p:sldId id="282" r:id="rId6"/>
    <p:sldId id="275" r:id="rId7"/>
    <p:sldId id="276" r:id="rId8"/>
    <p:sldId id="277" r:id="rId9"/>
    <p:sldId id="278" r:id="rId10"/>
    <p:sldId id="279" r:id="rId11"/>
    <p:sldId id="283" r:id="rId12"/>
    <p:sldId id="280" r:id="rId13"/>
    <p:sldId id="281" r:id="rId14"/>
    <p:sldId id="284" r:id="rId15"/>
    <p:sldId id="285" r:id="rId16"/>
    <p:sldId id="287" r:id="rId17"/>
    <p:sldId id="288" r:id="rId18"/>
    <p:sldId id="289" r:id="rId19"/>
    <p:sldId id="268" r:id="rId20"/>
    <p:sldId id="306" r:id="rId21"/>
    <p:sldId id="307" r:id="rId22"/>
    <p:sldId id="308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ranklin Gothic Book" panose="020B0503020102020204" pitchFamily="34" charset="0"/>
      <p:regular r:id="rId29"/>
      <p:italic r:id="rId30"/>
    </p:embeddedFont>
    <p:embeddedFont>
      <p:font typeface="Franklin Gothic Demi" panose="020B0703020102020204" pitchFamily="34" charset="0"/>
      <p:regular r:id="rId31"/>
      <p: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Wingdings 2" panose="05020102010507070707" pitchFamily="18" charset="2"/>
      <p:regular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ifu" initials="s" lastIdx="1" clrIdx="0">
    <p:extLst>
      <p:ext uri="{19B8F6BF-5375-455C-9EA6-DF929625EA0E}">
        <p15:presenceInfo xmlns:p15="http://schemas.microsoft.com/office/powerpoint/2012/main" userId="ssif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0E655-A3E8-484A-A736-A1DC113E3E42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18D07-1691-46FF-A918-14C2E3270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7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8/24/2022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44622E-0057-41A2-A547-0427CF83C342}"/>
              </a:ext>
            </a:extLst>
          </p:cNvPr>
          <p:cNvSpPr txBox="1"/>
          <p:nvPr/>
        </p:nvSpPr>
        <p:spPr>
          <a:xfrm>
            <a:off x="368130" y="1162975"/>
            <a:ext cx="10993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465359"/>
                </a:solidFill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An Utility</a:t>
            </a:r>
            <a:endParaRPr lang="en-US" sz="4000" b="1" dirty="0">
              <a:solidFill>
                <a:srgbClr val="465359"/>
              </a:solidFill>
              <a:latin typeface="Open Sans" panose="020B0604020202020204" pitchFamily="34" charset="0"/>
              <a:ea typeface="Open Sans" panose="020B0604020202020204" pitchFamily="34" charset="0"/>
              <a:cs typeface="Open Sans" panose="020B0604020202020204" pitchFamily="34" charset="0"/>
            </a:endParaRPr>
          </a:p>
        </p:txBody>
      </p:sp>
      <p:graphicFrame>
        <p:nvGraphicFramePr>
          <p:cNvPr id="10" name="Table 18">
            <a:extLst>
              <a:ext uri="{FF2B5EF4-FFF2-40B4-BE49-F238E27FC236}">
                <a16:creationId xmlns:a16="http://schemas.microsoft.com/office/drawing/2014/main" id="{42E6514A-F9F4-47EA-81AB-3480E20CD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59638"/>
              </p:ext>
            </p:extLst>
          </p:nvPr>
        </p:nvGraphicFramePr>
        <p:xfrm>
          <a:off x="7986253" y="3395697"/>
          <a:ext cx="3375423" cy="2272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330">
                  <a:extLst>
                    <a:ext uri="{9D8B030D-6E8A-4147-A177-3AD203B41FA5}">
                      <a16:colId xmlns:a16="http://schemas.microsoft.com/office/drawing/2014/main" val="3376893340"/>
                    </a:ext>
                  </a:extLst>
                </a:gridCol>
                <a:gridCol w="2388093">
                  <a:extLst>
                    <a:ext uri="{9D8B030D-6E8A-4147-A177-3AD203B41FA5}">
                      <a16:colId xmlns:a16="http://schemas.microsoft.com/office/drawing/2014/main" val="325320367"/>
                    </a:ext>
                  </a:extLst>
                </a:gridCol>
              </a:tblGrid>
              <a:tr h="535450">
                <a:tc gridSpan="2">
                  <a:txBody>
                    <a:bodyPr/>
                    <a:lstStyle/>
                    <a:p>
                      <a:r>
                        <a:rPr lang="en-US" sz="2800" b="1" u="none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Presented by</a:t>
                      </a:r>
                    </a:p>
                  </a:txBody>
                  <a:tcPr marL="72473" marR="72473" marT="36236" marB="3623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48273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Name: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Sajidul</a:t>
                      </a:r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Islam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914197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Roll: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1707010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529469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Name: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Samiul</a:t>
                      </a:r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</a:t>
                      </a:r>
                      <a:r>
                        <a:rPr lang="en-US" sz="2100" dirty="0" err="1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Baree</a:t>
                      </a:r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 Sifat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127900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Roll: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1707035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975677"/>
                  </a:ext>
                </a:extLst>
              </a:tr>
            </a:tbl>
          </a:graphicData>
        </a:graphic>
      </p:graphicFrame>
      <p:graphicFrame>
        <p:nvGraphicFramePr>
          <p:cNvPr id="13" name="Table 18">
            <a:extLst>
              <a:ext uri="{FF2B5EF4-FFF2-40B4-BE49-F238E27FC236}">
                <a16:creationId xmlns:a16="http://schemas.microsoft.com/office/drawing/2014/main" id="{CC78D0B5-8F40-44D5-8D64-470EDAC84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56122"/>
              </p:ext>
            </p:extLst>
          </p:nvPr>
        </p:nvGraphicFramePr>
        <p:xfrm>
          <a:off x="590626" y="3395697"/>
          <a:ext cx="6262935" cy="1951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2935">
                  <a:extLst>
                    <a:ext uri="{9D8B030D-6E8A-4147-A177-3AD203B41FA5}">
                      <a16:colId xmlns:a16="http://schemas.microsoft.com/office/drawing/2014/main" val="325320367"/>
                    </a:ext>
                  </a:extLst>
                </a:gridCol>
              </a:tblGrid>
              <a:tr h="648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Supervised by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48273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Professor Dr. M.M.A. Hashem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914197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Department of Computer Science and Engineering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529469"/>
                  </a:ext>
                </a:extLst>
              </a:tr>
              <a:tr h="434309"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bg1"/>
                          </a:solidFill>
                          <a:latin typeface="Franklin Gothic Book" panose="020B0503020102020204" pitchFamily="34" charset="0"/>
                        </a:rPr>
                        <a:t>Khulna University of Engineering &amp; Technology</a:t>
                      </a:r>
                    </a:p>
                  </a:txBody>
                  <a:tcPr marL="107522" marR="107522" marT="53761" marB="537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1279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BC4DDA-ED7A-49BD-9888-0EFFFFDF2931}"/>
              </a:ext>
            </a:extLst>
          </p:cNvPr>
          <p:cNvSpPr txBox="1"/>
          <p:nvPr/>
        </p:nvSpPr>
        <p:spPr>
          <a:xfrm>
            <a:off x="4431436" y="5887427"/>
            <a:ext cx="332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Presentation Date: 24/08/2022</a:t>
            </a:r>
          </a:p>
        </p:txBody>
      </p:sp>
    </p:spTree>
    <p:extLst>
      <p:ext uri="{BB962C8B-B14F-4D97-AF65-F5344CB8AC3E}">
        <p14:creationId xmlns:p14="http://schemas.microsoft.com/office/powerpoint/2010/main" val="42512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Different Blockchain Protocols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645CC5-2B43-489B-BCAE-9AF9B66E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68" y="2103532"/>
            <a:ext cx="8582383" cy="43920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36FEA-BB67-4742-A4EE-B73342FC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181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3378841" y="2781603"/>
            <a:ext cx="5434318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>
                <a:solidFill>
                  <a:srgbClr val="465359"/>
                </a:solidFill>
                <a:latin typeface="Franklin Gothic Demi" panose="020B0703020102020204" pitchFamily="34" charset="0"/>
              </a:rPr>
              <a:t>Ethereum</a:t>
            </a:r>
            <a:endParaRPr lang="en-US" b="1" dirty="0">
              <a:solidFill>
                <a:srgbClr val="465359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41B6B-A6DE-4924-9A96-CB98423B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687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Ethereum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986A-318D-4FE9-BB65-80CD0F205DA5}"/>
              </a:ext>
            </a:extLst>
          </p:cNvPr>
          <p:cNvSpPr txBox="1"/>
          <p:nvPr/>
        </p:nvSpPr>
        <p:spPr>
          <a:xfrm>
            <a:off x="581192" y="4031701"/>
            <a:ext cx="11029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Ethereum is a decentralized, open-source blockchain with smart contract functionality. Ether is the native cryptocurrency of the platform. Among cryptocurrencies, Ether is second only to Bitcoin in market capitalization.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084AE-24BC-4DEB-9FAA-FB406097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60691" y="1985554"/>
            <a:ext cx="1090392" cy="177654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870940-F798-4108-A5B3-B9D126EE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010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Why Ethereum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FEF1B-65E1-42ED-86EA-59742EAFB72D}"/>
              </a:ext>
            </a:extLst>
          </p:cNvPr>
          <p:cNvSpPr txBox="1"/>
          <p:nvPr/>
        </p:nvSpPr>
        <p:spPr>
          <a:xfrm>
            <a:off x="2312126" y="2455817"/>
            <a:ext cx="699576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Supports decentralized Applications.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Smart contracts.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Communicate with the chain Using Solidity.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Cognitive Currency, Ether (ETH).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8F84266-E97C-4B12-93D1-018A65E7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135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1381957" y="2781603"/>
            <a:ext cx="9428086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>
                <a:solidFill>
                  <a:srgbClr val="465359"/>
                </a:solidFill>
                <a:latin typeface="Franklin Gothic Demi" panose="020B0703020102020204" pitchFamily="34" charset="0"/>
              </a:rPr>
              <a:t>Smart Contracts</a:t>
            </a:r>
            <a:endParaRPr lang="en-US" b="1" dirty="0">
              <a:solidFill>
                <a:srgbClr val="465359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4658F-3B4B-452E-B0CF-1D06D735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226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Smart Contracts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A33DA-D33B-49F8-AD4D-D3B9AEC81305}"/>
              </a:ext>
            </a:extLst>
          </p:cNvPr>
          <p:cNvSpPr/>
          <p:nvPr/>
        </p:nvSpPr>
        <p:spPr>
          <a:xfrm>
            <a:off x="1187865" y="2485168"/>
            <a:ext cx="1410789" cy="1423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8D099E-EC4A-4225-8EA5-6DB6020562A2}"/>
              </a:ext>
            </a:extLst>
          </p:cNvPr>
          <p:cNvSpPr/>
          <p:nvPr/>
        </p:nvSpPr>
        <p:spPr>
          <a:xfrm>
            <a:off x="4042778" y="2485168"/>
            <a:ext cx="1410789" cy="14238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9772A-6A43-4719-A550-157755300DF3}"/>
              </a:ext>
            </a:extLst>
          </p:cNvPr>
          <p:cNvSpPr/>
          <p:nvPr/>
        </p:nvSpPr>
        <p:spPr>
          <a:xfrm>
            <a:off x="6742244" y="2460646"/>
            <a:ext cx="1410789" cy="14238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82049-3615-4E90-A952-FE3CBF3E5BE8}"/>
              </a:ext>
            </a:extLst>
          </p:cNvPr>
          <p:cNvSpPr/>
          <p:nvPr/>
        </p:nvSpPr>
        <p:spPr>
          <a:xfrm>
            <a:off x="9370961" y="2460646"/>
            <a:ext cx="1410789" cy="14238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BC642-263B-46D3-A4C9-F964C0736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2912278" y="2665192"/>
            <a:ext cx="870200" cy="87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7DEBE9-2F77-4E90-AED7-F6E7A7143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5660900" y="2709759"/>
            <a:ext cx="870200" cy="87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E61AB-29A8-463D-9DF6-FB9D62762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8326897" y="2737471"/>
            <a:ext cx="870200" cy="87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5AFAB-40FA-4870-AC09-6E4B723DA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93" y="2800328"/>
            <a:ext cx="793531" cy="793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A41AC3-4517-4013-A04F-F8B414D70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06" y="2803571"/>
            <a:ext cx="793531" cy="793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BBBC6F-FA7B-4F30-BC04-6B7EE26AD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872" y="2800328"/>
            <a:ext cx="793531" cy="793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3F0A25-1FC3-47F9-B280-36EEE874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591" y="2800328"/>
            <a:ext cx="793531" cy="7935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3CC0AF-DC63-41EE-B3A6-B2BCB2D3267A}"/>
              </a:ext>
            </a:extLst>
          </p:cNvPr>
          <p:cNvSpPr txBox="1"/>
          <p:nvPr/>
        </p:nvSpPr>
        <p:spPr>
          <a:xfrm>
            <a:off x="581192" y="5142045"/>
            <a:ext cx="1102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Franklin Gothic Book" panose="020B0503020102020204" pitchFamily="34" charset="0"/>
              </a:rPr>
              <a:t>A smart contract is an agreement, in the form of a computer program that is executed automatically once certain pre-programmed conditions are satisfied.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1BEFFC2-903E-41CB-80D0-E4EA2054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15</a:t>
            </a:fld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93D11-840C-42E2-81CD-3A9971B289D6}"/>
              </a:ext>
            </a:extLst>
          </p:cNvPr>
          <p:cNvSpPr txBox="1"/>
          <p:nvPr/>
        </p:nvSpPr>
        <p:spPr>
          <a:xfrm>
            <a:off x="4007777" y="4284378"/>
            <a:ext cx="41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Figure–3 Smart Contract in a Blockchain</a:t>
            </a:r>
          </a:p>
        </p:txBody>
      </p:sp>
    </p:spTree>
    <p:extLst>
      <p:ext uri="{BB962C8B-B14F-4D97-AF65-F5344CB8AC3E}">
        <p14:creationId xmlns:p14="http://schemas.microsoft.com/office/powerpoint/2010/main" val="153021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Smart Contracts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9C293-9244-40DF-8CB0-DDE2D1437D84}"/>
              </a:ext>
            </a:extLst>
          </p:cNvPr>
          <p:cNvSpPr txBox="1"/>
          <p:nvPr/>
        </p:nvSpPr>
        <p:spPr>
          <a:xfrm>
            <a:off x="581192" y="2601157"/>
            <a:ext cx="7923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Transparency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Autonomy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Cost Reduction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Speed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Security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endParaRPr lang="en-US" sz="1200" dirty="0">
              <a:latin typeface="Franklin Gothic Book" panose="020B05030201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0D079D2-3032-4796-B211-13717AA2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379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1677879" y="2781603"/>
            <a:ext cx="8836241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>
                <a:solidFill>
                  <a:srgbClr val="465359"/>
                </a:solidFill>
                <a:latin typeface="Franklin Gothic Demi" panose="020B0703020102020204" pitchFamily="34" charset="0"/>
              </a:rPr>
              <a:t>Proposed Model</a:t>
            </a:r>
            <a:endParaRPr lang="en-US" b="1" dirty="0">
              <a:solidFill>
                <a:srgbClr val="465359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44229-F62D-4E96-8EB9-E1F28979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47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DD382DE-A8A5-4A1A-BECD-4027674DD495}"/>
              </a:ext>
            </a:extLst>
          </p:cNvPr>
          <p:cNvGrpSpPr/>
          <p:nvPr/>
        </p:nvGrpSpPr>
        <p:grpSpPr>
          <a:xfrm>
            <a:off x="834502" y="853061"/>
            <a:ext cx="10404410" cy="4398081"/>
            <a:chOff x="834502" y="853061"/>
            <a:chExt cx="10404410" cy="439808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BD1599-457F-4478-9C37-686C6F44E885}"/>
                </a:ext>
              </a:extLst>
            </p:cNvPr>
            <p:cNvGrpSpPr/>
            <p:nvPr/>
          </p:nvGrpSpPr>
          <p:grpSpPr>
            <a:xfrm>
              <a:off x="1004546" y="1203880"/>
              <a:ext cx="588262" cy="575137"/>
              <a:chOff x="817853" y="2834690"/>
              <a:chExt cx="588262" cy="575137"/>
            </a:xfrm>
          </p:grpSpPr>
          <p:grpSp>
            <p:nvGrpSpPr>
              <p:cNvPr id="3" name="Graphic 4" descr="Woman with solid fill">
                <a:extLst>
                  <a:ext uri="{FF2B5EF4-FFF2-40B4-BE49-F238E27FC236}">
                    <a16:creationId xmlns:a16="http://schemas.microsoft.com/office/drawing/2014/main" id="{CC72E39A-E776-4247-B6C3-AF97D84F3077}"/>
                  </a:ext>
                </a:extLst>
              </p:cNvPr>
              <p:cNvGrpSpPr/>
              <p:nvPr/>
            </p:nvGrpSpPr>
            <p:grpSpPr>
              <a:xfrm>
                <a:off x="817853" y="2834690"/>
                <a:ext cx="281873" cy="575136"/>
                <a:chOff x="817853" y="2834690"/>
                <a:chExt cx="281873" cy="575136"/>
              </a:xfrm>
              <a:solidFill>
                <a:srgbClr val="000000"/>
              </a:solidFill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29796B0B-E9E1-4F8B-B1C8-C85329AB8C19}"/>
                    </a:ext>
                  </a:extLst>
                </p:cNvPr>
                <p:cNvSpPr/>
                <p:nvPr/>
              </p:nvSpPr>
              <p:spPr>
                <a:xfrm>
                  <a:off x="908303" y="2834690"/>
                  <a:ext cx="102246" cy="102246"/>
                </a:xfrm>
                <a:custGeom>
                  <a:avLst/>
                  <a:gdLst>
                    <a:gd name="connsiteX0" fmla="*/ 102246 w 102246"/>
                    <a:gd name="connsiteY0" fmla="*/ 51123 h 102246"/>
                    <a:gd name="connsiteX1" fmla="*/ 51123 w 102246"/>
                    <a:gd name="connsiteY1" fmla="*/ 102247 h 102246"/>
                    <a:gd name="connsiteX2" fmla="*/ 0 w 102246"/>
                    <a:gd name="connsiteY2" fmla="*/ 51123 h 102246"/>
                    <a:gd name="connsiteX3" fmla="*/ 51123 w 102246"/>
                    <a:gd name="connsiteY3" fmla="*/ 0 h 102246"/>
                    <a:gd name="connsiteX4" fmla="*/ 102246 w 102246"/>
                    <a:gd name="connsiteY4" fmla="*/ 51123 h 102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246" h="102246">
                      <a:moveTo>
                        <a:pt x="102246" y="51123"/>
                      </a:moveTo>
                      <a:cubicBezTo>
                        <a:pt x="102246" y="79358"/>
                        <a:pt x="79358" y="102247"/>
                        <a:pt x="51123" y="102247"/>
                      </a:cubicBezTo>
                      <a:cubicBezTo>
                        <a:pt x="22889" y="102247"/>
                        <a:pt x="0" y="79358"/>
                        <a:pt x="0" y="51123"/>
                      </a:cubicBezTo>
                      <a:cubicBezTo>
                        <a:pt x="0" y="22889"/>
                        <a:pt x="22889" y="0"/>
                        <a:pt x="51123" y="0"/>
                      </a:cubicBezTo>
                      <a:cubicBezTo>
                        <a:pt x="79358" y="0"/>
                        <a:pt x="102246" y="22889"/>
                        <a:pt x="102246" y="51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3ADDFF82-0E9F-4022-BF30-88CF534A81E0}"/>
                    </a:ext>
                  </a:extLst>
                </p:cNvPr>
                <p:cNvSpPr/>
                <p:nvPr/>
              </p:nvSpPr>
              <p:spPr>
                <a:xfrm>
                  <a:off x="817853" y="2949717"/>
                  <a:ext cx="281873" cy="460109"/>
                </a:xfrm>
                <a:custGeom>
                  <a:avLst/>
                  <a:gdLst>
                    <a:gd name="connsiteX0" fmla="*/ 280883 w 281873"/>
                    <a:gd name="connsiteY0" fmla="*/ 196825 h 460109"/>
                    <a:gd name="connsiteX1" fmla="*/ 234873 w 281873"/>
                    <a:gd name="connsiteY1" fmla="*/ 38342 h 460109"/>
                    <a:gd name="connsiteX2" fmla="*/ 224648 w 281873"/>
                    <a:gd name="connsiteY2" fmla="*/ 24284 h 460109"/>
                    <a:gd name="connsiteX3" fmla="*/ 170968 w 281873"/>
                    <a:gd name="connsiteY3" fmla="*/ 2556 h 460109"/>
                    <a:gd name="connsiteX4" fmla="*/ 141573 w 281873"/>
                    <a:gd name="connsiteY4" fmla="*/ 0 h 460109"/>
                    <a:gd name="connsiteX5" fmla="*/ 112177 w 281873"/>
                    <a:gd name="connsiteY5" fmla="*/ 2556 h 460109"/>
                    <a:gd name="connsiteX6" fmla="*/ 58497 w 281873"/>
                    <a:gd name="connsiteY6" fmla="*/ 24284 h 460109"/>
                    <a:gd name="connsiteX7" fmla="*/ 48273 w 281873"/>
                    <a:gd name="connsiteY7" fmla="*/ 38342 h 460109"/>
                    <a:gd name="connsiteX8" fmla="*/ 984 w 281873"/>
                    <a:gd name="connsiteY8" fmla="*/ 196825 h 460109"/>
                    <a:gd name="connsiteX9" fmla="*/ 18877 w 281873"/>
                    <a:gd name="connsiteY9" fmla="*/ 228777 h 460109"/>
                    <a:gd name="connsiteX10" fmla="*/ 26545 w 281873"/>
                    <a:gd name="connsiteY10" fmla="*/ 230055 h 460109"/>
                    <a:gd name="connsiteX11" fmla="*/ 50829 w 281873"/>
                    <a:gd name="connsiteY11" fmla="*/ 212162 h 460109"/>
                    <a:gd name="connsiteX12" fmla="*/ 90449 w 281873"/>
                    <a:gd name="connsiteY12" fmla="*/ 77963 h 460109"/>
                    <a:gd name="connsiteX13" fmla="*/ 90449 w 281873"/>
                    <a:gd name="connsiteY13" fmla="*/ 122696 h 460109"/>
                    <a:gd name="connsiteX14" fmla="*/ 43160 w 281873"/>
                    <a:gd name="connsiteY14" fmla="*/ 281178 h 460109"/>
                    <a:gd name="connsiteX15" fmla="*/ 77669 w 281873"/>
                    <a:gd name="connsiteY15" fmla="*/ 281178 h 460109"/>
                    <a:gd name="connsiteX16" fmla="*/ 77669 w 281873"/>
                    <a:gd name="connsiteY16" fmla="*/ 460109 h 460109"/>
                    <a:gd name="connsiteX17" fmla="*/ 128792 w 281873"/>
                    <a:gd name="connsiteY17" fmla="*/ 460109 h 460109"/>
                    <a:gd name="connsiteX18" fmla="*/ 128792 w 281873"/>
                    <a:gd name="connsiteY18" fmla="*/ 281178 h 460109"/>
                    <a:gd name="connsiteX19" fmla="*/ 154353 w 281873"/>
                    <a:gd name="connsiteY19" fmla="*/ 281178 h 460109"/>
                    <a:gd name="connsiteX20" fmla="*/ 154353 w 281873"/>
                    <a:gd name="connsiteY20" fmla="*/ 460109 h 460109"/>
                    <a:gd name="connsiteX21" fmla="*/ 205477 w 281873"/>
                    <a:gd name="connsiteY21" fmla="*/ 460109 h 460109"/>
                    <a:gd name="connsiteX22" fmla="*/ 205477 w 281873"/>
                    <a:gd name="connsiteY22" fmla="*/ 281178 h 460109"/>
                    <a:gd name="connsiteX23" fmla="*/ 239985 w 281873"/>
                    <a:gd name="connsiteY23" fmla="*/ 281178 h 460109"/>
                    <a:gd name="connsiteX24" fmla="*/ 192696 w 281873"/>
                    <a:gd name="connsiteY24" fmla="*/ 122696 h 460109"/>
                    <a:gd name="connsiteX25" fmla="*/ 192696 w 281873"/>
                    <a:gd name="connsiteY25" fmla="*/ 77963 h 460109"/>
                    <a:gd name="connsiteX26" fmla="*/ 232316 w 281873"/>
                    <a:gd name="connsiteY26" fmla="*/ 212162 h 460109"/>
                    <a:gd name="connsiteX27" fmla="*/ 256600 w 281873"/>
                    <a:gd name="connsiteY27" fmla="*/ 230055 h 460109"/>
                    <a:gd name="connsiteX28" fmla="*/ 264268 w 281873"/>
                    <a:gd name="connsiteY28" fmla="*/ 228777 h 460109"/>
                    <a:gd name="connsiteX29" fmla="*/ 280883 w 281873"/>
                    <a:gd name="connsiteY29" fmla="*/ 196825 h 460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81873" h="460109">
                      <a:moveTo>
                        <a:pt x="280883" y="196825"/>
                      </a:moveTo>
                      <a:lnTo>
                        <a:pt x="234873" y="38342"/>
                      </a:lnTo>
                      <a:cubicBezTo>
                        <a:pt x="233594" y="31952"/>
                        <a:pt x="229760" y="26840"/>
                        <a:pt x="224648" y="24284"/>
                      </a:cubicBezTo>
                      <a:cubicBezTo>
                        <a:pt x="209311" y="14059"/>
                        <a:pt x="191418" y="7668"/>
                        <a:pt x="170968" y="2556"/>
                      </a:cubicBezTo>
                      <a:cubicBezTo>
                        <a:pt x="160744" y="1278"/>
                        <a:pt x="151797" y="0"/>
                        <a:pt x="141573" y="0"/>
                      </a:cubicBezTo>
                      <a:cubicBezTo>
                        <a:pt x="131348" y="0"/>
                        <a:pt x="122401" y="1278"/>
                        <a:pt x="112177" y="2556"/>
                      </a:cubicBezTo>
                      <a:cubicBezTo>
                        <a:pt x="91727" y="6390"/>
                        <a:pt x="73834" y="14059"/>
                        <a:pt x="58497" y="24284"/>
                      </a:cubicBezTo>
                      <a:cubicBezTo>
                        <a:pt x="53385" y="28118"/>
                        <a:pt x="49551" y="31952"/>
                        <a:pt x="48273" y="38342"/>
                      </a:cubicBezTo>
                      <a:lnTo>
                        <a:pt x="984" y="196825"/>
                      </a:lnTo>
                      <a:cubicBezTo>
                        <a:pt x="-2851" y="210883"/>
                        <a:pt x="4818" y="224942"/>
                        <a:pt x="18877" y="228777"/>
                      </a:cubicBezTo>
                      <a:cubicBezTo>
                        <a:pt x="21433" y="230055"/>
                        <a:pt x="23989" y="230055"/>
                        <a:pt x="26545" y="230055"/>
                      </a:cubicBezTo>
                      <a:cubicBezTo>
                        <a:pt x="38048" y="230055"/>
                        <a:pt x="48273" y="222386"/>
                        <a:pt x="50829" y="212162"/>
                      </a:cubicBezTo>
                      <a:lnTo>
                        <a:pt x="90449" y="77963"/>
                      </a:lnTo>
                      <a:lnTo>
                        <a:pt x="90449" y="122696"/>
                      </a:lnTo>
                      <a:lnTo>
                        <a:pt x="43160" y="281178"/>
                      </a:lnTo>
                      <a:lnTo>
                        <a:pt x="77669" y="281178"/>
                      </a:lnTo>
                      <a:lnTo>
                        <a:pt x="77669" y="460109"/>
                      </a:lnTo>
                      <a:lnTo>
                        <a:pt x="128792" y="460109"/>
                      </a:lnTo>
                      <a:lnTo>
                        <a:pt x="128792" y="281178"/>
                      </a:lnTo>
                      <a:lnTo>
                        <a:pt x="154353" y="281178"/>
                      </a:lnTo>
                      <a:lnTo>
                        <a:pt x="154353" y="460109"/>
                      </a:lnTo>
                      <a:lnTo>
                        <a:pt x="205477" y="460109"/>
                      </a:lnTo>
                      <a:lnTo>
                        <a:pt x="205477" y="281178"/>
                      </a:lnTo>
                      <a:lnTo>
                        <a:pt x="239985" y="281178"/>
                      </a:lnTo>
                      <a:lnTo>
                        <a:pt x="192696" y="122696"/>
                      </a:lnTo>
                      <a:lnTo>
                        <a:pt x="192696" y="77963"/>
                      </a:lnTo>
                      <a:lnTo>
                        <a:pt x="232316" y="212162"/>
                      </a:lnTo>
                      <a:cubicBezTo>
                        <a:pt x="236151" y="223664"/>
                        <a:pt x="246375" y="230055"/>
                        <a:pt x="256600" y="230055"/>
                      </a:cubicBezTo>
                      <a:cubicBezTo>
                        <a:pt x="259156" y="230055"/>
                        <a:pt x="261712" y="230055"/>
                        <a:pt x="264268" y="228777"/>
                      </a:cubicBezTo>
                      <a:cubicBezTo>
                        <a:pt x="277049" y="224942"/>
                        <a:pt x="284718" y="210883"/>
                        <a:pt x="280883" y="1968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" name="Graphic 6" descr="Man with solid fill">
                <a:extLst>
                  <a:ext uri="{FF2B5EF4-FFF2-40B4-BE49-F238E27FC236}">
                    <a16:creationId xmlns:a16="http://schemas.microsoft.com/office/drawing/2014/main" id="{8A0FF4A6-B643-44C6-A1FF-B52733C5B7CF}"/>
                  </a:ext>
                </a:extLst>
              </p:cNvPr>
              <p:cNvGrpSpPr/>
              <p:nvPr/>
            </p:nvGrpSpPr>
            <p:grpSpPr>
              <a:xfrm>
                <a:off x="1124938" y="2834691"/>
                <a:ext cx="281177" cy="575136"/>
                <a:chOff x="1124938" y="2834691"/>
                <a:chExt cx="281177" cy="575136"/>
              </a:xfrm>
              <a:solidFill>
                <a:srgbClr val="000000"/>
              </a:solidFill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2ED8A160-94C9-412E-ABA1-BD1322710340}"/>
                    </a:ext>
                  </a:extLst>
                </p:cNvPr>
                <p:cNvSpPr/>
                <p:nvPr/>
              </p:nvSpPr>
              <p:spPr>
                <a:xfrm>
                  <a:off x="1214404" y="2834691"/>
                  <a:ext cx="102246" cy="102246"/>
                </a:xfrm>
                <a:custGeom>
                  <a:avLst/>
                  <a:gdLst>
                    <a:gd name="connsiteX0" fmla="*/ 102247 w 102246"/>
                    <a:gd name="connsiteY0" fmla="*/ 51123 h 102246"/>
                    <a:gd name="connsiteX1" fmla="*/ 51123 w 102246"/>
                    <a:gd name="connsiteY1" fmla="*/ 102247 h 102246"/>
                    <a:gd name="connsiteX2" fmla="*/ 0 w 102246"/>
                    <a:gd name="connsiteY2" fmla="*/ 51123 h 102246"/>
                    <a:gd name="connsiteX3" fmla="*/ 51123 w 102246"/>
                    <a:gd name="connsiteY3" fmla="*/ 0 h 102246"/>
                    <a:gd name="connsiteX4" fmla="*/ 102247 w 102246"/>
                    <a:gd name="connsiteY4" fmla="*/ 51123 h 102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246" h="102246">
                      <a:moveTo>
                        <a:pt x="102247" y="51123"/>
                      </a:moveTo>
                      <a:cubicBezTo>
                        <a:pt x="102247" y="79358"/>
                        <a:pt x="79358" y="102247"/>
                        <a:pt x="51123" y="102247"/>
                      </a:cubicBezTo>
                      <a:cubicBezTo>
                        <a:pt x="22889" y="102247"/>
                        <a:pt x="0" y="79358"/>
                        <a:pt x="0" y="51123"/>
                      </a:cubicBezTo>
                      <a:cubicBezTo>
                        <a:pt x="0" y="22889"/>
                        <a:pt x="22889" y="0"/>
                        <a:pt x="51123" y="0"/>
                      </a:cubicBezTo>
                      <a:cubicBezTo>
                        <a:pt x="79358" y="0"/>
                        <a:pt x="102247" y="22889"/>
                        <a:pt x="102247" y="51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0DC502E7-77F5-4857-8903-B83D96A4DC69}"/>
                    </a:ext>
                  </a:extLst>
                </p:cNvPr>
                <p:cNvSpPr/>
                <p:nvPr/>
              </p:nvSpPr>
              <p:spPr>
                <a:xfrm>
                  <a:off x="1124938" y="2949718"/>
                  <a:ext cx="281177" cy="460109"/>
                </a:xfrm>
                <a:custGeom>
                  <a:avLst/>
                  <a:gdLst>
                    <a:gd name="connsiteX0" fmla="*/ 279900 w 281177"/>
                    <a:gd name="connsiteY0" fmla="*/ 199381 h 460109"/>
                    <a:gd name="connsiteX1" fmla="*/ 244114 w 281177"/>
                    <a:gd name="connsiteY1" fmla="*/ 47289 h 460109"/>
                    <a:gd name="connsiteX2" fmla="*/ 236445 w 281177"/>
                    <a:gd name="connsiteY2" fmla="*/ 33230 h 460109"/>
                    <a:gd name="connsiteX3" fmla="*/ 182766 w 281177"/>
                    <a:gd name="connsiteY3" fmla="*/ 5112 h 460109"/>
                    <a:gd name="connsiteX4" fmla="*/ 140589 w 281177"/>
                    <a:gd name="connsiteY4" fmla="*/ 0 h 460109"/>
                    <a:gd name="connsiteX5" fmla="*/ 98412 w 281177"/>
                    <a:gd name="connsiteY5" fmla="*/ 6390 h 460109"/>
                    <a:gd name="connsiteX6" fmla="*/ 44733 w 281177"/>
                    <a:gd name="connsiteY6" fmla="*/ 34508 h 460109"/>
                    <a:gd name="connsiteX7" fmla="*/ 37064 w 281177"/>
                    <a:gd name="connsiteY7" fmla="*/ 48567 h 460109"/>
                    <a:gd name="connsiteX8" fmla="*/ 1278 w 281177"/>
                    <a:gd name="connsiteY8" fmla="*/ 200659 h 460109"/>
                    <a:gd name="connsiteX9" fmla="*/ 0 w 281177"/>
                    <a:gd name="connsiteY9" fmla="*/ 207049 h 460109"/>
                    <a:gd name="connsiteX10" fmla="*/ 25562 w 281177"/>
                    <a:gd name="connsiteY10" fmla="*/ 232611 h 460109"/>
                    <a:gd name="connsiteX11" fmla="*/ 49845 w 281177"/>
                    <a:gd name="connsiteY11" fmla="*/ 213440 h 460109"/>
                    <a:gd name="connsiteX12" fmla="*/ 76685 w 281177"/>
                    <a:gd name="connsiteY12" fmla="*/ 102247 h 460109"/>
                    <a:gd name="connsiteX13" fmla="*/ 76685 w 281177"/>
                    <a:gd name="connsiteY13" fmla="*/ 460109 h 460109"/>
                    <a:gd name="connsiteX14" fmla="*/ 127808 w 281177"/>
                    <a:gd name="connsiteY14" fmla="*/ 460109 h 460109"/>
                    <a:gd name="connsiteX15" fmla="*/ 127808 w 281177"/>
                    <a:gd name="connsiteY15" fmla="*/ 230055 h 460109"/>
                    <a:gd name="connsiteX16" fmla="*/ 153370 w 281177"/>
                    <a:gd name="connsiteY16" fmla="*/ 230055 h 460109"/>
                    <a:gd name="connsiteX17" fmla="*/ 153370 w 281177"/>
                    <a:gd name="connsiteY17" fmla="*/ 460109 h 460109"/>
                    <a:gd name="connsiteX18" fmla="*/ 204493 w 281177"/>
                    <a:gd name="connsiteY18" fmla="*/ 460109 h 460109"/>
                    <a:gd name="connsiteX19" fmla="*/ 204493 w 281177"/>
                    <a:gd name="connsiteY19" fmla="*/ 100968 h 460109"/>
                    <a:gd name="connsiteX20" fmla="*/ 231333 w 281177"/>
                    <a:gd name="connsiteY20" fmla="*/ 212162 h 460109"/>
                    <a:gd name="connsiteX21" fmla="*/ 255616 w 281177"/>
                    <a:gd name="connsiteY21" fmla="*/ 231333 h 460109"/>
                    <a:gd name="connsiteX22" fmla="*/ 281178 w 281177"/>
                    <a:gd name="connsiteY22" fmla="*/ 205771 h 460109"/>
                    <a:gd name="connsiteX23" fmla="*/ 279900 w 281177"/>
                    <a:gd name="connsiteY23" fmla="*/ 199381 h 460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81177" h="460109">
                      <a:moveTo>
                        <a:pt x="279900" y="199381"/>
                      </a:moveTo>
                      <a:lnTo>
                        <a:pt x="244114" y="47289"/>
                      </a:lnTo>
                      <a:cubicBezTo>
                        <a:pt x="242835" y="42177"/>
                        <a:pt x="240279" y="37064"/>
                        <a:pt x="236445" y="33230"/>
                      </a:cubicBezTo>
                      <a:cubicBezTo>
                        <a:pt x="221108" y="20449"/>
                        <a:pt x="203215" y="11503"/>
                        <a:pt x="182766" y="5112"/>
                      </a:cubicBezTo>
                      <a:cubicBezTo>
                        <a:pt x="168707" y="2556"/>
                        <a:pt x="154648" y="0"/>
                        <a:pt x="140589" y="0"/>
                      </a:cubicBezTo>
                      <a:cubicBezTo>
                        <a:pt x="126530" y="0"/>
                        <a:pt x="112471" y="2556"/>
                        <a:pt x="98412" y="6390"/>
                      </a:cubicBezTo>
                      <a:cubicBezTo>
                        <a:pt x="77963" y="11503"/>
                        <a:pt x="60070" y="21727"/>
                        <a:pt x="44733" y="34508"/>
                      </a:cubicBezTo>
                      <a:cubicBezTo>
                        <a:pt x="40899" y="38342"/>
                        <a:pt x="38342" y="43455"/>
                        <a:pt x="37064" y="48567"/>
                      </a:cubicBezTo>
                      <a:lnTo>
                        <a:pt x="1278" y="200659"/>
                      </a:lnTo>
                      <a:cubicBezTo>
                        <a:pt x="1278" y="201937"/>
                        <a:pt x="0" y="204493"/>
                        <a:pt x="0" y="207049"/>
                      </a:cubicBezTo>
                      <a:cubicBezTo>
                        <a:pt x="0" y="221108"/>
                        <a:pt x="11503" y="232611"/>
                        <a:pt x="25562" y="232611"/>
                      </a:cubicBezTo>
                      <a:cubicBezTo>
                        <a:pt x="37064" y="232611"/>
                        <a:pt x="47289" y="223664"/>
                        <a:pt x="49845" y="213440"/>
                      </a:cubicBezTo>
                      <a:lnTo>
                        <a:pt x="76685" y="102247"/>
                      </a:lnTo>
                      <a:lnTo>
                        <a:pt x="76685" y="460109"/>
                      </a:lnTo>
                      <a:lnTo>
                        <a:pt x="127808" y="460109"/>
                      </a:lnTo>
                      <a:lnTo>
                        <a:pt x="127808" y="230055"/>
                      </a:lnTo>
                      <a:lnTo>
                        <a:pt x="153370" y="230055"/>
                      </a:lnTo>
                      <a:lnTo>
                        <a:pt x="153370" y="460109"/>
                      </a:lnTo>
                      <a:lnTo>
                        <a:pt x="204493" y="460109"/>
                      </a:lnTo>
                      <a:lnTo>
                        <a:pt x="204493" y="100968"/>
                      </a:lnTo>
                      <a:lnTo>
                        <a:pt x="231333" y="212162"/>
                      </a:lnTo>
                      <a:cubicBezTo>
                        <a:pt x="233889" y="222386"/>
                        <a:pt x="244114" y="231333"/>
                        <a:pt x="255616" y="231333"/>
                      </a:cubicBezTo>
                      <a:cubicBezTo>
                        <a:pt x="269675" y="231333"/>
                        <a:pt x="281178" y="219830"/>
                        <a:pt x="281178" y="205771"/>
                      </a:cubicBezTo>
                      <a:cubicBezTo>
                        <a:pt x="281178" y="203215"/>
                        <a:pt x="279900" y="200659"/>
                        <a:pt x="279900" y="1993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000956-874E-4F13-9A2E-6D350808ED3C}"/>
                </a:ext>
              </a:extLst>
            </p:cNvPr>
            <p:cNvGrpSpPr/>
            <p:nvPr/>
          </p:nvGrpSpPr>
          <p:grpSpPr>
            <a:xfrm>
              <a:off x="4923733" y="1152159"/>
              <a:ext cx="896748" cy="758202"/>
              <a:chOff x="3553655" y="2651624"/>
              <a:chExt cx="896748" cy="75820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84A8198-6FFB-400C-963C-3A50CAE494FD}"/>
                  </a:ext>
                </a:extLst>
              </p:cNvPr>
              <p:cNvGrpSpPr/>
              <p:nvPr/>
            </p:nvGrpSpPr>
            <p:grpSpPr>
              <a:xfrm>
                <a:off x="3553655" y="2834689"/>
                <a:ext cx="588262" cy="575137"/>
                <a:chOff x="817853" y="2834690"/>
                <a:chExt cx="588262" cy="575137"/>
              </a:xfrm>
            </p:grpSpPr>
            <p:grpSp>
              <p:nvGrpSpPr>
                <p:cNvPr id="12" name="Graphic 4" descr="Woman with solid fill">
                  <a:extLst>
                    <a:ext uri="{FF2B5EF4-FFF2-40B4-BE49-F238E27FC236}">
                      <a16:creationId xmlns:a16="http://schemas.microsoft.com/office/drawing/2014/main" id="{81C7F10B-4B16-4604-AF10-167E3A642A99}"/>
                    </a:ext>
                  </a:extLst>
                </p:cNvPr>
                <p:cNvGrpSpPr/>
                <p:nvPr/>
              </p:nvGrpSpPr>
              <p:grpSpPr>
                <a:xfrm>
                  <a:off x="817853" y="2834690"/>
                  <a:ext cx="281873" cy="575136"/>
                  <a:chOff x="817853" y="2834690"/>
                  <a:chExt cx="281873" cy="575136"/>
                </a:xfrm>
                <a:solidFill>
                  <a:srgbClr val="000000"/>
                </a:solidFill>
              </p:grpSpPr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3E5AD337-79A0-43DB-8627-6342585CD30F}"/>
                      </a:ext>
                    </a:extLst>
                  </p:cNvPr>
                  <p:cNvSpPr/>
                  <p:nvPr/>
                </p:nvSpPr>
                <p:spPr>
                  <a:xfrm>
                    <a:off x="908303" y="2834690"/>
                    <a:ext cx="102246" cy="102246"/>
                  </a:xfrm>
                  <a:custGeom>
                    <a:avLst/>
                    <a:gdLst>
                      <a:gd name="connsiteX0" fmla="*/ 102246 w 102246"/>
                      <a:gd name="connsiteY0" fmla="*/ 51123 h 102246"/>
                      <a:gd name="connsiteX1" fmla="*/ 51123 w 102246"/>
                      <a:gd name="connsiteY1" fmla="*/ 102247 h 102246"/>
                      <a:gd name="connsiteX2" fmla="*/ 0 w 102246"/>
                      <a:gd name="connsiteY2" fmla="*/ 51123 h 102246"/>
                      <a:gd name="connsiteX3" fmla="*/ 51123 w 102246"/>
                      <a:gd name="connsiteY3" fmla="*/ 0 h 102246"/>
                      <a:gd name="connsiteX4" fmla="*/ 102246 w 102246"/>
                      <a:gd name="connsiteY4" fmla="*/ 51123 h 10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246" h="102246">
                        <a:moveTo>
                          <a:pt x="102246" y="51123"/>
                        </a:moveTo>
                        <a:cubicBezTo>
                          <a:pt x="102246" y="79358"/>
                          <a:pt x="79358" y="102247"/>
                          <a:pt x="51123" y="102247"/>
                        </a:cubicBezTo>
                        <a:cubicBezTo>
                          <a:pt x="22889" y="102247"/>
                          <a:pt x="0" y="79358"/>
                          <a:pt x="0" y="51123"/>
                        </a:cubicBezTo>
                        <a:cubicBezTo>
                          <a:pt x="0" y="22889"/>
                          <a:pt x="22889" y="0"/>
                          <a:pt x="51123" y="0"/>
                        </a:cubicBezTo>
                        <a:cubicBezTo>
                          <a:pt x="79358" y="0"/>
                          <a:pt x="102246" y="22889"/>
                          <a:pt x="102246" y="51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412D8FBE-E7EB-4E6B-B653-BC704EE547D7}"/>
                      </a:ext>
                    </a:extLst>
                  </p:cNvPr>
                  <p:cNvSpPr/>
                  <p:nvPr/>
                </p:nvSpPr>
                <p:spPr>
                  <a:xfrm>
                    <a:off x="817853" y="2949717"/>
                    <a:ext cx="281873" cy="460109"/>
                  </a:xfrm>
                  <a:custGeom>
                    <a:avLst/>
                    <a:gdLst>
                      <a:gd name="connsiteX0" fmla="*/ 280883 w 281873"/>
                      <a:gd name="connsiteY0" fmla="*/ 196825 h 460109"/>
                      <a:gd name="connsiteX1" fmla="*/ 234873 w 281873"/>
                      <a:gd name="connsiteY1" fmla="*/ 38342 h 460109"/>
                      <a:gd name="connsiteX2" fmla="*/ 224648 w 281873"/>
                      <a:gd name="connsiteY2" fmla="*/ 24284 h 460109"/>
                      <a:gd name="connsiteX3" fmla="*/ 170968 w 281873"/>
                      <a:gd name="connsiteY3" fmla="*/ 2556 h 460109"/>
                      <a:gd name="connsiteX4" fmla="*/ 141573 w 281873"/>
                      <a:gd name="connsiteY4" fmla="*/ 0 h 460109"/>
                      <a:gd name="connsiteX5" fmla="*/ 112177 w 281873"/>
                      <a:gd name="connsiteY5" fmla="*/ 2556 h 460109"/>
                      <a:gd name="connsiteX6" fmla="*/ 58497 w 281873"/>
                      <a:gd name="connsiteY6" fmla="*/ 24284 h 460109"/>
                      <a:gd name="connsiteX7" fmla="*/ 48273 w 281873"/>
                      <a:gd name="connsiteY7" fmla="*/ 38342 h 460109"/>
                      <a:gd name="connsiteX8" fmla="*/ 984 w 281873"/>
                      <a:gd name="connsiteY8" fmla="*/ 196825 h 460109"/>
                      <a:gd name="connsiteX9" fmla="*/ 18877 w 281873"/>
                      <a:gd name="connsiteY9" fmla="*/ 228777 h 460109"/>
                      <a:gd name="connsiteX10" fmla="*/ 26545 w 281873"/>
                      <a:gd name="connsiteY10" fmla="*/ 230055 h 460109"/>
                      <a:gd name="connsiteX11" fmla="*/ 50829 w 281873"/>
                      <a:gd name="connsiteY11" fmla="*/ 212162 h 460109"/>
                      <a:gd name="connsiteX12" fmla="*/ 90449 w 281873"/>
                      <a:gd name="connsiteY12" fmla="*/ 77963 h 460109"/>
                      <a:gd name="connsiteX13" fmla="*/ 90449 w 281873"/>
                      <a:gd name="connsiteY13" fmla="*/ 122696 h 460109"/>
                      <a:gd name="connsiteX14" fmla="*/ 43160 w 281873"/>
                      <a:gd name="connsiteY14" fmla="*/ 281178 h 460109"/>
                      <a:gd name="connsiteX15" fmla="*/ 77669 w 281873"/>
                      <a:gd name="connsiteY15" fmla="*/ 281178 h 460109"/>
                      <a:gd name="connsiteX16" fmla="*/ 77669 w 281873"/>
                      <a:gd name="connsiteY16" fmla="*/ 460109 h 460109"/>
                      <a:gd name="connsiteX17" fmla="*/ 128792 w 281873"/>
                      <a:gd name="connsiteY17" fmla="*/ 460109 h 460109"/>
                      <a:gd name="connsiteX18" fmla="*/ 128792 w 281873"/>
                      <a:gd name="connsiteY18" fmla="*/ 281178 h 460109"/>
                      <a:gd name="connsiteX19" fmla="*/ 154353 w 281873"/>
                      <a:gd name="connsiteY19" fmla="*/ 281178 h 460109"/>
                      <a:gd name="connsiteX20" fmla="*/ 154353 w 281873"/>
                      <a:gd name="connsiteY20" fmla="*/ 460109 h 460109"/>
                      <a:gd name="connsiteX21" fmla="*/ 205477 w 281873"/>
                      <a:gd name="connsiteY21" fmla="*/ 460109 h 460109"/>
                      <a:gd name="connsiteX22" fmla="*/ 205477 w 281873"/>
                      <a:gd name="connsiteY22" fmla="*/ 281178 h 460109"/>
                      <a:gd name="connsiteX23" fmla="*/ 239985 w 281873"/>
                      <a:gd name="connsiteY23" fmla="*/ 281178 h 460109"/>
                      <a:gd name="connsiteX24" fmla="*/ 192696 w 281873"/>
                      <a:gd name="connsiteY24" fmla="*/ 122696 h 460109"/>
                      <a:gd name="connsiteX25" fmla="*/ 192696 w 281873"/>
                      <a:gd name="connsiteY25" fmla="*/ 77963 h 460109"/>
                      <a:gd name="connsiteX26" fmla="*/ 232316 w 281873"/>
                      <a:gd name="connsiteY26" fmla="*/ 212162 h 460109"/>
                      <a:gd name="connsiteX27" fmla="*/ 256600 w 281873"/>
                      <a:gd name="connsiteY27" fmla="*/ 230055 h 460109"/>
                      <a:gd name="connsiteX28" fmla="*/ 264268 w 281873"/>
                      <a:gd name="connsiteY28" fmla="*/ 228777 h 460109"/>
                      <a:gd name="connsiteX29" fmla="*/ 280883 w 281873"/>
                      <a:gd name="connsiteY29" fmla="*/ 196825 h 460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281873" h="460109">
                        <a:moveTo>
                          <a:pt x="280883" y="196825"/>
                        </a:moveTo>
                        <a:lnTo>
                          <a:pt x="234873" y="38342"/>
                        </a:lnTo>
                        <a:cubicBezTo>
                          <a:pt x="233594" y="31952"/>
                          <a:pt x="229760" y="26840"/>
                          <a:pt x="224648" y="24284"/>
                        </a:cubicBezTo>
                        <a:cubicBezTo>
                          <a:pt x="209311" y="14059"/>
                          <a:pt x="191418" y="7668"/>
                          <a:pt x="170968" y="2556"/>
                        </a:cubicBezTo>
                        <a:cubicBezTo>
                          <a:pt x="160744" y="1278"/>
                          <a:pt x="151797" y="0"/>
                          <a:pt x="141573" y="0"/>
                        </a:cubicBezTo>
                        <a:cubicBezTo>
                          <a:pt x="131348" y="0"/>
                          <a:pt x="122401" y="1278"/>
                          <a:pt x="112177" y="2556"/>
                        </a:cubicBezTo>
                        <a:cubicBezTo>
                          <a:pt x="91727" y="6390"/>
                          <a:pt x="73834" y="14059"/>
                          <a:pt x="58497" y="24284"/>
                        </a:cubicBezTo>
                        <a:cubicBezTo>
                          <a:pt x="53385" y="28118"/>
                          <a:pt x="49551" y="31952"/>
                          <a:pt x="48273" y="38342"/>
                        </a:cubicBezTo>
                        <a:lnTo>
                          <a:pt x="984" y="196825"/>
                        </a:lnTo>
                        <a:cubicBezTo>
                          <a:pt x="-2851" y="210883"/>
                          <a:pt x="4818" y="224942"/>
                          <a:pt x="18877" y="228777"/>
                        </a:cubicBezTo>
                        <a:cubicBezTo>
                          <a:pt x="21433" y="230055"/>
                          <a:pt x="23989" y="230055"/>
                          <a:pt x="26545" y="230055"/>
                        </a:cubicBezTo>
                        <a:cubicBezTo>
                          <a:pt x="38048" y="230055"/>
                          <a:pt x="48273" y="222386"/>
                          <a:pt x="50829" y="212162"/>
                        </a:cubicBezTo>
                        <a:lnTo>
                          <a:pt x="90449" y="77963"/>
                        </a:lnTo>
                        <a:lnTo>
                          <a:pt x="90449" y="122696"/>
                        </a:lnTo>
                        <a:lnTo>
                          <a:pt x="43160" y="281178"/>
                        </a:lnTo>
                        <a:lnTo>
                          <a:pt x="77669" y="281178"/>
                        </a:lnTo>
                        <a:lnTo>
                          <a:pt x="77669" y="460109"/>
                        </a:lnTo>
                        <a:lnTo>
                          <a:pt x="128792" y="460109"/>
                        </a:lnTo>
                        <a:lnTo>
                          <a:pt x="128792" y="281178"/>
                        </a:lnTo>
                        <a:lnTo>
                          <a:pt x="154353" y="281178"/>
                        </a:lnTo>
                        <a:lnTo>
                          <a:pt x="154353" y="460109"/>
                        </a:lnTo>
                        <a:lnTo>
                          <a:pt x="205477" y="460109"/>
                        </a:lnTo>
                        <a:lnTo>
                          <a:pt x="205477" y="281178"/>
                        </a:lnTo>
                        <a:lnTo>
                          <a:pt x="239985" y="281178"/>
                        </a:lnTo>
                        <a:lnTo>
                          <a:pt x="192696" y="122696"/>
                        </a:lnTo>
                        <a:lnTo>
                          <a:pt x="192696" y="77963"/>
                        </a:lnTo>
                        <a:lnTo>
                          <a:pt x="232316" y="212162"/>
                        </a:lnTo>
                        <a:cubicBezTo>
                          <a:pt x="236151" y="223664"/>
                          <a:pt x="246375" y="230055"/>
                          <a:pt x="256600" y="230055"/>
                        </a:cubicBezTo>
                        <a:cubicBezTo>
                          <a:pt x="259156" y="230055"/>
                          <a:pt x="261712" y="230055"/>
                          <a:pt x="264268" y="228777"/>
                        </a:cubicBezTo>
                        <a:cubicBezTo>
                          <a:pt x="277049" y="224942"/>
                          <a:pt x="284718" y="210883"/>
                          <a:pt x="280883" y="19682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" name="Graphic 6" descr="Man with solid fill">
                  <a:extLst>
                    <a:ext uri="{FF2B5EF4-FFF2-40B4-BE49-F238E27FC236}">
                      <a16:creationId xmlns:a16="http://schemas.microsoft.com/office/drawing/2014/main" id="{47ED31CE-BE24-48FF-9584-1F55D8A69AD1}"/>
                    </a:ext>
                  </a:extLst>
                </p:cNvPr>
                <p:cNvGrpSpPr/>
                <p:nvPr/>
              </p:nvGrpSpPr>
              <p:grpSpPr>
                <a:xfrm>
                  <a:off x="1124938" y="2834691"/>
                  <a:ext cx="281177" cy="575136"/>
                  <a:chOff x="1124938" y="2834691"/>
                  <a:chExt cx="281177" cy="575136"/>
                </a:xfrm>
                <a:solidFill>
                  <a:srgbClr val="000000"/>
                </a:solidFill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6F519D0C-FBD4-430C-A1B0-E4B8A42D669E}"/>
                      </a:ext>
                    </a:extLst>
                  </p:cNvPr>
                  <p:cNvSpPr/>
                  <p:nvPr/>
                </p:nvSpPr>
                <p:spPr>
                  <a:xfrm>
                    <a:off x="1214404" y="2834691"/>
                    <a:ext cx="102246" cy="102246"/>
                  </a:xfrm>
                  <a:custGeom>
                    <a:avLst/>
                    <a:gdLst>
                      <a:gd name="connsiteX0" fmla="*/ 102247 w 102246"/>
                      <a:gd name="connsiteY0" fmla="*/ 51123 h 102246"/>
                      <a:gd name="connsiteX1" fmla="*/ 51123 w 102246"/>
                      <a:gd name="connsiteY1" fmla="*/ 102247 h 102246"/>
                      <a:gd name="connsiteX2" fmla="*/ 0 w 102246"/>
                      <a:gd name="connsiteY2" fmla="*/ 51123 h 102246"/>
                      <a:gd name="connsiteX3" fmla="*/ 51123 w 102246"/>
                      <a:gd name="connsiteY3" fmla="*/ 0 h 102246"/>
                      <a:gd name="connsiteX4" fmla="*/ 102247 w 102246"/>
                      <a:gd name="connsiteY4" fmla="*/ 51123 h 10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2246" h="102246">
                        <a:moveTo>
                          <a:pt x="102247" y="51123"/>
                        </a:moveTo>
                        <a:cubicBezTo>
                          <a:pt x="102247" y="79358"/>
                          <a:pt x="79358" y="102247"/>
                          <a:pt x="51123" y="102247"/>
                        </a:cubicBezTo>
                        <a:cubicBezTo>
                          <a:pt x="22889" y="102247"/>
                          <a:pt x="0" y="79358"/>
                          <a:pt x="0" y="51123"/>
                        </a:cubicBezTo>
                        <a:cubicBezTo>
                          <a:pt x="0" y="22889"/>
                          <a:pt x="22889" y="0"/>
                          <a:pt x="51123" y="0"/>
                        </a:cubicBezTo>
                        <a:cubicBezTo>
                          <a:pt x="79358" y="0"/>
                          <a:pt x="102247" y="22889"/>
                          <a:pt x="102247" y="51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9D857D21-C53E-4052-ACA7-0C57BACB314F}"/>
                      </a:ext>
                    </a:extLst>
                  </p:cNvPr>
                  <p:cNvSpPr/>
                  <p:nvPr/>
                </p:nvSpPr>
                <p:spPr>
                  <a:xfrm>
                    <a:off x="1124938" y="2949718"/>
                    <a:ext cx="281177" cy="460109"/>
                  </a:xfrm>
                  <a:custGeom>
                    <a:avLst/>
                    <a:gdLst>
                      <a:gd name="connsiteX0" fmla="*/ 279900 w 281177"/>
                      <a:gd name="connsiteY0" fmla="*/ 199381 h 460109"/>
                      <a:gd name="connsiteX1" fmla="*/ 244114 w 281177"/>
                      <a:gd name="connsiteY1" fmla="*/ 47289 h 460109"/>
                      <a:gd name="connsiteX2" fmla="*/ 236445 w 281177"/>
                      <a:gd name="connsiteY2" fmla="*/ 33230 h 460109"/>
                      <a:gd name="connsiteX3" fmla="*/ 182766 w 281177"/>
                      <a:gd name="connsiteY3" fmla="*/ 5112 h 460109"/>
                      <a:gd name="connsiteX4" fmla="*/ 140589 w 281177"/>
                      <a:gd name="connsiteY4" fmla="*/ 0 h 460109"/>
                      <a:gd name="connsiteX5" fmla="*/ 98412 w 281177"/>
                      <a:gd name="connsiteY5" fmla="*/ 6390 h 460109"/>
                      <a:gd name="connsiteX6" fmla="*/ 44733 w 281177"/>
                      <a:gd name="connsiteY6" fmla="*/ 34508 h 460109"/>
                      <a:gd name="connsiteX7" fmla="*/ 37064 w 281177"/>
                      <a:gd name="connsiteY7" fmla="*/ 48567 h 460109"/>
                      <a:gd name="connsiteX8" fmla="*/ 1278 w 281177"/>
                      <a:gd name="connsiteY8" fmla="*/ 200659 h 460109"/>
                      <a:gd name="connsiteX9" fmla="*/ 0 w 281177"/>
                      <a:gd name="connsiteY9" fmla="*/ 207049 h 460109"/>
                      <a:gd name="connsiteX10" fmla="*/ 25562 w 281177"/>
                      <a:gd name="connsiteY10" fmla="*/ 232611 h 460109"/>
                      <a:gd name="connsiteX11" fmla="*/ 49845 w 281177"/>
                      <a:gd name="connsiteY11" fmla="*/ 213440 h 460109"/>
                      <a:gd name="connsiteX12" fmla="*/ 76685 w 281177"/>
                      <a:gd name="connsiteY12" fmla="*/ 102247 h 460109"/>
                      <a:gd name="connsiteX13" fmla="*/ 76685 w 281177"/>
                      <a:gd name="connsiteY13" fmla="*/ 460109 h 460109"/>
                      <a:gd name="connsiteX14" fmla="*/ 127808 w 281177"/>
                      <a:gd name="connsiteY14" fmla="*/ 460109 h 460109"/>
                      <a:gd name="connsiteX15" fmla="*/ 127808 w 281177"/>
                      <a:gd name="connsiteY15" fmla="*/ 230055 h 460109"/>
                      <a:gd name="connsiteX16" fmla="*/ 153370 w 281177"/>
                      <a:gd name="connsiteY16" fmla="*/ 230055 h 460109"/>
                      <a:gd name="connsiteX17" fmla="*/ 153370 w 281177"/>
                      <a:gd name="connsiteY17" fmla="*/ 460109 h 460109"/>
                      <a:gd name="connsiteX18" fmla="*/ 204493 w 281177"/>
                      <a:gd name="connsiteY18" fmla="*/ 460109 h 460109"/>
                      <a:gd name="connsiteX19" fmla="*/ 204493 w 281177"/>
                      <a:gd name="connsiteY19" fmla="*/ 100968 h 460109"/>
                      <a:gd name="connsiteX20" fmla="*/ 231333 w 281177"/>
                      <a:gd name="connsiteY20" fmla="*/ 212162 h 460109"/>
                      <a:gd name="connsiteX21" fmla="*/ 255616 w 281177"/>
                      <a:gd name="connsiteY21" fmla="*/ 231333 h 460109"/>
                      <a:gd name="connsiteX22" fmla="*/ 281178 w 281177"/>
                      <a:gd name="connsiteY22" fmla="*/ 205771 h 460109"/>
                      <a:gd name="connsiteX23" fmla="*/ 279900 w 281177"/>
                      <a:gd name="connsiteY23" fmla="*/ 199381 h 460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81177" h="460109">
                        <a:moveTo>
                          <a:pt x="279900" y="199381"/>
                        </a:moveTo>
                        <a:lnTo>
                          <a:pt x="244114" y="47289"/>
                        </a:lnTo>
                        <a:cubicBezTo>
                          <a:pt x="242835" y="42177"/>
                          <a:pt x="240279" y="37064"/>
                          <a:pt x="236445" y="33230"/>
                        </a:cubicBezTo>
                        <a:cubicBezTo>
                          <a:pt x="221108" y="20449"/>
                          <a:pt x="203215" y="11503"/>
                          <a:pt x="182766" y="5112"/>
                        </a:cubicBezTo>
                        <a:cubicBezTo>
                          <a:pt x="168707" y="2556"/>
                          <a:pt x="154648" y="0"/>
                          <a:pt x="140589" y="0"/>
                        </a:cubicBezTo>
                        <a:cubicBezTo>
                          <a:pt x="126530" y="0"/>
                          <a:pt x="112471" y="2556"/>
                          <a:pt x="98412" y="6390"/>
                        </a:cubicBezTo>
                        <a:cubicBezTo>
                          <a:pt x="77963" y="11503"/>
                          <a:pt x="60070" y="21727"/>
                          <a:pt x="44733" y="34508"/>
                        </a:cubicBezTo>
                        <a:cubicBezTo>
                          <a:pt x="40899" y="38342"/>
                          <a:pt x="38342" y="43455"/>
                          <a:pt x="37064" y="48567"/>
                        </a:cubicBezTo>
                        <a:lnTo>
                          <a:pt x="1278" y="200659"/>
                        </a:lnTo>
                        <a:cubicBezTo>
                          <a:pt x="1278" y="201937"/>
                          <a:pt x="0" y="204493"/>
                          <a:pt x="0" y="207049"/>
                        </a:cubicBezTo>
                        <a:cubicBezTo>
                          <a:pt x="0" y="221108"/>
                          <a:pt x="11503" y="232611"/>
                          <a:pt x="25562" y="232611"/>
                        </a:cubicBezTo>
                        <a:cubicBezTo>
                          <a:pt x="37064" y="232611"/>
                          <a:pt x="47289" y="223664"/>
                          <a:pt x="49845" y="213440"/>
                        </a:cubicBezTo>
                        <a:lnTo>
                          <a:pt x="76685" y="102247"/>
                        </a:lnTo>
                        <a:lnTo>
                          <a:pt x="76685" y="460109"/>
                        </a:lnTo>
                        <a:lnTo>
                          <a:pt x="127808" y="460109"/>
                        </a:lnTo>
                        <a:lnTo>
                          <a:pt x="127808" y="230055"/>
                        </a:lnTo>
                        <a:lnTo>
                          <a:pt x="153370" y="230055"/>
                        </a:lnTo>
                        <a:lnTo>
                          <a:pt x="153370" y="460109"/>
                        </a:lnTo>
                        <a:lnTo>
                          <a:pt x="204493" y="460109"/>
                        </a:lnTo>
                        <a:lnTo>
                          <a:pt x="204493" y="100968"/>
                        </a:lnTo>
                        <a:lnTo>
                          <a:pt x="231333" y="212162"/>
                        </a:lnTo>
                        <a:cubicBezTo>
                          <a:pt x="233889" y="222386"/>
                          <a:pt x="244114" y="231333"/>
                          <a:pt x="255616" y="231333"/>
                        </a:cubicBezTo>
                        <a:cubicBezTo>
                          <a:pt x="269675" y="231333"/>
                          <a:pt x="281178" y="219830"/>
                          <a:pt x="281178" y="205771"/>
                        </a:cubicBezTo>
                        <a:cubicBezTo>
                          <a:pt x="281178" y="203215"/>
                          <a:pt x="279900" y="200659"/>
                          <a:pt x="279900" y="19938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E0BC54D-EA2F-4848-BA1E-47FB3EC9E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2211" y="2651624"/>
                <a:ext cx="388192" cy="388192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AE5682-BB49-4B0B-8E6A-62F06CD73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6576" y="3434475"/>
              <a:ext cx="1193924" cy="1193924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413CC6-1B49-483D-A609-DBCC70FB94C6}"/>
                </a:ext>
              </a:extLst>
            </p:cNvPr>
            <p:cNvCxnSpPr>
              <a:cxnSpLocks/>
              <a:stCxn id="22" idx="2"/>
              <a:endCxn id="18" idx="0"/>
            </p:cNvCxnSpPr>
            <p:nvPr/>
          </p:nvCxnSpPr>
          <p:spPr>
            <a:xfrm>
              <a:off x="3213538" y="2244861"/>
              <a:ext cx="0" cy="11896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9DF011-7396-48F6-BF37-CC3A34FA6FB1}"/>
                </a:ext>
              </a:extLst>
            </p:cNvPr>
            <p:cNvSpPr txBox="1"/>
            <p:nvPr/>
          </p:nvSpPr>
          <p:spPr>
            <a:xfrm>
              <a:off x="3213538" y="2485434"/>
              <a:ext cx="1372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Book" panose="020B0503020102020204" pitchFamily="34" charset="0"/>
                </a:rPr>
                <a:t>User Information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E6326B-2FFC-4E9B-88B7-C80F53DD73E7}"/>
                </a:ext>
              </a:extLst>
            </p:cNvPr>
            <p:cNvGrpSpPr/>
            <p:nvPr/>
          </p:nvGrpSpPr>
          <p:grpSpPr>
            <a:xfrm>
              <a:off x="2077375" y="853061"/>
              <a:ext cx="2272326" cy="1391800"/>
              <a:chOff x="1677880" y="2663301"/>
              <a:chExt cx="2272326" cy="13918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3F2D007-27B2-4D5E-889F-26EB85612615}"/>
                  </a:ext>
                </a:extLst>
              </p:cNvPr>
              <p:cNvSpPr/>
              <p:nvPr/>
            </p:nvSpPr>
            <p:spPr>
              <a:xfrm>
                <a:off x="1677880" y="2663301"/>
                <a:ext cx="2272326" cy="1391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Registration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Franklin Gothic Book" panose="020B0503020102020204" pitchFamily="34" charset="0"/>
                  </a:rPr>
                  <a:t>Interface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68FC2AE-A4DC-4873-923F-8BAA3DD6A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85055" y="2988921"/>
                <a:ext cx="806181" cy="806181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4DB1FF-6409-4006-8B5F-A6074FDFECE4}"/>
                </a:ext>
              </a:extLst>
            </p:cNvPr>
            <p:cNvSpPr txBox="1"/>
            <p:nvPr/>
          </p:nvSpPr>
          <p:spPr>
            <a:xfrm>
              <a:off x="4709354" y="2015543"/>
              <a:ext cx="1193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Book" panose="020B0503020102020204" pitchFamily="34" charset="0"/>
                </a:rPr>
                <a:t>User Account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F4F693-E5BA-496E-9C78-867E04F5B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5761" y="1065273"/>
              <a:ext cx="1156146" cy="1156146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7D6172-C0C5-4C26-B126-D90512639919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25" y="1592091"/>
              <a:ext cx="55590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100721-2B28-420D-9AC5-4CCF11FA766E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622260" y="1548961"/>
              <a:ext cx="4551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3D201D5-CB56-4CC3-AFA1-454396794AFA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5820481" y="1643346"/>
              <a:ext cx="1855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D89CB5A-9B1C-4476-B253-90035D46AD7C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8831907" y="1643346"/>
              <a:ext cx="103774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F46101-BE03-46AD-82C1-7311B3C7290C}"/>
                </a:ext>
              </a:extLst>
            </p:cNvPr>
            <p:cNvSpPr txBox="1"/>
            <p:nvPr/>
          </p:nvSpPr>
          <p:spPr>
            <a:xfrm>
              <a:off x="6086723" y="1306126"/>
              <a:ext cx="1372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Book" panose="020B0503020102020204" pitchFamily="34" charset="0"/>
                </a:rPr>
                <a:t>User Payment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DEDC681-B599-4FCE-AE72-61B1A8B1F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1096" y="3441590"/>
              <a:ext cx="1193924" cy="119392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C9B36F6-B9E5-4E11-BAEB-0AB16F63551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8208058" y="2166183"/>
              <a:ext cx="5740" cy="12754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D249D2-5671-4041-936E-9B412635028F}"/>
                </a:ext>
              </a:extLst>
            </p:cNvPr>
            <p:cNvSpPr txBox="1"/>
            <p:nvPr/>
          </p:nvSpPr>
          <p:spPr>
            <a:xfrm>
              <a:off x="8502378" y="3460415"/>
              <a:ext cx="15142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Franklin Gothic Book" panose="020B0503020102020204" pitchFamily="34" charset="0"/>
                </a:rPr>
                <a:t>Transaction list updated in blockchain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A01D58-2AEE-4F34-8F99-9E3633BDB548}"/>
                </a:ext>
              </a:extLst>
            </p:cNvPr>
            <p:cNvSpPr/>
            <p:nvPr/>
          </p:nvSpPr>
          <p:spPr>
            <a:xfrm>
              <a:off x="10016585" y="1318907"/>
              <a:ext cx="1222327" cy="609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Tax Paid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B9AF1B-BFCE-48FC-ABD6-71037250C18D}"/>
                </a:ext>
              </a:extLst>
            </p:cNvPr>
            <p:cNvSpPr txBox="1"/>
            <p:nvPr/>
          </p:nvSpPr>
          <p:spPr>
            <a:xfrm>
              <a:off x="8748590" y="1033974"/>
              <a:ext cx="1372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Franklin Gothic Book" panose="020B0503020102020204" pitchFamily="34" charset="0"/>
                </a:rPr>
                <a:t>Execute Transaction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24758A-41BC-4B1F-A0B3-C323BCBAA04F}"/>
                </a:ext>
              </a:extLst>
            </p:cNvPr>
            <p:cNvSpPr/>
            <p:nvPr/>
          </p:nvSpPr>
          <p:spPr>
            <a:xfrm>
              <a:off x="834502" y="3884500"/>
              <a:ext cx="169076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Blockchain</a:t>
              </a:r>
              <a:endParaRPr lang="en-US" dirty="0">
                <a:solidFill>
                  <a:schemeClr val="tx1"/>
                </a:solidFill>
                <a:latin typeface="Franklin Gothic Book" panose="020B05030201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539435-A519-4451-8DA6-8239D1413F2D}"/>
                </a:ext>
              </a:extLst>
            </p:cNvPr>
            <p:cNvSpPr txBox="1"/>
            <p:nvPr/>
          </p:nvSpPr>
          <p:spPr>
            <a:xfrm>
              <a:off x="2350315" y="4604811"/>
              <a:ext cx="21111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Franklin Gothic Book" panose="020B0503020102020204" pitchFamily="34" charset="0"/>
                </a:rPr>
                <a:t>Store user information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Franklin Gothic Book" panose="020B0503020102020204" pitchFamily="34" charset="0"/>
                </a:rPr>
                <a:t>User private key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>
                  <a:latin typeface="Franklin Gothic Book" panose="020B0503020102020204" pitchFamily="34" charset="0"/>
                </a:rPr>
                <a:t>User public key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F3D9429-EF80-42F9-8615-502A8FEEBF43}"/>
              </a:ext>
            </a:extLst>
          </p:cNvPr>
          <p:cNvSpPr txBox="1"/>
          <p:nvPr/>
        </p:nvSpPr>
        <p:spPr>
          <a:xfrm>
            <a:off x="4719748" y="5793705"/>
            <a:ext cx="275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Figure–4: Proposed Model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EF2449B6-827A-445B-96FC-D8530FC8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724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Why this approach?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83074-21DE-4072-9D2F-36A6737C5BB5}"/>
              </a:ext>
            </a:extLst>
          </p:cNvPr>
          <p:cNvSpPr txBox="1"/>
          <p:nvPr/>
        </p:nvSpPr>
        <p:spPr>
          <a:xfrm>
            <a:off x="581191" y="2425476"/>
            <a:ext cx="49649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It brings transparency to the system.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It makes system autonomous.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Helps making transaction faster and more secure.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Reduces Cost.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More secure then traditional approach.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B9D14-92E5-4E11-95DA-11F25A2B17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45880" y="2425476"/>
            <a:ext cx="4964928" cy="32596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BBA015-D5BA-443B-8658-38926E25E0D1}"/>
              </a:ext>
            </a:extLst>
          </p:cNvPr>
          <p:cNvSpPr/>
          <p:nvPr/>
        </p:nvSpPr>
        <p:spPr>
          <a:xfrm>
            <a:off x="6942357" y="2025981"/>
            <a:ext cx="4371974" cy="7989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AC9E4-50A4-4A9E-A4D9-185A8FACA625}"/>
              </a:ext>
            </a:extLst>
          </p:cNvPr>
          <p:cNvSpPr txBox="1"/>
          <p:nvPr/>
        </p:nvSpPr>
        <p:spPr>
          <a:xfrm>
            <a:off x="7059819" y="6012024"/>
            <a:ext cx="413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Figure–5: Distributed Ledger Technology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A95EA1-E79B-4362-956C-E58E359E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19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02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4BD5-E5B8-4CC3-8199-A5A655C6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Outline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63BD0E-CB36-4864-8162-C911EF3DC4C6}"/>
              </a:ext>
            </a:extLst>
          </p:cNvPr>
          <p:cNvSpPr/>
          <p:nvPr/>
        </p:nvSpPr>
        <p:spPr>
          <a:xfrm>
            <a:off x="581192" y="2415651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6F8F81-3953-45FE-8E49-F995403CA04A}"/>
              </a:ext>
            </a:extLst>
          </p:cNvPr>
          <p:cNvSpPr/>
          <p:nvPr/>
        </p:nvSpPr>
        <p:spPr>
          <a:xfrm>
            <a:off x="581192" y="2968028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54581-7E7B-4285-A11E-DD1AD462FCEB}"/>
              </a:ext>
            </a:extLst>
          </p:cNvPr>
          <p:cNvSpPr/>
          <p:nvPr/>
        </p:nvSpPr>
        <p:spPr>
          <a:xfrm>
            <a:off x="583290" y="3547146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2C39BB-1294-446D-B266-D3FA33997731}"/>
              </a:ext>
            </a:extLst>
          </p:cNvPr>
          <p:cNvSpPr/>
          <p:nvPr/>
        </p:nvSpPr>
        <p:spPr>
          <a:xfrm>
            <a:off x="581192" y="4207872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59B06-891A-4E86-8EDF-C1D2433C335B}"/>
              </a:ext>
            </a:extLst>
          </p:cNvPr>
          <p:cNvSpPr/>
          <p:nvPr/>
        </p:nvSpPr>
        <p:spPr>
          <a:xfrm>
            <a:off x="581192" y="4785248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B27292-D97F-4306-BD19-08D60CF7E2E3}"/>
              </a:ext>
            </a:extLst>
          </p:cNvPr>
          <p:cNvSpPr/>
          <p:nvPr/>
        </p:nvSpPr>
        <p:spPr>
          <a:xfrm>
            <a:off x="582247" y="5353564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266AFC-8679-4A23-B984-C0103F843B8A}"/>
              </a:ext>
            </a:extLst>
          </p:cNvPr>
          <p:cNvSpPr/>
          <p:nvPr/>
        </p:nvSpPr>
        <p:spPr>
          <a:xfrm>
            <a:off x="933536" y="2185386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B6808F-AEC3-4596-BF67-51B6F67136A7}"/>
              </a:ext>
            </a:extLst>
          </p:cNvPr>
          <p:cNvCxnSpPr>
            <a:cxnSpLocks/>
          </p:cNvCxnSpPr>
          <p:nvPr/>
        </p:nvCxnSpPr>
        <p:spPr>
          <a:xfrm>
            <a:off x="582822" y="2689616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33757FE-E448-46A5-AE6F-442AE2C586D8}"/>
              </a:ext>
            </a:extLst>
          </p:cNvPr>
          <p:cNvSpPr/>
          <p:nvPr/>
        </p:nvSpPr>
        <p:spPr>
          <a:xfrm>
            <a:off x="933536" y="2764506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Goal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3CD34-4752-4636-BE48-FE58E6AA282A}"/>
              </a:ext>
            </a:extLst>
          </p:cNvPr>
          <p:cNvCxnSpPr>
            <a:cxnSpLocks/>
          </p:cNvCxnSpPr>
          <p:nvPr/>
        </p:nvCxnSpPr>
        <p:spPr>
          <a:xfrm>
            <a:off x="582822" y="3287726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AEA1A48-E853-4624-B557-3D7AAB0E8975}"/>
              </a:ext>
            </a:extLst>
          </p:cNvPr>
          <p:cNvSpPr/>
          <p:nvPr/>
        </p:nvSpPr>
        <p:spPr>
          <a:xfrm>
            <a:off x="933536" y="3400155"/>
            <a:ext cx="83930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37F381-B950-4C1B-A71E-2C526C90349E}"/>
              </a:ext>
            </a:extLst>
          </p:cNvPr>
          <p:cNvCxnSpPr>
            <a:cxnSpLocks/>
          </p:cNvCxnSpPr>
          <p:nvPr/>
        </p:nvCxnSpPr>
        <p:spPr>
          <a:xfrm>
            <a:off x="581192" y="392562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B61999D-0437-45BF-AEEC-1FAD18B7136C}"/>
              </a:ext>
            </a:extLst>
          </p:cNvPr>
          <p:cNvSpPr/>
          <p:nvPr/>
        </p:nvSpPr>
        <p:spPr>
          <a:xfrm>
            <a:off x="933536" y="3990772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Ethereum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3C3727-F33A-4DD5-9BBC-3387E139E27D}"/>
              </a:ext>
            </a:extLst>
          </p:cNvPr>
          <p:cNvCxnSpPr>
            <a:cxnSpLocks/>
          </p:cNvCxnSpPr>
          <p:nvPr/>
        </p:nvCxnSpPr>
        <p:spPr>
          <a:xfrm>
            <a:off x="562352" y="4597682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E8CD911-C478-406A-95B5-EC4AACEEAA03}"/>
              </a:ext>
            </a:extLst>
          </p:cNvPr>
          <p:cNvSpPr/>
          <p:nvPr/>
        </p:nvSpPr>
        <p:spPr>
          <a:xfrm>
            <a:off x="904534" y="4605272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Contracts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CC5056-6FCB-483A-9D76-07950C13332F}"/>
              </a:ext>
            </a:extLst>
          </p:cNvPr>
          <p:cNvCxnSpPr>
            <a:cxnSpLocks/>
          </p:cNvCxnSpPr>
          <p:nvPr/>
        </p:nvCxnSpPr>
        <p:spPr>
          <a:xfrm>
            <a:off x="562352" y="5195852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2956F40-E5CB-45A2-83A4-E2D2738B5AC2}"/>
              </a:ext>
            </a:extLst>
          </p:cNvPr>
          <p:cNvSpPr/>
          <p:nvPr/>
        </p:nvSpPr>
        <p:spPr>
          <a:xfrm>
            <a:off x="904534" y="5225163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Proposed Model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6262197-8E49-4CFC-99B0-734733816144}"/>
              </a:ext>
            </a:extLst>
          </p:cNvPr>
          <p:cNvCxnSpPr>
            <a:cxnSpLocks/>
          </p:cNvCxnSpPr>
          <p:nvPr/>
        </p:nvCxnSpPr>
        <p:spPr>
          <a:xfrm>
            <a:off x="581192" y="573630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6B7422C-7AE5-42C2-BA10-A3996AD4D813}"/>
              </a:ext>
            </a:extLst>
          </p:cNvPr>
          <p:cNvSpPr/>
          <p:nvPr/>
        </p:nvSpPr>
        <p:spPr>
          <a:xfrm>
            <a:off x="9999420" y="2211825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E9AF80-F938-4886-8356-F521CE0FD8DF}"/>
              </a:ext>
            </a:extLst>
          </p:cNvPr>
          <p:cNvSpPr/>
          <p:nvPr/>
        </p:nvSpPr>
        <p:spPr>
          <a:xfrm>
            <a:off x="9999421" y="2811990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83D437-DD65-4825-94AC-D4A761E97E2D}"/>
              </a:ext>
            </a:extLst>
          </p:cNvPr>
          <p:cNvSpPr/>
          <p:nvPr/>
        </p:nvSpPr>
        <p:spPr>
          <a:xfrm>
            <a:off x="9999422" y="3525510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F5159B-5D4C-4D4C-A234-2239C4C5F664}"/>
              </a:ext>
            </a:extLst>
          </p:cNvPr>
          <p:cNvSpPr/>
          <p:nvPr/>
        </p:nvSpPr>
        <p:spPr>
          <a:xfrm>
            <a:off x="9999425" y="4094696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6AAEE3-8936-4D35-A96C-0A5BE4BB041A}"/>
              </a:ext>
            </a:extLst>
          </p:cNvPr>
          <p:cNvSpPr/>
          <p:nvPr/>
        </p:nvSpPr>
        <p:spPr>
          <a:xfrm>
            <a:off x="9999424" y="4719635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36ED35-301E-4E06-8CDF-A7DFF2EFB3F0}"/>
              </a:ext>
            </a:extLst>
          </p:cNvPr>
          <p:cNvSpPr/>
          <p:nvPr/>
        </p:nvSpPr>
        <p:spPr>
          <a:xfrm>
            <a:off x="9999423" y="5269744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F7A922-C06E-4DFA-B2CC-47D6B2777794}"/>
              </a:ext>
            </a:extLst>
          </p:cNvPr>
          <p:cNvSpPr/>
          <p:nvPr/>
        </p:nvSpPr>
        <p:spPr>
          <a:xfrm>
            <a:off x="562352" y="5995694"/>
            <a:ext cx="173758" cy="173758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25A6BC-1C2A-4463-8293-0AA686B24857}"/>
              </a:ext>
            </a:extLst>
          </p:cNvPr>
          <p:cNvCxnSpPr>
            <a:cxnSpLocks/>
          </p:cNvCxnSpPr>
          <p:nvPr/>
        </p:nvCxnSpPr>
        <p:spPr>
          <a:xfrm>
            <a:off x="562347" y="6311984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0A2ECE4-9336-480D-979D-48166A0518E9}"/>
              </a:ext>
            </a:extLst>
          </p:cNvPr>
          <p:cNvSpPr/>
          <p:nvPr/>
        </p:nvSpPr>
        <p:spPr>
          <a:xfrm>
            <a:off x="10018265" y="5911874"/>
            <a:ext cx="543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>
                <a:solidFill>
                  <a:srgbClr val="4472C4"/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</a:t>
            </a:r>
            <a:endParaRPr lang="en-IN" sz="2000" b="1" dirty="0">
              <a:solidFill>
                <a:srgbClr val="4472C4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E5CE81-BA16-44E1-9A12-D5933EA7BE30}"/>
              </a:ext>
            </a:extLst>
          </p:cNvPr>
          <p:cNvSpPr/>
          <p:nvPr/>
        </p:nvSpPr>
        <p:spPr>
          <a:xfrm>
            <a:off x="884639" y="5758094"/>
            <a:ext cx="762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Timeline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2231-C1FD-452E-A619-38BAC63A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49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3ED11-B7C0-41E8-A3CB-3865678FBD11}"/>
              </a:ext>
            </a:extLst>
          </p:cNvPr>
          <p:cNvSpPr txBox="1"/>
          <p:nvPr/>
        </p:nvSpPr>
        <p:spPr>
          <a:xfrm>
            <a:off x="4661687" y="6169968"/>
            <a:ext cx="286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Figure–6: Timeline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B1B39-70D0-41A3-BB88-765E98CD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932876"/>
            <a:ext cx="11029616" cy="408041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55A45C-C264-4478-AEF1-E8A32BD9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400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F7F74-A7CC-400C-B6AB-37D117AB0932}"/>
              </a:ext>
            </a:extLst>
          </p:cNvPr>
          <p:cNvSpPr txBox="1"/>
          <p:nvPr/>
        </p:nvSpPr>
        <p:spPr>
          <a:xfrm>
            <a:off x="581192" y="2425476"/>
            <a:ext cx="110296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Daniel </a:t>
            </a:r>
            <a:r>
              <a:rPr lang="en-US" sz="2400" dirty="0" err="1">
                <a:latin typeface="Franklin Gothic Book" panose="020B0503020102020204" pitchFamily="34" charset="0"/>
              </a:rPr>
              <a:t>Zinca</a:t>
            </a:r>
            <a:r>
              <a:rPr lang="en-US" sz="2400" dirty="0">
                <a:latin typeface="Franklin Gothic Book" panose="020B0503020102020204" pitchFamily="34" charset="0"/>
              </a:rPr>
              <a:t> and Vlad-Andrei </a:t>
            </a:r>
            <a:r>
              <a:rPr lang="en-US" sz="2400" dirty="0" err="1">
                <a:latin typeface="Franklin Gothic Book" panose="020B0503020102020204" pitchFamily="34" charset="0"/>
              </a:rPr>
              <a:t>Negrean</a:t>
            </a:r>
            <a:r>
              <a:rPr lang="en-US" sz="2400" dirty="0">
                <a:latin typeface="Franklin Gothic Book" panose="020B0503020102020204" pitchFamily="34" charset="0"/>
              </a:rPr>
              <a:t>. Development of a road tax payment application using the </a:t>
            </a:r>
            <a:r>
              <a:rPr lang="en-US" sz="2400" dirty="0" err="1">
                <a:latin typeface="Franklin Gothic Book" panose="020B0503020102020204" pitchFamily="34" charset="0"/>
              </a:rPr>
              <a:t>ethereum</a:t>
            </a:r>
            <a:r>
              <a:rPr lang="en-US" sz="2400" dirty="0">
                <a:latin typeface="Franklin Gothic Book" panose="020B0503020102020204" pitchFamily="34" charset="0"/>
              </a:rPr>
              <a:t> platform. In 2018 International Symposium on Electronics and </a:t>
            </a:r>
            <a:r>
              <a:rPr lang="en-US" sz="2400" dirty="0" err="1">
                <a:latin typeface="Franklin Gothic Book" panose="020B0503020102020204" pitchFamily="34" charset="0"/>
              </a:rPr>
              <a:t>Telecommunica</a:t>
            </a:r>
            <a:r>
              <a:rPr lang="en-US" sz="2400" dirty="0">
                <a:latin typeface="Franklin Gothic Book" panose="020B0503020102020204" pitchFamily="34" charset="0"/>
              </a:rPr>
              <a:t>- </a:t>
            </a:r>
            <a:r>
              <a:rPr lang="en-US" sz="2400" dirty="0" err="1">
                <a:latin typeface="Franklin Gothic Book" panose="020B0503020102020204" pitchFamily="34" charset="0"/>
              </a:rPr>
              <a:t>tions</a:t>
            </a:r>
            <a:r>
              <a:rPr lang="en-US" sz="2400" dirty="0">
                <a:latin typeface="Franklin Gothic Book" panose="020B0503020102020204" pitchFamily="34" charset="0"/>
              </a:rPr>
              <a:t> (ISETC), pages 1–4. IEEE, 2018.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Satoshi Nakamoto. Bitcoin: A peer-to-peer electronic cash system. Decentralized Business Review, page 21260, 2008.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2400" dirty="0" err="1">
                <a:latin typeface="Franklin Gothic Book" panose="020B0503020102020204" pitchFamily="34" charset="0"/>
              </a:rPr>
              <a:t>Vitalik</a:t>
            </a:r>
            <a:r>
              <a:rPr lang="en-US" sz="2400" dirty="0">
                <a:latin typeface="Franklin Gothic Book" panose="020B0503020102020204" pitchFamily="34" charset="0"/>
              </a:rPr>
              <a:t> </a:t>
            </a:r>
            <a:r>
              <a:rPr lang="en-US" sz="2400" dirty="0" err="1">
                <a:latin typeface="Franklin Gothic Book" panose="020B0503020102020204" pitchFamily="34" charset="0"/>
              </a:rPr>
              <a:t>Buterin</a:t>
            </a:r>
            <a:r>
              <a:rPr lang="en-US" sz="2400" dirty="0">
                <a:latin typeface="Franklin Gothic Book" panose="020B0503020102020204" pitchFamily="34" charset="0"/>
              </a:rPr>
              <a:t> et al. A next-generation smart contract and decentralized application platform white paper, 3(37):2–1, 2014.</a:t>
            </a:r>
          </a:p>
          <a:p>
            <a:pPr marL="457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sz="2400" dirty="0">
                <a:latin typeface="Franklin Gothic Book" panose="020B0503020102020204" pitchFamily="34" charset="0"/>
              </a:rPr>
              <a:t>What is Ethereum? By Alex Moskov &lt; https://coincentral.com/&gt;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97682-58E1-479D-A569-3F98137E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961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3388310" y="2781603"/>
            <a:ext cx="5415379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all" spc="0" normalizeH="0" baseline="0" noProof="0" dirty="0">
                <a:ln>
                  <a:noFill/>
                </a:ln>
                <a:solidFill>
                  <a:srgbClr val="465359"/>
                </a:solidFill>
                <a:effectLst/>
                <a:uLnTx/>
                <a:uFillTx/>
                <a:latin typeface="Franklin Gothic Demi" panose="020B0703020102020204" pitchFamily="34" charset="0"/>
                <a:ea typeface="+mj-ea"/>
                <a:cs typeface="+mj-cs"/>
              </a:rPr>
              <a:t>Thank You</a:t>
            </a:r>
            <a:endParaRPr kumimoji="0" lang="en-US" sz="2800" b="1" i="0" u="none" strike="noStrike" kern="1200" cap="all" spc="0" normalizeH="0" baseline="0" noProof="0" dirty="0">
              <a:ln>
                <a:noFill/>
              </a:ln>
              <a:solidFill>
                <a:srgbClr val="465359"/>
              </a:solidFill>
              <a:effectLst/>
              <a:uLnTx/>
              <a:uFillTx/>
              <a:latin typeface="Franklin Gothic Demi" panose="020B0703020102020204" pitchFamily="34" charset="0"/>
              <a:ea typeface="+mj-ea"/>
              <a:cs typeface="+mj-cs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C479EFB-AA1C-4844-8822-F635E513032A}"/>
              </a:ext>
            </a:extLst>
          </p:cNvPr>
          <p:cNvSpPr txBox="1">
            <a:spLocks/>
          </p:cNvSpPr>
          <p:nvPr/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2000" smtClean="0"/>
              <a:pPr/>
              <a:t>22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615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4BD5-E5B8-4CC3-8199-A5A655C6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Introduction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A2E1-AD50-4191-BA68-2CE4B63B67F7}"/>
              </a:ext>
            </a:extLst>
          </p:cNvPr>
          <p:cNvSpPr txBox="1"/>
          <p:nvPr/>
        </p:nvSpPr>
        <p:spPr>
          <a:xfrm>
            <a:off x="581192" y="2507673"/>
            <a:ext cx="110296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Government service tax such as road toll, entry fee in any government powered establishment etc. is sometimes have been worrying part of the taxation.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There is possibilities of corruption such as tax fraud, more then allocated tax etc. 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Trying to minimize the problems here is a necessity.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Franklin Gothic Book" panose="020B0503020102020204" pitchFamily="34" charset="0"/>
              </a:rPr>
              <a:t>One approach could be to make the system decentralize so that these problems does not happen.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94AB2F-AF19-4F7A-A186-0FFD18E3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657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4BD5-E5B8-4CC3-8199-A5A655C6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Our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7A2E1-AD50-4191-BA68-2CE4B63B67F7}"/>
              </a:ext>
            </a:extLst>
          </p:cNvPr>
          <p:cNvSpPr txBox="1"/>
          <p:nvPr/>
        </p:nvSpPr>
        <p:spPr>
          <a:xfrm>
            <a:off x="581192" y="2507673"/>
            <a:ext cx="110296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ranklin Gothic Book" panose="020B0503020102020204" pitchFamily="34" charset="0"/>
              </a:rPr>
              <a:t>Our goal is to try to prevent the corruption that’s happening by: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 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Franklin Gothic Book" panose="020B0503020102020204" pitchFamily="34" charset="0"/>
              </a:rPr>
              <a:t>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Franklin Gothic Book" panose="020B0503020102020204" pitchFamily="34" charset="0"/>
              </a:rPr>
              <a:t>Increase security by using blockchain.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Franklin Gothic Book" panose="020B0503020102020204" pitchFamily="34" charset="0"/>
              </a:rPr>
              <a:t>M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ake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 the process faster than before.</a:t>
            </a:r>
            <a:endParaRPr lang="en-US" sz="2400" dirty="0">
              <a:solidFill>
                <a:prstClr val="black"/>
              </a:solidFill>
              <a:latin typeface="Franklin Gothic Book" panose="020B0503020102020204" pitchFamily="34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Transparency.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Immutablity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AD40B-6107-49E6-8AC6-3877B3DC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312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DBB86C-CEF6-46EB-ACED-816318900ACA}"/>
              </a:ext>
            </a:extLst>
          </p:cNvPr>
          <p:cNvSpPr txBox="1">
            <a:spLocks/>
          </p:cNvSpPr>
          <p:nvPr/>
        </p:nvSpPr>
        <p:spPr>
          <a:xfrm>
            <a:off x="2981713" y="2781603"/>
            <a:ext cx="6228573" cy="12947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>
                <a:solidFill>
                  <a:srgbClr val="465359"/>
                </a:solidFill>
                <a:latin typeface="Franklin Gothic Demi" panose="020B0703020102020204" pitchFamily="34" charset="0"/>
              </a:rPr>
              <a:t>Blockchain</a:t>
            </a:r>
            <a:endParaRPr lang="en-US" b="1" dirty="0">
              <a:solidFill>
                <a:srgbClr val="465359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F5499-1EF1-4711-92B0-7407D4E2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07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65359"/>
          </a:solidFill>
        </p:spPr>
        <p:txBody>
          <a:bodyPr/>
          <a:lstStyle/>
          <a:p>
            <a:r>
              <a:rPr lang="en-US" sz="4800" b="1" dirty="0">
                <a:latin typeface="Franklin Gothic Demi" panose="020B0703020102020204" pitchFamily="34" charset="0"/>
              </a:rPr>
              <a:t>Blockchain</a:t>
            </a:r>
            <a:endParaRPr 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8986A-318D-4FE9-BB65-80CD0F205DA5}"/>
              </a:ext>
            </a:extLst>
          </p:cNvPr>
          <p:cNvSpPr txBox="1"/>
          <p:nvPr/>
        </p:nvSpPr>
        <p:spPr>
          <a:xfrm>
            <a:off x="581192" y="2736502"/>
            <a:ext cx="11029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Franklin Gothic Book" panose="020B0503020102020204" pitchFamily="34" charset="0"/>
              </a:rPr>
              <a:t>A Blockchain is a type of Digital Ledger Technology that consists of growing list of Records, called Blocks, that are securely linked together using cryptography.</a:t>
            </a:r>
          </a:p>
          <a:p>
            <a:pPr algn="just"/>
            <a:r>
              <a:rPr lang="en-US" sz="2800" dirty="0">
                <a:latin typeface="Franklin Gothic Book" panose="020B0503020102020204" pitchFamily="34" charset="0"/>
              </a:rPr>
              <a:t>																				</a:t>
            </a:r>
          </a:p>
          <a:p>
            <a:pPr algn="just"/>
            <a:r>
              <a:rPr lang="en-US" sz="2800" dirty="0">
                <a:latin typeface="Franklin Gothic Book" panose="020B0503020102020204" pitchFamily="34" charset="0"/>
              </a:rPr>
              <a:t>																			- Wikipedia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0EDBA1-E3DA-4F3D-985C-6B780AFD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984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Block Representation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A55D4-20E7-48F0-A05A-8C29274F17BE}"/>
              </a:ext>
            </a:extLst>
          </p:cNvPr>
          <p:cNvSpPr/>
          <p:nvPr/>
        </p:nvSpPr>
        <p:spPr>
          <a:xfrm>
            <a:off x="5181599" y="2552421"/>
            <a:ext cx="1828799" cy="19108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4E402-A9E5-4486-9B66-11F9DDE1A2B2}"/>
              </a:ext>
            </a:extLst>
          </p:cNvPr>
          <p:cNvSpPr txBox="1"/>
          <p:nvPr/>
        </p:nvSpPr>
        <p:spPr>
          <a:xfrm>
            <a:off x="4570580" y="4577022"/>
            <a:ext cx="2871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1. Data:     “Hello World!”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CE583-E516-4AC3-B0CA-64DA5B5A055E}"/>
              </a:ext>
            </a:extLst>
          </p:cNvPr>
          <p:cNvSpPr txBox="1"/>
          <p:nvPr/>
        </p:nvSpPr>
        <p:spPr>
          <a:xfrm>
            <a:off x="4570580" y="4977132"/>
            <a:ext cx="3289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2. Prev. Hash:  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D9687-1CA5-492C-973F-F704E21377C9}"/>
              </a:ext>
            </a:extLst>
          </p:cNvPr>
          <p:cNvSpPr txBox="1"/>
          <p:nvPr/>
        </p:nvSpPr>
        <p:spPr>
          <a:xfrm>
            <a:off x="4570580" y="5377242"/>
            <a:ext cx="3366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3. Own Hash:  </a:t>
            </a:r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43FC004C891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BCC6E-E205-4939-984F-1E7538CA8850}"/>
              </a:ext>
            </a:extLst>
          </p:cNvPr>
          <p:cNvSpPr txBox="1"/>
          <p:nvPr/>
        </p:nvSpPr>
        <p:spPr>
          <a:xfrm>
            <a:off x="3825850" y="5992796"/>
            <a:ext cx="485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Figure–1: Block representation of a blockchain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147D75-D8BD-4A00-988B-8ED80D16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31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Visual Representation of blockchain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A4D0BB-CC59-4426-B9C3-6C5C3C2B3ABB}"/>
              </a:ext>
            </a:extLst>
          </p:cNvPr>
          <p:cNvSpPr/>
          <p:nvPr/>
        </p:nvSpPr>
        <p:spPr>
          <a:xfrm>
            <a:off x="1401219" y="2591700"/>
            <a:ext cx="1410789" cy="1423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3F51EA-91E8-4830-987B-FD63807F789F}"/>
              </a:ext>
            </a:extLst>
          </p:cNvPr>
          <p:cNvSpPr/>
          <p:nvPr/>
        </p:nvSpPr>
        <p:spPr>
          <a:xfrm>
            <a:off x="4256132" y="2591700"/>
            <a:ext cx="1410789" cy="14238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364BC1-F981-4D3E-A3F2-EAAB7BA695D0}"/>
              </a:ext>
            </a:extLst>
          </p:cNvPr>
          <p:cNvSpPr/>
          <p:nvPr/>
        </p:nvSpPr>
        <p:spPr>
          <a:xfrm>
            <a:off x="6955598" y="2567178"/>
            <a:ext cx="1410789" cy="14238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1867D6-87BD-4093-AC3C-8004BE2BC6B2}"/>
              </a:ext>
            </a:extLst>
          </p:cNvPr>
          <p:cNvSpPr/>
          <p:nvPr/>
        </p:nvSpPr>
        <p:spPr>
          <a:xfrm>
            <a:off x="9584315" y="2567178"/>
            <a:ext cx="1410789" cy="14238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4C3624-EC18-4690-AF12-0888D62B094E}"/>
              </a:ext>
            </a:extLst>
          </p:cNvPr>
          <p:cNvSpPr txBox="1"/>
          <p:nvPr/>
        </p:nvSpPr>
        <p:spPr>
          <a:xfrm>
            <a:off x="1146638" y="4105200"/>
            <a:ext cx="177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XXXXXX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52008E-797A-431F-8484-C540FD97BFEC}"/>
              </a:ext>
            </a:extLst>
          </p:cNvPr>
          <p:cNvSpPr txBox="1"/>
          <p:nvPr/>
        </p:nvSpPr>
        <p:spPr>
          <a:xfrm>
            <a:off x="1150693" y="4384114"/>
            <a:ext cx="255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000000000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612F5-C94E-490D-9E61-84B1BC39BAB2}"/>
              </a:ext>
            </a:extLst>
          </p:cNvPr>
          <p:cNvSpPr txBox="1"/>
          <p:nvPr/>
        </p:nvSpPr>
        <p:spPr>
          <a:xfrm>
            <a:off x="954734" y="4905420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DA0F2C-5181-4D75-8726-7ADE6AAA1E4B}"/>
              </a:ext>
            </a:extLst>
          </p:cNvPr>
          <p:cNvSpPr txBox="1"/>
          <p:nvPr/>
        </p:nvSpPr>
        <p:spPr>
          <a:xfrm>
            <a:off x="3872421" y="4105200"/>
            <a:ext cx="2012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AAAAAAAA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542EA6-5685-4E69-9FBA-CE80B2565E5C}"/>
              </a:ext>
            </a:extLst>
          </p:cNvPr>
          <p:cNvSpPr txBox="1"/>
          <p:nvPr/>
        </p:nvSpPr>
        <p:spPr>
          <a:xfrm>
            <a:off x="3882026" y="4521562"/>
            <a:ext cx="27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A920A-11D7-407F-ACA1-04B348DCCB4D}"/>
              </a:ext>
            </a:extLst>
          </p:cNvPr>
          <p:cNvSpPr txBox="1"/>
          <p:nvPr/>
        </p:nvSpPr>
        <p:spPr>
          <a:xfrm>
            <a:off x="3742726" y="5077475"/>
            <a:ext cx="262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2964A2-B46E-4C5B-AAC6-047622452848}"/>
              </a:ext>
            </a:extLst>
          </p:cNvPr>
          <p:cNvSpPr/>
          <p:nvPr/>
        </p:nvSpPr>
        <p:spPr>
          <a:xfrm>
            <a:off x="3725173" y="4986054"/>
            <a:ext cx="2578329" cy="545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B5EC44-AA73-4974-AE98-5D68026ABA2C}"/>
              </a:ext>
            </a:extLst>
          </p:cNvPr>
          <p:cNvSpPr/>
          <p:nvPr/>
        </p:nvSpPr>
        <p:spPr>
          <a:xfrm>
            <a:off x="872541" y="4813086"/>
            <a:ext cx="2578329" cy="547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-Right Arrow 19">
            <a:extLst>
              <a:ext uri="{FF2B5EF4-FFF2-40B4-BE49-F238E27FC236}">
                <a16:creationId xmlns:a16="http://schemas.microsoft.com/office/drawing/2014/main" id="{5B30E7AA-7A8B-49FF-9CBA-9B650546123D}"/>
              </a:ext>
            </a:extLst>
          </p:cNvPr>
          <p:cNvSpPr/>
          <p:nvPr/>
        </p:nvSpPr>
        <p:spPr>
          <a:xfrm rot="20044348">
            <a:off x="3388145" y="4774044"/>
            <a:ext cx="577936" cy="266581"/>
          </a:xfrm>
          <a:prstGeom prst="leftRightArrow">
            <a:avLst>
              <a:gd name="adj1" fmla="val 39219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8BA912-88D7-400D-8695-7ABFBD6DCFAA}"/>
              </a:ext>
            </a:extLst>
          </p:cNvPr>
          <p:cNvSpPr txBox="1"/>
          <p:nvPr/>
        </p:nvSpPr>
        <p:spPr>
          <a:xfrm>
            <a:off x="6900392" y="4105200"/>
            <a:ext cx="199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BBBBBBB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B3A2D4-69E4-4F8D-AA27-03E6DEABEEF8}"/>
              </a:ext>
            </a:extLst>
          </p:cNvPr>
          <p:cNvSpPr txBox="1"/>
          <p:nvPr/>
        </p:nvSpPr>
        <p:spPr>
          <a:xfrm>
            <a:off x="6874951" y="4485451"/>
            <a:ext cx="27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0C56A9-1693-4AE5-9E87-34074CE27E6C}"/>
              </a:ext>
            </a:extLst>
          </p:cNvPr>
          <p:cNvSpPr txBox="1"/>
          <p:nvPr/>
        </p:nvSpPr>
        <p:spPr>
          <a:xfrm>
            <a:off x="6838564" y="4976266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D4AF6C43FD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72E00D-D4C2-4101-9698-C5E96BCACF0A}"/>
              </a:ext>
            </a:extLst>
          </p:cNvPr>
          <p:cNvSpPr/>
          <p:nvPr/>
        </p:nvSpPr>
        <p:spPr>
          <a:xfrm>
            <a:off x="6838564" y="4328593"/>
            <a:ext cx="2715522" cy="5768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979FD30-3F73-47EA-AE81-058B45BC2F72}"/>
              </a:ext>
            </a:extLst>
          </p:cNvPr>
          <p:cNvSpPr/>
          <p:nvPr/>
        </p:nvSpPr>
        <p:spPr>
          <a:xfrm>
            <a:off x="3802396" y="4425208"/>
            <a:ext cx="2578329" cy="5476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25">
            <a:extLst>
              <a:ext uri="{FF2B5EF4-FFF2-40B4-BE49-F238E27FC236}">
                <a16:creationId xmlns:a16="http://schemas.microsoft.com/office/drawing/2014/main" id="{C3506F96-E4D2-4C00-A9CC-EC7BED6F0881}"/>
              </a:ext>
            </a:extLst>
          </p:cNvPr>
          <p:cNvSpPr/>
          <p:nvPr/>
        </p:nvSpPr>
        <p:spPr>
          <a:xfrm rot="20044348">
            <a:off x="6085665" y="4773489"/>
            <a:ext cx="834859" cy="312786"/>
          </a:xfrm>
          <a:prstGeom prst="leftRightArrow">
            <a:avLst>
              <a:gd name="adj1" fmla="val 39219"/>
              <a:gd name="adj2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DCA346-BCAC-42AF-B3EA-ED44A084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3125632" y="2771724"/>
            <a:ext cx="870200" cy="870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1E03D99-2959-4F98-8775-D4D43F81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5874254" y="2816291"/>
            <a:ext cx="870200" cy="8702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3286F17-A2DB-4C67-BABC-E22A9CD85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8540251" y="2844003"/>
            <a:ext cx="870200" cy="87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9F60643-4B42-41F2-A43D-EF01B134BA28}"/>
              </a:ext>
            </a:extLst>
          </p:cNvPr>
          <p:cNvSpPr txBox="1"/>
          <p:nvPr/>
        </p:nvSpPr>
        <p:spPr>
          <a:xfrm>
            <a:off x="1368746" y="2191591"/>
            <a:ext cx="147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Genesis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0B21C8-6B3A-40C0-97A0-495BDBF5BAAC}"/>
              </a:ext>
            </a:extLst>
          </p:cNvPr>
          <p:cNvSpPr txBox="1"/>
          <p:nvPr/>
        </p:nvSpPr>
        <p:spPr>
          <a:xfrm>
            <a:off x="3663002" y="6001285"/>
            <a:ext cx="485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Figure–2: Visual Representation of Blockchain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2AE5-3370-406F-A7F6-A8A5ECBF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40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/>
      <p:bldP spid="45" grpId="0"/>
      <p:bldP spid="46" grpId="0"/>
      <p:bldP spid="47" grpId="0" animBg="1"/>
      <p:bldP spid="48" grpId="0" animBg="1"/>
      <p:bldP spid="49" grpId="0" animBg="1"/>
      <p:bldP spid="5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15C0-B103-4B26-A7A7-7A00C86A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Franklin Gothic Demi" panose="020B0703020102020204" pitchFamily="34" charset="0"/>
              </a:rPr>
              <a:t>Attack on a Blockchain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5A9ECA-16BF-4E46-9AE6-EB193964E324}"/>
              </a:ext>
            </a:extLst>
          </p:cNvPr>
          <p:cNvSpPr/>
          <p:nvPr/>
        </p:nvSpPr>
        <p:spPr>
          <a:xfrm>
            <a:off x="1339160" y="3122117"/>
            <a:ext cx="1410789" cy="1423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1D0FBA-7BCB-44AD-BC06-0BF160CD08B1}"/>
              </a:ext>
            </a:extLst>
          </p:cNvPr>
          <p:cNvSpPr/>
          <p:nvPr/>
        </p:nvSpPr>
        <p:spPr>
          <a:xfrm>
            <a:off x="4055386" y="3143071"/>
            <a:ext cx="1410789" cy="14238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7CF64F-3BD3-44BC-93F2-D721B2C3AC6E}"/>
              </a:ext>
            </a:extLst>
          </p:cNvPr>
          <p:cNvSpPr/>
          <p:nvPr/>
        </p:nvSpPr>
        <p:spPr>
          <a:xfrm>
            <a:off x="6850966" y="3181790"/>
            <a:ext cx="1410789" cy="142385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8CDD1F-C9B0-4845-9301-5594477F7EC8}"/>
              </a:ext>
            </a:extLst>
          </p:cNvPr>
          <p:cNvSpPr/>
          <p:nvPr/>
        </p:nvSpPr>
        <p:spPr>
          <a:xfrm>
            <a:off x="9491999" y="3164302"/>
            <a:ext cx="1410789" cy="14238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BE136-635C-4C0B-B882-B0DC2F12CFC6}"/>
              </a:ext>
            </a:extLst>
          </p:cNvPr>
          <p:cNvSpPr txBox="1"/>
          <p:nvPr/>
        </p:nvSpPr>
        <p:spPr>
          <a:xfrm>
            <a:off x="1288655" y="4777430"/>
            <a:ext cx="177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XXXXXX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2CCB1B-425D-4E28-83C9-AFDB8A892404}"/>
              </a:ext>
            </a:extLst>
          </p:cNvPr>
          <p:cNvSpPr txBox="1"/>
          <p:nvPr/>
        </p:nvSpPr>
        <p:spPr>
          <a:xfrm>
            <a:off x="1298663" y="5079693"/>
            <a:ext cx="2715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000000000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083CD-47C1-464D-A219-2F52C505E757}"/>
              </a:ext>
            </a:extLst>
          </p:cNvPr>
          <p:cNvSpPr txBox="1"/>
          <p:nvPr/>
        </p:nvSpPr>
        <p:spPr>
          <a:xfrm>
            <a:off x="1286785" y="5431093"/>
            <a:ext cx="2497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502EB-920F-4696-95E2-7AD1C3D667C7}"/>
              </a:ext>
            </a:extLst>
          </p:cNvPr>
          <p:cNvSpPr txBox="1"/>
          <p:nvPr/>
        </p:nvSpPr>
        <p:spPr>
          <a:xfrm>
            <a:off x="3839262" y="4808909"/>
            <a:ext cx="2187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BBBBBBBBB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B010DD-CB04-45B8-AB6D-5A6E2EDC4AE6}"/>
              </a:ext>
            </a:extLst>
          </p:cNvPr>
          <p:cNvSpPr txBox="1"/>
          <p:nvPr/>
        </p:nvSpPr>
        <p:spPr>
          <a:xfrm>
            <a:off x="3839262" y="5142630"/>
            <a:ext cx="27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43FC004C8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DCF2AC-FE56-485E-94E1-8AF111F9E5B6}"/>
              </a:ext>
            </a:extLst>
          </p:cNvPr>
          <p:cNvSpPr txBox="1"/>
          <p:nvPr/>
        </p:nvSpPr>
        <p:spPr>
          <a:xfrm>
            <a:off x="3839262" y="5398875"/>
            <a:ext cx="2620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086E44-D5F9-47FE-9CA5-A3E21A002BE6}"/>
              </a:ext>
            </a:extLst>
          </p:cNvPr>
          <p:cNvSpPr txBox="1"/>
          <p:nvPr/>
        </p:nvSpPr>
        <p:spPr>
          <a:xfrm>
            <a:off x="6801918" y="4816620"/>
            <a:ext cx="199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1. Data:     BBBBBBB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46722C-1B14-4D18-A260-77BA75284C22}"/>
              </a:ext>
            </a:extLst>
          </p:cNvPr>
          <p:cNvSpPr txBox="1"/>
          <p:nvPr/>
        </p:nvSpPr>
        <p:spPr>
          <a:xfrm>
            <a:off x="6801918" y="5115755"/>
            <a:ext cx="27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2. Prev.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1894A19C85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FFA13D-04D3-462B-BB23-B96AC72E54FD}"/>
              </a:ext>
            </a:extLst>
          </p:cNvPr>
          <p:cNvSpPr txBox="1"/>
          <p:nvPr/>
        </p:nvSpPr>
        <p:spPr>
          <a:xfrm>
            <a:off x="6810719" y="5439983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3. Own Hash:  </a:t>
            </a:r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D4AF6C43FD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44C8F7F-6F95-4195-B736-DB90B3B0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2986421" y="3374991"/>
            <a:ext cx="870200" cy="8702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61FEE48-868B-4E28-9194-C2064D81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5702648" y="3408717"/>
            <a:ext cx="870200" cy="870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2F7EEFF-8FC2-43C8-975E-829AE53F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1933">
            <a:off x="8441778" y="3361813"/>
            <a:ext cx="870200" cy="870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C31DCAD-2C6F-4AB6-AD9B-4345B468A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533" y="2180435"/>
            <a:ext cx="826494" cy="826494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F4414F-5D2F-4BCB-B7FE-BC77C90A35AC}"/>
              </a:ext>
            </a:extLst>
          </p:cNvPr>
          <p:cNvCxnSpPr/>
          <p:nvPr/>
        </p:nvCxnSpPr>
        <p:spPr>
          <a:xfrm flipV="1">
            <a:off x="4611189" y="4962797"/>
            <a:ext cx="1188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3A2C2DD-F5DF-4188-8CD3-E23835EF803F}"/>
              </a:ext>
            </a:extLst>
          </p:cNvPr>
          <p:cNvSpPr txBox="1"/>
          <p:nvPr/>
        </p:nvSpPr>
        <p:spPr>
          <a:xfrm>
            <a:off x="4647644" y="4592764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</a:rPr>
              <a:t>ZZZZZZZ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1BBE08-6DD5-40A1-97C1-15C195258836}"/>
              </a:ext>
            </a:extLst>
          </p:cNvPr>
          <p:cNvCxnSpPr>
            <a:endCxn id="56" idx="3"/>
          </p:cNvCxnSpPr>
          <p:nvPr/>
        </p:nvCxnSpPr>
        <p:spPr>
          <a:xfrm>
            <a:off x="4998393" y="5552763"/>
            <a:ext cx="1461779" cy="15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6671C03-A64A-40AF-9470-AB55F44000D0}"/>
              </a:ext>
            </a:extLst>
          </p:cNvPr>
          <p:cNvSpPr txBox="1"/>
          <p:nvPr/>
        </p:nvSpPr>
        <p:spPr>
          <a:xfrm>
            <a:off x="4922670" y="5588907"/>
            <a:ext cx="138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1604B26F8C</a:t>
            </a:r>
          </a:p>
        </p:txBody>
      </p:sp>
      <p:sp>
        <p:nvSpPr>
          <p:cNvPr id="68" name="Left-Right Arrow 43">
            <a:extLst>
              <a:ext uri="{FF2B5EF4-FFF2-40B4-BE49-F238E27FC236}">
                <a16:creationId xmlns:a16="http://schemas.microsoft.com/office/drawing/2014/main" id="{E265A6A0-9490-4847-A85F-BE51EF3D1C16}"/>
              </a:ext>
            </a:extLst>
          </p:cNvPr>
          <p:cNvSpPr/>
          <p:nvPr/>
        </p:nvSpPr>
        <p:spPr>
          <a:xfrm rot="19798459">
            <a:off x="6170362" y="5439770"/>
            <a:ext cx="718095" cy="270917"/>
          </a:xfrm>
          <a:prstGeom prst="left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&quot;No&quot; Symbol 44">
            <a:extLst>
              <a:ext uri="{FF2B5EF4-FFF2-40B4-BE49-F238E27FC236}">
                <a16:creationId xmlns:a16="http://schemas.microsoft.com/office/drawing/2014/main" id="{05C784FB-4B48-4834-ADE1-B6B2C12C32FA}"/>
              </a:ext>
            </a:extLst>
          </p:cNvPr>
          <p:cNvSpPr/>
          <p:nvPr/>
        </p:nvSpPr>
        <p:spPr>
          <a:xfrm rot="20047234">
            <a:off x="6249362" y="5225293"/>
            <a:ext cx="263448" cy="264073"/>
          </a:xfrm>
          <a:prstGeom prst="noSmoking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021CE06-26FB-4B6C-8E61-405DB9AD3038}"/>
              </a:ext>
            </a:extLst>
          </p:cNvPr>
          <p:cNvGrpSpPr/>
          <p:nvPr/>
        </p:nvGrpSpPr>
        <p:grpSpPr>
          <a:xfrm>
            <a:off x="5517040" y="3366118"/>
            <a:ext cx="1280969" cy="1040830"/>
            <a:chOff x="6252166" y="1016971"/>
            <a:chExt cx="1280969" cy="104083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D4BB8FD-7B4C-4936-82D8-3A34C712EC36}"/>
                </a:ext>
              </a:extLst>
            </p:cNvPr>
            <p:cNvSpPr/>
            <p:nvPr/>
          </p:nvSpPr>
          <p:spPr>
            <a:xfrm>
              <a:off x="6252166" y="1035462"/>
              <a:ext cx="1280969" cy="1022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46B59C1-78CD-4DF9-868A-BC4A62335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05557">
              <a:off x="6439542" y="1016971"/>
              <a:ext cx="916195" cy="916195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2816458-57E5-4ADB-AEAB-7062D8DE7C49}"/>
              </a:ext>
            </a:extLst>
          </p:cNvPr>
          <p:cNvSpPr txBox="1"/>
          <p:nvPr/>
        </p:nvSpPr>
        <p:spPr>
          <a:xfrm>
            <a:off x="2046719" y="6080332"/>
            <a:ext cx="753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“BLOCKS ARE CRYPTOGRAPHICALLY LINKED TOGETHER”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D3893-81B9-44C4-9779-715EBB5F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8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5" grpId="0"/>
      <p:bldP spid="67" grpId="0"/>
      <p:bldP spid="68" grpId="0" animBg="1"/>
      <p:bldP spid="69" grpId="0" animBg="1"/>
      <p:bldP spid="73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1546</TotalTime>
  <Words>721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Wingdings 2</vt:lpstr>
      <vt:lpstr>Times New Roman</vt:lpstr>
      <vt:lpstr>Franklin Gothic Book</vt:lpstr>
      <vt:lpstr>Wingdings</vt:lpstr>
      <vt:lpstr>Open Sans</vt:lpstr>
      <vt:lpstr>Calibri</vt:lpstr>
      <vt:lpstr>Franklin Gothic Demi</vt:lpstr>
      <vt:lpstr>Gill Sans MT</vt:lpstr>
      <vt:lpstr>Dividend</vt:lpstr>
      <vt:lpstr>PowerPoint Presentation</vt:lpstr>
      <vt:lpstr>Outline</vt:lpstr>
      <vt:lpstr>Introduction</vt:lpstr>
      <vt:lpstr>Our Goal</vt:lpstr>
      <vt:lpstr>PowerPoint Presentation</vt:lpstr>
      <vt:lpstr>Blockchain</vt:lpstr>
      <vt:lpstr>Block Representation</vt:lpstr>
      <vt:lpstr>Visual Representation of blockchain</vt:lpstr>
      <vt:lpstr>Attack on a Blockchain</vt:lpstr>
      <vt:lpstr>Different Blockchain Protocols</vt:lpstr>
      <vt:lpstr>PowerPoint Presentation</vt:lpstr>
      <vt:lpstr>Ethereum</vt:lpstr>
      <vt:lpstr>Why Ethereum</vt:lpstr>
      <vt:lpstr>PowerPoint Presentation</vt:lpstr>
      <vt:lpstr>Smart Contracts</vt:lpstr>
      <vt:lpstr>Smart Contracts</vt:lpstr>
      <vt:lpstr>PowerPoint Presentation</vt:lpstr>
      <vt:lpstr>PowerPoint Presentation</vt:lpstr>
      <vt:lpstr>Why this approach?</vt:lpstr>
      <vt:lpstr>Timeline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ssifu</cp:lastModifiedBy>
  <cp:revision>130</cp:revision>
  <dcterms:created xsi:type="dcterms:W3CDTF">2022-08-21T15:17:39Z</dcterms:created>
  <dcterms:modified xsi:type="dcterms:W3CDTF">2023-02-11T18:08:26Z</dcterms:modified>
</cp:coreProperties>
</file>