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/>
    <p:restoredTop sz="94709"/>
  </p:normalViewPr>
  <p:slideViewPr>
    <p:cSldViewPr snapToGrid="0" snapToObjects="1">
      <p:cViewPr varScale="1">
        <p:scale>
          <a:sx n="61" d="100"/>
          <a:sy n="61" d="100"/>
        </p:scale>
        <p:origin x="24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BD564-43DC-4D00-91B0-314A3B9E5A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AF83B-7E43-4C8D-8032-3857F540767C}">
      <dgm:prSet/>
      <dgm:spPr/>
      <dgm:t>
        <a:bodyPr/>
        <a:lstStyle/>
        <a:p>
          <a:r>
            <a:rPr lang="en-US" b="1" i="1" dirty="0"/>
            <a:t>➤ Le site </a:t>
          </a:r>
          <a:r>
            <a:rPr lang="en-US" b="1" i="1" dirty="0" err="1"/>
            <a:t>enregistre</a:t>
          </a:r>
          <a:r>
            <a:rPr lang="en-US" b="1" i="1" dirty="0"/>
            <a:t> </a:t>
          </a:r>
          <a:r>
            <a:rPr lang="en-US" b="1" i="1" dirty="0" err="1"/>
            <a:t>une</a:t>
          </a:r>
          <a:r>
            <a:rPr lang="en-US" b="1" i="1" dirty="0"/>
            <a:t> </a:t>
          </a:r>
          <a:r>
            <a:rPr lang="en-US" b="1" i="1" dirty="0" err="1"/>
            <a:t>croissance</a:t>
          </a:r>
          <a:r>
            <a:rPr lang="en-US" b="1" i="1" dirty="0"/>
            <a:t> </a:t>
          </a:r>
          <a:r>
            <a:rPr lang="en-US" b="1" i="1" dirty="0" err="1"/>
            <a:t>exponentielle</a:t>
          </a:r>
          <a:r>
            <a:rPr lang="en-US" b="1" i="1" dirty="0"/>
            <a:t> de son </a:t>
          </a:r>
          <a:r>
            <a:rPr lang="en-US" b="1" i="1" dirty="0" err="1"/>
            <a:t>nombre</a:t>
          </a:r>
          <a:r>
            <a:rPr lang="en-US" b="1" i="1" dirty="0"/>
            <a:t> de </a:t>
          </a:r>
          <a:r>
            <a:rPr lang="en-US" b="1" i="1" dirty="0" err="1"/>
            <a:t>visiteurs</a:t>
          </a:r>
          <a:endParaRPr lang="en-US" dirty="0"/>
        </a:p>
      </dgm:t>
    </dgm:pt>
    <dgm:pt modelId="{39B3F3E3-C13A-48B4-976B-6170007E56F9}" type="parTrans" cxnId="{392693E1-4509-4FA8-AB6F-E3C87A3DD598}">
      <dgm:prSet/>
      <dgm:spPr/>
      <dgm:t>
        <a:bodyPr/>
        <a:lstStyle/>
        <a:p>
          <a:endParaRPr lang="en-US"/>
        </a:p>
      </dgm:t>
    </dgm:pt>
    <dgm:pt modelId="{FDAA6BAA-C19F-4DE5-AD85-5E66E0B9B447}" type="sibTrans" cxnId="{392693E1-4509-4FA8-AB6F-E3C87A3DD598}">
      <dgm:prSet/>
      <dgm:spPr/>
      <dgm:t>
        <a:bodyPr/>
        <a:lstStyle/>
        <a:p>
          <a:endParaRPr lang="en-US"/>
        </a:p>
      </dgm:t>
    </dgm:pt>
    <dgm:pt modelId="{2E0377FA-9E55-479A-B065-DE20FF66B221}">
      <dgm:prSet/>
      <dgm:spPr/>
      <dgm:t>
        <a:bodyPr/>
        <a:lstStyle/>
        <a:p>
          <a:r>
            <a:rPr lang="en-US" b="1" i="1" dirty="0"/>
            <a:t>➤ </a:t>
          </a:r>
          <a:r>
            <a:rPr lang="en-US" b="1" i="1" dirty="0" err="1"/>
            <a:t>Depuis</a:t>
          </a:r>
          <a:r>
            <a:rPr lang="en-US" b="1" i="1" dirty="0"/>
            <a:t> </a:t>
          </a:r>
          <a:r>
            <a:rPr lang="en-US" b="1" i="1" dirty="0" err="1"/>
            <a:t>avril</a:t>
          </a:r>
          <a:r>
            <a:rPr lang="en-US" b="1" i="1" dirty="0"/>
            <a:t> 2019 le </a:t>
          </a:r>
          <a:r>
            <a:rPr lang="en-US" b="1" i="1" dirty="0" err="1"/>
            <a:t>taux</a:t>
          </a:r>
          <a:r>
            <a:rPr lang="en-US" b="1" i="1" dirty="0"/>
            <a:t> de conversion ne </a:t>
          </a:r>
          <a:r>
            <a:rPr lang="en-US" b="1" i="1" dirty="0" err="1"/>
            <a:t>cesse</a:t>
          </a:r>
          <a:r>
            <a:rPr lang="en-US" b="1" i="1" dirty="0"/>
            <a:t> de </a:t>
          </a:r>
          <a:r>
            <a:rPr lang="en-US" b="1" i="1" dirty="0" err="1"/>
            <a:t>baisser</a:t>
          </a:r>
          <a:endParaRPr lang="en-US" dirty="0"/>
        </a:p>
      </dgm:t>
    </dgm:pt>
    <dgm:pt modelId="{AC4511F5-B2A4-4BEE-98A3-2BB6DB653603}" type="parTrans" cxnId="{F987221D-011F-451F-9F87-F35E1237D731}">
      <dgm:prSet/>
      <dgm:spPr/>
      <dgm:t>
        <a:bodyPr/>
        <a:lstStyle/>
        <a:p>
          <a:endParaRPr lang="en-US"/>
        </a:p>
      </dgm:t>
    </dgm:pt>
    <dgm:pt modelId="{4391FD31-1449-43D9-A80D-B16CC63B3BA1}" type="sibTrans" cxnId="{F987221D-011F-451F-9F87-F35E1237D731}">
      <dgm:prSet/>
      <dgm:spPr/>
      <dgm:t>
        <a:bodyPr/>
        <a:lstStyle/>
        <a:p>
          <a:endParaRPr lang="en-US"/>
        </a:p>
      </dgm:t>
    </dgm:pt>
    <dgm:pt modelId="{86F8D8EE-4637-4422-BB63-57D00E07ABAA}">
      <dgm:prSet/>
      <dgm:spPr/>
      <dgm:t>
        <a:bodyPr/>
        <a:lstStyle/>
        <a:p>
          <a:r>
            <a:rPr lang="en-US" b="1" i="1" dirty="0"/>
            <a:t>➤ Le </a:t>
          </a:r>
          <a:r>
            <a:rPr lang="en-US" b="1" i="1" dirty="0" err="1"/>
            <a:t>montant</a:t>
          </a:r>
          <a:r>
            <a:rPr lang="en-US" b="1" i="1" dirty="0"/>
            <a:t> du panier </a:t>
          </a:r>
          <a:r>
            <a:rPr lang="en-US" b="1" i="1" dirty="0" err="1"/>
            <a:t>accroît</a:t>
          </a:r>
          <a:r>
            <a:rPr lang="en-US" b="1" i="1" dirty="0"/>
            <a:t> avec le temps passé sur le site</a:t>
          </a:r>
          <a:endParaRPr lang="en-US" dirty="0"/>
        </a:p>
      </dgm:t>
    </dgm:pt>
    <dgm:pt modelId="{8E8DF79D-010D-4F01-AA16-2800BE2B268B}" type="parTrans" cxnId="{A631C0B1-3AC9-45C6-ADB2-CD22149E558A}">
      <dgm:prSet/>
      <dgm:spPr/>
      <dgm:t>
        <a:bodyPr/>
        <a:lstStyle/>
        <a:p>
          <a:endParaRPr lang="en-US"/>
        </a:p>
      </dgm:t>
    </dgm:pt>
    <dgm:pt modelId="{45F84209-C3D1-415D-A381-4AFC21A930EF}" type="sibTrans" cxnId="{A631C0B1-3AC9-45C6-ADB2-CD22149E558A}">
      <dgm:prSet/>
      <dgm:spPr/>
      <dgm:t>
        <a:bodyPr/>
        <a:lstStyle/>
        <a:p>
          <a:endParaRPr lang="en-US"/>
        </a:p>
      </dgm:t>
    </dgm:pt>
    <dgm:pt modelId="{66291407-F26D-4691-92B8-BF659081452C}">
      <dgm:prSet/>
      <dgm:spPr/>
      <dgm:t>
        <a:bodyPr/>
        <a:lstStyle/>
        <a:p>
          <a:r>
            <a:rPr lang="en-US" b="1" i="1" dirty="0"/>
            <a:t>➤ La </a:t>
          </a:r>
          <a:r>
            <a:rPr lang="en-US" b="1" i="1" dirty="0" err="1"/>
            <a:t>catégorie</a:t>
          </a:r>
          <a:r>
            <a:rPr lang="en-US" b="1" i="1" dirty="0"/>
            <a:t> high-tech a </a:t>
          </a:r>
          <a:r>
            <a:rPr lang="en-US" b="1" i="1" dirty="0" err="1"/>
            <a:t>généré</a:t>
          </a:r>
          <a:r>
            <a:rPr lang="en-US" b="1" i="1" dirty="0"/>
            <a:t> le plus de chiffre </a:t>
          </a:r>
          <a:r>
            <a:rPr lang="en-US" b="1" i="1" dirty="0" err="1"/>
            <a:t>d’affaires</a:t>
          </a:r>
          <a:r>
            <a:rPr lang="en-US" b="1" i="1" dirty="0"/>
            <a:t> au </a:t>
          </a:r>
          <a:r>
            <a:rPr lang="en-US" b="1" i="1" dirty="0" err="1"/>
            <a:t>cours</a:t>
          </a:r>
          <a:r>
            <a:rPr lang="en-US" b="1" i="1" dirty="0"/>
            <a:t> de la </a:t>
          </a:r>
          <a:r>
            <a:rPr lang="en-US" b="1" i="1" dirty="0" err="1"/>
            <a:t>dernière</a:t>
          </a:r>
          <a:r>
            <a:rPr lang="en-US" b="1" i="1" dirty="0"/>
            <a:t> </a:t>
          </a:r>
          <a:r>
            <a:rPr lang="en-US" b="1" i="1" dirty="0" err="1"/>
            <a:t>année</a:t>
          </a:r>
          <a:r>
            <a:rPr lang="en-US" b="1" i="1" dirty="0"/>
            <a:t> et </a:t>
          </a:r>
          <a:r>
            <a:rPr lang="en-US" b="1" i="1" dirty="0" err="1"/>
            <a:t>sa</a:t>
          </a:r>
          <a:r>
            <a:rPr lang="en-US" b="1" i="1" dirty="0"/>
            <a:t> suppression </a:t>
          </a:r>
          <a:r>
            <a:rPr lang="en-US" b="1" i="1" dirty="0" err="1"/>
            <a:t>entraîne</a:t>
          </a:r>
          <a:r>
            <a:rPr lang="en-US" b="1" i="1" dirty="0"/>
            <a:t> </a:t>
          </a:r>
          <a:r>
            <a:rPr lang="en-US" b="1" i="1" dirty="0" err="1"/>
            <a:t>une</a:t>
          </a:r>
          <a:r>
            <a:rPr lang="en-US" b="1" i="1" dirty="0"/>
            <a:t> </a:t>
          </a:r>
          <a:r>
            <a:rPr lang="en-US" b="1" i="1" dirty="0" err="1"/>
            <a:t>baisse</a:t>
          </a:r>
          <a:r>
            <a:rPr lang="en-US" b="1" i="1" dirty="0"/>
            <a:t> du chiffre </a:t>
          </a:r>
          <a:r>
            <a:rPr lang="en-US" b="1" i="1" dirty="0" err="1"/>
            <a:t>d’affaires</a:t>
          </a:r>
          <a:endParaRPr lang="en-US" dirty="0"/>
        </a:p>
      </dgm:t>
    </dgm:pt>
    <dgm:pt modelId="{BFEDA87C-081E-4C85-BB8F-2C84A235BFA5}" type="parTrans" cxnId="{8B85A599-023C-48B0-9849-11DDA988CB6C}">
      <dgm:prSet/>
      <dgm:spPr/>
      <dgm:t>
        <a:bodyPr/>
        <a:lstStyle/>
        <a:p>
          <a:endParaRPr lang="en-US"/>
        </a:p>
      </dgm:t>
    </dgm:pt>
    <dgm:pt modelId="{9B255412-3A36-4A6B-80A9-B83997446B43}" type="sibTrans" cxnId="{8B85A599-023C-48B0-9849-11DDA988CB6C}">
      <dgm:prSet/>
      <dgm:spPr/>
      <dgm:t>
        <a:bodyPr/>
        <a:lstStyle/>
        <a:p>
          <a:endParaRPr lang="en-US"/>
        </a:p>
      </dgm:t>
    </dgm:pt>
    <dgm:pt modelId="{1A86C9A8-D900-434E-8E6E-6E24B7647DE8}">
      <dgm:prSet/>
      <dgm:spPr/>
      <dgm:t>
        <a:bodyPr/>
        <a:lstStyle/>
        <a:p>
          <a:r>
            <a:rPr lang="fr-FR" b="1" i="1" dirty="0"/>
            <a:t>➤ Le client, sur une session qui a déclenché un achat, passe plus de temps sur le site qu’avant</a:t>
          </a:r>
          <a:endParaRPr lang="en-US" dirty="0"/>
        </a:p>
      </dgm:t>
    </dgm:pt>
    <dgm:pt modelId="{989B7227-8EC1-4512-B681-EDB12B83D813}" type="parTrans" cxnId="{EF53A90D-0D96-4D60-820A-1B84E25DB3CA}">
      <dgm:prSet/>
      <dgm:spPr/>
      <dgm:t>
        <a:bodyPr/>
        <a:lstStyle/>
        <a:p>
          <a:endParaRPr lang="en-US"/>
        </a:p>
      </dgm:t>
    </dgm:pt>
    <dgm:pt modelId="{31750758-F672-4103-A2AF-7043E9B00D39}" type="sibTrans" cxnId="{EF53A90D-0D96-4D60-820A-1B84E25DB3CA}">
      <dgm:prSet/>
      <dgm:spPr/>
      <dgm:t>
        <a:bodyPr/>
        <a:lstStyle/>
        <a:p>
          <a:endParaRPr lang="en-US"/>
        </a:p>
      </dgm:t>
    </dgm:pt>
    <dgm:pt modelId="{CB1511A9-6E0D-C24B-AB6A-81B7168A1583}" type="pres">
      <dgm:prSet presAssocID="{883BD564-43DC-4D00-91B0-314A3B9E5AB1}" presName="vert0" presStyleCnt="0">
        <dgm:presLayoutVars>
          <dgm:dir/>
          <dgm:animOne val="branch"/>
          <dgm:animLvl val="lvl"/>
        </dgm:presLayoutVars>
      </dgm:prSet>
      <dgm:spPr/>
    </dgm:pt>
    <dgm:pt modelId="{C9B1EFE0-7ED6-C242-929A-4A701F4324AE}" type="pres">
      <dgm:prSet presAssocID="{4F5AF83B-7E43-4C8D-8032-3857F540767C}" presName="thickLine" presStyleLbl="alignNode1" presStyleIdx="0" presStyleCnt="5"/>
      <dgm:spPr/>
    </dgm:pt>
    <dgm:pt modelId="{F8CDBC2D-1208-834A-9138-99D7ECF508C9}" type="pres">
      <dgm:prSet presAssocID="{4F5AF83B-7E43-4C8D-8032-3857F540767C}" presName="horz1" presStyleCnt="0"/>
      <dgm:spPr/>
    </dgm:pt>
    <dgm:pt modelId="{00FF7012-7AFE-224A-B753-EE44C64FA741}" type="pres">
      <dgm:prSet presAssocID="{4F5AF83B-7E43-4C8D-8032-3857F540767C}" presName="tx1" presStyleLbl="revTx" presStyleIdx="0" presStyleCnt="5"/>
      <dgm:spPr/>
    </dgm:pt>
    <dgm:pt modelId="{88FE9F3E-B887-A94A-A408-A4E255A6BAF6}" type="pres">
      <dgm:prSet presAssocID="{4F5AF83B-7E43-4C8D-8032-3857F540767C}" presName="vert1" presStyleCnt="0"/>
      <dgm:spPr/>
    </dgm:pt>
    <dgm:pt modelId="{F5911FC2-77AC-7042-A8D4-74319B0AE78A}" type="pres">
      <dgm:prSet presAssocID="{2E0377FA-9E55-479A-B065-DE20FF66B221}" presName="thickLine" presStyleLbl="alignNode1" presStyleIdx="1" presStyleCnt="5"/>
      <dgm:spPr/>
    </dgm:pt>
    <dgm:pt modelId="{D400F045-AE42-FF4A-B155-436B5F09AE4C}" type="pres">
      <dgm:prSet presAssocID="{2E0377FA-9E55-479A-B065-DE20FF66B221}" presName="horz1" presStyleCnt="0"/>
      <dgm:spPr/>
    </dgm:pt>
    <dgm:pt modelId="{C2CF2ABA-20B2-E04A-AA74-17CDAF21B82B}" type="pres">
      <dgm:prSet presAssocID="{2E0377FA-9E55-479A-B065-DE20FF66B221}" presName="tx1" presStyleLbl="revTx" presStyleIdx="1" presStyleCnt="5"/>
      <dgm:spPr/>
    </dgm:pt>
    <dgm:pt modelId="{A8137109-671C-5946-B0E2-04ABFC7DF8AB}" type="pres">
      <dgm:prSet presAssocID="{2E0377FA-9E55-479A-B065-DE20FF66B221}" presName="vert1" presStyleCnt="0"/>
      <dgm:spPr/>
    </dgm:pt>
    <dgm:pt modelId="{64DA9CE9-166A-8045-880D-C96BA2A043DA}" type="pres">
      <dgm:prSet presAssocID="{86F8D8EE-4637-4422-BB63-57D00E07ABAA}" presName="thickLine" presStyleLbl="alignNode1" presStyleIdx="2" presStyleCnt="5"/>
      <dgm:spPr/>
    </dgm:pt>
    <dgm:pt modelId="{87645B98-157F-FE4F-AAF0-D58F8D31E1A2}" type="pres">
      <dgm:prSet presAssocID="{86F8D8EE-4637-4422-BB63-57D00E07ABAA}" presName="horz1" presStyleCnt="0"/>
      <dgm:spPr/>
    </dgm:pt>
    <dgm:pt modelId="{D67FD8ED-E860-6640-B8DF-F4778E2895F7}" type="pres">
      <dgm:prSet presAssocID="{86F8D8EE-4637-4422-BB63-57D00E07ABAA}" presName="tx1" presStyleLbl="revTx" presStyleIdx="2" presStyleCnt="5"/>
      <dgm:spPr/>
    </dgm:pt>
    <dgm:pt modelId="{CC9900B3-0867-3A4B-9232-00513069ECBE}" type="pres">
      <dgm:prSet presAssocID="{86F8D8EE-4637-4422-BB63-57D00E07ABAA}" presName="vert1" presStyleCnt="0"/>
      <dgm:spPr/>
    </dgm:pt>
    <dgm:pt modelId="{89D92DD4-BB11-2B4F-88B7-96E6F31A0C1E}" type="pres">
      <dgm:prSet presAssocID="{66291407-F26D-4691-92B8-BF659081452C}" presName="thickLine" presStyleLbl="alignNode1" presStyleIdx="3" presStyleCnt="5"/>
      <dgm:spPr/>
    </dgm:pt>
    <dgm:pt modelId="{3AD15735-B780-9E49-AF19-DAB475D34991}" type="pres">
      <dgm:prSet presAssocID="{66291407-F26D-4691-92B8-BF659081452C}" presName="horz1" presStyleCnt="0"/>
      <dgm:spPr/>
    </dgm:pt>
    <dgm:pt modelId="{77DC38AD-CB2A-9746-8CC7-2C28BC30772E}" type="pres">
      <dgm:prSet presAssocID="{66291407-F26D-4691-92B8-BF659081452C}" presName="tx1" presStyleLbl="revTx" presStyleIdx="3" presStyleCnt="5"/>
      <dgm:spPr/>
    </dgm:pt>
    <dgm:pt modelId="{D0B5BC7C-1811-7740-B12C-F8BEA7410E59}" type="pres">
      <dgm:prSet presAssocID="{66291407-F26D-4691-92B8-BF659081452C}" presName="vert1" presStyleCnt="0"/>
      <dgm:spPr/>
    </dgm:pt>
    <dgm:pt modelId="{D72E971A-8C2E-4D49-AEE0-3929B9ACB449}" type="pres">
      <dgm:prSet presAssocID="{1A86C9A8-D900-434E-8E6E-6E24B7647DE8}" presName="thickLine" presStyleLbl="alignNode1" presStyleIdx="4" presStyleCnt="5"/>
      <dgm:spPr/>
    </dgm:pt>
    <dgm:pt modelId="{ACED9ABD-8156-4342-9105-24A6B49DD482}" type="pres">
      <dgm:prSet presAssocID="{1A86C9A8-D900-434E-8E6E-6E24B7647DE8}" presName="horz1" presStyleCnt="0"/>
      <dgm:spPr/>
    </dgm:pt>
    <dgm:pt modelId="{0021DB04-9C25-154D-9AD9-A8C926B9B25B}" type="pres">
      <dgm:prSet presAssocID="{1A86C9A8-D900-434E-8E6E-6E24B7647DE8}" presName="tx1" presStyleLbl="revTx" presStyleIdx="4" presStyleCnt="5"/>
      <dgm:spPr/>
    </dgm:pt>
    <dgm:pt modelId="{98953F9C-4E9E-EC4B-92FB-904A11DEF68F}" type="pres">
      <dgm:prSet presAssocID="{1A86C9A8-D900-434E-8E6E-6E24B7647DE8}" presName="vert1" presStyleCnt="0"/>
      <dgm:spPr/>
    </dgm:pt>
  </dgm:ptLst>
  <dgm:cxnLst>
    <dgm:cxn modelId="{42555C01-D2B7-DC44-A5F8-F44443DE45FF}" type="presOf" srcId="{66291407-F26D-4691-92B8-BF659081452C}" destId="{77DC38AD-CB2A-9746-8CC7-2C28BC30772E}" srcOrd="0" destOrd="0" presId="urn:microsoft.com/office/officeart/2008/layout/LinedList"/>
    <dgm:cxn modelId="{EF53A90D-0D96-4D60-820A-1B84E25DB3CA}" srcId="{883BD564-43DC-4D00-91B0-314A3B9E5AB1}" destId="{1A86C9A8-D900-434E-8E6E-6E24B7647DE8}" srcOrd="4" destOrd="0" parTransId="{989B7227-8EC1-4512-B681-EDB12B83D813}" sibTransId="{31750758-F672-4103-A2AF-7043E9B00D39}"/>
    <dgm:cxn modelId="{F987221D-011F-451F-9F87-F35E1237D731}" srcId="{883BD564-43DC-4D00-91B0-314A3B9E5AB1}" destId="{2E0377FA-9E55-479A-B065-DE20FF66B221}" srcOrd="1" destOrd="0" parTransId="{AC4511F5-B2A4-4BEE-98A3-2BB6DB653603}" sibTransId="{4391FD31-1449-43D9-A80D-B16CC63B3BA1}"/>
    <dgm:cxn modelId="{E55E0939-89FD-AB43-8079-264BE6A66FC7}" type="presOf" srcId="{86F8D8EE-4637-4422-BB63-57D00E07ABAA}" destId="{D67FD8ED-E860-6640-B8DF-F4778E2895F7}" srcOrd="0" destOrd="0" presId="urn:microsoft.com/office/officeart/2008/layout/LinedList"/>
    <dgm:cxn modelId="{EBC8F66F-850A-7B45-86D6-56902C4BC64B}" type="presOf" srcId="{2E0377FA-9E55-479A-B065-DE20FF66B221}" destId="{C2CF2ABA-20B2-E04A-AA74-17CDAF21B82B}" srcOrd="0" destOrd="0" presId="urn:microsoft.com/office/officeart/2008/layout/LinedList"/>
    <dgm:cxn modelId="{8B85A599-023C-48B0-9849-11DDA988CB6C}" srcId="{883BD564-43DC-4D00-91B0-314A3B9E5AB1}" destId="{66291407-F26D-4691-92B8-BF659081452C}" srcOrd="3" destOrd="0" parTransId="{BFEDA87C-081E-4C85-BB8F-2C84A235BFA5}" sibTransId="{9B255412-3A36-4A6B-80A9-B83997446B43}"/>
    <dgm:cxn modelId="{058A52A4-FAE8-A44F-AE07-A9813A14E295}" type="presOf" srcId="{1A86C9A8-D900-434E-8E6E-6E24B7647DE8}" destId="{0021DB04-9C25-154D-9AD9-A8C926B9B25B}" srcOrd="0" destOrd="0" presId="urn:microsoft.com/office/officeart/2008/layout/LinedList"/>
    <dgm:cxn modelId="{A631C0B1-3AC9-45C6-ADB2-CD22149E558A}" srcId="{883BD564-43DC-4D00-91B0-314A3B9E5AB1}" destId="{86F8D8EE-4637-4422-BB63-57D00E07ABAA}" srcOrd="2" destOrd="0" parTransId="{8E8DF79D-010D-4F01-AA16-2800BE2B268B}" sibTransId="{45F84209-C3D1-415D-A381-4AFC21A930EF}"/>
    <dgm:cxn modelId="{BF660FCA-2EDA-2C49-BC20-C567588C07B9}" type="presOf" srcId="{883BD564-43DC-4D00-91B0-314A3B9E5AB1}" destId="{CB1511A9-6E0D-C24B-AB6A-81B7168A1583}" srcOrd="0" destOrd="0" presId="urn:microsoft.com/office/officeart/2008/layout/LinedList"/>
    <dgm:cxn modelId="{392693E1-4509-4FA8-AB6F-E3C87A3DD598}" srcId="{883BD564-43DC-4D00-91B0-314A3B9E5AB1}" destId="{4F5AF83B-7E43-4C8D-8032-3857F540767C}" srcOrd="0" destOrd="0" parTransId="{39B3F3E3-C13A-48B4-976B-6170007E56F9}" sibTransId="{FDAA6BAA-C19F-4DE5-AD85-5E66E0B9B447}"/>
    <dgm:cxn modelId="{02A16DF2-847A-1849-AAC0-DD9598FC0324}" type="presOf" srcId="{4F5AF83B-7E43-4C8D-8032-3857F540767C}" destId="{00FF7012-7AFE-224A-B753-EE44C64FA741}" srcOrd="0" destOrd="0" presId="urn:microsoft.com/office/officeart/2008/layout/LinedList"/>
    <dgm:cxn modelId="{490E3086-80A7-074F-BBEA-27F776A66776}" type="presParOf" srcId="{CB1511A9-6E0D-C24B-AB6A-81B7168A1583}" destId="{C9B1EFE0-7ED6-C242-929A-4A701F4324AE}" srcOrd="0" destOrd="0" presId="urn:microsoft.com/office/officeart/2008/layout/LinedList"/>
    <dgm:cxn modelId="{42D8124F-1B5D-574D-BEF7-1B881C64A07C}" type="presParOf" srcId="{CB1511A9-6E0D-C24B-AB6A-81B7168A1583}" destId="{F8CDBC2D-1208-834A-9138-99D7ECF508C9}" srcOrd="1" destOrd="0" presId="urn:microsoft.com/office/officeart/2008/layout/LinedList"/>
    <dgm:cxn modelId="{30CACF47-75CB-754F-8833-DCABDEF7692E}" type="presParOf" srcId="{F8CDBC2D-1208-834A-9138-99D7ECF508C9}" destId="{00FF7012-7AFE-224A-B753-EE44C64FA741}" srcOrd="0" destOrd="0" presId="urn:microsoft.com/office/officeart/2008/layout/LinedList"/>
    <dgm:cxn modelId="{05CB4FA6-FB44-F241-865B-75B1245CA4ED}" type="presParOf" srcId="{F8CDBC2D-1208-834A-9138-99D7ECF508C9}" destId="{88FE9F3E-B887-A94A-A408-A4E255A6BAF6}" srcOrd="1" destOrd="0" presId="urn:microsoft.com/office/officeart/2008/layout/LinedList"/>
    <dgm:cxn modelId="{FCE2EE02-B337-614F-B5BC-CC1F132AAAFE}" type="presParOf" srcId="{CB1511A9-6E0D-C24B-AB6A-81B7168A1583}" destId="{F5911FC2-77AC-7042-A8D4-74319B0AE78A}" srcOrd="2" destOrd="0" presId="urn:microsoft.com/office/officeart/2008/layout/LinedList"/>
    <dgm:cxn modelId="{40AE4363-E243-FF45-A401-78BAF199837C}" type="presParOf" srcId="{CB1511A9-6E0D-C24B-AB6A-81B7168A1583}" destId="{D400F045-AE42-FF4A-B155-436B5F09AE4C}" srcOrd="3" destOrd="0" presId="urn:microsoft.com/office/officeart/2008/layout/LinedList"/>
    <dgm:cxn modelId="{6BA9F012-2724-164A-A2BF-658A429BD44C}" type="presParOf" srcId="{D400F045-AE42-FF4A-B155-436B5F09AE4C}" destId="{C2CF2ABA-20B2-E04A-AA74-17CDAF21B82B}" srcOrd="0" destOrd="0" presId="urn:microsoft.com/office/officeart/2008/layout/LinedList"/>
    <dgm:cxn modelId="{9237B977-AFF6-A043-82AE-0D6C0351D32C}" type="presParOf" srcId="{D400F045-AE42-FF4A-B155-436B5F09AE4C}" destId="{A8137109-671C-5946-B0E2-04ABFC7DF8AB}" srcOrd="1" destOrd="0" presId="urn:microsoft.com/office/officeart/2008/layout/LinedList"/>
    <dgm:cxn modelId="{2125B2CD-52E0-E04D-A107-D9E681EF61B4}" type="presParOf" srcId="{CB1511A9-6E0D-C24B-AB6A-81B7168A1583}" destId="{64DA9CE9-166A-8045-880D-C96BA2A043DA}" srcOrd="4" destOrd="0" presId="urn:microsoft.com/office/officeart/2008/layout/LinedList"/>
    <dgm:cxn modelId="{C8AFFF95-88EF-8248-847D-D7C3AB6BD6CD}" type="presParOf" srcId="{CB1511A9-6E0D-C24B-AB6A-81B7168A1583}" destId="{87645B98-157F-FE4F-AAF0-D58F8D31E1A2}" srcOrd="5" destOrd="0" presId="urn:microsoft.com/office/officeart/2008/layout/LinedList"/>
    <dgm:cxn modelId="{E6A40D80-1136-2143-BB29-A6D7750E3D58}" type="presParOf" srcId="{87645B98-157F-FE4F-AAF0-D58F8D31E1A2}" destId="{D67FD8ED-E860-6640-B8DF-F4778E2895F7}" srcOrd="0" destOrd="0" presId="urn:microsoft.com/office/officeart/2008/layout/LinedList"/>
    <dgm:cxn modelId="{B33EEA7D-7090-AC4D-A508-A4E14850F6A9}" type="presParOf" srcId="{87645B98-157F-FE4F-AAF0-D58F8D31E1A2}" destId="{CC9900B3-0867-3A4B-9232-00513069ECBE}" srcOrd="1" destOrd="0" presId="urn:microsoft.com/office/officeart/2008/layout/LinedList"/>
    <dgm:cxn modelId="{01AA20A4-6638-B543-962C-D8BC2DC44586}" type="presParOf" srcId="{CB1511A9-6E0D-C24B-AB6A-81B7168A1583}" destId="{89D92DD4-BB11-2B4F-88B7-96E6F31A0C1E}" srcOrd="6" destOrd="0" presId="urn:microsoft.com/office/officeart/2008/layout/LinedList"/>
    <dgm:cxn modelId="{B08E4775-19FD-E34A-89A7-95A4278D55CE}" type="presParOf" srcId="{CB1511A9-6E0D-C24B-AB6A-81B7168A1583}" destId="{3AD15735-B780-9E49-AF19-DAB475D34991}" srcOrd="7" destOrd="0" presId="urn:microsoft.com/office/officeart/2008/layout/LinedList"/>
    <dgm:cxn modelId="{FD2E9FED-1263-A54B-9565-D8BA7E0CBC08}" type="presParOf" srcId="{3AD15735-B780-9E49-AF19-DAB475D34991}" destId="{77DC38AD-CB2A-9746-8CC7-2C28BC30772E}" srcOrd="0" destOrd="0" presId="urn:microsoft.com/office/officeart/2008/layout/LinedList"/>
    <dgm:cxn modelId="{64723B9B-6862-474C-8202-9B2DB3599696}" type="presParOf" srcId="{3AD15735-B780-9E49-AF19-DAB475D34991}" destId="{D0B5BC7C-1811-7740-B12C-F8BEA7410E59}" srcOrd="1" destOrd="0" presId="urn:microsoft.com/office/officeart/2008/layout/LinedList"/>
    <dgm:cxn modelId="{68575A61-00C5-6E48-947A-A1AE89DC6AD2}" type="presParOf" srcId="{CB1511A9-6E0D-C24B-AB6A-81B7168A1583}" destId="{D72E971A-8C2E-4D49-AEE0-3929B9ACB449}" srcOrd="8" destOrd="0" presId="urn:microsoft.com/office/officeart/2008/layout/LinedList"/>
    <dgm:cxn modelId="{46EF40B7-B72D-6E4D-863D-4F34E180B499}" type="presParOf" srcId="{CB1511A9-6E0D-C24B-AB6A-81B7168A1583}" destId="{ACED9ABD-8156-4342-9105-24A6B49DD482}" srcOrd="9" destOrd="0" presId="urn:microsoft.com/office/officeart/2008/layout/LinedList"/>
    <dgm:cxn modelId="{3F232859-5A36-984A-9530-16006289E755}" type="presParOf" srcId="{ACED9ABD-8156-4342-9105-24A6B49DD482}" destId="{0021DB04-9C25-154D-9AD9-A8C926B9B25B}" srcOrd="0" destOrd="0" presId="urn:microsoft.com/office/officeart/2008/layout/LinedList"/>
    <dgm:cxn modelId="{9809381A-9D2B-BD45-8CC1-333C44615D3C}" type="presParOf" srcId="{ACED9ABD-8156-4342-9105-24A6B49DD482}" destId="{98953F9C-4E9E-EC4B-92FB-904A11DEF6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1EFE0-7ED6-C242-929A-4A701F4324AE}">
      <dsp:nvSpPr>
        <dsp:cNvPr id="0" name=""/>
        <dsp:cNvSpPr/>
      </dsp:nvSpPr>
      <dsp:spPr>
        <a:xfrm>
          <a:off x="0" y="536"/>
          <a:ext cx="6230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F7012-7AFE-224A-B753-EE44C64FA741}">
      <dsp:nvSpPr>
        <dsp:cNvPr id="0" name=""/>
        <dsp:cNvSpPr/>
      </dsp:nvSpPr>
      <dsp:spPr>
        <a:xfrm>
          <a:off x="0" y="536"/>
          <a:ext cx="6230220" cy="87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➤ Le site </a:t>
          </a:r>
          <a:r>
            <a:rPr lang="en-US" sz="1700" b="1" i="1" kern="1200" dirty="0" err="1"/>
            <a:t>enregistre</a:t>
          </a:r>
          <a:r>
            <a:rPr lang="en-US" sz="1700" b="1" i="1" kern="1200" dirty="0"/>
            <a:t> </a:t>
          </a:r>
          <a:r>
            <a:rPr lang="en-US" sz="1700" b="1" i="1" kern="1200" dirty="0" err="1"/>
            <a:t>une</a:t>
          </a:r>
          <a:r>
            <a:rPr lang="en-US" sz="1700" b="1" i="1" kern="1200" dirty="0"/>
            <a:t> </a:t>
          </a:r>
          <a:r>
            <a:rPr lang="en-US" sz="1700" b="1" i="1" kern="1200" dirty="0" err="1"/>
            <a:t>croissance</a:t>
          </a:r>
          <a:r>
            <a:rPr lang="en-US" sz="1700" b="1" i="1" kern="1200" dirty="0"/>
            <a:t> </a:t>
          </a:r>
          <a:r>
            <a:rPr lang="en-US" sz="1700" b="1" i="1" kern="1200" dirty="0" err="1"/>
            <a:t>exponentielle</a:t>
          </a:r>
          <a:r>
            <a:rPr lang="en-US" sz="1700" b="1" i="1" kern="1200" dirty="0"/>
            <a:t> de son </a:t>
          </a:r>
          <a:r>
            <a:rPr lang="en-US" sz="1700" b="1" i="1" kern="1200" dirty="0" err="1"/>
            <a:t>nombre</a:t>
          </a:r>
          <a:r>
            <a:rPr lang="en-US" sz="1700" b="1" i="1" kern="1200" dirty="0"/>
            <a:t> de </a:t>
          </a:r>
          <a:r>
            <a:rPr lang="en-US" sz="1700" b="1" i="1" kern="1200" dirty="0" err="1"/>
            <a:t>visiteurs</a:t>
          </a:r>
          <a:endParaRPr lang="en-US" sz="1700" kern="1200" dirty="0"/>
        </a:p>
      </dsp:txBody>
      <dsp:txXfrm>
        <a:off x="0" y="536"/>
        <a:ext cx="6230220" cy="878113"/>
      </dsp:txXfrm>
    </dsp:sp>
    <dsp:sp modelId="{F5911FC2-77AC-7042-A8D4-74319B0AE78A}">
      <dsp:nvSpPr>
        <dsp:cNvPr id="0" name=""/>
        <dsp:cNvSpPr/>
      </dsp:nvSpPr>
      <dsp:spPr>
        <a:xfrm>
          <a:off x="0" y="878649"/>
          <a:ext cx="6230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F2ABA-20B2-E04A-AA74-17CDAF21B82B}">
      <dsp:nvSpPr>
        <dsp:cNvPr id="0" name=""/>
        <dsp:cNvSpPr/>
      </dsp:nvSpPr>
      <dsp:spPr>
        <a:xfrm>
          <a:off x="0" y="878649"/>
          <a:ext cx="6230220" cy="87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➤ </a:t>
          </a:r>
          <a:r>
            <a:rPr lang="en-US" sz="1700" b="1" i="1" kern="1200" dirty="0" err="1"/>
            <a:t>Depuis</a:t>
          </a:r>
          <a:r>
            <a:rPr lang="en-US" sz="1700" b="1" i="1" kern="1200" dirty="0"/>
            <a:t> </a:t>
          </a:r>
          <a:r>
            <a:rPr lang="en-US" sz="1700" b="1" i="1" kern="1200" dirty="0" err="1"/>
            <a:t>avril</a:t>
          </a:r>
          <a:r>
            <a:rPr lang="en-US" sz="1700" b="1" i="1" kern="1200" dirty="0"/>
            <a:t> 2019 le </a:t>
          </a:r>
          <a:r>
            <a:rPr lang="en-US" sz="1700" b="1" i="1" kern="1200" dirty="0" err="1"/>
            <a:t>taux</a:t>
          </a:r>
          <a:r>
            <a:rPr lang="en-US" sz="1700" b="1" i="1" kern="1200" dirty="0"/>
            <a:t> de conversion ne </a:t>
          </a:r>
          <a:r>
            <a:rPr lang="en-US" sz="1700" b="1" i="1" kern="1200" dirty="0" err="1"/>
            <a:t>cesse</a:t>
          </a:r>
          <a:r>
            <a:rPr lang="en-US" sz="1700" b="1" i="1" kern="1200" dirty="0"/>
            <a:t> de </a:t>
          </a:r>
          <a:r>
            <a:rPr lang="en-US" sz="1700" b="1" i="1" kern="1200" dirty="0" err="1"/>
            <a:t>baisser</a:t>
          </a:r>
          <a:endParaRPr lang="en-US" sz="1700" kern="1200" dirty="0"/>
        </a:p>
      </dsp:txBody>
      <dsp:txXfrm>
        <a:off x="0" y="878649"/>
        <a:ext cx="6230220" cy="878113"/>
      </dsp:txXfrm>
    </dsp:sp>
    <dsp:sp modelId="{64DA9CE9-166A-8045-880D-C96BA2A043DA}">
      <dsp:nvSpPr>
        <dsp:cNvPr id="0" name=""/>
        <dsp:cNvSpPr/>
      </dsp:nvSpPr>
      <dsp:spPr>
        <a:xfrm>
          <a:off x="0" y="1756763"/>
          <a:ext cx="6230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FD8ED-E860-6640-B8DF-F4778E2895F7}">
      <dsp:nvSpPr>
        <dsp:cNvPr id="0" name=""/>
        <dsp:cNvSpPr/>
      </dsp:nvSpPr>
      <dsp:spPr>
        <a:xfrm>
          <a:off x="0" y="1756763"/>
          <a:ext cx="6230220" cy="87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➤ Le </a:t>
          </a:r>
          <a:r>
            <a:rPr lang="en-US" sz="1700" b="1" i="1" kern="1200" dirty="0" err="1"/>
            <a:t>montant</a:t>
          </a:r>
          <a:r>
            <a:rPr lang="en-US" sz="1700" b="1" i="1" kern="1200" dirty="0"/>
            <a:t> du panier </a:t>
          </a:r>
          <a:r>
            <a:rPr lang="en-US" sz="1700" b="1" i="1" kern="1200" dirty="0" err="1"/>
            <a:t>accroît</a:t>
          </a:r>
          <a:r>
            <a:rPr lang="en-US" sz="1700" b="1" i="1" kern="1200" dirty="0"/>
            <a:t> avec le temps passé sur le site</a:t>
          </a:r>
          <a:endParaRPr lang="en-US" sz="1700" kern="1200" dirty="0"/>
        </a:p>
      </dsp:txBody>
      <dsp:txXfrm>
        <a:off x="0" y="1756763"/>
        <a:ext cx="6230220" cy="878113"/>
      </dsp:txXfrm>
    </dsp:sp>
    <dsp:sp modelId="{89D92DD4-BB11-2B4F-88B7-96E6F31A0C1E}">
      <dsp:nvSpPr>
        <dsp:cNvPr id="0" name=""/>
        <dsp:cNvSpPr/>
      </dsp:nvSpPr>
      <dsp:spPr>
        <a:xfrm>
          <a:off x="0" y="2634876"/>
          <a:ext cx="6230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C38AD-CB2A-9746-8CC7-2C28BC30772E}">
      <dsp:nvSpPr>
        <dsp:cNvPr id="0" name=""/>
        <dsp:cNvSpPr/>
      </dsp:nvSpPr>
      <dsp:spPr>
        <a:xfrm>
          <a:off x="0" y="2634876"/>
          <a:ext cx="6230220" cy="87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➤ La </a:t>
          </a:r>
          <a:r>
            <a:rPr lang="en-US" sz="1700" b="1" i="1" kern="1200" dirty="0" err="1"/>
            <a:t>catégorie</a:t>
          </a:r>
          <a:r>
            <a:rPr lang="en-US" sz="1700" b="1" i="1" kern="1200" dirty="0"/>
            <a:t> high-tech a </a:t>
          </a:r>
          <a:r>
            <a:rPr lang="en-US" sz="1700" b="1" i="1" kern="1200" dirty="0" err="1"/>
            <a:t>généré</a:t>
          </a:r>
          <a:r>
            <a:rPr lang="en-US" sz="1700" b="1" i="1" kern="1200" dirty="0"/>
            <a:t> le plus de chiffre </a:t>
          </a:r>
          <a:r>
            <a:rPr lang="en-US" sz="1700" b="1" i="1" kern="1200" dirty="0" err="1"/>
            <a:t>d’affaires</a:t>
          </a:r>
          <a:r>
            <a:rPr lang="en-US" sz="1700" b="1" i="1" kern="1200" dirty="0"/>
            <a:t> au </a:t>
          </a:r>
          <a:r>
            <a:rPr lang="en-US" sz="1700" b="1" i="1" kern="1200" dirty="0" err="1"/>
            <a:t>cours</a:t>
          </a:r>
          <a:r>
            <a:rPr lang="en-US" sz="1700" b="1" i="1" kern="1200" dirty="0"/>
            <a:t> de la </a:t>
          </a:r>
          <a:r>
            <a:rPr lang="en-US" sz="1700" b="1" i="1" kern="1200" dirty="0" err="1"/>
            <a:t>dernière</a:t>
          </a:r>
          <a:r>
            <a:rPr lang="en-US" sz="1700" b="1" i="1" kern="1200" dirty="0"/>
            <a:t> </a:t>
          </a:r>
          <a:r>
            <a:rPr lang="en-US" sz="1700" b="1" i="1" kern="1200" dirty="0" err="1"/>
            <a:t>année</a:t>
          </a:r>
          <a:r>
            <a:rPr lang="en-US" sz="1700" b="1" i="1" kern="1200" dirty="0"/>
            <a:t> et </a:t>
          </a:r>
          <a:r>
            <a:rPr lang="en-US" sz="1700" b="1" i="1" kern="1200" dirty="0" err="1"/>
            <a:t>sa</a:t>
          </a:r>
          <a:r>
            <a:rPr lang="en-US" sz="1700" b="1" i="1" kern="1200" dirty="0"/>
            <a:t> suppression </a:t>
          </a:r>
          <a:r>
            <a:rPr lang="en-US" sz="1700" b="1" i="1" kern="1200" dirty="0" err="1"/>
            <a:t>entraîne</a:t>
          </a:r>
          <a:r>
            <a:rPr lang="en-US" sz="1700" b="1" i="1" kern="1200" dirty="0"/>
            <a:t> </a:t>
          </a:r>
          <a:r>
            <a:rPr lang="en-US" sz="1700" b="1" i="1" kern="1200" dirty="0" err="1"/>
            <a:t>une</a:t>
          </a:r>
          <a:r>
            <a:rPr lang="en-US" sz="1700" b="1" i="1" kern="1200" dirty="0"/>
            <a:t> </a:t>
          </a:r>
          <a:r>
            <a:rPr lang="en-US" sz="1700" b="1" i="1" kern="1200" dirty="0" err="1"/>
            <a:t>baisse</a:t>
          </a:r>
          <a:r>
            <a:rPr lang="en-US" sz="1700" b="1" i="1" kern="1200" dirty="0"/>
            <a:t> du chiffre </a:t>
          </a:r>
          <a:r>
            <a:rPr lang="en-US" sz="1700" b="1" i="1" kern="1200" dirty="0" err="1"/>
            <a:t>d’affaires</a:t>
          </a:r>
          <a:endParaRPr lang="en-US" sz="1700" kern="1200" dirty="0"/>
        </a:p>
      </dsp:txBody>
      <dsp:txXfrm>
        <a:off x="0" y="2634876"/>
        <a:ext cx="6230220" cy="878113"/>
      </dsp:txXfrm>
    </dsp:sp>
    <dsp:sp modelId="{D72E971A-8C2E-4D49-AEE0-3929B9ACB449}">
      <dsp:nvSpPr>
        <dsp:cNvPr id="0" name=""/>
        <dsp:cNvSpPr/>
      </dsp:nvSpPr>
      <dsp:spPr>
        <a:xfrm>
          <a:off x="0" y="3512990"/>
          <a:ext cx="6230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1DB04-9C25-154D-9AD9-A8C926B9B25B}">
      <dsp:nvSpPr>
        <dsp:cNvPr id="0" name=""/>
        <dsp:cNvSpPr/>
      </dsp:nvSpPr>
      <dsp:spPr>
        <a:xfrm>
          <a:off x="0" y="3512990"/>
          <a:ext cx="6230220" cy="87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1" kern="1200" dirty="0"/>
            <a:t>➤ Le client, sur une session qui a déclenché un achat, passe plus de temps sur le site qu’avant</a:t>
          </a:r>
          <a:endParaRPr lang="en-US" sz="1700" kern="1200" dirty="0"/>
        </a:p>
      </dsp:txBody>
      <dsp:txXfrm>
        <a:off x="0" y="3512990"/>
        <a:ext cx="6230220" cy="87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4D04F-A0F5-D447-BD40-D25F807DA06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9144-3BCC-EA41-BF74-F22B17B2D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79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9144-3BCC-EA41-BF74-F22B17B2D1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1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9144-3BCC-EA41-BF74-F22B17B2D1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44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2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5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5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03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1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29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78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04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76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2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5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0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09C740-A1ED-584C-A661-A2649DCC473C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F8C6ADB-217A-C746-A4C9-30201BFEE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1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862E6C-23DA-B64E-BF34-51F0531E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30998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RAPPORT MENSUEL DES ACTIONS MARKETING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2B6900-6C30-FD48-B851-3E6D50E3ED80}"/>
              </a:ext>
            </a:extLst>
          </p:cNvPr>
          <p:cNvSpPr txBox="1"/>
          <p:nvPr/>
        </p:nvSpPr>
        <p:spPr>
          <a:xfrm>
            <a:off x="967791" y="4549140"/>
            <a:ext cx="27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FÉVRIER 2020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5870037C-2286-F840-8C37-74320FBF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293" y="6074747"/>
            <a:ext cx="2089707" cy="783253"/>
          </a:xfrm>
          <a:prstGeom prst="rect">
            <a:avLst/>
          </a:prstGeom>
        </p:spPr>
      </p:pic>
      <p:graphicFrame>
        <p:nvGraphicFramePr>
          <p:cNvPr id="34" name="ZoneTexte 4">
            <a:extLst>
              <a:ext uri="{FF2B5EF4-FFF2-40B4-BE49-F238E27FC236}">
                <a16:creationId xmlns:a16="http://schemas.microsoft.com/office/drawing/2014/main" id="{5F00C82C-EF1E-4EC0-8B65-0A274D35C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59262"/>
              </p:ext>
            </p:extLst>
          </p:nvPr>
        </p:nvGraphicFramePr>
        <p:xfrm>
          <a:off x="3750393" y="1449324"/>
          <a:ext cx="6230220" cy="439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234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5714C3D-8118-4340-B32A-5B526983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8200"/>
            <a:ext cx="3133726" cy="1155700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Le site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nregistre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u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roissance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xponentielle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on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ombre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isiteurs</a:t>
            </a:r>
            <a:endParaRPr lang="en-US" sz="2000" b="1" i="1" kern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C72640B-5589-4F22-B9E0-E96794D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08860"/>
            <a:ext cx="3133726" cy="371094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nombre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visite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sur le site a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enregistré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croissance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exponentielle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(passant de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près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20000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à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plus de 500000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visites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l’espace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quelques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mois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).</a:t>
            </a:r>
          </a:p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nombre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ventes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connaît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quant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à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lui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croissance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faible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mais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constante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75DC31-ED5D-6944-BC31-3CC17E4A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293" y="6074747"/>
            <a:ext cx="2089707" cy="7832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6142DC-2BE8-7043-9B2C-3AEAD42E6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10" y="1143000"/>
            <a:ext cx="6666908" cy="51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0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9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2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49A032-FBE9-454E-B7EB-05506527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Depuis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vril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2019 le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aux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onversion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esse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aisser</a:t>
            </a:r>
            <a:endParaRPr lang="en-US" sz="2000" b="1" i="1" kern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B7C2106-0486-4CBF-9C12-6CDCB008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57450"/>
            <a:ext cx="3133726" cy="356235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 ratio entre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nombre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d’achats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des clients et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nombre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visites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est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constante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décroissance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Celui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-ci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décroît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après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avoir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connu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augmentation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jusqu’en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Avril 2019.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A66C0B-BBEB-5F40-B025-1030545D7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" r="2804" b="2"/>
          <a:stretch/>
        </p:blipFill>
        <p:spPr>
          <a:xfrm>
            <a:off x="5194629" y="803751"/>
            <a:ext cx="6391488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FFB62DD-64CB-DE4B-8F63-25B76585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93" y="6074747"/>
            <a:ext cx="2089707" cy="7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60FA353-F689-0D42-A784-C614A04E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Le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ontant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u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anier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ccroît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vec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emps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assé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ur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ite</a:t>
            </a:r>
          </a:p>
        </p:txBody>
      </p:sp>
      <p:sp>
        <p:nvSpPr>
          <p:cNvPr id="37" name="Content Placeholder 18">
            <a:extLst>
              <a:ext uri="{FF2B5EF4-FFF2-40B4-BE49-F238E27FC236}">
                <a16:creationId xmlns:a16="http://schemas.microsoft.com/office/drawing/2014/main" id="{54C70EF7-C112-4928-9E7D-01A7E5DB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commandes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les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montants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les plus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faibles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été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passées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par les clients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étant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restés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moins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longtemps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sur le site.</a:t>
            </a:r>
          </a:p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contrario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les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commandes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aux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montants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les plus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importants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été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passées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par les clients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étant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restés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le plus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longtemps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sur le site.</a:t>
            </a:r>
          </a:p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On constate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donc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qu’il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existe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corrélation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entre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montant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la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commande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et temps passé sur le site.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FF4F9B-F20C-DF43-B6FA-631FA1A51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" r="3887" b="2"/>
          <a:stretch/>
        </p:blipFill>
        <p:spPr>
          <a:xfrm>
            <a:off x="5194607" y="803760"/>
            <a:ext cx="6391533" cy="525048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1B01126-A28C-2440-AF4E-DE52D6E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93" y="6074747"/>
            <a:ext cx="2089707" cy="7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7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29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31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33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789F09-9AB1-2E43-9F39-7A6CE1AC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48" y="866022"/>
            <a:ext cx="3133726" cy="182178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La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atégorie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h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igh-tech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énéré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lus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hiffre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’affaires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u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ours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e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a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ernière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année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t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uppression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ntraîne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u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aisse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u 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2000" b="1" i="1" kern="1200" dirty="0">
                <a:latin typeface="Arial Narrow" panose="020B0604020202020204" pitchFamily="34" charset="0"/>
                <a:cs typeface="Arial Narrow" panose="020B0604020202020204" pitchFamily="34" charset="0"/>
              </a:rPr>
              <a:t>hiffre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2000" b="1" i="1" kern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’affaires</a:t>
            </a:r>
            <a:endParaRPr lang="en-US" sz="2000" b="1" i="1" kern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E032D0D-1FB3-4361-BAE7-DDADE2AB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745" y="2802103"/>
            <a:ext cx="3133726" cy="297004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catégorie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high-tech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représente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la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majorité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du chiffre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d’affaires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généré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par le site entre Mars et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Novembre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2019.</a:t>
            </a:r>
          </a:p>
          <a:p>
            <a:pPr algn="just">
              <a:lnSpc>
                <a:spcPct val="90000"/>
              </a:lnSpc>
            </a:pP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Décembre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le chiffre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d’affaires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la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catégorie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high-tech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baisse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pour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finalement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disparaître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Février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On constate au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même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moment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baisse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du chiffre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d’affaires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global du site que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l’on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peut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associer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au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changement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stratégie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commerciale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remplacement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des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produits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“high-tech” par les 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produits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type “</a:t>
            </a:r>
            <a:r>
              <a:rPr lang="en-US" sz="17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nourriture</a:t>
            </a:r>
            <a:r>
              <a:rPr lang="en-US" sz="17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”).</a:t>
            </a:r>
          </a:p>
          <a:p>
            <a:pPr algn="just"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FC6C1D0-0F73-584D-A0DC-4092A5399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93" y="6074747"/>
            <a:ext cx="2089707" cy="783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0003E2-9C27-5748-B918-733901BEC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62" y="1163150"/>
            <a:ext cx="6574058" cy="51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7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29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31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33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789F09-9AB1-2E43-9F39-7A6CE1AC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1800" b="1" i="1">
                <a:latin typeface="Arial Narrow" panose="020B0604020202020204" pitchFamily="34" charset="0"/>
                <a:cs typeface="Arial Narrow" panose="020B0604020202020204" pitchFamily="34" charset="0"/>
              </a:rPr>
              <a:t>Le client, sur une session qui a déclenché un </a:t>
            </a:r>
            <a:r>
              <a:rPr lang="fr-FR" sz="18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fr-FR" sz="1800" b="1" i="1">
                <a:latin typeface="Arial Narrow" panose="020B0604020202020204" pitchFamily="34" charset="0"/>
                <a:cs typeface="Arial Narrow" panose="020B0604020202020204" pitchFamily="34" charset="0"/>
              </a:rPr>
              <a:t>chat, passe plus de temps sur le site </a:t>
            </a:r>
            <a:r>
              <a:rPr lang="fr-FR" sz="18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fr-FR" sz="1800" b="1" i="1">
                <a:latin typeface="Arial Narrow" panose="020B0604020202020204" pitchFamily="34" charset="0"/>
                <a:cs typeface="Arial Narrow" panose="020B0604020202020204" pitchFamily="34" charset="0"/>
              </a:rPr>
              <a:t>u’avant</a:t>
            </a:r>
            <a:endParaRPr lang="en-US" sz="1700" b="1" i="1" kern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E032D0D-1FB3-4361-BAE7-DDADE2AB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On constate que le temps de navigation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nécessaire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sur le site aux clients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avant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d’effectuer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achat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augmenté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(maximum de Mars 2019 &lt; maximum de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Février</a:t>
            </a:r>
            <a:r>
              <a:rPr lang="en-US" sz="160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2020).</a:t>
            </a:r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Paradoxalement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la durée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médiane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diminué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étant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passée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d’environ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7 minutes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à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6 minutes environ)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ce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qui tend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à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montrer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certains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utilisateurs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besoin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passer beaucoup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moins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 temps sur le site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avant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d’effectuer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achat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 minimum de Mars 2019 &gt; min. 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Février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2020).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FC6C1D0-0F73-584D-A0DC-4092A5399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93" y="6074747"/>
            <a:ext cx="2089707" cy="783253"/>
          </a:xfrm>
          <a:prstGeom prst="rect">
            <a:avLst/>
          </a:prstGeom>
        </p:spPr>
      </p:pic>
      <p:pic>
        <p:nvPicPr>
          <p:cNvPr id="18" name="Espace réservé du contenu 4">
            <a:extLst>
              <a:ext uri="{FF2B5EF4-FFF2-40B4-BE49-F238E27FC236}">
                <a16:creationId xmlns:a16="http://schemas.microsoft.com/office/drawing/2014/main" id="{10C7F012-EFAC-D740-8F75-C3C5166348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8" r="5" b="3"/>
          <a:stretch/>
        </p:blipFill>
        <p:spPr>
          <a:xfrm>
            <a:off x="5142960" y="928289"/>
            <a:ext cx="6391533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5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464</Words>
  <Application>Microsoft Macintosh PowerPoint</Application>
  <PresentationFormat>Grand écran</PresentationFormat>
  <Paragraphs>26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Century Gothic</vt:lpstr>
      <vt:lpstr>Wingdings 3</vt:lpstr>
      <vt:lpstr>Salle d’ions</vt:lpstr>
      <vt:lpstr>RAPPORT MENSUEL DES ACTIONS MARKETING</vt:lpstr>
      <vt:lpstr>Le site enregistre une croissance exponentielle de son nombre de visiteurs</vt:lpstr>
      <vt:lpstr>Depuis avril 2019 le taux de conversion ne cesse de baisser</vt:lpstr>
      <vt:lpstr>Le montant du panier accroît avec le temps passé sur le site</vt:lpstr>
      <vt:lpstr>La catégorie high-tech a généré le plus de chiffre d’affaires au cours de la dernière année et sa suppression entraîne une baisse du chiffre d’affaires</vt:lpstr>
      <vt:lpstr>Le client, sur une session qui a déclenché un achat, passe plus de temps sur le site qu’avant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Ventes N’évoluent Pas Malgré Une Croissance Exponentielle Du Nombre De Visites Sur Le Site</dc:title>
  <dc:creator>Sokhna Signara Gueye</dc:creator>
  <cp:lastModifiedBy>Sokhna Signara Gueye</cp:lastModifiedBy>
  <cp:revision>5</cp:revision>
  <dcterms:created xsi:type="dcterms:W3CDTF">2022-01-31T10:47:34Z</dcterms:created>
  <dcterms:modified xsi:type="dcterms:W3CDTF">2022-11-28T15:04:49Z</dcterms:modified>
</cp:coreProperties>
</file>