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0A0B-05DC-1F46-8403-222C0276C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7767-31EB-E94D-ABA5-A8976CDB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B407-EC71-5C41-B0B6-BC89B956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CD5C-EECA-184D-830B-25D6D59B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8EE8-FC09-7E45-A0F7-7AB01469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6AFF-30B0-2149-9957-6A8424D5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6A31-FF4B-584C-B57D-8B607EC2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F7EC-90C3-D041-825F-1CD36C03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6BDE-E96A-074B-8F5F-074EF829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EE1D-5C4A-9C4F-9AC4-64E29F6B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127B4-BF9C-334B-B7C9-3A905BFE4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A2DA9-7A53-CF4A-988C-A8E9BBDA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7A8D-DB92-C848-B3D4-09C4426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EEE9-D292-074D-A4A4-5991C679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C69D-66D0-1546-807F-3E7447F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875-285B-7D4E-8DDC-37703D0D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5895-99E0-2547-BD93-89BF892D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04BF-4A12-6741-B9E4-5F069B9E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B117-9785-5F42-9665-7ABBA06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4F69-C859-BC42-A57B-8818D7C1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E9C8-30FB-2940-AB5F-93F6B851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B4E0-F782-7442-873A-12B59A13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F68A-5CCA-C947-AEE8-5B0ABCA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C4A2-BE62-FC4F-B16D-A112F01D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7B36-9877-8646-A50D-F81881CB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B0DE-7B8C-2440-8FBD-34FCC41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EF32-9E66-4744-98A7-FD5244FE8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2FAA5-8591-7046-B9CB-C948137A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C172-A207-4448-9662-9633FFF1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0D16-D77D-8242-89E0-E48DE635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DBA4-501E-DF4D-BF12-19CD4597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6F7E-0149-3D47-A2F6-398D4E2A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1FF0-AF39-2A48-B9E1-E4AC7516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421EA-AF0E-F843-9552-334A20B7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9813-F187-5D4F-AABA-EB8A87858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A15C3-E5EF-A742-8B3D-EC97359E1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43F11-09E4-9847-838C-78854D3F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4C35F-49C0-A548-B946-16239004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383CA-F3C4-E245-AA17-42E96ED9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F6F-EA19-D540-9768-77E1FB5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015A3-0E9C-2C49-B624-C4BD12D8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9D229-D8F4-F243-BA22-8A9C4A4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6D61D-C15E-6148-9A59-8F938B90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95AD3-A36E-EC4B-BD56-8855DE5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69A67-6B9A-EA45-8543-A83ED5B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CBD60-346D-9C49-856A-43013D83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2A8-5E82-384F-B22D-7C4168FA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B37-4ED7-FE42-B70C-A15D6D82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49CEF-398A-0A43-B373-DA366519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D945-DCAE-0B4F-963E-3D93CA7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BBA8-CCE6-5C40-A990-06BEA44F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497B-C8F8-3049-B376-F932D702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22A-1A7B-A545-AD11-36DDD2CF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D70F5-1AB5-D34B-B039-2B72B6D5F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64B63-69A2-864D-88EB-4993CFE1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8B4CB-8EF7-424B-BD7D-EB952507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ACDB-03F7-B240-9364-257A14AC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C70B-CF84-F14D-AD94-63EFA2AA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90B0E-B9DC-024A-BE5F-8093FD45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F63A-E67C-AF4B-9CFC-55193501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36E0-FC47-2945-AEBA-E1539FAC7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BD23-059D-6448-9668-090B52F97F1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CEE1-E8E2-A74D-80C5-C43160385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85A8-592C-A046-B6FD-CE1D07A0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7F42-54D1-F041-BEE6-0A37D872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9CA2-915C-5D49-A799-04ED4DF3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854" y="1517716"/>
            <a:ext cx="9693896" cy="1487078"/>
          </a:xfrm>
        </p:spPr>
        <p:txBody>
          <a:bodyPr>
            <a:normAutofit/>
          </a:bodyPr>
          <a:lstStyle/>
          <a:p>
            <a:r>
              <a:rPr lang="en-US" sz="4200" dirty="0"/>
              <a:t>Deconstructing the Filter Bubble:</a:t>
            </a:r>
            <a:br>
              <a:rPr lang="en-US" sz="3600" dirty="0"/>
            </a:br>
            <a:r>
              <a:rPr lang="en-US" sz="3200" dirty="0"/>
              <a:t>User Decision-Making and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9C7E-62B1-A84A-929C-62120A15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765" y="3552236"/>
            <a:ext cx="2532668" cy="1487078"/>
          </a:xfrm>
        </p:spPr>
        <p:txBody>
          <a:bodyPr/>
          <a:lstStyle/>
          <a:p>
            <a:r>
              <a:rPr lang="en-US" sz="3600" dirty="0"/>
              <a:t>Guy </a:t>
            </a:r>
            <a:r>
              <a:rPr lang="en-US" sz="3600" dirty="0" err="1"/>
              <a:t>Aridor</a:t>
            </a:r>
            <a:endParaRPr lang="en-US" sz="3600" dirty="0"/>
          </a:p>
          <a:p>
            <a:r>
              <a:rPr lang="en-US" dirty="0"/>
              <a:t>Columbia Economics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7090-C507-F348-944C-363FBF7A4366}"/>
              </a:ext>
            </a:extLst>
          </p:cNvPr>
          <p:cNvSpPr txBox="1">
            <a:spLocks/>
          </p:cNvSpPr>
          <p:nvPr/>
        </p:nvSpPr>
        <p:spPr>
          <a:xfrm>
            <a:off x="4502084" y="3548357"/>
            <a:ext cx="3610466" cy="1487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Duarte Gonçalves</a:t>
            </a:r>
          </a:p>
          <a:p>
            <a:r>
              <a:rPr lang="en-US" dirty="0"/>
              <a:t>Columbia </a:t>
            </a:r>
          </a:p>
          <a:p>
            <a:r>
              <a:rPr lang="en-US" dirty="0"/>
              <a:t>Economics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16C14B5-6A7D-9443-8CD8-654886EA1737}"/>
              </a:ext>
            </a:extLst>
          </p:cNvPr>
          <p:cNvSpPr txBox="1">
            <a:spLocks/>
          </p:cNvSpPr>
          <p:nvPr/>
        </p:nvSpPr>
        <p:spPr>
          <a:xfrm>
            <a:off x="8704082" y="3552236"/>
            <a:ext cx="2532668" cy="148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Shan </a:t>
            </a:r>
            <a:r>
              <a:rPr lang="en-US" sz="3600" dirty="0" err="1"/>
              <a:t>Sikdar</a:t>
            </a:r>
            <a:endParaRPr lang="en-US" sz="3600" dirty="0"/>
          </a:p>
          <a:p>
            <a:r>
              <a:rPr lang="en-US" dirty="0" err="1"/>
              <a:t>Everquote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B2AA84-98A3-7F4C-9CA6-CCE8CC4553B8}"/>
              </a:ext>
            </a:extLst>
          </p:cNvPr>
          <p:cNvSpPr txBox="1"/>
          <p:nvPr/>
        </p:nvSpPr>
        <p:spPr>
          <a:xfrm>
            <a:off x="758901" y="684536"/>
            <a:ext cx="660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Consequences of RS on user consumption choices? </a:t>
            </a:r>
            <a:endParaRPr lang="en-US" sz="24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DD94E-98EF-EA45-AA02-32DB837F3F26}"/>
              </a:ext>
            </a:extLst>
          </p:cNvPr>
          <p:cNvSpPr txBox="1"/>
          <p:nvPr/>
        </p:nvSpPr>
        <p:spPr>
          <a:xfrm>
            <a:off x="758901" y="3794590"/>
            <a:ext cx="8713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This paper</a:t>
            </a:r>
            <a:r>
              <a:rPr lang="en-US" sz="2400" dirty="0"/>
              <a:t>: </a:t>
            </a:r>
          </a:p>
          <a:p>
            <a:r>
              <a:rPr lang="en-US" sz="2400" dirty="0"/>
              <a:t>	Economic model to explain empirical results on filter bubbles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RS’s influence on decisions and its implications for design</a:t>
            </a:r>
            <a:endParaRPr lang="en-US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76C8C-E61B-D44C-829E-555C07997687}"/>
              </a:ext>
            </a:extLst>
          </p:cNvPr>
          <p:cNvSpPr/>
          <p:nvPr/>
        </p:nvSpPr>
        <p:spPr>
          <a:xfrm>
            <a:off x="758901" y="1332323"/>
            <a:ext cx="10524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Within user: Filter Bubbles </a:t>
            </a:r>
          </a:p>
          <a:p>
            <a:r>
              <a:rPr lang="en-US" sz="2400" dirty="0"/>
              <a:t>	Users consume items in increasingly 	narrow portion of product space </a:t>
            </a:r>
            <a:endParaRPr lang="en-US" sz="240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A9562-7397-D54A-90E0-7E921FAFC079}"/>
              </a:ext>
            </a:extLst>
          </p:cNvPr>
          <p:cNvSpPr/>
          <p:nvPr/>
        </p:nvSpPr>
        <p:spPr>
          <a:xfrm>
            <a:off x="758901" y="2427284"/>
            <a:ext cx="6795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Across user: Homogenization</a:t>
            </a:r>
          </a:p>
          <a:p>
            <a:r>
              <a:rPr lang="en-US" sz="2400" dirty="0"/>
              <a:t>	Users consume increasingly similar items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7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F56-9763-A648-B1AE-E9CAF18B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6A4E-163A-8C43-9124-B357606B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Rationalize “Filter Bubble” Effects</a:t>
            </a:r>
          </a:p>
          <a:p>
            <a:pPr lvl="1"/>
            <a:r>
              <a:rPr lang="en-US" dirty="0"/>
              <a:t>Similar products -&gt; Similar value</a:t>
            </a:r>
          </a:p>
          <a:p>
            <a:pPr lvl="1"/>
            <a:r>
              <a:rPr lang="en-US" dirty="0"/>
              <a:t>User beliefs -&gt; Consumption decision -&gt; Updated beliefs about other items</a:t>
            </a:r>
          </a:p>
          <a:p>
            <a:pPr lvl="1"/>
            <a:r>
              <a:rPr lang="en-US" dirty="0"/>
              <a:t>Belief spillovers -&gt; excessive consumption of similar items</a:t>
            </a:r>
          </a:p>
          <a:p>
            <a:pPr lvl="1"/>
            <a:r>
              <a:rPr lang="en-US" dirty="0"/>
              <a:t>Recommendation -&gt; New information -&gt; Counteracts filter bubbles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Guidance on Recommender System Design</a:t>
            </a:r>
          </a:p>
          <a:p>
            <a:pPr lvl="1"/>
            <a:r>
              <a:rPr lang="en-US" dirty="0"/>
              <a:t>Goal: pairing prediction with valuable information</a:t>
            </a:r>
          </a:p>
          <a:p>
            <a:pPr lvl="1"/>
            <a:r>
              <a:rPr lang="en-US" dirty="0"/>
              <a:t>Valuable information: </a:t>
            </a:r>
          </a:p>
          <a:p>
            <a:pPr lvl="2"/>
            <a:r>
              <a:rPr lang="en-US" i="1" dirty="0"/>
              <a:t>Marginal</a:t>
            </a:r>
            <a:r>
              <a:rPr lang="en-US" dirty="0"/>
              <a:t> effect of recommendation relative to no recommendation</a:t>
            </a:r>
            <a:endParaRPr lang="en-US" i="1" dirty="0"/>
          </a:p>
          <a:p>
            <a:pPr lvl="1"/>
            <a:r>
              <a:rPr lang="en-US" dirty="0"/>
              <a:t>Implication: Collect data not only on post-consumption ratings but also on pre-consumption beliefs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1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159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Deconstructing the Filter Bubble: User Decision-Making and Recommender Systems</vt:lpstr>
      <vt:lpstr>PowerPoint Presentation</vt:lpstr>
      <vt:lpstr>This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the Filter Bubble: User Decision-Making and Recommender Systems</dc:title>
  <dc:creator>Guy Aridor</dc:creator>
  <cp:lastModifiedBy>Guy Aridor</cp:lastModifiedBy>
  <cp:revision>8</cp:revision>
  <dcterms:created xsi:type="dcterms:W3CDTF">2020-08-25T23:09:25Z</dcterms:created>
  <dcterms:modified xsi:type="dcterms:W3CDTF">2020-08-30T16:36:18Z</dcterms:modified>
</cp:coreProperties>
</file>