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4147800" cy="1965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409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09338" latinLnBrk="0">
      <a:defRPr sz="600">
        <a:latin typeface="+mj-lt"/>
        <a:ea typeface="+mj-ea"/>
        <a:cs typeface="+mj-cs"/>
        <a:sym typeface="Arial"/>
      </a:defRPr>
    </a:lvl1pPr>
    <a:lvl2pPr indent="228600" defTabSz="409338" latinLnBrk="0">
      <a:defRPr sz="600">
        <a:latin typeface="+mj-lt"/>
        <a:ea typeface="+mj-ea"/>
        <a:cs typeface="+mj-cs"/>
        <a:sym typeface="Arial"/>
      </a:defRPr>
    </a:lvl2pPr>
    <a:lvl3pPr indent="457200" defTabSz="409338" latinLnBrk="0">
      <a:defRPr sz="600">
        <a:latin typeface="+mj-lt"/>
        <a:ea typeface="+mj-ea"/>
        <a:cs typeface="+mj-cs"/>
        <a:sym typeface="Arial"/>
      </a:defRPr>
    </a:lvl3pPr>
    <a:lvl4pPr indent="685800" defTabSz="409338" latinLnBrk="0">
      <a:defRPr sz="600">
        <a:latin typeface="+mj-lt"/>
        <a:ea typeface="+mj-ea"/>
        <a:cs typeface="+mj-cs"/>
        <a:sym typeface="Arial"/>
      </a:defRPr>
    </a:lvl4pPr>
    <a:lvl5pPr indent="914400" defTabSz="409338" latinLnBrk="0">
      <a:defRPr sz="600">
        <a:latin typeface="+mj-lt"/>
        <a:ea typeface="+mj-ea"/>
        <a:cs typeface="+mj-cs"/>
        <a:sym typeface="Arial"/>
      </a:defRPr>
    </a:lvl5pPr>
    <a:lvl6pPr indent="1143000" defTabSz="409338" latinLnBrk="0">
      <a:defRPr sz="600">
        <a:latin typeface="+mj-lt"/>
        <a:ea typeface="+mj-ea"/>
        <a:cs typeface="+mj-cs"/>
        <a:sym typeface="Arial"/>
      </a:defRPr>
    </a:lvl6pPr>
    <a:lvl7pPr indent="1371600" defTabSz="409338" latinLnBrk="0">
      <a:defRPr sz="600">
        <a:latin typeface="+mj-lt"/>
        <a:ea typeface="+mj-ea"/>
        <a:cs typeface="+mj-cs"/>
        <a:sym typeface="Arial"/>
      </a:defRPr>
    </a:lvl7pPr>
    <a:lvl8pPr indent="1600200" defTabSz="409338" latinLnBrk="0">
      <a:defRPr sz="600">
        <a:latin typeface="+mj-lt"/>
        <a:ea typeface="+mj-ea"/>
        <a:cs typeface="+mj-cs"/>
        <a:sym typeface="Arial"/>
      </a:defRPr>
    </a:lvl8pPr>
    <a:lvl9pPr indent="1828800" defTabSz="409338" latinLnBrk="0">
      <a:defRPr sz="6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482303" y="4365404"/>
            <a:ext cx="13184198" cy="7321614"/>
          </a:xfrm>
          <a:prstGeom prst="rect">
            <a:avLst/>
          </a:prstGeom>
        </p:spPr>
        <p:txBody>
          <a:bodyPr/>
          <a:lstStyle>
            <a:lvl1pPr>
              <a:defRPr sz="28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482303" y="11995063"/>
            <a:ext cx="13184198" cy="4850683"/>
          </a:xfrm>
          <a:prstGeom prst="rect">
            <a:avLst/>
          </a:prstGeom>
        </p:spPr>
        <p:txBody>
          <a:bodyPr/>
          <a:lstStyle>
            <a:lvl1pPr marL="540" indent="-36884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●"/>
              <a:defRPr sz="4200"/>
            </a:lvl1pPr>
            <a:lvl2pPr marL="620473" indent="-398223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○"/>
              <a:defRPr sz="4200"/>
            </a:lvl2pPr>
            <a:lvl3pPr marL="1077673" indent="-398223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■"/>
              <a:defRPr sz="4200"/>
            </a:lvl3pPr>
            <a:lvl4pPr marL="1534873" indent="-398223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●"/>
              <a:defRPr sz="4200"/>
            </a:lvl4pPr>
            <a:lvl5pPr marL="1992073" indent="-398223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○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82303" y="8261056"/>
            <a:ext cx="13184198" cy="3139071"/>
          </a:xfrm>
          <a:prstGeom prst="rect">
            <a:avLst/>
          </a:prstGeom>
        </p:spPr>
        <p:txBody>
          <a:bodyPr anchor="ctr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482303" y="1900241"/>
            <a:ext cx="13184198" cy="2135553"/>
          </a:xfrm>
          <a:prstGeom prst="rect">
            <a:avLst/>
          </a:prstGeom>
        </p:spPr>
        <p:txBody>
          <a:bodyPr anchor="t"/>
          <a:lstStyle>
            <a:lvl1pPr algn="l"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482303" y="4538237"/>
            <a:ext cx="13184198" cy="12739427"/>
          </a:xfrm>
          <a:prstGeom prst="rect">
            <a:avLst/>
          </a:prstGeom>
        </p:spPr>
        <p:txBody>
          <a:bodyPr/>
          <a:lstStyle>
            <a:lvl1pPr marL="540" indent="-36884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●"/>
              <a:defRPr sz="4200"/>
            </a:lvl1pPr>
            <a:lvl2pPr marL="620473" indent="-398223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○"/>
              <a:defRPr sz="4200"/>
            </a:lvl2pPr>
            <a:lvl3pPr marL="1077673" indent="-398223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■"/>
              <a:defRPr sz="4200"/>
            </a:lvl3pPr>
            <a:lvl4pPr marL="1534873" indent="-398223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●"/>
              <a:defRPr sz="4200"/>
            </a:lvl4pPr>
            <a:lvl5pPr marL="1992073" indent="-398223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○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482303" y="1900241"/>
            <a:ext cx="13184198" cy="2135553"/>
          </a:xfrm>
          <a:prstGeom prst="rect">
            <a:avLst/>
          </a:prstGeom>
        </p:spPr>
        <p:txBody>
          <a:bodyPr anchor="t"/>
          <a:lstStyle>
            <a:lvl1pPr algn="l"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82303" y="4538237"/>
            <a:ext cx="6189186" cy="12739427"/>
          </a:xfrm>
          <a:prstGeom prst="rect">
            <a:avLst/>
          </a:prstGeom>
        </p:spPr>
        <p:txBody>
          <a:bodyPr/>
          <a:lstStyle>
            <a:lvl1pPr marL="68458" indent="-303408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●"/>
              <a:defRPr sz="3200"/>
            </a:lvl1pPr>
            <a:lvl2pPr marL="605064" indent="-319314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○"/>
              <a:defRPr sz="3200"/>
            </a:lvl2pPr>
            <a:lvl3pPr marL="1062264" indent="-319314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■"/>
              <a:defRPr sz="3200"/>
            </a:lvl3pPr>
            <a:lvl4pPr marL="1519464" indent="-319314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●"/>
              <a:defRPr sz="3200"/>
            </a:lvl4pPr>
            <a:lvl5pPr marL="1976664" indent="-319314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○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7477327" y="4538237"/>
            <a:ext cx="6189185" cy="12739427"/>
          </a:xfrm>
          <a:prstGeom prst="rect">
            <a:avLst/>
          </a:prstGeom>
          <a:ln w="12700"/>
        </p:spPr>
        <p:txBody>
          <a:bodyPr/>
          <a:lstStyle/>
          <a:p>
            <a:pPr marL="68458" indent="-303408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3200"/>
              <a:buFont typeface="Arial"/>
              <a:buChar char="●"/>
              <a:defRPr sz="32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82303" y="1900241"/>
            <a:ext cx="13184198" cy="2135553"/>
          </a:xfrm>
          <a:prstGeom prst="rect">
            <a:avLst/>
          </a:prstGeom>
        </p:spPr>
        <p:txBody>
          <a:bodyPr anchor="t"/>
          <a:lstStyle>
            <a:lvl1pPr algn="l"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82303" y="2312562"/>
            <a:ext cx="4344863" cy="281784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482303" y="5422448"/>
            <a:ext cx="4344863" cy="11855520"/>
          </a:xfrm>
          <a:prstGeom prst="rect">
            <a:avLst/>
          </a:prstGeom>
        </p:spPr>
        <p:txBody>
          <a:bodyPr/>
          <a:lstStyle>
            <a:lvl1pPr marL="107950" indent="-2794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800"/>
              <a:buFont typeface="Arial"/>
              <a:buChar char="●"/>
              <a:defRPr sz="2800"/>
            </a:lvl1pPr>
            <a:lvl2pPr marL="565150" indent="-2794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800"/>
              <a:buFont typeface="Arial"/>
              <a:buChar char="○"/>
              <a:defRPr sz="2800"/>
            </a:lvl2pPr>
            <a:lvl3pPr marL="1022350" indent="-2794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800"/>
              <a:buFont typeface="Arial"/>
              <a:buChar char="■"/>
              <a:defRPr sz="2800"/>
            </a:lvl3pPr>
            <a:lvl4pPr marL="1479550" indent="-2794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800"/>
              <a:buFont typeface="Arial"/>
              <a:buChar char="●"/>
              <a:defRPr sz="2800"/>
            </a:lvl4pPr>
            <a:lvl5pPr marL="1936750" indent="-2794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800"/>
              <a:buFont typeface="Arial"/>
              <a:buChar char="○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758579" y="1919352"/>
            <a:ext cx="9853071" cy="15254247"/>
          </a:xfrm>
          <a:prstGeom prst="rect">
            <a:avLst/>
          </a:prstGeom>
        </p:spPr>
        <p:txBody>
          <a:bodyPr anchor="ctr"/>
          <a:lstStyle>
            <a:lvl1pPr algn="l"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7074402" y="240330"/>
            <a:ext cx="7074403" cy="1917949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410816" y="4839157"/>
            <a:ext cx="6259275" cy="5527206"/>
          </a:xfrm>
          <a:prstGeom prst="rect">
            <a:avLst/>
          </a:prstGeom>
        </p:spPr>
        <p:txBody>
          <a:bodyPr/>
          <a:lstStyle>
            <a:lvl1pPr>
              <a:defRPr sz="98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0816" y="10693125"/>
            <a:ext cx="6259275" cy="460556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7643045" y="2940785"/>
            <a:ext cx="5937128" cy="13778579"/>
          </a:xfrm>
          <a:prstGeom prst="rect">
            <a:avLst/>
          </a:prstGeom>
          <a:ln w="12700"/>
        </p:spPr>
        <p:txBody>
          <a:bodyPr anchor="ctr"/>
          <a:lstStyle/>
          <a:p>
            <a:pPr marL="540" indent="-36884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4200"/>
              <a:buFont typeface="Arial"/>
              <a:buChar char="●"/>
              <a:defRPr sz="42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482303" y="16016099"/>
            <a:ext cx="9282141" cy="2256343"/>
          </a:xfrm>
          <a:prstGeom prst="rect">
            <a:avLst/>
          </a:prstGeom>
        </p:spPr>
        <p:txBody>
          <a:bodyPr anchor="ctr"/>
          <a:lstStyle>
            <a:lvl1pPr marL="102334" indent="126265" algn="l">
              <a:defRPr sz="4200"/>
            </a:lvl1pPr>
            <a:lvl2pPr marL="620473" indent="-398223" algn="l">
              <a:buSzPts val="4200"/>
              <a:buChar char="○"/>
              <a:defRPr sz="4200"/>
            </a:lvl2pPr>
            <a:lvl3pPr marL="1077673" indent="-398223" algn="l">
              <a:buSzPts val="4200"/>
              <a:buChar char="■"/>
              <a:defRPr sz="4200"/>
            </a:lvl3pPr>
            <a:lvl4pPr marL="1534873" indent="-398223" algn="l">
              <a:buSzPts val="4200"/>
              <a:buChar char="●"/>
              <a:defRPr sz="4200"/>
            </a:lvl4pPr>
            <a:lvl5pPr marL="1992073" indent="-398223" algn="l">
              <a:buSzPts val="4200"/>
              <a:buChar char="○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82316" y="3017227"/>
            <a:ext cx="13184197" cy="7653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382" tIns="209382" rIns="209382" bIns="20938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82303" y="10808906"/>
            <a:ext cx="13184198" cy="2955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382" tIns="209382" rIns="209382" bIns="20938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216521" y="17993295"/>
            <a:ext cx="742245" cy="739826"/>
          </a:xfrm>
          <a:prstGeom prst="rect">
            <a:avLst/>
          </a:prstGeom>
          <a:ln w="3175">
            <a:miter lim="400000"/>
          </a:ln>
        </p:spPr>
        <p:txBody>
          <a:bodyPr wrap="none" lIns="209382" tIns="209382" rIns="209382" bIns="209382" anchor="ctr">
            <a:spAutoFit/>
          </a:bodyPr>
          <a:lstStyle>
            <a:lvl1pPr algn="r">
              <a:defRPr sz="22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69541" marR="0" indent="-737841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369541" marR="0" indent="-147291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369541" marR="0" indent="3099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369541" marR="0" indent="7671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369541" marR="0" indent="12243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369541" marR="0" indent="16815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69541" marR="0" indent="21387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69541" marR="0" indent="25959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369541" marR="0" indent="3053108" algn="ct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09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8;p13"/>
          <p:cNvGrpSpPr/>
          <p:nvPr/>
        </p:nvGrpSpPr>
        <p:grpSpPr>
          <a:xfrm>
            <a:off x="528385" y="3340314"/>
            <a:ext cx="6324386" cy="595823"/>
            <a:chOff x="0" y="0"/>
            <a:chExt cx="6324384" cy="595821"/>
          </a:xfrm>
        </p:grpSpPr>
        <p:sp>
          <p:nvSpPr>
            <p:cNvPr id="109" name="Rectangle"/>
            <p:cNvSpPr/>
            <p:nvPr/>
          </p:nvSpPr>
          <p:spPr>
            <a:xfrm>
              <a:off x="0" y="0"/>
              <a:ext cx="6324386" cy="595822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10" name="Summary &amp; Goals"/>
            <p:cNvSpPr txBox="1"/>
            <p:nvPr/>
          </p:nvSpPr>
          <p:spPr>
            <a:xfrm>
              <a:off x="0" y="61136"/>
              <a:ext cx="6324386" cy="473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Summary &amp; Goals</a:t>
              </a:r>
            </a:p>
          </p:txBody>
        </p:sp>
      </p:grpSp>
      <p:sp>
        <p:nvSpPr>
          <p:cNvPr id="112" name="Google Shape;60;p13"/>
          <p:cNvSpPr txBox="1"/>
          <p:nvPr/>
        </p:nvSpPr>
        <p:spPr>
          <a:xfrm>
            <a:off x="377629" y="748630"/>
            <a:ext cx="13411889" cy="134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924" tIns="39924" rIns="39924" bIns="39924">
            <a:spAutoFit/>
          </a:bodyPr>
          <a:lstStyle/>
          <a:p>
            <a:pPr lvl="1" algn="ctr">
              <a:defRPr b="1" sz="3800"/>
            </a:pPr>
            <a:r>
              <a:t>A User-Centric Approach to the Design and Consequences of Recommender Systems</a:t>
            </a:r>
            <a:endParaRPr sz="1200"/>
          </a:p>
        </p:txBody>
      </p:sp>
      <p:sp>
        <p:nvSpPr>
          <p:cNvPr id="113" name="Google Shape;61;p13"/>
          <p:cNvSpPr/>
          <p:nvPr/>
        </p:nvSpPr>
        <p:spPr>
          <a:xfrm>
            <a:off x="9171" y="2845082"/>
            <a:ext cx="14148805" cy="250488"/>
          </a:xfrm>
          <a:prstGeom prst="rect">
            <a:avLst/>
          </a:prstGeom>
          <a:solidFill>
            <a:srgbClr val="000000"/>
          </a:solidFill>
          <a:ln w="3175">
            <a:solidFill>
              <a:schemeClr val="accent2">
                <a:lumOff val="21764"/>
              </a:schemeClr>
            </a:solidFill>
          </a:ln>
          <a:effectLst>
            <a:outerShdw sx="100000" sy="100000" kx="0" ky="0" algn="b" rotWithShape="0" blurRad="25400" dist="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/>
          </a:p>
        </p:txBody>
      </p:sp>
      <p:sp>
        <p:nvSpPr>
          <p:cNvPr id="114" name="Google Shape;62;p13"/>
          <p:cNvSpPr txBox="1"/>
          <p:nvPr/>
        </p:nvSpPr>
        <p:spPr>
          <a:xfrm>
            <a:off x="377629" y="2168668"/>
            <a:ext cx="13411889" cy="691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913" tIns="19913" rIns="19913" bIns="19913">
            <a:spAutoFit/>
          </a:bodyPr>
          <a:lstStyle/>
          <a:p>
            <a:pPr algn="ctr">
              <a:defRPr sz="2200"/>
            </a:pPr>
            <a:r>
              <a:t>Guy Aridor</a:t>
            </a:r>
            <a:r>
              <a:rPr baseline="27454"/>
              <a:t>1</a:t>
            </a:r>
            <a:r>
              <a:t>, Duarte Gonçalves</a:t>
            </a:r>
            <a:r>
              <a:rPr baseline="27454"/>
              <a:t>1</a:t>
            </a:r>
            <a:r>
              <a:t>, Shan Sikdar</a:t>
            </a:r>
            <a:r>
              <a:rPr baseline="27454"/>
              <a:t>2</a:t>
            </a:r>
            <a:br>
              <a:rPr baseline="27454"/>
            </a:br>
          </a:p>
        </p:txBody>
      </p:sp>
      <p:grpSp>
        <p:nvGrpSpPr>
          <p:cNvPr id="119" name="Google Shape;63;p13"/>
          <p:cNvGrpSpPr/>
          <p:nvPr/>
        </p:nvGrpSpPr>
        <p:grpSpPr>
          <a:xfrm>
            <a:off x="307986" y="4001184"/>
            <a:ext cx="13032233" cy="15377035"/>
            <a:chOff x="-186444" y="-991489"/>
            <a:chExt cx="13032231" cy="15377034"/>
          </a:xfrm>
        </p:grpSpPr>
        <p:sp>
          <p:nvSpPr>
            <p:cNvPr id="115" name="Rectangle"/>
            <p:cNvSpPr/>
            <p:nvPr/>
          </p:nvSpPr>
          <p:spPr>
            <a:xfrm>
              <a:off x="0" y="0"/>
              <a:ext cx="6274449" cy="223527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16" name="Recommender systems have increasingly come under focus for negative social consequences:…"/>
            <p:cNvSpPr txBox="1"/>
            <p:nvPr/>
          </p:nvSpPr>
          <p:spPr>
            <a:xfrm>
              <a:off x="-186445" y="-991490"/>
              <a:ext cx="6400763" cy="31871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7208" tIns="157208" rIns="157208" bIns="157208" numCol="1" anchor="t">
              <a:noAutofit/>
            </a:bodyPr>
            <a:lstStyle/>
            <a:p>
              <a:pPr lvl="1" indent="228600" defTabSz="204669">
                <a:lnSpc>
                  <a:spcPts val="2500"/>
                </a:lnSpc>
                <a:spcBef>
                  <a:spcPts val="500"/>
                </a:spcBef>
                <a:defRPr sz="1600"/>
              </a:pPr>
              <a:r>
                <a:t>Recommender systems have increasingly come under focus for negative social consequences</a:t>
              </a:r>
              <a:r>
                <a:rPr sz="1200"/>
                <a:t>:</a:t>
              </a:r>
              <a:r>
                <a:rPr b="1"/>
                <a:t> </a:t>
              </a:r>
              <a:endParaRPr b="1" i="1"/>
            </a:p>
            <a:p>
              <a:pPr lvl="1" marL="541421" indent="-160421" defTabSz="204669">
                <a:lnSpc>
                  <a:spcPts val="2500"/>
                </a:lnSpc>
                <a:spcBef>
                  <a:spcPts val="500"/>
                </a:spcBef>
                <a:buSzPct val="100000"/>
                <a:buChar char="•"/>
                <a:defRPr sz="1600"/>
              </a:pPr>
              <a:r>
                <a:rPr b="1" i="1"/>
                <a:t>Filter Bubbles:</a:t>
              </a:r>
              <a:r>
                <a:t> Individuals consume increasingly similar goods and are isolated from diversity of content</a:t>
              </a:r>
            </a:p>
            <a:p>
              <a:pPr lvl="1" marL="541421" indent="-160421" defTabSz="204669">
                <a:lnSpc>
                  <a:spcPts val="2500"/>
                </a:lnSpc>
                <a:spcBef>
                  <a:spcPts val="500"/>
                </a:spcBef>
                <a:buSzPct val="100000"/>
                <a:buChar char="•"/>
                <a:defRPr sz="1600"/>
              </a:pPr>
              <a:r>
                <a:rPr b="1" i="1"/>
                <a:t>User Homogenization</a:t>
              </a:r>
              <a:r>
                <a:rPr b="1"/>
                <a:t>:</a:t>
              </a:r>
              <a:r>
                <a:rPr b="1" i="1"/>
                <a:t> </a:t>
              </a:r>
              <a:r>
                <a:t>Individuals consume increasingly similar goods as each other </a:t>
              </a:r>
            </a:p>
            <a:p>
              <a:pPr lvl="1" indent="228600" defTabSz="204669">
                <a:lnSpc>
                  <a:spcPts val="2500"/>
                </a:lnSpc>
                <a:spcBef>
                  <a:spcPts val="500"/>
                </a:spcBef>
                <a:defRPr sz="1600" u="sng"/>
              </a:pPr>
            </a:p>
            <a:p>
              <a:pPr lvl="1" indent="228600" defTabSz="204669">
                <a:lnSpc>
                  <a:spcPts val="2500"/>
                </a:lnSpc>
                <a:spcBef>
                  <a:spcPts val="500"/>
                </a:spcBef>
                <a:defRPr sz="1600"/>
              </a:pPr>
              <a:r>
                <a:t>We look at the extent to which these effects can be attributed to recommender systems as opposed to natural consequences of individual decision-making in markets where recommender systems are deployed.</a:t>
              </a:r>
            </a:p>
          </p:txBody>
        </p:sp>
        <p:sp>
          <p:nvSpPr>
            <p:cNvPr id="117" name="Rectangle"/>
            <p:cNvSpPr txBox="1"/>
            <p:nvPr/>
          </p:nvSpPr>
          <p:spPr>
            <a:xfrm>
              <a:off x="6571339" y="11794796"/>
              <a:ext cx="6274449" cy="19961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7208" tIns="157208" rIns="157208" bIns="157208" numCol="1" anchor="t">
              <a:noAutofit/>
            </a:bodyPr>
            <a:lstStyle/>
            <a:p>
              <a:pPr lvl="1" marL="541421" indent="-160421" defTabSz="204669">
                <a:lnSpc>
                  <a:spcPts val="2500"/>
                </a:lnSpc>
                <a:spcBef>
                  <a:spcPts val="500"/>
                </a:spcBef>
                <a:buSzPct val="100000"/>
                <a:buChar char="•"/>
                <a:defRPr sz="1600"/>
              </a:pPr>
            </a:p>
            <a:p>
              <a:pPr lvl="1" marL="541421" indent="-160421" defTabSz="204669">
                <a:lnSpc>
                  <a:spcPts val="2500"/>
                </a:lnSpc>
                <a:spcBef>
                  <a:spcPts val="500"/>
                </a:spcBef>
                <a:buSzPct val="100000"/>
                <a:buChar char="•"/>
                <a:defRPr sz="1600"/>
              </a:pPr>
            </a:p>
            <a:p>
              <a:pPr defTabSz="204669">
                <a:lnSpc>
                  <a:spcPts val="2500"/>
                </a:lnSpc>
                <a:spcBef>
                  <a:spcPts val="500"/>
                </a:spcBef>
                <a:defRPr sz="1600"/>
              </a:pPr>
              <a:endParaRPr sz="1200"/>
            </a:p>
            <a:p>
              <a:pPr lvl="1" marL="541421" indent="-160421" defTabSz="204669">
                <a:lnSpc>
                  <a:spcPts val="2500"/>
                </a:lnSpc>
                <a:spcBef>
                  <a:spcPts val="500"/>
                </a:spcBef>
                <a:buSzPct val="100000"/>
                <a:buChar char="•"/>
                <a:defRPr sz="1600"/>
              </a:pPr>
            </a:p>
            <a:p>
              <a:pPr defTabSz="204669">
                <a:lnSpc>
                  <a:spcPts val="2500"/>
                </a:lnSpc>
                <a:spcBef>
                  <a:spcPts val="500"/>
                </a:spcBef>
                <a:defRPr sz="1600"/>
              </a:pPr>
            </a:p>
          </p:txBody>
        </p:sp>
        <p:sp>
          <p:nvSpPr>
            <p:cNvPr id="118" name="Rectangle"/>
            <p:cNvSpPr txBox="1"/>
            <p:nvPr/>
          </p:nvSpPr>
          <p:spPr>
            <a:xfrm>
              <a:off x="-103593" y="12797441"/>
              <a:ext cx="6856304" cy="15881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57208" tIns="157208" rIns="157208" bIns="157208" numCol="1" anchor="t">
              <a:noAutofit/>
            </a:bodyPr>
            <a:lstStyle/>
            <a:p>
              <a:pPr defTabSz="204669">
                <a:lnSpc>
                  <a:spcPts val="2500"/>
                </a:lnSpc>
                <a:spcBef>
                  <a:spcPts val="500"/>
                </a:spcBef>
                <a:defRPr sz="1600"/>
              </a:pPr>
            </a:p>
          </p:txBody>
        </p:sp>
      </p:grpSp>
      <p:grpSp>
        <p:nvGrpSpPr>
          <p:cNvPr id="122" name="Google Shape;72;p13"/>
          <p:cNvGrpSpPr/>
          <p:nvPr/>
        </p:nvGrpSpPr>
        <p:grpSpPr>
          <a:xfrm>
            <a:off x="354788" y="7624285"/>
            <a:ext cx="6447559" cy="607427"/>
            <a:chOff x="0" y="0"/>
            <a:chExt cx="6447557" cy="607426"/>
          </a:xfrm>
        </p:grpSpPr>
        <p:sp>
          <p:nvSpPr>
            <p:cNvPr id="120" name="Rectangle"/>
            <p:cNvSpPr/>
            <p:nvPr/>
          </p:nvSpPr>
          <p:spPr>
            <a:xfrm>
              <a:off x="0" y="0"/>
              <a:ext cx="6447559" cy="607427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21" name="Model"/>
            <p:cNvSpPr txBox="1"/>
            <p:nvPr/>
          </p:nvSpPr>
          <p:spPr>
            <a:xfrm>
              <a:off x="0" y="62327"/>
              <a:ext cx="6447559" cy="482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no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123" name="Google Shape;119;p13"/>
          <p:cNvSpPr txBox="1"/>
          <p:nvPr/>
        </p:nvSpPr>
        <p:spPr>
          <a:xfrm>
            <a:off x="5984837" y="9880597"/>
            <a:ext cx="677179" cy="46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924" tIns="39924" rIns="39924" bIns="39924">
            <a:spAutoFit/>
          </a:bodyPr>
          <a:lstStyle>
            <a:lvl1pPr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One Public Card dealt to table</a:t>
            </a:r>
          </a:p>
        </p:txBody>
      </p:sp>
      <p:grpSp>
        <p:nvGrpSpPr>
          <p:cNvPr id="126" name="Google Shape;63;p13"/>
          <p:cNvGrpSpPr/>
          <p:nvPr/>
        </p:nvGrpSpPr>
        <p:grpSpPr>
          <a:xfrm>
            <a:off x="666002" y="9312245"/>
            <a:ext cx="6260757" cy="2831250"/>
            <a:chOff x="0" y="0"/>
            <a:chExt cx="6260756" cy="2831249"/>
          </a:xfrm>
        </p:grpSpPr>
        <p:sp>
          <p:nvSpPr>
            <p:cNvPr id="124" name="Rectangle"/>
            <p:cNvSpPr/>
            <p:nvPr/>
          </p:nvSpPr>
          <p:spPr>
            <a:xfrm>
              <a:off x="0" y="0"/>
              <a:ext cx="6260757" cy="22303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25" name="(1)"/>
            <p:cNvSpPr txBox="1"/>
            <p:nvPr/>
          </p:nvSpPr>
          <p:spPr>
            <a:xfrm>
              <a:off x="0" y="0"/>
              <a:ext cx="6260757" cy="28312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7208" tIns="157208" rIns="157208" bIns="157208" numCol="1" anchor="t">
              <a:noAutofit/>
            </a:bodyPr>
            <a:lstStyle>
              <a:lvl1pPr>
                <a:defRPr sz="1000"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(1) </a:t>
              </a:r>
            </a:p>
          </p:txBody>
        </p:sp>
      </p:grpSp>
      <p:sp>
        <p:nvSpPr>
          <p:cNvPr id="127" name="User Decision-Making:…"/>
          <p:cNvSpPr txBox="1"/>
          <p:nvPr/>
        </p:nvSpPr>
        <p:spPr>
          <a:xfrm>
            <a:off x="585680" y="8299149"/>
            <a:ext cx="6611469" cy="10290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User Decision-Making: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   - N</a:t>
            </a:r>
            <a:r>
              <a:rPr b="0"/>
              <a:t> items, users sequentially consume </a:t>
            </a:r>
            <a:r>
              <a:t>T</a:t>
            </a:r>
            <a:r>
              <a:rPr b="0"/>
              <a:t> items</a:t>
            </a: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/>
              <a:t>   - Realized utility vectors for consumer </a:t>
            </a:r>
            <a:r>
              <a:t>i</a:t>
            </a:r>
            <a:r>
              <a:t>:</a:t>
            </a:r>
            <a:r>
              <a:rPr b="0"/>
              <a:t> </a:t>
            </a:r>
            <a:endParaRPr b="0"/>
          </a:p>
          <a:p>
            <a:pPr lvl="2" indent="457200"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/>
              <a:t>X</a:t>
            </a:r>
            <a:r>
              <a:rPr b="0" baseline="-5999"/>
              <a:t>i </a:t>
            </a:r>
            <a:r>
              <a:rPr b="0"/>
              <a:t>= V</a:t>
            </a:r>
            <a:r>
              <a:rPr b="0" baseline="-5999"/>
              <a:t>i </a:t>
            </a:r>
            <a:r>
              <a:rPr b="0"/>
              <a:t>+ βV,</a:t>
            </a:r>
            <a:r>
              <a:t> </a:t>
            </a:r>
            <a:r>
              <a:rPr b="0"/>
              <a:t>V ~ N(0, Σ), V</a:t>
            </a:r>
            <a:r>
              <a:rPr b="0" baseline="-5999"/>
              <a:t>i </a:t>
            </a:r>
            <a:r>
              <a:rPr b="0"/>
              <a:t>~ N(</a:t>
            </a:r>
            <a:r>
              <a:rPr b="0" i="1"/>
              <a:t>V</a:t>
            </a:r>
            <a:r>
              <a:rPr b="0"/>
              <a:t>,Σ</a:t>
            </a:r>
            <a:r>
              <a:rPr b="0" baseline="-5999"/>
              <a:t>i</a:t>
            </a:r>
            <a:r>
              <a:rPr b="0"/>
              <a:t>)</a:t>
            </a: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/>
              <a:t>   - Users have </a:t>
            </a:r>
            <a:r>
              <a:rPr b="0" i="1"/>
              <a:t>beliefs </a:t>
            </a:r>
            <a:r>
              <a:rPr b="0"/>
              <a:t>over the realized utilities and are </a:t>
            </a:r>
            <a:r>
              <a:rPr b="0" i="1"/>
              <a:t>risk-averse</a:t>
            </a:r>
            <a:endParaRPr b="0" i="1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 i="1"/>
              <a:t>   - </a:t>
            </a:r>
            <a:r>
              <a:rPr b="0"/>
              <a:t>Assume myopic users: no purposeful exploration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rPr b="1"/>
              <a:t>Product Space: </a:t>
            </a:r>
            <a:r>
              <a:t>Products are evenly spaced on a circle</a:t>
            </a:r>
          </a:p>
          <a:p>
            <a:pPr lvl="2" indent="457200"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d(n, m) = min{|m−n|,N−|m−n|}, m, n indices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rPr b="1"/>
              <a:t>Learning: 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  - Users employ </a:t>
            </a:r>
            <a:r>
              <a:rPr b="1" i="1"/>
              <a:t>similarity-based generalization</a:t>
            </a:r>
            <a:endParaRPr b="1" i="1"/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rPr b="1" i="1"/>
              <a:t>  </a:t>
            </a:r>
            <a:r>
              <a:rPr i="1"/>
              <a:t>- </a:t>
            </a:r>
            <a:r>
              <a:t>Observe realized utilities directly after consumption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  - Spillovers: Bayesian update beliefs about other items, but more strongly about value of similar items than about dissimilar items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  - Strength of updating controlled by ρ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Recommendation Regimes: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  </a:t>
            </a:r>
            <a:r>
              <a:rPr b="0"/>
              <a:t>- No Recommendation: users get no information</a:t>
            </a: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/>
              <a:t>  - Recommendation: information on V and combine with user beliefs</a:t>
            </a: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rPr b="0"/>
              <a:t>  - Oracle: Ex-post (full information) optimal consumption path</a:t>
            </a: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rPr b="1"/>
              <a:t>Evaluation: </a:t>
            </a:r>
            <a:r>
              <a:t>Characterization via simulation over populations of users and a grid of relevant parameter values. Results here reported for N = 200, T = 20</a:t>
            </a:r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endParaRPr b="0"/>
          </a:p>
          <a:p>
            <a:pPr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b="1" sz="1600"/>
            </a:pPr>
          </a:p>
          <a:p>
            <a:pPr lvl="2" indent="4572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 </a:t>
            </a:r>
          </a:p>
          <a:p>
            <a:pPr lvl="2" indent="4572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2" indent="4572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</a:p>
          <a:p>
            <a:pPr defTabSz="204669">
              <a:lnSpc>
                <a:spcPts val="2500"/>
              </a:lnSpc>
              <a:spcBef>
                <a:spcPts val="500"/>
              </a:spcBef>
              <a:defRPr b="1" sz="1600"/>
            </a:pPr>
            <a:r>
              <a:t>Recommendation:</a:t>
            </a: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Provides users with information, reducing their uncertainty.</a:t>
            </a:r>
          </a:p>
          <a:p>
            <a:pPr lvl="1" indent="228600" defTabSz="204669">
              <a:lnSpc>
                <a:spcPts val="2500"/>
              </a:lnSpc>
              <a:spcBef>
                <a:spcPts val="500"/>
              </a:spcBef>
              <a:defRPr sz="1600"/>
            </a:pPr>
            <a:r>
              <a:t>Three regimes:</a:t>
            </a:r>
          </a:p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No Recommendation: users get no information</a:t>
            </a:r>
          </a:p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Recommendation: based on user beliefs</a:t>
            </a:r>
          </a:p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Oracle: Ex-post (full information) optimal consumption path  </a:t>
            </a:r>
          </a:p>
        </p:txBody>
      </p:sp>
      <p:sp>
        <p:nvSpPr>
          <p:cNvPr id="128" name="Rectangle"/>
          <p:cNvSpPr txBox="1"/>
          <p:nvPr/>
        </p:nvSpPr>
        <p:spPr>
          <a:xfrm>
            <a:off x="7295415" y="6182533"/>
            <a:ext cx="6208223" cy="3078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grpSp>
        <p:nvGrpSpPr>
          <p:cNvPr id="131" name="Google Shape;59;p13"/>
          <p:cNvGrpSpPr/>
          <p:nvPr/>
        </p:nvGrpSpPr>
        <p:grpSpPr>
          <a:xfrm>
            <a:off x="7401686" y="7627566"/>
            <a:ext cx="6377897" cy="600864"/>
            <a:chOff x="0" y="0"/>
            <a:chExt cx="6377895" cy="600863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6377896" cy="600864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30" name="Welfare and Content Diversity"/>
            <p:cNvSpPr txBox="1"/>
            <p:nvPr/>
          </p:nvSpPr>
          <p:spPr>
            <a:xfrm>
              <a:off x="0" y="58824"/>
              <a:ext cx="6377896" cy="483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no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Welfare and Content Diversity</a:t>
              </a:r>
            </a:p>
          </p:txBody>
        </p:sp>
      </p:grpSp>
      <p:grpSp>
        <p:nvGrpSpPr>
          <p:cNvPr id="134" name="Google Shape;73;p13"/>
          <p:cNvGrpSpPr/>
          <p:nvPr/>
        </p:nvGrpSpPr>
        <p:grpSpPr>
          <a:xfrm>
            <a:off x="7366855" y="16760796"/>
            <a:ext cx="6447559" cy="587754"/>
            <a:chOff x="0" y="0"/>
            <a:chExt cx="6447557" cy="587752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6447559" cy="587753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33" name="Conclusions"/>
            <p:cNvSpPr txBox="1"/>
            <p:nvPr/>
          </p:nvSpPr>
          <p:spPr>
            <a:xfrm>
              <a:off x="0" y="57541"/>
              <a:ext cx="6238734" cy="472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no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Conclusions</a:t>
              </a:r>
            </a:p>
          </p:txBody>
        </p:sp>
      </p:grpSp>
      <p:sp>
        <p:nvSpPr>
          <p:cNvPr id="135" name="Google Shape;55;p13"/>
          <p:cNvSpPr/>
          <p:nvPr/>
        </p:nvSpPr>
        <p:spPr>
          <a:xfrm>
            <a:off x="-10176" y="19237333"/>
            <a:ext cx="14168152" cy="58775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b="1" sz="1400">
                <a:solidFill>
                  <a:srgbClr val="FFFFFF"/>
                </a:solidFill>
              </a:defRPr>
            </a:pP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631" y="11909111"/>
            <a:ext cx="2458271" cy="2363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0645" y="5378150"/>
            <a:ext cx="2430062" cy="2087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Google Shape;59;p13"/>
          <p:cNvGrpSpPr/>
          <p:nvPr/>
        </p:nvGrpSpPr>
        <p:grpSpPr>
          <a:xfrm>
            <a:off x="7401686" y="12534521"/>
            <a:ext cx="6377897" cy="600864"/>
            <a:chOff x="0" y="0"/>
            <a:chExt cx="6377895" cy="600863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6377896" cy="600864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39" name="User Homogeneity"/>
            <p:cNvSpPr txBox="1"/>
            <p:nvPr/>
          </p:nvSpPr>
          <p:spPr>
            <a:xfrm>
              <a:off x="0" y="58824"/>
              <a:ext cx="6377896" cy="483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no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User Homogeneity</a:t>
              </a:r>
            </a:p>
          </p:txBody>
        </p:sp>
      </p:grpSp>
      <p:sp>
        <p:nvSpPr>
          <p:cNvPr id="141" name="Homogeneity = Jaccard index across consumption sets…"/>
          <p:cNvSpPr txBox="1"/>
          <p:nvPr/>
        </p:nvSpPr>
        <p:spPr>
          <a:xfrm>
            <a:off x="7592705" y="13214344"/>
            <a:ext cx="5995859" cy="1657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Homogeneity = Jaccard index across consumption sets</a:t>
            </a:r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Recommendation “coordinates” individuals in similar portions of the product space</a:t>
            </a:r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Without recommendation, no coordination leads to low homogeneity</a:t>
            </a:r>
            <a:endParaRPr sz="1200"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6133" y="14723311"/>
            <a:ext cx="2299334" cy="192507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"/>
          <p:cNvSpPr txBox="1"/>
          <p:nvPr/>
        </p:nvSpPr>
        <p:spPr>
          <a:xfrm>
            <a:off x="7933953" y="8929041"/>
            <a:ext cx="5777569" cy="8038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57208" tIns="157208" rIns="157208" bIns="157208"/>
          <a:lstStyle/>
          <a:p>
            <a:pPr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54452" y="14805988"/>
            <a:ext cx="2200582" cy="1842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58953" y="5291473"/>
            <a:ext cx="2978783" cy="192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22737" y="10266801"/>
            <a:ext cx="2851958" cy="1996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49822" y="10336065"/>
            <a:ext cx="2851957" cy="19960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oogle Shape;59;p13"/>
          <p:cNvGrpSpPr/>
          <p:nvPr/>
        </p:nvGrpSpPr>
        <p:grpSpPr>
          <a:xfrm>
            <a:off x="7420965" y="3345223"/>
            <a:ext cx="6081026" cy="572896"/>
            <a:chOff x="0" y="0"/>
            <a:chExt cx="6081024" cy="572894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6081026" cy="572895"/>
            </a:xfrm>
            <a:prstGeom prst="rect">
              <a:avLst/>
            </a:prstGeom>
            <a:solidFill>
              <a:srgbClr val="0000FF"/>
            </a:solidFill>
            <a:ln w="317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>
              <a:outerShdw sx="100000" sy="100000" kx="0" ky="0" algn="b" rotWithShape="0" blurRad="25400" dist="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49" name="Filter Bubble Effect"/>
            <p:cNvSpPr txBox="1"/>
            <p:nvPr/>
          </p:nvSpPr>
          <p:spPr>
            <a:xfrm>
              <a:off x="0" y="56086"/>
              <a:ext cx="6081026" cy="460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924" tIns="39924" rIns="39924" bIns="39924" numCol="1" anchor="ctr">
              <a:no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Filter Bubble Effect</a:t>
              </a:r>
            </a:p>
          </p:txBody>
        </p:sp>
      </p:grpSp>
      <p:sp>
        <p:nvSpPr>
          <p:cNvPr id="151" name="Track average consumption distance across t…"/>
          <p:cNvSpPr txBox="1"/>
          <p:nvPr/>
        </p:nvSpPr>
        <p:spPr>
          <a:xfrm>
            <a:off x="7493839" y="4006042"/>
            <a:ext cx="5777569" cy="12923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Track average consumption distance across t</a:t>
            </a:r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Empirical work (Nguyen, et. al 2014 WWW) has found that filter bubble effects arise </a:t>
            </a:r>
            <a:r>
              <a:rPr b="1" i="1"/>
              <a:t>without recommendation</a:t>
            </a:r>
            <a:endParaRPr b="1" i="1"/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Spillovers lead to a natural “narrowing” effect</a:t>
            </a:r>
            <a:endParaRPr b="1" i="1"/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endParaRPr b="1" i="1"/>
          </a:p>
          <a:p>
            <a:pPr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endParaRPr sz="1200"/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endParaRPr sz="1200"/>
          </a:p>
        </p:txBody>
      </p:sp>
      <p:sp>
        <p:nvSpPr>
          <p:cNvPr id="152" name="Diversity = average normalized pairwise distance between consumed products…"/>
          <p:cNvSpPr txBox="1"/>
          <p:nvPr/>
        </p:nvSpPr>
        <p:spPr>
          <a:xfrm>
            <a:off x="7510742" y="8308581"/>
            <a:ext cx="5777569" cy="19960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Diversity = average normalized pairwise distance between consumed products</a:t>
            </a:r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Does higher “content diversity” imply higher welfare?</a:t>
            </a:r>
            <a:endParaRPr b="1" i="1"/>
          </a:p>
          <a:p>
            <a:pPr lvl="1" marL="541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Low diversity can come from consumption of many similar high utility goods</a:t>
            </a:r>
          </a:p>
          <a:p>
            <a:pPr lvl="1" marL="541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High diversity can come from consumption of many different low utility goods</a:t>
            </a:r>
            <a:endParaRPr sz="1200"/>
          </a:p>
          <a:p>
            <a:pPr marL="160421" indent="-160421">
              <a:buSzPct val="100000"/>
              <a:buChar char="•"/>
              <a:defRPr sz="1600">
                <a:latin typeface="Proxima Nova"/>
                <a:ea typeface="Proxima Nova"/>
                <a:cs typeface="Proxima Nova"/>
                <a:sym typeface="Proxima Nova"/>
              </a:defRPr>
            </a:pPr>
            <a:endParaRPr sz="1200"/>
          </a:p>
        </p:txBody>
      </p:sp>
      <p:sp>
        <p:nvSpPr>
          <p:cNvPr id="153" name="1Department of Economics, Columbia University  2Independent Researcher"/>
          <p:cNvSpPr txBox="1"/>
          <p:nvPr/>
        </p:nvSpPr>
        <p:spPr>
          <a:xfrm>
            <a:off x="473744" y="19432518"/>
            <a:ext cx="6611469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rPr baseline="31999"/>
              <a:t>1</a:t>
            </a:r>
            <a:r>
              <a:t>Department of Economics, Columbia University  </a:t>
            </a:r>
            <a:r>
              <a:rPr baseline="31999"/>
              <a:t>2</a:t>
            </a:r>
            <a:r>
              <a:t>Independent Researcher</a:t>
            </a:r>
          </a:p>
        </p:txBody>
      </p:sp>
      <p:sp>
        <p:nvSpPr>
          <p:cNvPr id="154" name="Filter bubble effects can be generated by a natural model of user decision-making…"/>
          <p:cNvSpPr txBox="1"/>
          <p:nvPr/>
        </p:nvSpPr>
        <p:spPr>
          <a:xfrm>
            <a:off x="7160905" y="17464107"/>
            <a:ext cx="5995859" cy="16576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7208" tIns="157208" rIns="157208" bIns="157208"/>
          <a:lstStyle/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Filter bubble effects can be generated by a natural model of user decision-making</a:t>
            </a:r>
          </a:p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Homogeneity naturally arises in recommender systems by coordinating consumers in the product space</a:t>
            </a:r>
          </a:p>
          <a:p>
            <a:pPr lvl="1" marL="541421" indent="-160421" defTabSz="204669">
              <a:lnSpc>
                <a:spcPts val="2500"/>
              </a:lnSpc>
              <a:spcBef>
                <a:spcPts val="500"/>
              </a:spcBef>
              <a:buSzPct val="100000"/>
              <a:buChar char="•"/>
              <a:defRPr sz="1600"/>
            </a:pPr>
            <a:r>
              <a:t>Understanding user beliefs and user decision-making are important for evaluating recommender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09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09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2700" dist="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09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" dist="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09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