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82" r:id="rId4"/>
    <p:sldId id="284" r:id="rId5"/>
    <p:sldId id="285" r:id="rId6"/>
    <p:sldId id="286" r:id="rId7"/>
    <p:sldId id="266" r:id="rId8"/>
    <p:sldId id="267" r:id="rId9"/>
    <p:sldId id="290" r:id="rId10"/>
    <p:sldId id="291" r:id="rId11"/>
    <p:sldId id="292" r:id="rId12"/>
    <p:sldId id="293" r:id="rId13"/>
    <p:sldId id="283" r:id="rId14"/>
    <p:sldId id="287" r:id="rId15"/>
    <p:sldId id="288" r:id="rId16"/>
    <p:sldId id="278" r:id="rId17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20"/>
      <p:bold r:id="rId21"/>
    </p:embeddedFont>
    <p:embeddedFont>
      <p:font typeface="나눔고딕" panose="020B0600000101010101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준형" initials="이" lastIdx="1" clrIdx="0">
    <p:extLst>
      <p:ext uri="{19B8F6BF-5375-455C-9EA6-DF929625EA0E}">
        <p15:presenceInfo xmlns:p15="http://schemas.microsoft.com/office/powerpoint/2012/main" userId="c6e926b16d03c9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3" autoAdjust="0"/>
    <p:restoredTop sz="86364" autoAdjust="0"/>
  </p:normalViewPr>
  <p:slideViewPr>
    <p:cSldViewPr snapToGrid="0">
      <p:cViewPr varScale="1">
        <p:scale>
          <a:sx n="114" d="100"/>
          <a:sy n="114" d="100"/>
        </p:scale>
        <p:origin x="1530" y="10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29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9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098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08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디지털영상처리설계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기말 프로젝트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2017 - 06 - 06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NSYS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12121683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이준형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12121689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이힘찬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12121719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허성우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64803" y="5255026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64803" y="5592604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spc="-150" dirty="0">
                <a:solidFill>
                  <a:srgbClr val="1D314E"/>
                </a:solidFill>
              </a:rPr>
              <a:t>GUI</a:t>
            </a:r>
            <a:r>
              <a:rPr lang="ko-KR" altLang="en-US" sz="2800" b="1" spc="-150" dirty="0">
                <a:solidFill>
                  <a:srgbClr val="1D314E"/>
                </a:solidFill>
              </a:rPr>
              <a:t>구성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8095" y="1979629"/>
            <a:ext cx="621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029EF8-D3A6-42E8-99FA-D2C95D829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1" y="1669859"/>
            <a:ext cx="7721600" cy="434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7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spc="-150" dirty="0">
                <a:solidFill>
                  <a:srgbClr val="1D314E"/>
                </a:solidFill>
              </a:rPr>
              <a:t>영상 분석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8095" y="1979629"/>
            <a:ext cx="621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460672"/>
            <a:ext cx="1700214" cy="23565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906" y="1470451"/>
            <a:ext cx="1735196" cy="24050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1" y="1470451"/>
            <a:ext cx="1710647" cy="23710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817" y="4117498"/>
            <a:ext cx="1724025" cy="24050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22" y="4117498"/>
            <a:ext cx="1812277" cy="24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spc="-150" dirty="0">
                <a:solidFill>
                  <a:srgbClr val="1D314E"/>
                </a:solidFill>
              </a:rPr>
              <a:t>영상 분석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8095" y="1979629"/>
            <a:ext cx="621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672"/>
            <a:ext cx="2857500" cy="2495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08" y="1460671"/>
            <a:ext cx="2857499" cy="253996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06" y="1446212"/>
            <a:ext cx="2857500" cy="251001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5482"/>
            <a:ext cx="2857500" cy="24955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08" y="4275482"/>
            <a:ext cx="2857500" cy="24955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909" y="4275482"/>
            <a:ext cx="28575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4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평가 방법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50196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63455" y="1601318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98" y="1281052"/>
            <a:ext cx="6244209" cy="51528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139686"/>
            <a:ext cx="8887456" cy="1077218"/>
          </a:xfrm>
          <a:prstGeom prst="rect">
            <a:avLst/>
          </a:prstGeom>
          <a:solidFill>
            <a:schemeClr val="bg1"/>
          </a:solidFill>
          <a:ln w="95250" cmpd="sng">
            <a:solidFill>
              <a:schemeClr val="bg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정확도 </a:t>
            </a:r>
            <a:r>
              <a:rPr lang="en-US" altLang="ko-KR" sz="3200" dirty="0"/>
              <a:t>= (</a:t>
            </a:r>
            <a:r>
              <a:rPr lang="en-US" altLang="ko-KR" sz="3200" dirty="0" err="1"/>
              <a:t>groundtruth</a:t>
            </a:r>
            <a:r>
              <a:rPr lang="en-US" altLang="ko-KR" sz="3200" dirty="0"/>
              <a:t> &amp; detected mask) /  </a:t>
            </a:r>
            <a:r>
              <a:rPr lang="en-US" altLang="ko-KR" sz="3200" dirty="0" err="1"/>
              <a:t>groundtruth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1322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spc="-150" dirty="0">
                <a:solidFill>
                  <a:srgbClr val="1D314E"/>
                </a:solidFill>
              </a:rPr>
              <a:t>평가 결과 분석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8095" y="1979629"/>
            <a:ext cx="621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10326" y="2403835"/>
            <a:ext cx="616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26</a:t>
            </a:r>
            <a:r>
              <a:rPr lang="ko-KR" altLang="en-US" dirty="0"/>
              <a:t>개의 영상을 취득하여 처리한 결과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Accuraty</a:t>
            </a:r>
            <a:r>
              <a:rPr lang="en-US" altLang="ko-KR" dirty="0"/>
              <a:t> = 93.555555555555</a:t>
            </a:r>
          </a:p>
          <a:p>
            <a:r>
              <a:rPr lang="ko-KR" altLang="en-US" dirty="0"/>
              <a:t>정확도 </a:t>
            </a:r>
            <a:r>
              <a:rPr lang="en-US" altLang="ko-KR" dirty="0"/>
              <a:t>= 73.7777777777777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71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결론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2425" y="2318512"/>
            <a:ext cx="7616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에 담겨져 있는 영상과 마스크를 </a:t>
            </a:r>
            <a:r>
              <a:rPr lang="en-US" altLang="ko-KR" dirty="0"/>
              <a:t>RGB, HSV, </a:t>
            </a:r>
            <a:r>
              <a:rPr lang="en-US" altLang="ko-KR" dirty="0" err="1"/>
              <a:t>YCbCr</a:t>
            </a:r>
            <a:r>
              <a:rPr lang="ko-KR" altLang="en-US" dirty="0"/>
              <a:t>를 가지고 다루면서 사람의 얼굴의 특징을 찾아내었고</a:t>
            </a:r>
            <a:r>
              <a:rPr lang="en-US" altLang="ko-KR" dirty="0"/>
              <a:t>, </a:t>
            </a:r>
            <a:r>
              <a:rPr lang="ko-KR" altLang="en-US" dirty="0"/>
              <a:t>그 특징을 이용해 새로운 영상에서 사람의 얼굴을 찾았다</a:t>
            </a:r>
            <a:r>
              <a:rPr lang="en-US" altLang="ko-KR" dirty="0"/>
              <a:t>.  </a:t>
            </a:r>
            <a:r>
              <a:rPr lang="ko-KR" altLang="en-US" dirty="0"/>
              <a:t>사람 얼굴의 특징을 찾는 새로운 클래스 또한 공부할 수 있었다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02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</a:rPr>
              <a:t>알고리즘 설계도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</a:rPr>
              <a:t>흐름도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</a:rPr>
              <a:t>)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75000"/>
              </a:lnSpc>
            </a:pP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2.  GUI 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구성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영상 분석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평가 방법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평가 결과 분석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lnSpc>
                <a:spcPct val="175000"/>
              </a:lnSpc>
              <a:buAutoNum type="arabicPeriod" startAt="3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결론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175000"/>
              </a:lnSpc>
            </a:pP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64474" y="438009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64474" y="3954227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프로젝트 설명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50196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63455" y="1601318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32" y="1281052"/>
            <a:ext cx="6374871" cy="526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2800" b="1" dirty="0">
                <a:latin typeface="나눔고딕" panose="020B0600000101010101" charset="-127"/>
                <a:ea typeface="나눔고딕" panose="020B0600000101010101" charset="-127"/>
              </a:rPr>
              <a:t>알고리즘 설계도</a:t>
            </a:r>
            <a:r>
              <a:rPr lang="en-US" altLang="ko-KR" sz="2800" b="1" dirty="0"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sz="2800" b="1" dirty="0">
                <a:latin typeface="나눔고딕" panose="020B0600000101010101" charset="-127"/>
                <a:ea typeface="나눔고딕" panose="020B0600000101010101" charset="-127"/>
              </a:rPr>
              <a:t>흐름도</a:t>
            </a:r>
            <a:r>
              <a:rPr lang="en-US" altLang="ko-KR" sz="2800" b="1" dirty="0">
                <a:latin typeface="나눔고딕" panose="020B0600000101010101" charset="-127"/>
                <a:ea typeface="나눔고딕" panose="020B0600000101010101" charset="-127"/>
              </a:rPr>
              <a:t>)</a:t>
            </a:r>
            <a:endParaRPr lang="en-US" altLang="ko-KR" sz="28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50196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63455" y="1601318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4" y="1501966"/>
            <a:ext cx="3685937" cy="33843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04" y="4000500"/>
            <a:ext cx="3810000" cy="2857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24" y="837311"/>
            <a:ext cx="28479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1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dirty="0">
                <a:latin typeface="나눔고딕" panose="020B0600000101010101" charset="-127"/>
                <a:ea typeface="나눔고딕" panose="020B0600000101010101" charset="-127"/>
              </a:rPr>
              <a:t>알고리즘</a:t>
            </a:r>
            <a:r>
              <a:rPr lang="ko-KR" altLang="en-US" sz="3200" b="1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2800" b="1" dirty="0">
                <a:latin typeface="나눔고딕" panose="020B0600000101010101" charset="-127"/>
                <a:ea typeface="나눔고딕" panose="020B0600000101010101" charset="-127"/>
              </a:rPr>
              <a:t>설계도</a:t>
            </a:r>
            <a:r>
              <a:rPr lang="en-US" altLang="ko-KR" sz="3200" b="1" dirty="0"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sz="3200" b="1" dirty="0">
                <a:latin typeface="나눔고딕" panose="020B0600000101010101" charset="-127"/>
                <a:ea typeface="나눔고딕" panose="020B0600000101010101" charset="-127"/>
              </a:rPr>
              <a:t>흐름도</a:t>
            </a:r>
            <a:r>
              <a:rPr lang="en-US" altLang="ko-KR" sz="3200" b="1" dirty="0">
                <a:latin typeface="나눔고딕" panose="020B0600000101010101" charset="-127"/>
                <a:ea typeface="나눔고딕" panose="020B0600000101010101" charset="-127"/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50196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63455" y="1601318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85" y="1995947"/>
            <a:ext cx="6364166" cy="2656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5068" y="6271952"/>
            <a:ext cx="457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참고</a:t>
            </a:r>
            <a:r>
              <a:rPr lang="en-US" altLang="ko-KR" sz="1000" dirty="0"/>
              <a:t>) RGB-H-</a:t>
            </a:r>
            <a:r>
              <a:rPr lang="en-US" altLang="ko-KR" sz="1000" dirty="0" err="1"/>
              <a:t>CbCr</a:t>
            </a:r>
            <a:r>
              <a:rPr lang="en-US" altLang="ko-KR" sz="1000" dirty="0"/>
              <a:t> Skin </a:t>
            </a:r>
            <a:r>
              <a:rPr lang="en-US" altLang="ko-KR" sz="1000" dirty="0" err="1"/>
              <a:t>Colour</a:t>
            </a:r>
            <a:r>
              <a:rPr lang="en-US" altLang="ko-KR" sz="1000" dirty="0"/>
              <a:t> Model for Human Face Detection </a:t>
            </a:r>
            <a:r>
              <a:rPr lang="en-US" altLang="ko-KR" sz="1000" dirty="0" err="1"/>
              <a:t>Nusirwan</a:t>
            </a:r>
            <a:r>
              <a:rPr lang="en-US" altLang="ko-KR" sz="1000" dirty="0"/>
              <a:t> Anwar bin Abdul Rahman, Kit Chong Wei and John See† Faculty of Information Technology, Multimedia University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5776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dirty="0">
                <a:latin typeface="나눔고딕" panose="020B0600000101010101" charset="-127"/>
                <a:ea typeface="나눔고딕" panose="020B0600000101010101" charset="-127"/>
              </a:rPr>
              <a:t>알고리즘</a:t>
            </a:r>
            <a:r>
              <a:rPr lang="ko-KR" altLang="en-US" sz="3200" b="1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2800" b="1" dirty="0">
                <a:latin typeface="나눔고딕" panose="020B0600000101010101" charset="-127"/>
                <a:ea typeface="나눔고딕" panose="020B0600000101010101" charset="-127"/>
              </a:rPr>
              <a:t>설계도</a:t>
            </a:r>
            <a:r>
              <a:rPr lang="en-US" altLang="ko-KR" sz="3200" b="1" dirty="0"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sz="3200" b="1" dirty="0">
                <a:latin typeface="나눔고딕" panose="020B0600000101010101" charset="-127"/>
                <a:ea typeface="나눔고딕" panose="020B0600000101010101" charset="-127"/>
              </a:rPr>
              <a:t>흐름도</a:t>
            </a:r>
            <a:r>
              <a:rPr lang="en-US" altLang="ko-KR" sz="3200" b="1" dirty="0">
                <a:latin typeface="나눔고딕" panose="020B0600000101010101" charset="-127"/>
                <a:ea typeface="나눔고딕" panose="020B0600000101010101" charset="-127"/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50196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63455" y="1601318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7781" y="1432324"/>
            <a:ext cx="7400043" cy="52322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schemeClr val="tx1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vision.CascadeObjectDetector</a:t>
            </a:r>
            <a:r>
              <a:rPr lang="en-US" altLang="ko-KR" sz="2800" dirty="0"/>
              <a:t> System object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106" y="2334510"/>
            <a:ext cx="2828925" cy="4162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8" y="3149115"/>
            <a:ext cx="4681056" cy="5706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8" y="4190859"/>
            <a:ext cx="4249552" cy="151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6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/>
          <a:lstStyle/>
          <a:p>
            <a:pPr algn="l"/>
            <a:r>
              <a:rPr lang="ko-KR" altLang="en-US" sz="2800" b="1" dirty="0">
                <a:latin typeface="나눔고딕" panose="020B0600000101010101" charset="-127"/>
                <a:ea typeface="나눔고딕" panose="020B0600000101010101" charset="-127"/>
              </a:rPr>
              <a:t>알고리즘</a:t>
            </a:r>
            <a:r>
              <a:rPr lang="ko-KR" altLang="en-US" sz="3200" b="1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2800" b="1" dirty="0">
                <a:latin typeface="나눔고딕" panose="020B0600000101010101" charset="-127"/>
                <a:ea typeface="나눔고딕" panose="020B0600000101010101" charset="-127"/>
              </a:rPr>
              <a:t>설계도</a:t>
            </a:r>
            <a:r>
              <a:rPr lang="en-US" altLang="ko-KR" sz="3200" b="1" dirty="0"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sz="3200" b="1" dirty="0">
                <a:latin typeface="나눔고딕" panose="020B0600000101010101" charset="-127"/>
                <a:ea typeface="나눔고딕" panose="020B0600000101010101" charset="-127"/>
              </a:rPr>
              <a:t>흐름도</a:t>
            </a:r>
            <a:r>
              <a:rPr lang="en-US" altLang="ko-KR" sz="3200" b="1" dirty="0">
                <a:latin typeface="나눔고딕" panose="020B0600000101010101" charset="-127"/>
                <a:ea typeface="나눔고딕" panose="020B0600000101010101" charset="-127"/>
              </a:rPr>
              <a:t>)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61" y="1920727"/>
            <a:ext cx="2286000" cy="2038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61" y="4471692"/>
            <a:ext cx="2286000" cy="20383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227" y="3218173"/>
            <a:ext cx="2286000" cy="2038350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911492" y="3817856"/>
            <a:ext cx="1970202" cy="838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63092" y="3817856"/>
            <a:ext cx="575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+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6346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>
                <a:latin typeface="나눔고딕" panose="020B0600000101010101" charset="-127"/>
                <a:ea typeface="나눔고딕" panose="020B0600000101010101" charset="-127"/>
              </a:rPr>
              <a:t>알고리즘</a:t>
            </a:r>
            <a:r>
              <a:rPr lang="ko-KR" altLang="en-US" sz="3200" b="1" dirty="0"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2800" b="1" dirty="0">
                <a:latin typeface="나눔고딕" panose="020B0600000101010101" charset="-127"/>
                <a:ea typeface="나눔고딕" panose="020B0600000101010101" charset="-127"/>
              </a:rPr>
              <a:t>설계도</a:t>
            </a:r>
            <a:r>
              <a:rPr lang="en-US" altLang="ko-KR" sz="3200" b="1" dirty="0"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sz="3200" b="1" dirty="0">
                <a:latin typeface="나눔고딕" panose="020B0600000101010101" charset="-127"/>
                <a:ea typeface="나눔고딕" panose="020B0600000101010101" charset="-127"/>
              </a:rPr>
              <a:t>흐름도</a:t>
            </a:r>
            <a:r>
              <a:rPr lang="en-US" altLang="ko-KR" sz="3200" b="1" dirty="0">
                <a:latin typeface="나눔고딕" panose="020B0600000101010101" charset="-127"/>
                <a:ea typeface="나눔고딕" panose="020B0600000101010101" charset="-127"/>
              </a:rPr>
              <a:t>)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840" y="1734531"/>
            <a:ext cx="75414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사진 속의 얼굴을 </a:t>
            </a:r>
            <a:r>
              <a:rPr lang="en-US" altLang="ko-KR" dirty="0" err="1"/>
              <a:t>CascadeObjectDetector</a:t>
            </a:r>
            <a:r>
              <a:rPr lang="ko-KR" altLang="en-US" dirty="0"/>
              <a:t>를 이용하여 찾는다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확인이 안 될 경우</a:t>
            </a:r>
            <a:r>
              <a:rPr lang="en-US" altLang="ko-KR" dirty="0"/>
              <a:t>, </a:t>
            </a:r>
            <a:r>
              <a:rPr lang="ko-KR" altLang="en-US" dirty="0"/>
              <a:t>우선 고개가 수직이 아닌 기울어진 상황이라 판단하고 이미지를 기울여 양 쪽 눈을 수평으로 맞춘 뒤 얼굴을 찾는다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(-20</a:t>
            </a:r>
            <a:r>
              <a:rPr lang="ko-KR" altLang="en-US" dirty="0"/>
              <a:t>도</a:t>
            </a:r>
            <a:r>
              <a:rPr lang="en-US" altLang="ko-KR" dirty="0"/>
              <a:t>~20</a:t>
            </a:r>
            <a:r>
              <a:rPr lang="ko-KR" altLang="en-US" dirty="0"/>
              <a:t>도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또 다시 확인이 안 된 경우</a:t>
            </a:r>
            <a:r>
              <a:rPr lang="en-US" altLang="ko-KR" dirty="0"/>
              <a:t>, </a:t>
            </a:r>
            <a:r>
              <a:rPr lang="ko-KR" altLang="en-US" dirty="0"/>
              <a:t>옆 모습이나 다른 예외적인 경우이므로 확률이 조금 부족한 알고리즘이더라도 전체 이미지의 </a:t>
            </a:r>
            <a:r>
              <a:rPr lang="en-US" altLang="ko-KR" b="1" i="1" dirty="0"/>
              <a:t>RGB +</a:t>
            </a:r>
            <a:r>
              <a:rPr lang="en-US" altLang="ko-KR" b="1" dirty="0"/>
              <a:t> </a:t>
            </a:r>
            <a:r>
              <a:rPr lang="en-US" altLang="ko-KR" b="1" i="1" dirty="0"/>
              <a:t>H + </a:t>
            </a:r>
            <a:r>
              <a:rPr lang="en-US" altLang="ko-KR" b="1" i="1" dirty="0" err="1"/>
              <a:t>CbCr</a:t>
            </a:r>
            <a:r>
              <a:rPr lang="en-US" altLang="ko-KR" b="1" i="1" dirty="0"/>
              <a:t> </a:t>
            </a:r>
            <a:r>
              <a:rPr lang="ko-KR" altLang="en-US" dirty="0"/>
              <a:t>을 이용해 </a:t>
            </a:r>
            <a:r>
              <a:rPr lang="en-US" altLang="ko-KR" dirty="0"/>
              <a:t>detection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마지막으로 </a:t>
            </a:r>
            <a:r>
              <a:rPr lang="en-US" altLang="ko-KR" b="1" dirty="0"/>
              <a:t>morphology </a:t>
            </a:r>
            <a:r>
              <a:rPr lang="ko-KR" altLang="en-US" dirty="0"/>
              <a:t>를 이용하여 최종적으로 </a:t>
            </a:r>
            <a:r>
              <a:rPr lang="en-US" altLang="ko-KR" dirty="0"/>
              <a:t>detection</a:t>
            </a:r>
            <a:r>
              <a:rPr lang="ko-KR" altLang="en-US" dirty="0"/>
              <a:t>된 이미지의 노이즈를 제거하고 특징을 추출한다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07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43" y="1874610"/>
            <a:ext cx="7541113" cy="411458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spc="-150" dirty="0">
                <a:solidFill>
                  <a:srgbClr val="1D314E"/>
                </a:solidFill>
              </a:rPr>
              <a:t>GUI</a:t>
            </a:r>
            <a:r>
              <a:rPr lang="ko-KR" altLang="en-US" sz="2800" b="1" spc="-150" dirty="0">
                <a:solidFill>
                  <a:srgbClr val="1D314E"/>
                </a:solidFill>
              </a:rPr>
              <a:t>구성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8095" y="1979629"/>
            <a:ext cx="621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07" y="2360696"/>
            <a:ext cx="5709010" cy="24496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20" y="2119095"/>
            <a:ext cx="5232960" cy="3916280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>
            <a:off x="7937369" y="1446212"/>
            <a:ext cx="395926" cy="684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4724400" y="1460672"/>
            <a:ext cx="395926" cy="684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2079640" y="3446039"/>
            <a:ext cx="395926" cy="684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40" y="1756316"/>
            <a:ext cx="5594295" cy="41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3259</TotalTime>
  <Words>261</Words>
  <Application>Microsoft Office PowerPoint</Application>
  <PresentationFormat>화면 슬라이드 쇼(4:3)</PresentationFormat>
  <Paragraphs>51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맑은 고딕</vt:lpstr>
      <vt:lpstr>나눔고딕</vt:lpstr>
      <vt:lpstr>Wingdings</vt:lpstr>
      <vt:lpstr>Office 테마</vt:lpstr>
      <vt:lpstr>디지털영상처리설계 기말 프로젝트</vt:lpstr>
      <vt:lpstr>목차</vt:lpstr>
      <vt:lpstr>프로젝트 설명</vt:lpstr>
      <vt:lpstr>알고리즘 설계도(흐름도)</vt:lpstr>
      <vt:lpstr>알고리즘 설계도(흐름도)</vt:lpstr>
      <vt:lpstr>알고리즘 설계도(흐름도)</vt:lpstr>
      <vt:lpstr>알고리즘 설계도(흐름도)</vt:lpstr>
      <vt:lpstr>알고리즘 설계도(흐름도)</vt:lpstr>
      <vt:lpstr>GUI구성</vt:lpstr>
      <vt:lpstr>GUI구성</vt:lpstr>
      <vt:lpstr>영상 분석</vt:lpstr>
      <vt:lpstr>영상 분석</vt:lpstr>
      <vt:lpstr>평가 방법</vt:lpstr>
      <vt:lpstr>평가 결과 분석</vt:lpstr>
      <vt:lpstr>결론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HimChan Lee</cp:lastModifiedBy>
  <cp:revision>21</cp:revision>
  <cp:lastPrinted>2011-08-28T13:13:29Z</cp:lastPrinted>
  <dcterms:created xsi:type="dcterms:W3CDTF">2011-08-24T01:05:33Z</dcterms:created>
  <dcterms:modified xsi:type="dcterms:W3CDTF">2017-06-07T00:20:09Z</dcterms:modified>
</cp:coreProperties>
</file>