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CRISTINA CADAVID RAMIREZ" initials="ACCR" lastIdx="1" clrIdx="0">
    <p:extLst>
      <p:ext uri="{19B8F6BF-5375-455C-9EA6-DF929625EA0E}">
        <p15:presenceInfo xmlns:p15="http://schemas.microsoft.com/office/powerpoint/2012/main" userId="ANA CRISTINA CADAVID RAMI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578"/>
    <a:srgbClr val="134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C22478-54F4-439B-B46A-65E00CD6EB8B}" v="48" dt="2025-05-16T00:16:43.65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228" y="-3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Gomez Sepulveda" userId="9bebda906fbcd0f3" providerId="LiveId" clId="{62C22478-54F4-439B-B46A-65E00CD6EB8B}"/>
    <pc:docChg chg="undo redo custSel modSld">
      <pc:chgData name="Andres Gomez Sepulveda" userId="9bebda906fbcd0f3" providerId="LiveId" clId="{62C22478-54F4-439B-B46A-65E00CD6EB8B}" dt="2025-05-16T00:16:51.208" v="703" actId="1076"/>
      <pc:docMkLst>
        <pc:docMk/>
      </pc:docMkLst>
      <pc:sldChg chg="addSp delSp modSp mod">
        <pc:chgData name="Andres Gomez Sepulveda" userId="9bebda906fbcd0f3" providerId="LiveId" clId="{62C22478-54F4-439B-B46A-65E00CD6EB8B}" dt="2025-05-16T00:16:51.208" v="703" actId="1076"/>
        <pc:sldMkLst>
          <pc:docMk/>
          <pc:sldMk cId="1882616164" sldId="256"/>
        </pc:sldMkLst>
        <pc:spChg chg="mod">
          <ac:chgData name="Andres Gomez Sepulveda" userId="9bebda906fbcd0f3" providerId="LiveId" clId="{62C22478-54F4-439B-B46A-65E00CD6EB8B}" dt="2025-05-13T23:15:57.596" v="592"/>
          <ac:spMkLst>
            <pc:docMk/>
            <pc:sldMk cId="1882616164" sldId="256"/>
            <ac:spMk id="2" creationId="{00000000-0000-0000-0000-000000000000}"/>
          </ac:spMkLst>
        </pc:spChg>
        <pc:spChg chg="add mod">
          <ac:chgData name="Andres Gomez Sepulveda" userId="9bebda906fbcd0f3" providerId="LiveId" clId="{62C22478-54F4-439B-B46A-65E00CD6EB8B}" dt="2025-05-16T00:12:21.628" v="635"/>
          <ac:spMkLst>
            <pc:docMk/>
            <pc:sldMk cId="1882616164" sldId="256"/>
            <ac:spMk id="5" creationId="{C20A9174-C30D-AE9D-0DB7-75BB68CB125A}"/>
          </ac:spMkLst>
        </pc:spChg>
        <pc:spChg chg="mod">
          <ac:chgData name="Andres Gomez Sepulveda" userId="9bebda906fbcd0f3" providerId="LiveId" clId="{62C22478-54F4-439B-B46A-65E00CD6EB8B}" dt="2025-05-13T23:21:41.596" v="594" actId="313"/>
          <ac:spMkLst>
            <pc:docMk/>
            <pc:sldMk cId="1882616164" sldId="256"/>
            <ac:spMk id="12" creationId="{00000000-0000-0000-0000-000000000000}"/>
          </ac:spMkLst>
        </pc:spChg>
        <pc:spChg chg="del">
          <ac:chgData name="Andres Gomez Sepulveda" userId="9bebda906fbcd0f3" providerId="LiveId" clId="{62C22478-54F4-439B-B46A-65E00CD6EB8B}" dt="2025-05-15T00:01:31.874" v="615" actId="478"/>
          <ac:spMkLst>
            <pc:docMk/>
            <pc:sldMk cId="1882616164" sldId="256"/>
            <ac:spMk id="13" creationId="{AEAD2D62-B61A-2CCF-2076-8418085A7D7D}"/>
          </ac:spMkLst>
        </pc:spChg>
        <pc:spChg chg="add mod">
          <ac:chgData name="Andres Gomez Sepulveda" userId="9bebda906fbcd0f3" providerId="LiveId" clId="{62C22478-54F4-439B-B46A-65E00CD6EB8B}" dt="2025-05-16T00:12:26.098" v="637"/>
          <ac:spMkLst>
            <pc:docMk/>
            <pc:sldMk cId="1882616164" sldId="256"/>
            <ac:spMk id="13" creationId="{E7768AE2-8BA6-2877-3FF6-515835FC58E2}"/>
          </ac:spMkLst>
        </pc:spChg>
        <pc:spChg chg="mod">
          <ac:chgData name="Andres Gomez Sepulveda" userId="9bebda906fbcd0f3" providerId="LiveId" clId="{62C22478-54F4-439B-B46A-65E00CD6EB8B}" dt="2025-05-13T23:02:26.149" v="41" actId="20577"/>
          <ac:spMkLst>
            <pc:docMk/>
            <pc:sldMk cId="1882616164" sldId="256"/>
            <ac:spMk id="15" creationId="{00000000-0000-0000-0000-000000000000}"/>
          </ac:spMkLst>
        </pc:spChg>
        <pc:spChg chg="mod">
          <ac:chgData name="Andres Gomez Sepulveda" userId="9bebda906fbcd0f3" providerId="LiveId" clId="{62C22478-54F4-439B-B46A-65E00CD6EB8B}" dt="2025-05-15T00:00:21.525" v="604" actId="1076"/>
          <ac:spMkLst>
            <pc:docMk/>
            <pc:sldMk cId="1882616164" sldId="256"/>
            <ac:spMk id="16" creationId="{00000000-0000-0000-0000-000000000000}"/>
          </ac:spMkLst>
        </pc:spChg>
        <pc:spChg chg="add mod">
          <ac:chgData name="Andres Gomez Sepulveda" userId="9bebda906fbcd0f3" providerId="LiveId" clId="{62C22478-54F4-439B-B46A-65E00CD6EB8B}" dt="2025-05-16T00:12:33.655" v="639"/>
          <ac:spMkLst>
            <pc:docMk/>
            <pc:sldMk cId="1882616164" sldId="256"/>
            <ac:spMk id="17" creationId="{CFB352AD-7EA2-DFCC-05B5-D752975E5B6A}"/>
          </ac:spMkLst>
        </pc:spChg>
        <pc:spChg chg="mod">
          <ac:chgData name="Andres Gomez Sepulveda" userId="9bebda906fbcd0f3" providerId="LiveId" clId="{62C22478-54F4-439B-B46A-65E00CD6EB8B}" dt="2025-05-16T00:16:51.208" v="703" actId="1076"/>
          <ac:spMkLst>
            <pc:docMk/>
            <pc:sldMk cId="1882616164" sldId="256"/>
            <ac:spMk id="18" creationId="{00000000-0000-0000-0000-000000000000}"/>
          </ac:spMkLst>
        </pc:spChg>
        <pc:spChg chg="add mod">
          <ac:chgData name="Andres Gomez Sepulveda" userId="9bebda906fbcd0f3" providerId="LiveId" clId="{62C22478-54F4-439B-B46A-65E00CD6EB8B}" dt="2025-05-16T00:12:39.631" v="642"/>
          <ac:spMkLst>
            <pc:docMk/>
            <pc:sldMk cId="1882616164" sldId="256"/>
            <ac:spMk id="20" creationId="{EE0E1D8C-C505-66F2-8BBD-57F35A134372}"/>
          </ac:spMkLst>
        </pc:spChg>
        <pc:spChg chg="add mod">
          <ac:chgData name="Andres Gomez Sepulveda" userId="9bebda906fbcd0f3" providerId="LiveId" clId="{62C22478-54F4-439B-B46A-65E00CD6EB8B}" dt="2025-05-16T00:13:10.858" v="649" actId="1076"/>
          <ac:spMkLst>
            <pc:docMk/>
            <pc:sldMk cId="1882616164" sldId="256"/>
            <ac:spMk id="22" creationId="{9DBED628-715F-FE50-604F-98F77B895ABF}"/>
          </ac:spMkLst>
        </pc:spChg>
        <pc:spChg chg="add mod">
          <ac:chgData name="Andres Gomez Sepulveda" userId="9bebda906fbcd0f3" providerId="LiveId" clId="{62C22478-54F4-439B-B46A-65E00CD6EB8B}" dt="2025-05-16T00:13:54.368" v="660" actId="14100"/>
          <ac:spMkLst>
            <pc:docMk/>
            <pc:sldMk cId="1882616164" sldId="256"/>
            <ac:spMk id="24" creationId="{FB70E434-4EB0-919C-0A58-F9D9C29007DF}"/>
          </ac:spMkLst>
        </pc:spChg>
        <pc:spChg chg="add mod">
          <ac:chgData name="Andres Gomez Sepulveda" userId="9bebda906fbcd0f3" providerId="LiveId" clId="{62C22478-54F4-439B-B46A-65E00CD6EB8B}" dt="2025-05-13T23:11:36.230" v="84" actId="5793"/>
          <ac:spMkLst>
            <pc:docMk/>
            <pc:sldMk cId="1882616164" sldId="256"/>
            <ac:spMk id="26" creationId="{64CA2428-BBDC-44F4-F602-D69794FA5D0A}"/>
          </ac:spMkLst>
        </pc:spChg>
        <pc:spChg chg="del">
          <ac:chgData name="Andres Gomez Sepulveda" userId="9bebda906fbcd0f3" providerId="LiveId" clId="{62C22478-54F4-439B-B46A-65E00CD6EB8B}" dt="2025-05-15T00:01:36.616" v="616" actId="478"/>
          <ac:spMkLst>
            <pc:docMk/>
            <pc:sldMk cId="1882616164" sldId="256"/>
            <ac:spMk id="30" creationId="{3B1B2952-2941-49C8-BA2E-E7FC0B2762D5}"/>
          </ac:spMkLst>
        </pc:spChg>
        <pc:spChg chg="mod">
          <ac:chgData name="Andres Gomez Sepulveda" userId="9bebda906fbcd0f3" providerId="LiveId" clId="{62C22478-54F4-439B-B46A-65E00CD6EB8B}" dt="2025-05-15T00:00:16.429" v="603" actId="1076"/>
          <ac:spMkLst>
            <pc:docMk/>
            <pc:sldMk cId="1882616164" sldId="256"/>
            <ac:spMk id="32" creationId="{73CE6675-E4A1-4766-B4A2-4D19E2B9A8B8}"/>
          </ac:spMkLst>
        </pc:spChg>
        <pc:graphicFrameChg chg="add mod">
          <ac:chgData name="Andres Gomez Sepulveda" userId="9bebda906fbcd0f3" providerId="LiveId" clId="{62C22478-54F4-439B-B46A-65E00CD6EB8B}" dt="2025-05-16T00:12:20.068" v="634"/>
          <ac:graphicFrameMkLst>
            <pc:docMk/>
            <pc:sldMk cId="1882616164" sldId="256"/>
            <ac:graphicFrameMk id="3" creationId="{0D92C4FA-62C9-0620-0AC7-0BF4480D0FAB}"/>
          </ac:graphicFrameMkLst>
        </pc:graphicFrameChg>
        <pc:graphicFrameChg chg="add mod">
          <ac:chgData name="Andres Gomez Sepulveda" userId="9bebda906fbcd0f3" providerId="LiveId" clId="{62C22478-54F4-439B-B46A-65E00CD6EB8B}" dt="2025-05-16T00:12:24.671" v="636"/>
          <ac:graphicFrameMkLst>
            <pc:docMk/>
            <pc:sldMk cId="1882616164" sldId="256"/>
            <ac:graphicFrameMk id="11" creationId="{A7960C04-BAC9-82D0-04EF-627A81923A65}"/>
          </ac:graphicFrameMkLst>
        </pc:graphicFrameChg>
        <pc:graphicFrameChg chg="add mod">
          <ac:chgData name="Andres Gomez Sepulveda" userId="9bebda906fbcd0f3" providerId="LiveId" clId="{62C22478-54F4-439B-B46A-65E00CD6EB8B}" dt="2025-05-16T00:12:30.751" v="638"/>
          <ac:graphicFrameMkLst>
            <pc:docMk/>
            <pc:sldMk cId="1882616164" sldId="256"/>
            <ac:graphicFrameMk id="14" creationId="{BF5BD2D7-EF84-48EC-DFDF-D76CCE741787}"/>
          </ac:graphicFrameMkLst>
        </pc:graphicFrameChg>
        <pc:graphicFrameChg chg="add mod">
          <ac:chgData name="Andres Gomez Sepulveda" userId="9bebda906fbcd0f3" providerId="LiveId" clId="{62C22478-54F4-439B-B46A-65E00CD6EB8B}" dt="2025-05-16T00:12:38.332" v="641"/>
          <ac:graphicFrameMkLst>
            <pc:docMk/>
            <pc:sldMk cId="1882616164" sldId="256"/>
            <ac:graphicFrameMk id="19" creationId="{EB7D87C2-7EB1-918A-A04B-7EF64B0067B4}"/>
          </ac:graphicFrameMkLst>
        </pc:graphicFrameChg>
        <pc:graphicFrameChg chg="add del mod modGraphic">
          <ac:chgData name="Andres Gomez Sepulveda" userId="9bebda906fbcd0f3" providerId="LiveId" clId="{62C22478-54F4-439B-B46A-65E00CD6EB8B}" dt="2025-05-16T00:13:22.190" v="651" actId="478"/>
          <ac:graphicFrameMkLst>
            <pc:docMk/>
            <pc:sldMk cId="1882616164" sldId="256"/>
            <ac:graphicFrameMk id="21" creationId="{46FEB1C5-B0C9-1EA5-E031-9ACC313EB645}"/>
          </ac:graphicFrameMkLst>
        </pc:graphicFrameChg>
        <pc:graphicFrameChg chg="add del mod">
          <ac:chgData name="Andres Gomez Sepulveda" userId="9bebda906fbcd0f3" providerId="LiveId" clId="{62C22478-54F4-439B-B46A-65E00CD6EB8B}" dt="2025-05-16T00:14:03.838" v="661" actId="478"/>
          <ac:graphicFrameMkLst>
            <pc:docMk/>
            <pc:sldMk cId="1882616164" sldId="256"/>
            <ac:graphicFrameMk id="23" creationId="{A9AF6F2E-130A-1719-2AD4-73D18CE6CB90}"/>
          </ac:graphicFrameMkLst>
        </pc:graphicFrameChg>
        <pc:picChg chg="add mod">
          <ac:chgData name="Andres Gomez Sepulveda" userId="9bebda906fbcd0f3" providerId="LiveId" clId="{62C22478-54F4-439B-B46A-65E00CD6EB8B}" dt="2025-05-15T00:01:17.388" v="613" actId="1076"/>
          <ac:picMkLst>
            <pc:docMk/>
            <pc:sldMk cId="1882616164" sldId="256"/>
            <ac:picMk id="4" creationId="{A02A307F-8A27-861C-A803-606769EC6F6E}"/>
          </ac:picMkLst>
        </pc:picChg>
        <pc:picChg chg="add mod">
          <ac:chgData name="Andres Gomez Sepulveda" userId="9bebda906fbcd0f3" providerId="LiveId" clId="{62C22478-54F4-439B-B46A-65E00CD6EB8B}" dt="2025-05-13T23:01:01.154" v="20" actId="14100"/>
          <ac:picMkLst>
            <pc:docMk/>
            <pc:sldMk cId="1882616164" sldId="256"/>
            <ac:picMk id="8" creationId="{91441D23-7A16-912B-C689-4EC00A4E0F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3A7A770-4D86-4427-A1AB-32059BDE95E8}" type="datetimeFigureOut">
              <a:rPr lang="es-CO" smtClean="0"/>
              <a:t>15/05/2025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300688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A7A770-4D86-4427-A1AB-32059BDE95E8}" type="datetimeFigureOut">
              <a:rPr lang="es-CO" smtClean="0"/>
              <a:t>15/05/2025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233245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A7A770-4D86-4427-A1AB-32059BDE95E8}" type="datetimeFigureOut">
              <a:rPr lang="es-CO" smtClean="0"/>
              <a:t>15/05/2025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376268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A7A770-4D86-4427-A1AB-32059BDE95E8}" type="datetimeFigureOut">
              <a:rPr lang="es-CO" smtClean="0"/>
              <a:t>15/05/2025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40514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3A7A770-4D86-4427-A1AB-32059BDE95E8}" type="datetimeFigureOut">
              <a:rPr lang="es-CO" smtClean="0"/>
              <a:t>15/05/2025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37391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A7A770-4D86-4427-A1AB-32059BDE95E8}" type="datetimeFigureOut">
              <a:rPr lang="es-CO" smtClean="0"/>
              <a:t>15/05/2025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37245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Editar el estilo de texto del patrón</a:t>
            </a:r>
          </a:p>
        </p:txBody>
      </p:sp>
      <p:sp>
        <p:nvSpPr>
          <p:cNvPr id="4" name="Content Placeholder 3"/>
          <p:cNvSpPr>
            <a:spLocks noGrp="1"/>
          </p:cNvSpPr>
          <p:nvPr>
            <p:ph sz="half" idx="2"/>
          </p:nvPr>
        </p:nvSpPr>
        <p:spPr>
          <a:xfrm>
            <a:off x="2231675" y="15780233"/>
            <a:ext cx="13706415" cy="232103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Editar el estilo de texto del patrón</a:t>
            </a:r>
          </a:p>
        </p:txBody>
      </p:sp>
      <p:sp>
        <p:nvSpPr>
          <p:cNvPr id="6" name="Content Placeholder 5"/>
          <p:cNvSpPr>
            <a:spLocks noGrp="1"/>
          </p:cNvSpPr>
          <p:nvPr>
            <p:ph sz="quarter" idx="4"/>
          </p:nvPr>
        </p:nvSpPr>
        <p:spPr>
          <a:xfrm>
            <a:off x="16402142" y="15780233"/>
            <a:ext cx="13773917" cy="232103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A7A770-4D86-4427-A1AB-32059BDE95E8}" type="datetimeFigureOut">
              <a:rPr lang="es-CO" smtClean="0"/>
              <a:t>15/05/2025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176594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A7A770-4D86-4427-A1AB-32059BDE95E8}" type="datetimeFigureOut">
              <a:rPr lang="es-CO" smtClean="0"/>
              <a:t>15/05/2025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283240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7A770-4D86-4427-A1AB-32059BDE95E8}" type="datetimeFigureOut">
              <a:rPr lang="es-CO" smtClean="0"/>
              <a:t>15/05/2025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13298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s-ES"/>
              <a:t>Haga clic para modificar el estilo de título del patrón</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Editar el estilo de texto del patrón</a:t>
            </a:r>
          </a:p>
        </p:txBody>
      </p:sp>
      <p:sp>
        <p:nvSpPr>
          <p:cNvPr id="5" name="Date Placeholder 4"/>
          <p:cNvSpPr>
            <a:spLocks noGrp="1"/>
          </p:cNvSpPr>
          <p:nvPr>
            <p:ph type="dt" sz="half" idx="10"/>
          </p:nvPr>
        </p:nvSpPr>
        <p:spPr/>
        <p:txBody>
          <a:bodyPr/>
          <a:lstStyle/>
          <a:p>
            <a:fld id="{93A7A770-4D86-4427-A1AB-32059BDE95E8}" type="datetimeFigureOut">
              <a:rPr lang="es-CO" smtClean="0"/>
              <a:t>15/05/2025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244278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Editar el estilo de texto del patrón</a:t>
            </a:r>
          </a:p>
        </p:txBody>
      </p:sp>
      <p:sp>
        <p:nvSpPr>
          <p:cNvPr id="5" name="Date Placeholder 4"/>
          <p:cNvSpPr>
            <a:spLocks noGrp="1"/>
          </p:cNvSpPr>
          <p:nvPr>
            <p:ph type="dt" sz="half" idx="10"/>
          </p:nvPr>
        </p:nvSpPr>
        <p:spPr/>
        <p:txBody>
          <a:bodyPr/>
          <a:lstStyle/>
          <a:p>
            <a:fld id="{93A7A770-4D86-4427-A1AB-32059BDE95E8}" type="datetimeFigureOut">
              <a:rPr lang="es-CO" smtClean="0"/>
              <a:t>15/05/2025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6CDE6E-2CF5-4F7C-AD90-0D6FBBC779D8}" type="slidenum">
              <a:rPr lang="es-CO" smtClean="0"/>
              <a:t>‹Nº›</a:t>
            </a:fld>
            <a:endParaRPr lang="es-CO"/>
          </a:p>
        </p:txBody>
      </p:sp>
    </p:spTree>
    <p:extLst>
      <p:ext uri="{BB962C8B-B14F-4D97-AF65-F5344CB8AC3E}">
        <p14:creationId xmlns:p14="http://schemas.microsoft.com/office/powerpoint/2010/main" val="130730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93A7A770-4D86-4427-A1AB-32059BDE95E8}" type="datetimeFigureOut">
              <a:rPr lang="es-CO" smtClean="0"/>
              <a:t>15/05/2025</a:t>
            </a:fld>
            <a:endParaRPr lang="es-CO"/>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6A6CDE6E-2CF5-4F7C-AD90-0D6FBBC779D8}" type="slidenum">
              <a:rPr lang="es-CO" smtClean="0"/>
              <a:t>‹Nº›</a:t>
            </a:fld>
            <a:endParaRPr lang="es-CO"/>
          </a:p>
        </p:txBody>
      </p:sp>
    </p:spTree>
    <p:extLst>
      <p:ext uri="{BB962C8B-B14F-4D97-AF65-F5344CB8AC3E}">
        <p14:creationId xmlns:p14="http://schemas.microsoft.com/office/powerpoint/2010/main" val="37638182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vista.redipe.org/index.php/1/article/view/267" TargetMode="External"/><Relationship Id="rId7" Type="http://schemas.openxmlformats.org/officeDocument/2006/relationships/image" Target="../media/image3.png"/><Relationship Id="rId2" Type="http://schemas.openxmlformats.org/officeDocument/2006/relationships/hyperlink" Target="http://repositorio.ucv.cl/handle/10.4151/92474"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s://core.ac.uk/download/pdf/196532409.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5069765" y="6231644"/>
            <a:ext cx="23388070" cy="820481"/>
          </a:xfrm>
          <a:prstGeom prst="rect">
            <a:avLst/>
          </a:prstGeom>
          <a:noFill/>
        </p:spPr>
        <p:txBody>
          <a:bodyPr wrap="square" lIns="91440" tIns="45720" rIns="91440" bIns="45720" rtlCol="0" anchor="t">
            <a:spAutoFit/>
          </a:bodyPr>
          <a:lstStyle/>
          <a:p>
            <a:pPr algn="ctr"/>
            <a:r>
              <a:rPr lang="es-ES_tradnl" sz="2350" dirty="0">
                <a:latin typeface="Arial"/>
                <a:cs typeface="Arial"/>
              </a:rPr>
              <a:t>Ponente 1</a:t>
            </a:r>
            <a:r>
              <a:rPr lang="es-CO" sz="2350" baseline="30000" dirty="0">
                <a:latin typeface="Arial"/>
                <a:cs typeface="Arial"/>
              </a:rPr>
              <a:t>1</a:t>
            </a:r>
            <a:r>
              <a:rPr lang="es-ES_tradnl" sz="2350" dirty="0">
                <a:latin typeface="Arial"/>
                <a:cs typeface="Arial"/>
              </a:rPr>
              <a:t>; Ponente 2 </a:t>
            </a:r>
            <a:r>
              <a:rPr lang="es-CO" sz="2350" dirty="0">
                <a:latin typeface="Arial"/>
                <a:cs typeface="Arial"/>
              </a:rPr>
              <a:t>* </a:t>
            </a:r>
            <a:r>
              <a:rPr lang="es-CO" sz="2350" baseline="30000" dirty="0">
                <a:latin typeface="Arial"/>
                <a:cs typeface="Arial"/>
              </a:rPr>
              <a:t>1</a:t>
            </a:r>
            <a:r>
              <a:rPr lang="es-ES_tradnl" sz="2350" dirty="0">
                <a:latin typeface="Arial"/>
                <a:cs typeface="Arial"/>
              </a:rPr>
              <a:t>; ponente 3 </a:t>
            </a:r>
            <a:r>
              <a:rPr lang="es-CO" sz="2350" dirty="0">
                <a:latin typeface="Arial"/>
                <a:cs typeface="Arial"/>
              </a:rPr>
              <a:t>*</a:t>
            </a:r>
            <a:r>
              <a:rPr lang="es-CO" sz="2350" baseline="30000" dirty="0">
                <a:latin typeface="Arial"/>
                <a:cs typeface="Arial"/>
              </a:rPr>
              <a:t>1</a:t>
            </a:r>
            <a:r>
              <a:rPr lang="es-ES_tradnl" sz="2350" dirty="0">
                <a:latin typeface="Arial"/>
                <a:cs typeface="Arial"/>
              </a:rPr>
              <a:t>; </a:t>
            </a:r>
            <a:endParaRPr lang="es-ES" sz="2350" dirty="0">
              <a:latin typeface="Arial"/>
              <a:cs typeface="Arial"/>
            </a:endParaRPr>
          </a:p>
          <a:p>
            <a:pPr algn="ctr"/>
            <a:r>
              <a:rPr lang="es-CO" sz="2366" dirty="0">
                <a:latin typeface="Arial" panose="020B0604020202020204" pitchFamily="34" charset="0"/>
                <a:cs typeface="Arial" panose="020B0604020202020204" pitchFamily="34" charset="0"/>
              </a:rPr>
              <a:t>Feibert Alirio Guzmán Pérez</a:t>
            </a:r>
            <a:r>
              <a:rPr lang="es-CO" sz="2366" baseline="30000" dirty="0">
                <a:latin typeface="Arial" panose="020B0604020202020204" pitchFamily="34" charset="0"/>
                <a:cs typeface="Arial" panose="020B0604020202020204" pitchFamily="34" charset="0"/>
              </a:rPr>
              <a:t>2</a:t>
            </a:r>
            <a:r>
              <a:rPr lang="es-CO" sz="2366" dirty="0">
                <a:latin typeface="Arial" panose="020B0604020202020204" pitchFamily="34" charset="0"/>
                <a:cs typeface="Arial" panose="020B0604020202020204" pitchFamily="34" charset="0"/>
              </a:rPr>
              <a:t>.</a:t>
            </a:r>
          </a:p>
        </p:txBody>
      </p:sp>
      <p:sp>
        <p:nvSpPr>
          <p:cNvPr id="9" name="CuadroTexto 8"/>
          <p:cNvSpPr txBox="1"/>
          <p:nvPr/>
        </p:nvSpPr>
        <p:spPr>
          <a:xfrm>
            <a:off x="5354558" y="7256456"/>
            <a:ext cx="21690175" cy="820481"/>
          </a:xfrm>
          <a:prstGeom prst="rect">
            <a:avLst/>
          </a:prstGeom>
          <a:noFill/>
        </p:spPr>
        <p:txBody>
          <a:bodyPr wrap="square" lIns="91440" tIns="45720" rIns="91440" bIns="45720" rtlCol="0" anchor="t">
            <a:spAutoFit/>
          </a:bodyPr>
          <a:lstStyle/>
          <a:p>
            <a:pPr marL="627380" indent="-627380" algn="ctr">
              <a:buAutoNum type="arabicPeriod"/>
            </a:pPr>
            <a:r>
              <a:rPr lang="es-419" sz="2350" dirty="0">
                <a:latin typeface="Arial"/>
                <a:cs typeface="Arial"/>
              </a:rPr>
              <a:t>Estudiantes del programa de Ingeniería informática. Ponentes con * </a:t>
            </a:r>
            <a:endParaRPr lang="es-ES" sz="2350" dirty="0">
              <a:latin typeface="Arial"/>
              <a:cs typeface="Arial"/>
            </a:endParaRPr>
          </a:p>
          <a:p>
            <a:pPr marL="627380" indent="-627380" algn="ctr">
              <a:buAutoNum type="arabicPeriod"/>
            </a:pPr>
            <a:r>
              <a:rPr lang="es-419" sz="2366" dirty="0">
                <a:latin typeface="Arial" panose="020B0604020202020204" pitchFamily="34" charset="0"/>
                <a:cs typeface="Arial" panose="020B0604020202020204" pitchFamily="34" charset="0"/>
              </a:rPr>
              <a:t>Docente Asesor</a:t>
            </a:r>
            <a:endParaRPr lang="es-CO" sz="2366" dirty="0">
              <a:latin typeface="Arial" panose="020B0604020202020204" pitchFamily="34" charset="0"/>
              <a:cs typeface="Arial" panose="020B0604020202020204" pitchFamily="34" charset="0"/>
            </a:endParaRPr>
          </a:p>
        </p:txBody>
      </p:sp>
      <p:sp>
        <p:nvSpPr>
          <p:cNvPr id="10" name="CuadroTexto 9"/>
          <p:cNvSpPr txBox="1"/>
          <p:nvPr/>
        </p:nvSpPr>
        <p:spPr>
          <a:xfrm>
            <a:off x="3961100" y="9944823"/>
            <a:ext cx="12238543" cy="9784981"/>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PLANTEAMIENTO DEL PROBLEMA</a:t>
            </a:r>
          </a:p>
          <a:p>
            <a:pPr algn="ctr">
              <a:lnSpc>
                <a:spcPct val="150000"/>
              </a:lnSpc>
            </a:pPr>
            <a:endParaRPr lang="es-CO" sz="2197" dirty="0">
              <a:solidFill>
                <a:schemeClr val="tx1"/>
              </a:solidFill>
              <a:latin typeface="Arial" panose="020B0604020202020204" pitchFamily="34" charset="0"/>
              <a:cs typeface="Arial" panose="020B0604020202020204" pitchFamily="34" charset="0"/>
            </a:endParaRPr>
          </a:p>
          <a:p>
            <a:pPr algn="just"/>
            <a:r>
              <a:rPr lang="es-ES" sz="2197" dirty="0">
                <a:solidFill>
                  <a:schemeClr val="tx1"/>
                </a:solidFill>
                <a:latin typeface="Arial" panose="020B0604020202020204" pitchFamily="34" charset="0"/>
                <a:cs typeface="Arial" panose="020B0604020202020204" pitchFamily="34" charset="0"/>
              </a:rPr>
              <a:t>Actualmente, el control de acceso en la universidad presenta fallas debido al uso de lectores de huellas dactilares, que resultan poco confiables por problemas como huellas mal colocadas, dedos sucios o fallos del sensor. Esto causa retrasos y congestión, especialmente en horas pico, además de requerir intervención del personal y representar un riesgo higiénico por el contacto físico. Por ello, se propone implementar un sistema de reconocimiento facial que agilice el ingreso, elimine el contacto, y mejore la precisión y seguridad, cumpliendo con normas de protección de datos biométricos.</a:t>
            </a:r>
            <a:endParaRPr lang="es-419" sz="2197" dirty="0">
              <a:solidFill>
                <a:schemeClr val="accent6">
                  <a:lumMod val="75000"/>
                </a:schemeClr>
              </a:solidFill>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p:txBody>
      </p:sp>
      <p:sp>
        <p:nvSpPr>
          <p:cNvPr id="12" name="CuadroTexto 11"/>
          <p:cNvSpPr txBox="1"/>
          <p:nvPr/>
        </p:nvSpPr>
        <p:spPr>
          <a:xfrm>
            <a:off x="3995782" y="26233259"/>
            <a:ext cx="12221202" cy="5451872"/>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MARCO TEORICO</a:t>
            </a:r>
          </a:p>
          <a:p>
            <a:pPr algn="just"/>
            <a:r>
              <a:rPr lang="es-ES" sz="2197" dirty="0">
                <a:latin typeface="Arial" panose="020B0604020202020204" pitchFamily="34" charset="0"/>
                <a:cs typeface="Arial" panose="020B0604020202020204" pitchFamily="34" charset="0"/>
              </a:rPr>
              <a:t>El control de acceso en instituciones educativas es un componente esencial para garantizar la seguridad, eficiencia y trazabilidad del ingreso de los usuarios. Tradicionalmente, se han utilizado métodos biométricos como lectores de huellas dactilares por su conveniencia y supuesta precisión. Sin embargo, este tipo de sistemas presentan limitaciones relacionadas con la higiene, fallos técnicos y factores físicos que afectan la lectura correcta de las huellas. En contraste, el reconocimiento facial ha emergido como una alternativa moderna basada en visión por computadora e inteligencia artificial. Esta tecnología analiza características faciales únicas para autenticar a un individuo sin contacto físico, lo que mejora la higiene y reduce errores de autenticación. Él sistema de reconocimiento facial debe cumplir con regulaciones de protección de datos, como el Reglamento General de Protección de Datos (GDPR) y leyes locales sobre el tratamiento de datos biométricos, dado que estos datos son sensibles y requieren un manejo ético y seguro.</a:t>
            </a:r>
          </a:p>
        </p:txBody>
      </p:sp>
      <p:sp>
        <p:nvSpPr>
          <p:cNvPr id="15" name="CuadroTexto 14"/>
          <p:cNvSpPr txBox="1"/>
          <p:nvPr/>
        </p:nvSpPr>
        <p:spPr>
          <a:xfrm>
            <a:off x="16792686" y="9975796"/>
            <a:ext cx="12997503" cy="9958042"/>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METODOLOGIA</a:t>
            </a:r>
          </a:p>
          <a:p>
            <a:pPr algn="just"/>
            <a:r>
              <a:rPr lang="es-ES" sz="2200" dirty="0">
                <a:solidFill>
                  <a:schemeClr val="tx1"/>
                </a:solidFill>
                <a:latin typeface="Arial" panose="020B0604020202020204" pitchFamily="34" charset="0"/>
                <a:cs typeface="Arial" panose="020B0604020202020204" pitchFamily="34" charset="0"/>
              </a:rPr>
              <a:t>Análisis del sistema actual. Se identifican las fallas y limitaciones del control de acceso por huella dactilar, incluyendo fallos técnicos y operativos. Investigación tecnológica. Se estudian soluciones modernas de reconocimiento facial que ofrezcan mayor precisión, velocidad y seguridad. Diseño del nuevo sistema. Se elabora un prototipo adaptado a las condiciones de la universidad, priorizando la protección de datos biométricos. Implementación del prototipo. Se instala el sistema en un entorno controlado para evaluar su funcionamiento en condiciones reales. Evaluación y mejora. Se analizan los resultados obtenidos, comparándolos con el sistema anterior, y se ajusta el diseño para su implementación definitiva.</a:t>
            </a:r>
            <a:endParaRPr lang="es-419" sz="2200" b="1" dirty="0">
              <a:solidFill>
                <a:schemeClr val="tx1"/>
              </a:solidFill>
              <a:latin typeface="Arial" panose="020B0604020202020204" pitchFamily="34" charset="0"/>
              <a:cs typeface="Arial" panose="020B0604020202020204" pitchFamily="34" charset="0"/>
            </a:endParaRPr>
          </a:p>
          <a:p>
            <a:pPr algn="just"/>
            <a:endParaRPr lang="es-CO" sz="2200" b="1" dirty="0">
              <a:solidFill>
                <a:schemeClr val="tx1"/>
              </a:solidFill>
              <a:latin typeface="Arial" panose="020B0604020202020204" pitchFamily="34" charset="0"/>
              <a:cs typeface="Arial" panose="020B0604020202020204" pitchFamily="34" charset="0"/>
            </a:endParaRPr>
          </a:p>
          <a:p>
            <a:pPr algn="ctr">
              <a:lnSpc>
                <a:spcPct val="150000"/>
              </a:lnSpc>
            </a:pPr>
            <a:endParaRPr lang="es-CO" sz="2197" b="1" dirty="0">
              <a:latin typeface="Arial" panose="020B0604020202020204" pitchFamily="34" charset="0"/>
              <a:cs typeface="Arial" panose="020B0604020202020204" pitchFamily="34" charset="0"/>
            </a:endParaRPr>
          </a:p>
          <a:p>
            <a:pPr algn="ctr">
              <a:lnSpc>
                <a:spcPct val="150000"/>
              </a:lnSpc>
            </a:pPr>
            <a:endParaRPr lang="es-CO" sz="2197" b="1"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a:p>
            <a:pPr algn="ctr">
              <a:lnSpc>
                <a:spcPct val="150000"/>
              </a:lnSpc>
            </a:pPr>
            <a:endParaRPr lang="es-CO" sz="2197" dirty="0">
              <a:latin typeface="Arial" panose="020B0604020202020204" pitchFamily="34" charset="0"/>
              <a:cs typeface="Arial" panose="020B0604020202020204" pitchFamily="34" charset="0"/>
            </a:endParaRPr>
          </a:p>
        </p:txBody>
      </p:sp>
      <p:sp>
        <p:nvSpPr>
          <p:cNvPr id="16" name="CuadroTexto 15"/>
          <p:cNvSpPr txBox="1"/>
          <p:nvPr/>
        </p:nvSpPr>
        <p:spPr>
          <a:xfrm>
            <a:off x="16792684" y="24819327"/>
            <a:ext cx="12997505" cy="4268536"/>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CONCLUSIONES </a:t>
            </a:r>
            <a:endParaRPr lang="es-419" sz="2197" dirty="0">
              <a:latin typeface="Arial" panose="020B0604020202020204" pitchFamily="34" charset="0"/>
              <a:cs typeface="Arial" panose="020B0604020202020204" pitchFamily="34" charset="0"/>
            </a:endParaRPr>
          </a:p>
          <a:p>
            <a:pPr algn="just">
              <a:lnSpc>
                <a:spcPct val="150000"/>
              </a:lnSpc>
            </a:pPr>
            <a:endParaRPr lang="es-419" sz="2197" dirty="0">
              <a:latin typeface="Arial" panose="020B0604020202020204" pitchFamily="34" charset="0"/>
              <a:cs typeface="Arial" panose="020B0604020202020204" pitchFamily="34" charset="0"/>
            </a:endParaRPr>
          </a:p>
          <a:p>
            <a:pPr algn="just"/>
            <a:r>
              <a:rPr lang="es-ES" sz="2197" dirty="0">
                <a:latin typeface="Arial" panose="020B0604020202020204" pitchFamily="34" charset="0"/>
                <a:cs typeface="Arial" panose="020B0604020202020204" pitchFamily="34" charset="0"/>
              </a:rPr>
              <a:t>La transición del sistema de huellas dactilares a uno basado en reconocimiento facial representa una evolución tecnológica significativa en el control de acceso universitario. Esta modernización no solo solventa las fallas del sistema actual como los errores de lectura y la falta de higiene, sino que también introduce mejoras en la experiencia del usuario, la eficiencia operativa y la seguridad de los datos. Implementar este nuevo sistema fortalecerá el entorno institucional, facilitando el ingreso diario de la comunidad académica y posicionando a la universidad como referente en innovación tecnológica.</a:t>
            </a:r>
            <a:endParaRPr lang="es-419" sz="2197" dirty="0">
              <a:latin typeface="Arial" panose="020B0604020202020204" pitchFamily="34" charset="0"/>
              <a:cs typeface="Arial" panose="020B0604020202020204" pitchFamily="34" charset="0"/>
            </a:endParaRPr>
          </a:p>
        </p:txBody>
      </p:sp>
      <p:sp>
        <p:nvSpPr>
          <p:cNvPr id="18" name="CuadroTexto 17"/>
          <p:cNvSpPr txBox="1"/>
          <p:nvPr/>
        </p:nvSpPr>
        <p:spPr>
          <a:xfrm>
            <a:off x="3978443" y="31933503"/>
            <a:ext cx="25811746" cy="6759731"/>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BIBLIOGRAFÍA</a:t>
            </a:r>
          </a:p>
          <a:p>
            <a:pPr marL="457200" indent="-457200">
              <a:lnSpc>
                <a:spcPct val="150000"/>
              </a:lnSpc>
              <a:buFont typeface="Arial" panose="020B0604020202020204" pitchFamily="34" charset="0"/>
              <a:buChar char="•"/>
            </a:pPr>
            <a:r>
              <a:rPr lang="es-ES" sz="3380" b="1" dirty="0">
                <a:solidFill>
                  <a:srgbClr val="104578"/>
                </a:solidFill>
                <a:latin typeface="Arial" panose="020B0604020202020204" pitchFamily="34" charset="0"/>
                <a:cs typeface="Arial" panose="020B0604020202020204" pitchFamily="34" charset="0"/>
              </a:rPr>
              <a:t>Espinoza Olguín, D. E. (2015). Reconocimiento facial. </a:t>
            </a:r>
            <a:r>
              <a:rPr lang="es-ES" sz="3380" b="1" dirty="0">
                <a:solidFill>
                  <a:srgbClr val="104578"/>
                </a:solidFill>
                <a:latin typeface="Arial" panose="020B0604020202020204" pitchFamily="34" charset="0"/>
                <a:cs typeface="Arial" panose="020B0604020202020204" pitchFamily="34" charset="0"/>
                <a:hlinkClick r:id="rId2"/>
              </a:rPr>
              <a:t>http://repositorio.ucv.cl/handle/10.4151/92474</a:t>
            </a:r>
            <a:endParaRPr lang="es-ES" sz="3380" b="1" dirty="0">
              <a:solidFill>
                <a:srgbClr val="104578"/>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s-ES" sz="3380" b="1" dirty="0">
                <a:solidFill>
                  <a:srgbClr val="104578"/>
                </a:solidFill>
                <a:latin typeface="Arial" panose="020B0604020202020204" pitchFamily="34" charset="0"/>
                <a:cs typeface="Arial" panose="020B0604020202020204" pitchFamily="34" charset="0"/>
              </a:rPr>
              <a:t>Moreano, J. A. C., </a:t>
            </a:r>
            <a:r>
              <a:rPr lang="es-ES" sz="3380" b="1" dirty="0" err="1">
                <a:solidFill>
                  <a:srgbClr val="104578"/>
                </a:solidFill>
                <a:latin typeface="Arial" panose="020B0604020202020204" pitchFamily="34" charset="0"/>
                <a:cs typeface="Arial" panose="020B0604020202020204" pitchFamily="34" charset="0"/>
              </a:rPr>
              <a:t>Pulloquinga</a:t>
            </a:r>
            <a:r>
              <a:rPr lang="es-ES" sz="3380" b="1" dirty="0">
                <a:solidFill>
                  <a:srgbClr val="104578"/>
                </a:solidFill>
                <a:latin typeface="Arial" panose="020B0604020202020204" pitchFamily="34" charset="0"/>
                <a:cs typeface="Arial" panose="020B0604020202020204" pitchFamily="34" charset="0"/>
              </a:rPr>
              <a:t>, R. H. M., </a:t>
            </a:r>
            <a:r>
              <a:rPr lang="es-ES" sz="3380" b="1" dirty="0" err="1">
                <a:solidFill>
                  <a:srgbClr val="104578"/>
                </a:solidFill>
                <a:latin typeface="Arial" panose="020B0604020202020204" pitchFamily="34" charset="0"/>
                <a:cs typeface="Arial" panose="020B0604020202020204" pitchFamily="34" charset="0"/>
              </a:rPr>
              <a:t>Lagla</a:t>
            </a:r>
            <a:r>
              <a:rPr lang="es-ES" sz="3380" b="1" dirty="0">
                <a:solidFill>
                  <a:srgbClr val="104578"/>
                </a:solidFill>
                <a:latin typeface="Arial" panose="020B0604020202020204" pitchFamily="34" charset="0"/>
                <a:cs typeface="Arial" panose="020B0604020202020204" pitchFamily="34" charset="0"/>
              </a:rPr>
              <a:t>, G. A. F., </a:t>
            </a:r>
            <a:r>
              <a:rPr lang="es-ES" sz="3380" b="1" dirty="0" err="1">
                <a:solidFill>
                  <a:srgbClr val="104578"/>
                </a:solidFill>
                <a:latin typeface="Arial" panose="020B0604020202020204" pitchFamily="34" charset="0"/>
                <a:cs typeface="Arial" panose="020B0604020202020204" pitchFamily="34" charset="0"/>
              </a:rPr>
              <a:t>Chisag</a:t>
            </a:r>
            <a:r>
              <a:rPr lang="es-ES" sz="3380" b="1" dirty="0">
                <a:solidFill>
                  <a:srgbClr val="104578"/>
                </a:solidFill>
                <a:latin typeface="Arial" panose="020B0604020202020204" pitchFamily="34" charset="0"/>
                <a:cs typeface="Arial" panose="020B0604020202020204" pitchFamily="34" charset="0"/>
              </a:rPr>
              <a:t>, J. C. C., &amp; Pico, O. A. G. (2017). Reconocimiento facial con base en imágenes. Revista Boletín </a:t>
            </a:r>
            <a:r>
              <a:rPr lang="es-ES" sz="3380" b="1" dirty="0" err="1">
                <a:solidFill>
                  <a:srgbClr val="104578"/>
                </a:solidFill>
                <a:latin typeface="Arial" panose="020B0604020202020204" pitchFamily="34" charset="0"/>
                <a:cs typeface="Arial" panose="020B0604020202020204" pitchFamily="34" charset="0"/>
              </a:rPr>
              <a:t>Redipe</a:t>
            </a:r>
            <a:r>
              <a:rPr lang="es-ES" sz="3380" b="1" dirty="0">
                <a:solidFill>
                  <a:srgbClr val="104578"/>
                </a:solidFill>
                <a:latin typeface="Arial" panose="020B0604020202020204" pitchFamily="34" charset="0"/>
                <a:cs typeface="Arial" panose="020B0604020202020204" pitchFamily="34" charset="0"/>
              </a:rPr>
              <a:t>, 6(5), 143-151. </a:t>
            </a:r>
            <a:r>
              <a:rPr lang="es-ES" sz="3380" b="1" dirty="0">
                <a:solidFill>
                  <a:srgbClr val="104578"/>
                </a:solidFill>
                <a:latin typeface="Arial" panose="020B0604020202020204" pitchFamily="34" charset="0"/>
                <a:cs typeface="Arial" panose="020B0604020202020204" pitchFamily="34" charset="0"/>
                <a:hlinkClick r:id="rId3"/>
              </a:rPr>
              <a:t>https://revista.redipe.org/index.php/1/article/view/267</a:t>
            </a:r>
            <a:endParaRPr lang="es-ES" sz="3380" b="1" dirty="0">
              <a:solidFill>
                <a:srgbClr val="104578"/>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s-ES" sz="3380" b="1" dirty="0" err="1">
                <a:solidFill>
                  <a:srgbClr val="104578"/>
                </a:solidFill>
                <a:latin typeface="Arial" panose="020B0604020202020204" pitchFamily="34" charset="0"/>
                <a:cs typeface="Arial" panose="020B0604020202020204" pitchFamily="34" charset="0"/>
              </a:rPr>
              <a:t>Chuquisengo</a:t>
            </a:r>
            <a:r>
              <a:rPr lang="es-ES" sz="3380" b="1" dirty="0">
                <a:solidFill>
                  <a:srgbClr val="104578"/>
                </a:solidFill>
                <a:latin typeface="Arial" panose="020B0604020202020204" pitchFamily="34" charset="0"/>
                <a:cs typeface="Arial" panose="020B0604020202020204" pitchFamily="34" charset="0"/>
              </a:rPr>
              <a:t>, L. E. B. (2006). Verificación de Identidad de Personas mediante Sistemas Biométricos para el Control de - -Acceso a una Universidad. Lima: Pontificia Universidad Católica del Perú. </a:t>
            </a:r>
            <a:r>
              <a:rPr lang="es-ES" sz="3380" b="1" dirty="0">
                <a:solidFill>
                  <a:srgbClr val="104578"/>
                </a:solidFill>
                <a:latin typeface="Arial" panose="020B0604020202020204" pitchFamily="34" charset="0"/>
                <a:cs typeface="Arial" panose="020B0604020202020204" pitchFamily="34" charset="0"/>
                <a:hlinkClick r:id="rId4"/>
              </a:rPr>
              <a:t>https://core.ac.uk/download/pdf/196532409.pdf</a:t>
            </a:r>
            <a:endParaRPr lang="es-ES" sz="3380" b="1" dirty="0">
              <a:solidFill>
                <a:srgbClr val="104578"/>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s-ES" sz="3380" b="1" dirty="0">
                <a:solidFill>
                  <a:srgbClr val="104578"/>
                </a:solidFill>
                <a:latin typeface="Arial" panose="020B0604020202020204" pitchFamily="34" charset="0"/>
                <a:cs typeface="Arial" panose="020B0604020202020204" pitchFamily="34" charset="0"/>
              </a:rPr>
              <a:t>Briones Gárate, E. A. (2020). Sistema web de reconocimiento facial para control de acceso biométrico, utilizando inteligencia artificial (</a:t>
            </a:r>
            <a:r>
              <a:rPr lang="es-ES" sz="3380" b="1" dirty="0" err="1">
                <a:solidFill>
                  <a:srgbClr val="104578"/>
                </a:solidFill>
                <a:latin typeface="Arial" panose="020B0604020202020204" pitchFamily="34" charset="0"/>
                <a:cs typeface="Arial" panose="020B0604020202020204" pitchFamily="34" charset="0"/>
              </a:rPr>
              <a:t>Master's</a:t>
            </a:r>
            <a:r>
              <a:rPr lang="es-ES" sz="3380" b="1" dirty="0">
                <a:solidFill>
                  <a:srgbClr val="104578"/>
                </a:solidFill>
                <a:latin typeface="Arial" panose="020B0604020202020204" pitchFamily="34" charset="0"/>
                <a:cs typeface="Arial" panose="020B0604020202020204" pitchFamily="34" charset="0"/>
              </a:rPr>
              <a:t> </a:t>
            </a:r>
            <a:r>
              <a:rPr lang="es-ES" sz="3380" b="1" dirty="0" err="1">
                <a:solidFill>
                  <a:srgbClr val="104578"/>
                </a:solidFill>
                <a:latin typeface="Arial" panose="020B0604020202020204" pitchFamily="34" charset="0"/>
                <a:cs typeface="Arial" panose="020B0604020202020204" pitchFamily="34" charset="0"/>
              </a:rPr>
              <a:t>thesis</a:t>
            </a:r>
            <a:r>
              <a:rPr lang="es-ES" sz="3380" b="1" dirty="0">
                <a:solidFill>
                  <a:srgbClr val="104578"/>
                </a:solidFill>
                <a:latin typeface="Arial" panose="020B0604020202020204" pitchFamily="34" charset="0"/>
                <a:cs typeface="Arial" panose="020B0604020202020204" pitchFamily="34" charset="0"/>
              </a:rPr>
              <a:t>, ESPOL. FIEC). https://www.dspace.espol.edu.ec/handle/123456789/50333 </a:t>
            </a:r>
          </a:p>
        </p:txBody>
      </p:sp>
      <p:sp>
        <p:nvSpPr>
          <p:cNvPr id="2" name="CuadroTexto 1"/>
          <p:cNvSpPr txBox="1"/>
          <p:nvPr/>
        </p:nvSpPr>
        <p:spPr>
          <a:xfrm>
            <a:off x="7147188" y="5043870"/>
            <a:ext cx="19027644" cy="612475"/>
          </a:xfrm>
          <a:prstGeom prst="rect">
            <a:avLst/>
          </a:prstGeom>
          <a:noFill/>
        </p:spPr>
        <p:txBody>
          <a:bodyPr wrap="square" rtlCol="0">
            <a:spAutoFit/>
          </a:bodyPr>
          <a:lstStyle/>
          <a:p>
            <a:pPr algn="ctr"/>
            <a:r>
              <a:rPr lang="es-ES" sz="3380" b="1" dirty="0"/>
              <a:t>SISTEMA DE RECONOCIMIENTO FACIAL PARA CONTROL DE INGRESO UNIVERSITARIO</a:t>
            </a:r>
          </a:p>
        </p:txBody>
      </p:sp>
      <p:sp>
        <p:nvSpPr>
          <p:cNvPr id="31" name="CuadroTexto 30">
            <a:extLst>
              <a:ext uri="{FF2B5EF4-FFF2-40B4-BE49-F238E27FC236}">
                <a16:creationId xmlns:a16="http://schemas.microsoft.com/office/drawing/2014/main" id="{8F7655CC-C4C9-4A11-963E-5EE7AEADB00A}"/>
              </a:ext>
            </a:extLst>
          </p:cNvPr>
          <p:cNvSpPr txBox="1"/>
          <p:nvPr/>
        </p:nvSpPr>
        <p:spPr>
          <a:xfrm>
            <a:off x="3978442" y="19468366"/>
            <a:ext cx="12238542" cy="6804294"/>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OBJETIVOS</a:t>
            </a:r>
          </a:p>
          <a:p>
            <a:pPr algn="just"/>
            <a:r>
              <a:rPr lang="es-ES" sz="2197" b="1" dirty="0">
                <a:solidFill>
                  <a:schemeClr val="tx1"/>
                </a:solidFill>
                <a:latin typeface="Arial" panose="020B0604020202020204" pitchFamily="34" charset="0"/>
                <a:cs typeface="Arial" panose="020B0604020202020204" pitchFamily="34" charset="0"/>
              </a:rPr>
              <a:t>Objetivo General </a:t>
            </a:r>
          </a:p>
          <a:p>
            <a:pPr algn="just"/>
            <a:r>
              <a:rPr lang="es-ES" sz="2197" dirty="0">
                <a:solidFill>
                  <a:schemeClr val="tx1"/>
                </a:solidFill>
                <a:latin typeface="Arial" panose="020B0604020202020204" pitchFamily="34" charset="0"/>
                <a:cs typeface="Arial" panose="020B0604020202020204" pitchFamily="34" charset="0"/>
              </a:rPr>
              <a:t>Diseñar e implementar un sistema de reconocimiento facial en la universidad que reemplace el actual sistema de control de acceso basado en huellas dactilares, con el fin de mejorar la precisión en la identificación, reducir los tiempos de ingreso, minimizar los riesgos higiénicos y garantizar el cumplimiento de las normativas de protección de datos biométricos.	 </a:t>
            </a:r>
          </a:p>
          <a:p>
            <a:pPr algn="just"/>
            <a:endParaRPr lang="es-ES" sz="2197" dirty="0">
              <a:solidFill>
                <a:schemeClr val="tx1"/>
              </a:solidFill>
              <a:latin typeface="Arial" panose="020B0604020202020204" pitchFamily="34" charset="0"/>
              <a:cs typeface="Arial" panose="020B0604020202020204" pitchFamily="34" charset="0"/>
            </a:endParaRPr>
          </a:p>
          <a:p>
            <a:pPr algn="just"/>
            <a:r>
              <a:rPr lang="es-ES" sz="2197" b="1" dirty="0">
                <a:solidFill>
                  <a:schemeClr val="tx1"/>
                </a:solidFill>
                <a:latin typeface="Arial" panose="020B0604020202020204" pitchFamily="34" charset="0"/>
                <a:cs typeface="Arial" panose="020B0604020202020204" pitchFamily="34" charset="0"/>
              </a:rPr>
              <a:t>Objetivos específicos </a:t>
            </a:r>
          </a:p>
          <a:p>
            <a:pPr algn="just"/>
            <a:r>
              <a:rPr lang="es-ES" sz="2197" dirty="0">
                <a:solidFill>
                  <a:schemeClr val="tx1"/>
                </a:solidFill>
                <a:latin typeface="Arial" panose="020B0604020202020204" pitchFamily="34" charset="0"/>
                <a:cs typeface="Arial" panose="020B0604020202020204" pitchFamily="34" charset="0"/>
              </a:rPr>
              <a:t>Analizar las fallas del sistema actual de control por huellas, identificando sus principales limitaciones en precisión, confiabilidad y operatividad.</a:t>
            </a:r>
          </a:p>
          <a:p>
            <a:pPr algn="just"/>
            <a:r>
              <a:rPr lang="es-ES" sz="2197" dirty="0">
                <a:solidFill>
                  <a:schemeClr val="tx1"/>
                </a:solidFill>
                <a:latin typeface="Arial" panose="020B0604020202020204" pitchFamily="34" charset="0"/>
                <a:cs typeface="Arial" panose="020B0604020202020204" pitchFamily="34" charset="0"/>
              </a:rPr>
              <a:t>Investigar tecnologías de reconocimiento facial que ofrezcan alta precisión, velocidad y seguridad.</a:t>
            </a:r>
          </a:p>
          <a:p>
            <a:pPr algn="just"/>
            <a:r>
              <a:rPr lang="es-ES" sz="2197" dirty="0">
                <a:solidFill>
                  <a:schemeClr val="tx1"/>
                </a:solidFill>
                <a:latin typeface="Arial" panose="020B0604020202020204" pitchFamily="34" charset="0"/>
                <a:cs typeface="Arial" panose="020B0604020202020204" pitchFamily="34" charset="0"/>
              </a:rPr>
              <a:t>Diseñar un sistema de control de acceso por reconocimiento facial, adaptado a las necesidades específicas de la universidad.</a:t>
            </a:r>
          </a:p>
          <a:p>
            <a:pPr algn="just"/>
            <a:r>
              <a:rPr lang="es-ES" sz="2197" dirty="0">
                <a:solidFill>
                  <a:schemeClr val="tx1"/>
                </a:solidFill>
                <a:latin typeface="Arial" panose="020B0604020202020204" pitchFamily="34" charset="0"/>
                <a:cs typeface="Arial" panose="020B0604020202020204" pitchFamily="34" charset="0"/>
              </a:rPr>
              <a:t>Implementar un prototipo funcional en un entorno controlado dentro de la institución.</a:t>
            </a:r>
          </a:p>
          <a:p>
            <a:pPr algn="just"/>
            <a:r>
              <a:rPr lang="es-ES" sz="2197" dirty="0">
                <a:solidFill>
                  <a:schemeClr val="tx1"/>
                </a:solidFill>
                <a:latin typeface="Arial" panose="020B0604020202020204" pitchFamily="34" charset="0"/>
                <a:cs typeface="Arial" panose="020B0604020202020204" pitchFamily="34" charset="0"/>
              </a:rPr>
              <a:t>Evaluar el desempeño del sistema propuesto, considerando su eficacia, eficiencia y el cumplimiento de normativas sobre protección de datos biométricos.</a:t>
            </a:r>
          </a:p>
        </p:txBody>
      </p:sp>
      <p:sp>
        <p:nvSpPr>
          <p:cNvPr id="32" name="CuadroTexto 31">
            <a:extLst>
              <a:ext uri="{FF2B5EF4-FFF2-40B4-BE49-F238E27FC236}">
                <a16:creationId xmlns:a16="http://schemas.microsoft.com/office/drawing/2014/main" id="{73CE6675-E4A1-4766-B4A2-4D19E2B9A8B8}"/>
              </a:ext>
            </a:extLst>
          </p:cNvPr>
          <p:cNvSpPr txBox="1"/>
          <p:nvPr/>
        </p:nvSpPr>
        <p:spPr>
          <a:xfrm>
            <a:off x="16810024" y="19933838"/>
            <a:ext cx="12997504" cy="4882294"/>
          </a:xfrm>
          <a:prstGeom prst="rect">
            <a:avLst/>
          </a:prstGeom>
          <a:ln w="50800" cap="rnd" cmpd="sng">
            <a:solidFill>
              <a:srgbClr val="134779"/>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lIns="304226" tIns="304226" rIns="304226" bIns="304226" rtlCol="0" anchor="ctr" anchorCtr="0">
            <a:spAutoFit/>
          </a:bodyPr>
          <a:lstStyle/>
          <a:p>
            <a:pPr algn="ctr">
              <a:lnSpc>
                <a:spcPct val="150000"/>
              </a:lnSpc>
            </a:pPr>
            <a:r>
              <a:rPr lang="es-419" sz="3380" b="1" dirty="0">
                <a:solidFill>
                  <a:srgbClr val="104578"/>
                </a:solidFill>
                <a:latin typeface="Arial" panose="020B0604020202020204" pitchFamily="34" charset="0"/>
                <a:cs typeface="Arial" panose="020B0604020202020204" pitchFamily="34" charset="0"/>
              </a:rPr>
              <a:t>RESULTADOS ESPERADOS</a:t>
            </a:r>
          </a:p>
          <a:p>
            <a:pPr algn="just">
              <a:lnSpc>
                <a:spcPct val="150000"/>
              </a:lnSpc>
            </a:pPr>
            <a:endParaRPr lang="es-ES" sz="2197"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ES" sz="2197" dirty="0">
                <a:latin typeface="Arial" panose="020B0604020202020204" pitchFamily="34" charset="0"/>
                <a:cs typeface="Arial" panose="020B0604020202020204" pitchFamily="34" charset="0"/>
              </a:rPr>
              <a:t>Reducción del tiempo de acceso a las instalaciones durante hora pico</a:t>
            </a:r>
          </a:p>
          <a:p>
            <a:pPr marL="342900" indent="-342900" algn="just">
              <a:lnSpc>
                <a:spcPct val="150000"/>
              </a:lnSpc>
              <a:buFont typeface="Arial" panose="020B0604020202020204" pitchFamily="34" charset="0"/>
              <a:buChar char="•"/>
            </a:pPr>
            <a:r>
              <a:rPr lang="es-ES" sz="2197" dirty="0">
                <a:latin typeface="Arial" panose="020B0604020202020204" pitchFamily="34" charset="0"/>
                <a:cs typeface="Arial" panose="020B0604020202020204" pitchFamily="34" charset="0"/>
              </a:rPr>
              <a:t>Disminución de errores de autenticación, en comparación con el sistema dactilar</a:t>
            </a:r>
          </a:p>
          <a:p>
            <a:pPr marL="342900" indent="-342900" algn="just">
              <a:lnSpc>
                <a:spcPct val="150000"/>
              </a:lnSpc>
              <a:buFont typeface="Arial" panose="020B0604020202020204" pitchFamily="34" charset="0"/>
              <a:buChar char="•"/>
            </a:pPr>
            <a:r>
              <a:rPr lang="es-ES" sz="2197" dirty="0">
                <a:latin typeface="Arial" panose="020B0604020202020204" pitchFamily="34" charset="0"/>
                <a:cs typeface="Arial" panose="020B0604020202020204" pitchFamily="34" charset="0"/>
              </a:rPr>
              <a:t>Menor intervención del personal de vigilancia, optimizando recursos humanos</a:t>
            </a:r>
          </a:p>
          <a:p>
            <a:pPr marL="342900" indent="-342900" algn="just">
              <a:lnSpc>
                <a:spcPct val="150000"/>
              </a:lnSpc>
              <a:buFont typeface="Arial" panose="020B0604020202020204" pitchFamily="34" charset="0"/>
              <a:buChar char="•"/>
            </a:pPr>
            <a:r>
              <a:rPr lang="es-ES" sz="2197" dirty="0">
                <a:latin typeface="Arial" panose="020B0604020202020204" pitchFamily="34" charset="0"/>
                <a:cs typeface="Arial" panose="020B0604020202020204" pitchFamily="34" charset="0"/>
              </a:rPr>
              <a:t>Eliminación del contacto físico en el proceso de identificación, mejorando las condiciones higiénicas</a:t>
            </a:r>
          </a:p>
          <a:p>
            <a:pPr marL="342900" indent="-342900" algn="just">
              <a:lnSpc>
                <a:spcPct val="150000"/>
              </a:lnSpc>
              <a:buFont typeface="Arial" panose="020B0604020202020204" pitchFamily="34" charset="0"/>
              <a:buChar char="•"/>
            </a:pPr>
            <a:r>
              <a:rPr lang="es-ES" sz="2197" dirty="0">
                <a:latin typeface="Arial" panose="020B0604020202020204" pitchFamily="34" charset="0"/>
                <a:cs typeface="Arial" panose="020B0604020202020204" pitchFamily="34" charset="0"/>
              </a:rPr>
              <a:t>Cumplimiento con normativas de protección de datos, con almacenamiento seguro y trazabilidad</a:t>
            </a:r>
          </a:p>
        </p:txBody>
      </p:sp>
      <p:pic>
        <p:nvPicPr>
          <p:cNvPr id="6" name="Imagen 5" descr="Logotipo, nombre de la empresa">
            <a:extLst>
              <a:ext uri="{FF2B5EF4-FFF2-40B4-BE49-F238E27FC236}">
                <a16:creationId xmlns:a16="http://schemas.microsoft.com/office/drawing/2014/main" id="{2B987322-0F97-ABFC-12FF-FE3271905882}"/>
              </a:ext>
            </a:extLst>
          </p:cNvPr>
          <p:cNvPicPr>
            <a:picLocks noGrp="1" noRot="1" noChangeAspect="1" noMove="1" noResize="1" noEditPoints="1" noAdjustHandles="1" noChangeArrowheads="1" noChangeShapeType="1" noCrop="1"/>
          </p:cNvPicPr>
          <p:nvPr/>
        </p:nvPicPr>
        <p:blipFill rotWithShape="1">
          <a:blip r:embed="rId5" cstate="print">
            <a:extLst>
              <a:ext uri="{28A0092B-C50C-407E-A947-70E740481C1C}">
                <a14:useLocalDpi xmlns:a14="http://schemas.microsoft.com/office/drawing/2010/main" val="0"/>
              </a:ext>
            </a:extLst>
          </a:blip>
          <a:srcRect l="4542" t="26075" r="6729" b="23174"/>
          <a:stretch/>
        </p:blipFill>
        <p:spPr>
          <a:xfrm>
            <a:off x="21168578" y="1667194"/>
            <a:ext cx="8931008" cy="2871893"/>
          </a:xfrm>
          <a:prstGeom prst="rect">
            <a:avLst/>
          </a:prstGeom>
        </p:spPr>
      </p:pic>
      <p:pic>
        <p:nvPicPr>
          <p:cNvPr id="8" name="Imagen 7" descr="Diagrama&#10;&#10;El contenido generado por IA puede ser incorrecto.">
            <a:extLst>
              <a:ext uri="{FF2B5EF4-FFF2-40B4-BE49-F238E27FC236}">
                <a16:creationId xmlns:a16="http://schemas.microsoft.com/office/drawing/2014/main" id="{91441D23-7A16-912B-C689-4EC00A4E0FAD}"/>
              </a:ext>
            </a:extLst>
          </p:cNvPr>
          <p:cNvPicPr>
            <a:picLocks noChangeAspect="1"/>
          </p:cNvPicPr>
          <p:nvPr/>
        </p:nvPicPr>
        <p:blipFill>
          <a:blip r:embed="rId6"/>
          <a:stretch>
            <a:fillRect/>
          </a:stretch>
        </p:blipFill>
        <p:spPr>
          <a:xfrm>
            <a:off x="4749800" y="14478000"/>
            <a:ext cx="10362084" cy="4445000"/>
          </a:xfrm>
          <a:prstGeom prst="rect">
            <a:avLst/>
          </a:prstGeom>
        </p:spPr>
      </p:pic>
      <p:sp>
        <p:nvSpPr>
          <p:cNvPr id="26" name="Rectangle 8">
            <a:extLst>
              <a:ext uri="{FF2B5EF4-FFF2-40B4-BE49-F238E27FC236}">
                <a16:creationId xmlns:a16="http://schemas.microsoft.com/office/drawing/2014/main" id="{64CA2428-BBDC-44F4-F602-D69794FA5D0A}"/>
              </a:ext>
            </a:extLst>
          </p:cNvPr>
          <p:cNvSpPr>
            <a:spLocks noChangeArrowheads="1"/>
          </p:cNvSpPr>
          <p:nvPr/>
        </p:nvSpPr>
        <p:spPr bwMode="auto">
          <a:xfrm>
            <a:off x="152400" y="-322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800" b="0" i="0" u="none" strike="noStrike" cap="none" normalizeH="0" baseline="0" dirty="0">
                <a:ln>
                  <a:noFill/>
                </a:ln>
                <a:solidFill>
                  <a:schemeClr val="tx1"/>
                </a:solidFill>
                <a:effectLst/>
                <a:latin typeface="Arial" panose="020B0604020202020204" pitchFamily="34" charset="0"/>
              </a:rPr>
              <a:t>.</a:t>
            </a:r>
          </a:p>
        </p:txBody>
      </p:sp>
      <p:pic>
        <p:nvPicPr>
          <p:cNvPr id="4" name="Imagen 3" descr="Diagrama, Dibujo de ingeniería&#10;&#10;El contenido generado por IA puede ser incorrecto.">
            <a:extLst>
              <a:ext uri="{FF2B5EF4-FFF2-40B4-BE49-F238E27FC236}">
                <a16:creationId xmlns:a16="http://schemas.microsoft.com/office/drawing/2014/main" id="{A02A307F-8A27-861C-A803-606769EC6F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23976" y="14068467"/>
            <a:ext cx="10769600" cy="5661337"/>
          </a:xfrm>
          <a:prstGeom prst="rect">
            <a:avLst/>
          </a:prstGeom>
        </p:spPr>
      </p:pic>
      <p:sp>
        <p:nvSpPr>
          <p:cNvPr id="22" name="Rectangle 5">
            <a:extLst>
              <a:ext uri="{FF2B5EF4-FFF2-40B4-BE49-F238E27FC236}">
                <a16:creationId xmlns:a16="http://schemas.microsoft.com/office/drawing/2014/main" id="{9DBED628-715F-FE50-604F-98F77B895ABF}"/>
              </a:ext>
            </a:extLst>
          </p:cNvPr>
          <p:cNvSpPr>
            <a:spLocks noChangeArrowheads="1"/>
          </p:cNvSpPr>
          <p:nvPr/>
        </p:nvSpPr>
        <p:spPr bwMode="auto">
          <a:xfrm>
            <a:off x="14032223" y="12563547"/>
            <a:ext cx="1680528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24" name="Rectangle 6">
            <a:extLst>
              <a:ext uri="{FF2B5EF4-FFF2-40B4-BE49-F238E27FC236}">
                <a16:creationId xmlns:a16="http://schemas.microsoft.com/office/drawing/2014/main" id="{FB70E434-4EB0-919C-0A58-F9D9C29007DF}"/>
              </a:ext>
            </a:extLst>
          </p:cNvPr>
          <p:cNvSpPr>
            <a:spLocks noChangeArrowheads="1"/>
          </p:cNvSpPr>
          <p:nvPr/>
        </p:nvSpPr>
        <p:spPr bwMode="auto">
          <a:xfrm>
            <a:off x="15649575" y="11176685"/>
            <a:ext cx="3422896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61616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28c60b8-ab37-402d-bab6-ffd39d88cfd3">
      <Terms xmlns="http://schemas.microsoft.com/office/infopath/2007/PartnerControls"/>
    </lcf76f155ced4ddcb4097134ff3c332f>
    <TaxCatchAll xmlns="6a7a121e-dcf2-4787-96f5-8796c6a2f67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67EB11B91BFC44B8642D14B149F7C6A" ma:contentTypeVersion="12" ma:contentTypeDescription="Crear nuevo documento." ma:contentTypeScope="" ma:versionID="f7488e963fcb7daff6befb30e12f6b33">
  <xsd:schema xmlns:xsd="http://www.w3.org/2001/XMLSchema" xmlns:xs="http://www.w3.org/2001/XMLSchema" xmlns:p="http://schemas.microsoft.com/office/2006/metadata/properties" xmlns:ns2="328c60b8-ab37-402d-bab6-ffd39d88cfd3" xmlns:ns3="6a7a121e-dcf2-4787-96f5-8796c6a2f67c" targetNamespace="http://schemas.microsoft.com/office/2006/metadata/properties" ma:root="true" ma:fieldsID="8b47e0203348d7083e442cfc8d9767ff" ns2:_="" ns3:_="">
    <xsd:import namespace="328c60b8-ab37-402d-bab6-ffd39d88cfd3"/>
    <xsd:import namespace="6a7a121e-dcf2-4787-96f5-8796c6a2f67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8c60b8-ab37-402d-bab6-ffd39d88cf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6c148578-2a8e-4008-9394-43dc11de7f5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a7a121e-dcf2-4787-96f5-8796c6a2f67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13f7858-bd0a-47ac-8250-55ca7a7b17c4}" ma:internalName="TaxCatchAll" ma:showField="CatchAllData" ma:web="6a7a121e-dcf2-4787-96f5-8796c6a2f6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C0BD7F-7AC2-4577-B15A-E84BDB296CEC}">
  <ds:schemaRefs>
    <ds:schemaRef ds:uri="http://schemas.microsoft.com/office/2006/metadata/properties"/>
    <ds:schemaRef ds:uri="http://schemas.microsoft.com/office/infopath/2007/PartnerControls"/>
    <ds:schemaRef ds:uri="328c60b8-ab37-402d-bab6-ffd39d88cfd3"/>
    <ds:schemaRef ds:uri="6a7a121e-dcf2-4787-96f5-8796c6a2f67c"/>
  </ds:schemaRefs>
</ds:datastoreItem>
</file>

<file path=customXml/itemProps2.xml><?xml version="1.0" encoding="utf-8"?>
<ds:datastoreItem xmlns:ds="http://schemas.openxmlformats.org/officeDocument/2006/customXml" ds:itemID="{D5BDA05F-5FAF-4624-BB63-EE35BB509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8c60b8-ab37-402d-bab6-ffd39d88cfd3"/>
    <ds:schemaRef ds:uri="6a7a121e-dcf2-4787-96f5-8796c6a2f6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F0504-CA4C-48AA-9AC0-76EFCD3EC7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2915</TotalTime>
  <Words>951</Words>
  <Application>Microsoft Office PowerPoint</Application>
  <PresentationFormat>Personalizado</PresentationFormat>
  <Paragraphs>59</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Cristina Yepes Perez</dc:creator>
  <cp:lastModifiedBy>Andres Gomez Sepulveda</cp:lastModifiedBy>
  <cp:revision>100</cp:revision>
  <dcterms:created xsi:type="dcterms:W3CDTF">2017-09-29T19:39:51Z</dcterms:created>
  <dcterms:modified xsi:type="dcterms:W3CDTF">2025-05-16T00:17:00Z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0x010100A67EB11B91BFC44B8642D14B149F7C6A</vt:lpwstr>
  </property>
  <property fmtid="{D5CDD505-2E9C-101B-9397-08002B2CF9AE}" pid="3" name="MediaServiceImageTags">
    <vt:lpwstr/>
  </property>
</Properties>
</file>