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Default Extension="jpg" ContentType="image/jpg"/>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319" y="1638553"/>
            <a:ext cx="5969761" cy="452755"/>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p:txBody>
      </p:sp>
      <p:sp>
        <p:nvSpPr>
          <p:cNvPr id="3" name="Holder 3"/>
          <p:cNvSpPr>
            <a:spLocks noGrp="1"/>
          </p:cNvSpPr>
          <p:nvPr>
            <p:ph type="body" idx="1"/>
          </p:nvPr>
        </p:nvSpPr>
        <p:spPr>
          <a:xfrm>
            <a:off x="901015" y="2543810"/>
            <a:ext cx="5970368" cy="391858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3771900" y="9267528"/>
            <a:ext cx="228600"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38100">
              <a:lnSpc>
                <a:spcPts val="141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1.xml"/><Relationship Id="rId3" Type="http://schemas.openxmlformats.org/officeDocument/2006/relationships/hyperlink" Target="https://go.forrester.com/blogs/next-generation-access-and-zero-tru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4.xml"/><Relationship Id="rId3" Type="http://schemas.openxmlformats.org/officeDocument/2006/relationships/hyperlink" Target="https://docs.oasis-open.org/xacml/2.0/access_control-xacml-2.0-core-spec-os.pdf"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5.xml"/><Relationship Id="rId3" Type="http://schemas.openxmlformats.org/officeDocument/2006/relationships/slide" Target="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0.xml"/><Relationship Id="rId3" Type="http://schemas.openxmlformats.org/officeDocument/2006/relationships/slide" Target="slide26.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0.xml"/><Relationship Id="rId3" Type="http://schemas.openxmlformats.org/officeDocument/2006/relationships/slide" Target="slide15.xml"/><Relationship Id="rId4" Type="http://schemas.openxmlformats.org/officeDocument/2006/relationships/hyperlink" Target="https://www.idmanagement.gov/topics/fpk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4.xml"/><Relationship Id="rId3" Type="http://schemas.openxmlformats.org/officeDocument/2006/relationships/slide" Target="slide24.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8.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8.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csrc.nist.gov/publications" TargetMode="External"/><Relationship Id="rId3" Type="http://schemas.openxmlformats.org/officeDocument/2006/relationships/hyperlink" Target="mailto:zerotrust-arch@nist.go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45.xml"/><Relationship Id="rId3" Type="http://schemas.openxmlformats.org/officeDocument/2006/relationships/slide" Target="slide22.xml"/><Relationship Id="rId4" Type="http://schemas.openxmlformats.org/officeDocument/2006/relationships/slide" Target="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7.xml"/><Relationship Id="rId3" Type="http://schemas.openxmlformats.org/officeDocument/2006/relationships/image" Target="../media/image10.jp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2.xml"/><Relationship Id="rId3" Type="http://schemas.openxmlformats.org/officeDocument/2006/relationships/slide" Target="slide24.xml"/><Relationship Id="rId4" Type="http://schemas.openxmlformats.org/officeDocument/2006/relationships/image" Target="../media/image1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7.xml"/><Relationship Id="rId3" Type="http://schemas.openxmlformats.org/officeDocument/2006/relationships/hyperlink" Target="https://blog.cloudflare.com/inside-mirai-the-infamous-iot-botnet-a-retrospective-analysis/" TargetMode="External"/><Relationship Id="rId4" Type="http://schemas.openxmlformats.org/officeDocument/2006/relationships/hyperlink" Target="https://aws.amazon.com/message/41926/" TargetMode="External"/><Relationship Id="rId5" Type="http://schemas.openxmlformats.org/officeDocument/2006/relationships/hyperlink" Target="https://www.nzherald.co.nz/business/news/article.cfm?c_id=3&amp;objectid=1228687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8.xml"/><Relationship Id="rId3" Type="http://schemas.openxmlformats.org/officeDocument/2006/relationships/slide" Target="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44.xml"/><Relationship Id="rId3" Type="http://schemas.openxmlformats.org/officeDocument/2006/relationships/slide" Target="slide48.xml"/><Relationship Id="rId4" Type="http://schemas.openxmlformats.org/officeDocument/2006/relationships/slide" Target="slide35.xml"/><Relationship Id="rId5" Type="http://schemas.openxmlformats.org/officeDocument/2006/relationships/hyperlink" Target="https://cloud.cio.gov/strategy/" TargetMode="External"/><Relationship Id="rId6" Type="http://schemas.openxmlformats.org/officeDocument/2006/relationships/hyperlink" Target="https://strategy.data.gov/"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actiac.org/zero-trust-cybersecurity-current-trends" TargetMode="External"/><Relationship Id="rId3" Type="http://schemas.openxmlformats.org/officeDocument/2006/relationships/hyperlink" Target="https://doi.org/10.1145/3097983.3098163" TargetMode="External"/><Relationship Id="rId4" Type="http://schemas.openxmlformats.org/officeDocument/2006/relationships/hyperlink" Target="http://www.acqnotes.com/Attachments/DoD%20GIG%20Architectural%20Vision%2C%20June%2007.pdf" TargetMode="External"/><Relationship Id="rId5" Type="http://schemas.openxmlformats.org/officeDocument/2006/relationships/hyperlink" Target="https://cloudsecurityalliance.org/artifacts/sdp-specification-v1-0/" TargetMode="External"/><Relationship Id="rId6" Type="http://schemas.openxmlformats.org/officeDocument/2006/relationships/hyperlink" Target="https://doi.org/10.6028/NIST.FIPS.199" TargetMode="External"/><Relationship Id="rId7" Type="http://schemas.openxmlformats.org/officeDocument/2006/relationships/hyperlink" Target="https://www.us-cert.gov/sites/default/files/cdm_files/HWAM_CapabilityDescription.pdf" TargetMode="External"/><Relationship Id="rId8" Type="http://schemas.openxmlformats.org/officeDocument/2006/relationships/hyperlink" Target="https://ieeexplore.ieee.org/document/6572968" TargetMode="External"/><Relationship Id="rId9" Type="http://schemas.openxmlformats.org/officeDocument/2006/relationships/hyperlink" Target="https://collaboration.opengroup.org/jericho/commandments_v1.2.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whitehouse.gov/wp-content/uploads/2018/12/M-19-03.pdf" TargetMode="External"/><Relationship Id="rId3" Type="http://schemas.openxmlformats.org/officeDocument/2006/relationships/hyperlink" Target="https://www.whitehouse.gov/wp-content/uploads/2019/05/M-19-17.pdf" TargetMode="External"/><Relationship Id="rId4" Type="http://schemas.openxmlformats.org/officeDocument/2006/relationships/hyperlink" Target="https://datacenters.cio.gov/assets/files/m_19_19.pdf" TargetMode="External"/><Relationship Id="rId5" Type="http://schemas.openxmlformats.org/officeDocument/2006/relationships/hyperlink" Target="https://www.whitehouse.gov/wp-content/uploads/2019/09/M-19-26.pdf" TargetMode="External"/><Relationship Id="rId6" Type="http://schemas.openxmlformats.org/officeDocument/2006/relationships/hyperlink" Target="https://doi.org/10.6028/NIST.IR.7987r1" TargetMode="External"/><Relationship Id="rId7" Type="http://schemas.openxmlformats.org/officeDocument/2006/relationships/hyperlink" Target="https://doi.org/10.6028/NIST.IR.8062" TargetMode="External"/><Relationship Id="rId8" Type="http://schemas.openxmlformats.org/officeDocument/2006/relationships/hyperlink" Target="https://doi.org/10.6028/NIST.CSWP.01162020" TargetMode="External"/><Relationship Id="rId9" Type="http://schemas.openxmlformats.org/officeDocument/2006/relationships/hyperlink" Target="https://doi.org/10.6028/NIST.SP.800-37r2"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i.org/10.6028/NIST.SP.800-63-3" TargetMode="External"/><Relationship Id="rId3" Type="http://schemas.openxmlformats.org/officeDocument/2006/relationships/hyperlink" Target="https://doi.org/10.6028/NIST.SP.800-63A" TargetMode="External"/><Relationship Id="rId4" Type="http://schemas.openxmlformats.org/officeDocument/2006/relationships/hyperlink" Target="https://doi.org/10.6028/NIST.SP.800-160v1" TargetMode="External"/><Relationship Id="rId5" Type="http://schemas.openxmlformats.org/officeDocument/2006/relationships/hyperlink" Target="https://doi.org/10.6028/NIST.SP.800-160v2" TargetMode="External"/><Relationship Id="rId6" Type="http://schemas.openxmlformats.org/officeDocument/2006/relationships/hyperlink" Target="https://doi.org/10.6028/NIST.SP.800-162" TargetMode="External"/><Relationship Id="rId7" Type="http://schemas.openxmlformats.org/officeDocument/2006/relationships/hyperlink" Target="https://www.us-cert.gov/sites/default/files/cdm_files/SWAM_CapabilityDescription.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5.xml"/><Relationship Id="rId3" Type="http://schemas.openxmlformats.org/officeDocument/2006/relationships/slide" Target="slide20.xml"/><Relationship Id="rId4" Type="http://schemas.openxmlformats.org/officeDocument/2006/relationships/slide" Target="slide41.xml"/><Relationship Id="rId5" Type="http://schemas.openxmlformats.org/officeDocument/2006/relationships/slide" Target="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i.org/10.17487/RFC8600" TargetMode="External"/><Relationship Id="rId3" Type="http://schemas.openxmlformats.org/officeDocument/2006/relationships/hyperlink" Target="https://doi.org/10.1109/MITP.2016.84" TargetMode="External"/><Relationship Id="rId4" Type="http://schemas.openxmlformats.org/officeDocument/2006/relationships/hyperlink" Target="http://aisel.aisnet.org/sais2009/37" TargetMode="External"/><Relationship Id="rId5" Type="http://schemas.openxmlformats.org/officeDocument/2006/relationships/hyperlink" Target="https://doi.org/10.1145/3134600.313462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erotrust-arch@nist.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10.xml"/><Relationship Id="rId3" Type="http://schemas.openxmlformats.org/officeDocument/2006/relationships/slide" Target="slide11.xml"/><Relationship Id="rId4" Type="http://schemas.openxmlformats.org/officeDocument/2006/relationships/slide" Target="slide13.xml"/><Relationship Id="rId5" Type="http://schemas.openxmlformats.org/officeDocument/2006/relationships/slide" Target="slide15.xml"/><Relationship Id="rId6" Type="http://schemas.openxmlformats.org/officeDocument/2006/relationships/slide" Target="slide17.xml"/><Relationship Id="rId7" Type="http://schemas.openxmlformats.org/officeDocument/2006/relationships/slide" Target="slide18.xml"/><Relationship Id="rId8" Type="http://schemas.openxmlformats.org/officeDocument/2006/relationships/slide" Target="slide20.xml"/><Relationship Id="rId9" Type="http://schemas.openxmlformats.org/officeDocument/2006/relationships/slide" Target="slide21.xml"/><Relationship Id="rId10" Type="http://schemas.openxmlformats.org/officeDocument/2006/relationships/slide" Target="slide22.xml"/><Relationship Id="rId11" Type="http://schemas.openxmlformats.org/officeDocument/2006/relationships/slide" Target="slide23.xml"/><Relationship Id="rId12" Type="http://schemas.openxmlformats.org/officeDocument/2006/relationships/slide" Target="slide24.xml"/><Relationship Id="rId13" Type="http://schemas.openxmlformats.org/officeDocument/2006/relationships/slide" Target="slide25.xml"/><Relationship Id="rId14" Type="http://schemas.openxmlformats.org/officeDocument/2006/relationships/slide" Target="slide26.xml"/><Relationship Id="rId15" Type="http://schemas.openxmlformats.org/officeDocument/2006/relationships/slide" Target="slide28.xml"/><Relationship Id="rId16" Type="http://schemas.openxmlformats.org/officeDocument/2006/relationships/slide" Target="slide30.xml"/><Relationship Id="rId17" Type="http://schemas.openxmlformats.org/officeDocument/2006/relationships/slide" Target="slide32.xml"/><Relationship Id="rId18" Type="http://schemas.openxmlformats.org/officeDocument/2006/relationships/slide" Target="slide33.xml"/><Relationship Id="rId19" Type="http://schemas.openxmlformats.org/officeDocument/2006/relationships/slide" Target="slide34.xml"/><Relationship Id="rId20" Type="http://schemas.openxmlformats.org/officeDocument/2006/relationships/slide" Target="slide35.xml"/><Relationship Id="rId21" Type="http://schemas.openxmlformats.org/officeDocument/2006/relationships/slide" Target="slide36.xml"/><Relationship Id="rId22" Type="http://schemas.openxmlformats.org/officeDocument/2006/relationships/slide" Target="slide37.xml"/><Relationship Id="rId23" Type="http://schemas.openxmlformats.org/officeDocument/2006/relationships/slide" Target="slide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39.xml"/><Relationship Id="rId3" Type="http://schemas.openxmlformats.org/officeDocument/2006/relationships/slide" Target="slide41.xml"/><Relationship Id="rId4" Type="http://schemas.openxmlformats.org/officeDocument/2006/relationships/slide" Target="slide42.xml"/><Relationship Id="rId5" Type="http://schemas.openxmlformats.org/officeDocument/2006/relationships/slide" Target="slide43.xml"/><Relationship Id="rId6" Type="http://schemas.openxmlformats.org/officeDocument/2006/relationships/slide" Target="slide44.xml"/><Relationship Id="rId7" Type="http://schemas.openxmlformats.org/officeDocument/2006/relationships/slide" Target="slide45.xml"/><Relationship Id="rId8" Type="http://schemas.openxmlformats.org/officeDocument/2006/relationships/slide" Target="slide46.xml"/><Relationship Id="rId9" Type="http://schemas.openxmlformats.org/officeDocument/2006/relationships/slide" Target="slide47.xml"/><Relationship Id="rId10" Type="http://schemas.openxmlformats.org/officeDocument/2006/relationships/slide" Target="slide48.xml"/><Relationship Id="rId11" Type="http://schemas.openxmlformats.org/officeDocument/2006/relationships/slide" Target="slide49.xml"/><Relationship Id="rId12" Type="http://schemas.openxmlformats.org/officeDocument/2006/relationships/slide" Target="slide50.xml"/><Relationship Id="rId13" Type="http://schemas.openxmlformats.org/officeDocument/2006/relationships/slide" Target="slide51.xml"/><Relationship Id="rId14" Type="http://schemas.openxmlformats.org/officeDocument/2006/relationships/slide" Target="slide54.xml"/><Relationship Id="rId15" Type="http://schemas.openxmlformats.org/officeDocument/2006/relationships/slide" Target="slide55.xml"/><Relationship Id="rId16" Type="http://schemas.openxmlformats.org/officeDocument/2006/relationships/slide" Target="slide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56.xml"/><Relationship Id="rId3" Type="http://schemas.openxmlformats.org/officeDocument/2006/relationships/slide" Target="slide57.xml"/><Relationship Id="rId4" Type="http://schemas.openxmlformats.org/officeDocument/2006/relationships/slide" Target="slide58.xml"/><Relationship Id="rId5" Type="http://schemas.openxmlformats.org/officeDocument/2006/relationships/slide" Target="slide59.xml"/><Relationship Id="rId6" Type="http://schemas.openxmlformats.org/officeDocument/2006/relationships/slide" Target="slide14.xml"/><Relationship Id="rId7" Type="http://schemas.openxmlformats.org/officeDocument/2006/relationships/slide" Target="slide18.xml"/><Relationship Id="rId8" Type="http://schemas.openxmlformats.org/officeDocument/2006/relationships/slide" Target="slide23.xml"/><Relationship Id="rId9" Type="http://schemas.openxmlformats.org/officeDocument/2006/relationships/slide" Target="slide24.xml"/><Relationship Id="rId10" Type="http://schemas.openxmlformats.org/officeDocument/2006/relationships/slide" Target="slide25.xml"/><Relationship Id="rId11" Type="http://schemas.openxmlformats.org/officeDocument/2006/relationships/slide" Target="slide26.xml"/><Relationship Id="rId12" Type="http://schemas.openxmlformats.org/officeDocument/2006/relationships/slide" Target="slide27.xml"/><Relationship Id="rId13" Type="http://schemas.openxmlformats.org/officeDocument/2006/relationships/slide" Target="slide33.xml"/><Relationship Id="rId14" Type="http://schemas.openxmlformats.org/officeDocument/2006/relationships/slide" Target="slide34.xml"/><Relationship Id="rId15" Type="http://schemas.openxmlformats.org/officeDocument/2006/relationships/slide" Target="slide35.xml"/><Relationship Id="rId16" Type="http://schemas.openxmlformats.org/officeDocument/2006/relationships/slide" Target="slide46.xml"/><Relationship Id="rId17" Type="http://schemas.openxmlformats.org/officeDocument/2006/relationships/slide" Target="slide5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7605" y="862837"/>
            <a:ext cx="3674110" cy="330200"/>
          </a:xfrm>
          <a:prstGeom prst="rect">
            <a:avLst/>
          </a:prstGeom>
        </p:spPr>
        <p:txBody>
          <a:bodyPr wrap="square" lIns="0" tIns="12065" rIns="0" bIns="0" rtlCol="0" vert="horz">
            <a:spAutoFit/>
          </a:bodyPr>
          <a:lstStyle/>
          <a:p>
            <a:pPr marL="12700">
              <a:lnSpc>
                <a:spcPct val="100000"/>
              </a:lnSpc>
              <a:spcBef>
                <a:spcPts val="95"/>
              </a:spcBef>
            </a:pPr>
            <a:r>
              <a:rPr dirty="0" sz="2000" spc="-5" b="1">
                <a:latin typeface="Times New Roman"/>
                <a:cs typeface="Times New Roman"/>
              </a:rPr>
              <a:t>NIST Special Publication</a:t>
            </a:r>
            <a:r>
              <a:rPr dirty="0" sz="2000" spc="-20" b="1">
                <a:latin typeface="Times New Roman"/>
                <a:cs typeface="Times New Roman"/>
              </a:rPr>
              <a:t> </a:t>
            </a:r>
            <a:r>
              <a:rPr dirty="0" sz="2000" spc="-5" b="1">
                <a:latin typeface="Times New Roman"/>
                <a:cs typeface="Times New Roman"/>
              </a:rPr>
              <a:t>800-207</a:t>
            </a:r>
            <a:endParaRPr sz="2000">
              <a:latin typeface="Times New Roman"/>
              <a:cs typeface="Times New Roman"/>
            </a:endParaRPr>
          </a:p>
        </p:txBody>
      </p:sp>
      <p:sp>
        <p:nvSpPr>
          <p:cNvPr id="3" name="object 3"/>
          <p:cNvSpPr txBox="1">
            <a:spLocks noGrp="1"/>
          </p:cNvSpPr>
          <p:nvPr>
            <p:ph type="title"/>
          </p:nvPr>
        </p:nvSpPr>
        <p:spPr>
          <a:xfrm>
            <a:off x="3370579" y="1768093"/>
            <a:ext cx="3507104" cy="452755"/>
          </a:xfrm>
          <a:prstGeom prst="rect"/>
        </p:spPr>
        <p:txBody>
          <a:bodyPr wrap="square" lIns="0" tIns="12700" rIns="0" bIns="0" rtlCol="0" vert="horz">
            <a:spAutoFit/>
          </a:bodyPr>
          <a:lstStyle/>
          <a:p>
            <a:pPr marL="12700">
              <a:lnSpc>
                <a:spcPct val="100000"/>
              </a:lnSpc>
              <a:spcBef>
                <a:spcPts val="100"/>
              </a:spcBef>
            </a:pPr>
            <a:r>
              <a:rPr dirty="0" spc="-55"/>
              <a:t>Zero </a:t>
            </a:r>
            <a:r>
              <a:rPr dirty="0" spc="-85"/>
              <a:t>Trust</a:t>
            </a:r>
            <a:r>
              <a:rPr dirty="0" spc="-405"/>
              <a:t> </a:t>
            </a:r>
            <a:r>
              <a:rPr dirty="0" spc="-60"/>
              <a:t>Architecture</a:t>
            </a:r>
          </a:p>
        </p:txBody>
      </p:sp>
      <p:sp>
        <p:nvSpPr>
          <p:cNvPr id="4" name="object 4"/>
          <p:cNvSpPr/>
          <p:nvPr/>
        </p:nvSpPr>
        <p:spPr>
          <a:xfrm>
            <a:off x="895350" y="1690877"/>
            <a:ext cx="5981700" cy="0"/>
          </a:xfrm>
          <a:custGeom>
            <a:avLst/>
            <a:gdLst/>
            <a:ahLst/>
            <a:cxnLst/>
            <a:rect l="l" t="t" r="r" b="b"/>
            <a:pathLst>
              <a:path w="5981700" h="0">
                <a:moveTo>
                  <a:pt x="0" y="0"/>
                </a:moveTo>
                <a:lnTo>
                  <a:pt x="5981700" y="0"/>
                </a:lnTo>
              </a:path>
            </a:pathLst>
          </a:custGeom>
          <a:ln w="38100">
            <a:solidFill>
              <a:srgbClr val="000000"/>
            </a:solidFill>
          </a:ln>
        </p:spPr>
        <p:txBody>
          <a:bodyPr wrap="square" lIns="0" tIns="0" rIns="0" bIns="0" rtlCol="0"/>
          <a:lstStyle/>
          <a:p/>
        </p:txBody>
      </p:sp>
      <p:sp>
        <p:nvSpPr>
          <p:cNvPr id="5" name="object 5"/>
          <p:cNvSpPr/>
          <p:nvPr/>
        </p:nvSpPr>
        <p:spPr>
          <a:xfrm>
            <a:off x="895350" y="1723644"/>
            <a:ext cx="5982335" cy="0"/>
          </a:xfrm>
          <a:custGeom>
            <a:avLst/>
            <a:gdLst/>
            <a:ahLst/>
            <a:cxnLst/>
            <a:rect l="l" t="t" r="r" b="b"/>
            <a:pathLst>
              <a:path w="5982334" h="0">
                <a:moveTo>
                  <a:pt x="0" y="0"/>
                </a:moveTo>
                <a:lnTo>
                  <a:pt x="5981712" y="0"/>
                </a:lnTo>
              </a:path>
            </a:pathLst>
          </a:custGeom>
          <a:ln w="9144">
            <a:solidFill>
              <a:srgbClr val="000000"/>
            </a:solidFill>
          </a:ln>
        </p:spPr>
        <p:txBody>
          <a:bodyPr wrap="square" lIns="0" tIns="0" rIns="0" bIns="0" rtlCol="0"/>
          <a:lstStyle/>
          <a:p/>
        </p:txBody>
      </p:sp>
      <p:sp>
        <p:nvSpPr>
          <p:cNvPr id="6" name="object 6"/>
          <p:cNvSpPr/>
          <p:nvPr/>
        </p:nvSpPr>
        <p:spPr>
          <a:xfrm>
            <a:off x="895350" y="2791586"/>
            <a:ext cx="5981700" cy="0"/>
          </a:xfrm>
          <a:custGeom>
            <a:avLst/>
            <a:gdLst/>
            <a:ahLst/>
            <a:cxnLst/>
            <a:rect l="l" t="t" r="r" b="b"/>
            <a:pathLst>
              <a:path w="5981700" h="0">
                <a:moveTo>
                  <a:pt x="0" y="0"/>
                </a:moveTo>
                <a:lnTo>
                  <a:pt x="5981700" y="0"/>
                </a:lnTo>
              </a:path>
            </a:pathLst>
          </a:custGeom>
          <a:ln w="19050">
            <a:solidFill>
              <a:srgbClr val="000000"/>
            </a:solidFill>
          </a:ln>
        </p:spPr>
        <p:txBody>
          <a:bodyPr wrap="square" lIns="0" tIns="0" rIns="0" bIns="0" rtlCol="0"/>
          <a:lstStyle/>
          <a:p/>
        </p:txBody>
      </p:sp>
      <p:sp>
        <p:nvSpPr>
          <p:cNvPr id="7" name="object 7"/>
          <p:cNvSpPr txBox="1"/>
          <p:nvPr/>
        </p:nvSpPr>
        <p:spPr>
          <a:xfrm>
            <a:off x="5725108" y="3145789"/>
            <a:ext cx="1146175" cy="852169"/>
          </a:xfrm>
          <a:prstGeom prst="rect">
            <a:avLst/>
          </a:prstGeom>
        </p:spPr>
        <p:txBody>
          <a:bodyPr wrap="square" lIns="0" tIns="20955" rIns="0" bIns="0" rtlCol="0" vert="horz">
            <a:spAutoFit/>
          </a:bodyPr>
          <a:lstStyle/>
          <a:p>
            <a:pPr algn="r" marL="12700" marR="5080" indent="354330">
              <a:lnSpc>
                <a:spcPct val="95800"/>
              </a:lnSpc>
              <a:spcBef>
                <a:spcPts val="165"/>
              </a:spcBef>
            </a:pPr>
            <a:r>
              <a:rPr dirty="0" sz="1400" spc="-5">
                <a:latin typeface="Times New Roman"/>
                <a:cs typeface="Times New Roman"/>
              </a:rPr>
              <a:t>Scott</a:t>
            </a:r>
            <a:r>
              <a:rPr dirty="0" sz="1400" spc="-75">
                <a:latin typeface="Times New Roman"/>
                <a:cs typeface="Times New Roman"/>
              </a:rPr>
              <a:t> </a:t>
            </a:r>
            <a:r>
              <a:rPr dirty="0" sz="1400" spc="-5">
                <a:latin typeface="Times New Roman"/>
                <a:cs typeface="Times New Roman"/>
              </a:rPr>
              <a:t>Rose </a:t>
            </a:r>
            <a:r>
              <a:rPr dirty="0" sz="1400" spc="-5">
                <a:latin typeface="Times New Roman"/>
                <a:cs typeface="Times New Roman"/>
              </a:rPr>
              <a:t> </a:t>
            </a:r>
            <a:r>
              <a:rPr dirty="0" sz="1400" spc="-5">
                <a:latin typeface="Times New Roman"/>
                <a:cs typeface="Times New Roman"/>
              </a:rPr>
              <a:t>Oliver</a:t>
            </a:r>
            <a:r>
              <a:rPr dirty="0" sz="1400" spc="-70">
                <a:latin typeface="Times New Roman"/>
                <a:cs typeface="Times New Roman"/>
              </a:rPr>
              <a:t> </a:t>
            </a:r>
            <a:r>
              <a:rPr dirty="0" sz="1400" spc="-5">
                <a:latin typeface="Times New Roman"/>
                <a:cs typeface="Times New Roman"/>
              </a:rPr>
              <a:t>Borchert </a:t>
            </a:r>
            <a:r>
              <a:rPr dirty="0" sz="1400" spc="-5">
                <a:latin typeface="Times New Roman"/>
                <a:cs typeface="Times New Roman"/>
              </a:rPr>
              <a:t> </a:t>
            </a:r>
            <a:r>
              <a:rPr dirty="0" sz="1400" spc="-5">
                <a:latin typeface="Times New Roman"/>
                <a:cs typeface="Times New Roman"/>
              </a:rPr>
              <a:t>Stu</a:t>
            </a:r>
            <a:r>
              <a:rPr dirty="0" sz="1400" spc="-70">
                <a:latin typeface="Times New Roman"/>
                <a:cs typeface="Times New Roman"/>
              </a:rPr>
              <a:t> </a:t>
            </a:r>
            <a:r>
              <a:rPr dirty="0" sz="1400" spc="-5">
                <a:latin typeface="Times New Roman"/>
                <a:cs typeface="Times New Roman"/>
              </a:rPr>
              <a:t>Mitchell </a:t>
            </a:r>
            <a:r>
              <a:rPr dirty="0" sz="1400" spc="-5">
                <a:latin typeface="Times New Roman"/>
                <a:cs typeface="Times New Roman"/>
              </a:rPr>
              <a:t> </a:t>
            </a:r>
            <a:r>
              <a:rPr dirty="0" sz="1400" spc="-5">
                <a:latin typeface="Times New Roman"/>
                <a:cs typeface="Times New Roman"/>
              </a:rPr>
              <a:t>Sean</a:t>
            </a:r>
            <a:r>
              <a:rPr dirty="0" sz="1400" spc="-75">
                <a:latin typeface="Times New Roman"/>
                <a:cs typeface="Times New Roman"/>
              </a:rPr>
              <a:t> </a:t>
            </a:r>
            <a:r>
              <a:rPr dirty="0" sz="1400" spc="-5">
                <a:latin typeface="Times New Roman"/>
                <a:cs typeface="Times New Roman"/>
              </a:rPr>
              <a:t>Connelly</a:t>
            </a:r>
            <a:endParaRPr sz="1400">
              <a:latin typeface="Times New Roman"/>
              <a:cs typeface="Times New Roman"/>
            </a:endParaRPr>
          </a:p>
        </p:txBody>
      </p:sp>
      <p:sp>
        <p:nvSpPr>
          <p:cNvPr id="8" name="object 8"/>
          <p:cNvSpPr txBox="1"/>
          <p:nvPr/>
        </p:nvSpPr>
        <p:spPr>
          <a:xfrm>
            <a:off x="3364456" y="5085834"/>
            <a:ext cx="3507104" cy="443865"/>
          </a:xfrm>
          <a:prstGeom prst="rect">
            <a:avLst/>
          </a:prstGeom>
        </p:spPr>
        <p:txBody>
          <a:bodyPr wrap="square" lIns="0" tIns="26670" rIns="0" bIns="0" rtlCol="0" vert="horz">
            <a:spAutoFit/>
          </a:bodyPr>
          <a:lstStyle/>
          <a:p>
            <a:pPr marL="539750" marR="5080" indent="-527685">
              <a:lnSpc>
                <a:spcPts val="1610"/>
              </a:lnSpc>
              <a:spcBef>
                <a:spcPts val="210"/>
              </a:spcBef>
            </a:pPr>
            <a:r>
              <a:rPr dirty="0" sz="1400" spc="-5">
                <a:latin typeface="Times New Roman"/>
                <a:cs typeface="Times New Roman"/>
              </a:rPr>
              <a:t>This publication is available free of charge from:  https://doi.org/10.6028/NIST.SP.800-207</a:t>
            </a:r>
            <a:endParaRPr sz="1400">
              <a:latin typeface="Times New Roman"/>
              <a:cs typeface="Times New Roman"/>
            </a:endParaRPr>
          </a:p>
        </p:txBody>
      </p:sp>
      <p:sp>
        <p:nvSpPr>
          <p:cNvPr id="9" name="object 9"/>
          <p:cNvSpPr txBox="1"/>
          <p:nvPr/>
        </p:nvSpPr>
        <p:spPr>
          <a:xfrm>
            <a:off x="1819626" y="6283435"/>
            <a:ext cx="1969135" cy="268605"/>
          </a:xfrm>
          <a:prstGeom prst="rect">
            <a:avLst/>
          </a:prstGeom>
        </p:spPr>
        <p:txBody>
          <a:bodyPr wrap="square" lIns="0" tIns="11430" rIns="0" bIns="0" rtlCol="0" vert="horz">
            <a:spAutoFit/>
          </a:bodyPr>
          <a:lstStyle/>
          <a:p>
            <a:pPr marL="12700">
              <a:lnSpc>
                <a:spcPct val="100000"/>
              </a:lnSpc>
              <a:spcBef>
                <a:spcPts val="90"/>
              </a:spcBef>
            </a:pPr>
            <a:r>
              <a:rPr dirty="0" sz="1600" spc="-5">
                <a:latin typeface="Arial"/>
                <a:cs typeface="Arial"/>
              </a:rPr>
              <a:t>C O M P U T E</a:t>
            </a:r>
            <a:r>
              <a:rPr dirty="0" sz="1600" spc="355">
                <a:latin typeface="Arial"/>
                <a:cs typeface="Arial"/>
              </a:rPr>
              <a:t> </a:t>
            </a:r>
            <a:r>
              <a:rPr dirty="0" sz="1600" spc="-5">
                <a:latin typeface="Arial"/>
                <a:cs typeface="Arial"/>
              </a:rPr>
              <a:t>R</a:t>
            </a:r>
            <a:endParaRPr sz="1600">
              <a:latin typeface="Arial"/>
              <a:cs typeface="Arial"/>
            </a:endParaRPr>
          </a:p>
        </p:txBody>
      </p:sp>
      <p:sp>
        <p:nvSpPr>
          <p:cNvPr id="10" name="object 10"/>
          <p:cNvSpPr txBox="1"/>
          <p:nvPr/>
        </p:nvSpPr>
        <p:spPr>
          <a:xfrm>
            <a:off x="4103497" y="6283435"/>
            <a:ext cx="1833245" cy="268605"/>
          </a:xfrm>
          <a:prstGeom prst="rect">
            <a:avLst/>
          </a:prstGeom>
        </p:spPr>
        <p:txBody>
          <a:bodyPr wrap="square" lIns="0" tIns="11430" rIns="0" bIns="0" rtlCol="0" vert="horz">
            <a:spAutoFit/>
          </a:bodyPr>
          <a:lstStyle/>
          <a:p>
            <a:pPr marL="12700">
              <a:lnSpc>
                <a:spcPct val="100000"/>
              </a:lnSpc>
              <a:spcBef>
                <a:spcPts val="90"/>
              </a:spcBef>
            </a:pPr>
            <a:r>
              <a:rPr dirty="0" sz="1600" spc="-5">
                <a:latin typeface="Arial"/>
                <a:cs typeface="Arial"/>
              </a:rPr>
              <a:t>S E C U R I T</a:t>
            </a:r>
            <a:r>
              <a:rPr dirty="0" sz="1600" spc="350">
                <a:latin typeface="Arial"/>
                <a:cs typeface="Arial"/>
              </a:rPr>
              <a:t> </a:t>
            </a:r>
            <a:r>
              <a:rPr dirty="0" sz="1600" spc="-5">
                <a:latin typeface="Arial"/>
                <a:cs typeface="Arial"/>
              </a:rPr>
              <a:t>Y</a:t>
            </a:r>
            <a:endParaRPr sz="1600">
              <a:latin typeface="Arial"/>
              <a:cs typeface="Arial"/>
            </a:endParaRPr>
          </a:p>
        </p:txBody>
      </p:sp>
      <p:sp>
        <p:nvSpPr>
          <p:cNvPr id="11" name="object 11"/>
          <p:cNvSpPr/>
          <p:nvPr/>
        </p:nvSpPr>
        <p:spPr>
          <a:xfrm>
            <a:off x="925366" y="6255999"/>
            <a:ext cx="5915660" cy="0"/>
          </a:xfrm>
          <a:custGeom>
            <a:avLst/>
            <a:gdLst/>
            <a:ahLst/>
            <a:cxnLst/>
            <a:rect l="l" t="t" r="r" b="b"/>
            <a:pathLst>
              <a:path w="5915659" h="0">
                <a:moveTo>
                  <a:pt x="0" y="0"/>
                </a:moveTo>
                <a:lnTo>
                  <a:pt x="5915333" y="0"/>
                </a:lnTo>
              </a:path>
            </a:pathLst>
          </a:custGeom>
          <a:ln w="18933">
            <a:solidFill>
              <a:srgbClr val="000000"/>
            </a:solidFill>
          </a:ln>
        </p:spPr>
        <p:txBody>
          <a:bodyPr wrap="square" lIns="0" tIns="0" rIns="0" bIns="0" rtlCol="0"/>
          <a:lstStyle/>
          <a:p/>
        </p:txBody>
      </p:sp>
      <p:sp>
        <p:nvSpPr>
          <p:cNvPr id="12" name="object 12"/>
          <p:cNvSpPr/>
          <p:nvPr/>
        </p:nvSpPr>
        <p:spPr>
          <a:xfrm>
            <a:off x="920811" y="6593779"/>
            <a:ext cx="5915660" cy="0"/>
          </a:xfrm>
          <a:custGeom>
            <a:avLst/>
            <a:gdLst/>
            <a:ahLst/>
            <a:cxnLst/>
            <a:rect l="l" t="t" r="r" b="b"/>
            <a:pathLst>
              <a:path w="5915659" h="0">
                <a:moveTo>
                  <a:pt x="0" y="0"/>
                </a:moveTo>
                <a:lnTo>
                  <a:pt x="5915333" y="0"/>
                </a:lnTo>
              </a:path>
            </a:pathLst>
          </a:custGeom>
          <a:ln w="18933">
            <a:solidFill>
              <a:srgbClr val="000000"/>
            </a:solidFill>
          </a:ln>
        </p:spPr>
        <p:txBody>
          <a:bodyPr wrap="square" lIns="0" tIns="0" rIns="0" bIns="0" rtlCol="0"/>
          <a:lstStyle/>
          <a:p/>
        </p:txBody>
      </p:sp>
      <p:sp>
        <p:nvSpPr>
          <p:cNvPr id="13" name="object 13"/>
          <p:cNvSpPr/>
          <p:nvPr/>
        </p:nvSpPr>
        <p:spPr>
          <a:xfrm>
            <a:off x="5015649" y="8619393"/>
            <a:ext cx="1705009" cy="436582"/>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734783" y="8303515"/>
            <a:ext cx="344805" cy="264795"/>
          </a:xfrm>
          <a:custGeom>
            <a:avLst/>
            <a:gdLst/>
            <a:ahLst/>
            <a:cxnLst/>
            <a:rect l="l" t="t" r="r" b="b"/>
            <a:pathLst>
              <a:path w="344804" h="264795">
                <a:moveTo>
                  <a:pt x="54415" y="264641"/>
                </a:moveTo>
                <a:lnTo>
                  <a:pt x="0" y="264641"/>
                </a:lnTo>
                <a:lnTo>
                  <a:pt x="0" y="55423"/>
                </a:lnTo>
                <a:lnTo>
                  <a:pt x="16654" y="11141"/>
                </a:lnTo>
                <a:lnTo>
                  <a:pt x="64117" y="0"/>
                </a:lnTo>
                <a:lnTo>
                  <a:pt x="82956" y="4586"/>
                </a:lnTo>
                <a:lnTo>
                  <a:pt x="94993" y="11374"/>
                </a:lnTo>
                <a:lnTo>
                  <a:pt x="99227" y="14860"/>
                </a:lnTo>
                <a:lnTo>
                  <a:pt x="137620" y="56490"/>
                </a:lnTo>
                <a:lnTo>
                  <a:pt x="54415" y="56490"/>
                </a:lnTo>
                <a:lnTo>
                  <a:pt x="54415" y="264641"/>
                </a:lnTo>
                <a:close/>
              </a:path>
              <a:path w="344804" h="264795">
                <a:moveTo>
                  <a:pt x="344224" y="213404"/>
                </a:moveTo>
                <a:lnTo>
                  <a:pt x="285946" y="213404"/>
                </a:lnTo>
                <a:lnTo>
                  <a:pt x="290214" y="208066"/>
                </a:lnTo>
                <a:lnTo>
                  <a:pt x="290214" y="3118"/>
                </a:lnTo>
                <a:lnTo>
                  <a:pt x="344629" y="3118"/>
                </a:lnTo>
                <a:lnTo>
                  <a:pt x="344629" y="211269"/>
                </a:lnTo>
                <a:lnTo>
                  <a:pt x="344224" y="213404"/>
                </a:lnTo>
                <a:close/>
              </a:path>
              <a:path w="344804" h="264795">
                <a:moveTo>
                  <a:pt x="292981" y="263873"/>
                </a:moveTo>
                <a:lnTo>
                  <a:pt x="275543" y="263840"/>
                </a:lnTo>
                <a:lnTo>
                  <a:pt x="256905" y="257802"/>
                </a:lnTo>
                <a:lnTo>
                  <a:pt x="236866" y="244359"/>
                </a:lnTo>
                <a:lnTo>
                  <a:pt x="70419" y="61827"/>
                </a:lnTo>
                <a:lnTo>
                  <a:pt x="66151" y="57558"/>
                </a:lnTo>
                <a:lnTo>
                  <a:pt x="54415" y="56490"/>
                </a:lnTo>
                <a:lnTo>
                  <a:pt x="137620" y="56490"/>
                </a:lnTo>
                <a:lnTo>
                  <a:pt x="277410" y="208066"/>
                </a:lnTo>
                <a:lnTo>
                  <a:pt x="285946" y="213404"/>
                </a:lnTo>
                <a:lnTo>
                  <a:pt x="344224" y="213404"/>
                </a:lnTo>
                <a:lnTo>
                  <a:pt x="341978" y="225229"/>
                </a:lnTo>
                <a:lnTo>
                  <a:pt x="334626" y="238889"/>
                </a:lnTo>
                <a:lnTo>
                  <a:pt x="323473" y="250747"/>
                </a:lnTo>
                <a:lnTo>
                  <a:pt x="309419" y="259303"/>
                </a:lnTo>
                <a:lnTo>
                  <a:pt x="292981" y="263873"/>
                </a:lnTo>
                <a:close/>
              </a:path>
            </a:pathLst>
          </a:custGeom>
          <a:solidFill>
            <a:srgbClr val="000000"/>
          </a:solidFill>
        </p:spPr>
        <p:txBody>
          <a:bodyPr wrap="square" lIns="0" tIns="0" rIns="0" bIns="0" rtlCol="0"/>
          <a:lstStyle/>
          <a:p/>
        </p:txBody>
      </p:sp>
      <p:sp>
        <p:nvSpPr>
          <p:cNvPr id="15" name="object 15"/>
          <p:cNvSpPr/>
          <p:nvPr/>
        </p:nvSpPr>
        <p:spPr>
          <a:xfrm>
            <a:off x="6112489" y="8305566"/>
            <a:ext cx="614680" cy="262890"/>
          </a:xfrm>
          <a:custGeom>
            <a:avLst/>
            <a:gdLst/>
            <a:ahLst/>
            <a:cxnLst/>
            <a:rect l="l" t="t" r="r" b="b"/>
            <a:pathLst>
              <a:path w="614679" h="262890">
                <a:moveTo>
                  <a:pt x="402244" y="208150"/>
                </a:moveTo>
                <a:lnTo>
                  <a:pt x="331826" y="208150"/>
                </a:lnTo>
                <a:lnTo>
                  <a:pt x="339211" y="206115"/>
                </a:lnTo>
                <a:lnTo>
                  <a:pt x="346096" y="200678"/>
                </a:lnTo>
                <a:lnTo>
                  <a:pt x="351181" y="192839"/>
                </a:lnTo>
                <a:lnTo>
                  <a:pt x="353165" y="183599"/>
                </a:lnTo>
                <a:lnTo>
                  <a:pt x="351164" y="174192"/>
                </a:lnTo>
                <a:lnTo>
                  <a:pt x="345963" y="165986"/>
                </a:lnTo>
                <a:lnTo>
                  <a:pt x="338761" y="160182"/>
                </a:lnTo>
                <a:lnTo>
                  <a:pt x="330759" y="157980"/>
                </a:lnTo>
                <a:lnTo>
                  <a:pt x="172848" y="157980"/>
                </a:lnTo>
                <a:lnTo>
                  <a:pt x="148591" y="153777"/>
                </a:lnTo>
                <a:lnTo>
                  <a:pt x="121233" y="139567"/>
                </a:lnTo>
                <a:lnTo>
                  <a:pt x="98877" y="115349"/>
                </a:lnTo>
                <a:lnTo>
                  <a:pt x="89625" y="81125"/>
                </a:lnTo>
                <a:lnTo>
                  <a:pt x="98344" y="41129"/>
                </a:lnTo>
                <a:lnTo>
                  <a:pt x="119366" y="16545"/>
                </a:lnTo>
                <a:lnTo>
                  <a:pt x="144990" y="3969"/>
                </a:lnTo>
                <a:lnTo>
                  <a:pt x="167513" y="0"/>
                </a:lnTo>
                <a:lnTo>
                  <a:pt x="614571" y="0"/>
                </a:lnTo>
                <a:lnTo>
                  <a:pt x="614571" y="55506"/>
                </a:lnTo>
                <a:lnTo>
                  <a:pt x="173915" y="55506"/>
                </a:lnTo>
                <a:lnTo>
                  <a:pt x="156777" y="61377"/>
                </a:lnTo>
                <a:lnTo>
                  <a:pt x="147241" y="76855"/>
                </a:lnTo>
                <a:lnTo>
                  <a:pt x="150508" y="93934"/>
                </a:lnTo>
                <a:lnTo>
                  <a:pt x="171781" y="104608"/>
                </a:lnTo>
                <a:lnTo>
                  <a:pt x="339294" y="104608"/>
                </a:lnTo>
                <a:lnTo>
                  <a:pt x="360600" y="108795"/>
                </a:lnTo>
                <a:lnTo>
                  <a:pt x="382506" y="122088"/>
                </a:lnTo>
                <a:lnTo>
                  <a:pt x="399611" y="145588"/>
                </a:lnTo>
                <a:lnTo>
                  <a:pt x="406513" y="180396"/>
                </a:lnTo>
                <a:lnTo>
                  <a:pt x="402244" y="208150"/>
                </a:lnTo>
                <a:close/>
              </a:path>
              <a:path w="614679" h="262890">
                <a:moveTo>
                  <a:pt x="339294" y="261522"/>
                </a:moveTo>
                <a:lnTo>
                  <a:pt x="90692" y="261522"/>
                </a:lnTo>
                <a:lnTo>
                  <a:pt x="64684" y="259804"/>
                </a:lnTo>
                <a:lnTo>
                  <a:pt x="20272" y="238038"/>
                </a:lnTo>
                <a:lnTo>
                  <a:pt x="0" y="190003"/>
                </a:lnTo>
                <a:lnTo>
                  <a:pt x="0" y="1067"/>
                </a:lnTo>
                <a:lnTo>
                  <a:pt x="56549" y="1067"/>
                </a:lnTo>
                <a:lnTo>
                  <a:pt x="56549" y="187869"/>
                </a:lnTo>
                <a:lnTo>
                  <a:pt x="59316" y="199594"/>
                </a:lnTo>
                <a:lnTo>
                  <a:pt x="66685" y="205615"/>
                </a:lnTo>
                <a:lnTo>
                  <a:pt x="77254" y="207833"/>
                </a:lnTo>
                <a:lnTo>
                  <a:pt x="89625" y="208150"/>
                </a:lnTo>
                <a:lnTo>
                  <a:pt x="402244" y="208150"/>
                </a:lnTo>
                <a:lnTo>
                  <a:pt x="400962" y="216489"/>
                </a:lnTo>
                <a:lnTo>
                  <a:pt x="386107" y="241774"/>
                </a:lnTo>
                <a:lnTo>
                  <a:pt x="364651" y="256652"/>
                </a:lnTo>
                <a:lnTo>
                  <a:pt x="339294" y="261522"/>
                </a:lnTo>
                <a:close/>
              </a:path>
              <a:path w="614679" h="262890">
                <a:moveTo>
                  <a:pt x="502540" y="262589"/>
                </a:moveTo>
                <a:lnTo>
                  <a:pt x="448125" y="262589"/>
                </a:lnTo>
                <a:lnTo>
                  <a:pt x="448125" y="55506"/>
                </a:lnTo>
                <a:lnTo>
                  <a:pt x="502540" y="55506"/>
                </a:lnTo>
                <a:lnTo>
                  <a:pt x="502540" y="262589"/>
                </a:lnTo>
                <a:close/>
              </a:path>
            </a:pathLst>
          </a:custGeom>
          <a:solidFill>
            <a:srgbClr val="000000"/>
          </a:solid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1	</a:t>
            </a:r>
            <a:r>
              <a:rPr dirty="0" sz="1200" spc="-5" b="1">
                <a:solidFill>
                  <a:srgbClr val="FFFFFF"/>
                </a:solidFill>
                <a:latin typeface="Arial"/>
                <a:cs typeface="Arial"/>
              </a:rPr>
              <a:t>Introduction</a:t>
            </a:r>
            <a:endParaRPr sz="12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a:t>
            </a:r>
          </a:p>
        </p:txBody>
      </p:sp>
      <p:sp>
        <p:nvSpPr>
          <p:cNvPr id="7" name="object 7"/>
          <p:cNvSpPr txBox="1"/>
          <p:nvPr/>
        </p:nvSpPr>
        <p:spPr>
          <a:xfrm>
            <a:off x="901700" y="1274318"/>
            <a:ext cx="5955665" cy="7652384"/>
          </a:xfrm>
          <a:prstGeom prst="rect">
            <a:avLst/>
          </a:prstGeom>
        </p:spPr>
        <p:txBody>
          <a:bodyPr wrap="square" lIns="0" tIns="24765" rIns="0" bIns="0" rtlCol="0" vert="horz">
            <a:spAutoFit/>
          </a:bodyPr>
          <a:lstStyle/>
          <a:p>
            <a:pPr marL="12700" marR="139065">
              <a:lnSpc>
                <a:spcPts val="1380"/>
              </a:lnSpc>
              <a:spcBef>
                <a:spcPts val="195"/>
              </a:spcBef>
            </a:pPr>
            <a:r>
              <a:rPr dirty="0" sz="1200">
                <a:latin typeface="Times New Roman"/>
                <a:cs typeface="Times New Roman"/>
              </a:rPr>
              <a:t>A typical </a:t>
            </a:r>
            <a:r>
              <a:rPr dirty="0" sz="1200" spc="-5">
                <a:latin typeface="Times New Roman"/>
                <a:cs typeface="Times New Roman"/>
              </a:rPr>
              <a:t>enterprise’s infrastructure has grown increasingly complex. </a:t>
            </a:r>
            <a:r>
              <a:rPr dirty="0" sz="1200">
                <a:latin typeface="Times New Roman"/>
                <a:cs typeface="Times New Roman"/>
              </a:rPr>
              <a:t>A </a:t>
            </a:r>
            <a:r>
              <a:rPr dirty="0" sz="1200" spc="-5">
                <a:latin typeface="Times New Roman"/>
                <a:cs typeface="Times New Roman"/>
              </a:rPr>
              <a:t>single enterprise </a:t>
            </a:r>
            <a:r>
              <a:rPr dirty="0" sz="1200">
                <a:latin typeface="Times New Roman"/>
                <a:cs typeface="Times New Roman"/>
              </a:rPr>
              <a:t>may  </a:t>
            </a:r>
            <a:r>
              <a:rPr dirty="0" sz="1200" spc="-5">
                <a:latin typeface="Times New Roman"/>
                <a:cs typeface="Times New Roman"/>
              </a:rPr>
              <a:t>operate several internal networks, remote offices with their own </a:t>
            </a:r>
            <a:r>
              <a:rPr dirty="0" sz="1200">
                <a:latin typeface="Times New Roman"/>
                <a:cs typeface="Times New Roman"/>
              </a:rPr>
              <a:t>local </a:t>
            </a:r>
            <a:r>
              <a:rPr dirty="0" sz="1200" spc="-5">
                <a:latin typeface="Times New Roman"/>
                <a:cs typeface="Times New Roman"/>
              </a:rPr>
              <a:t>infrastructure, remote  </a:t>
            </a:r>
            <a:r>
              <a:rPr dirty="0" sz="1200">
                <a:latin typeface="Times New Roman"/>
                <a:cs typeface="Times New Roman"/>
              </a:rPr>
              <a:t>and/or </a:t>
            </a:r>
            <a:r>
              <a:rPr dirty="0" sz="1200" spc="-5">
                <a:latin typeface="Times New Roman"/>
                <a:cs typeface="Times New Roman"/>
              </a:rPr>
              <a:t>mobile individuals, </a:t>
            </a:r>
            <a:r>
              <a:rPr dirty="0" sz="1200">
                <a:latin typeface="Times New Roman"/>
                <a:cs typeface="Times New Roman"/>
              </a:rPr>
              <a:t>and cloud </a:t>
            </a:r>
            <a:r>
              <a:rPr dirty="0" sz="1200" spc="-5">
                <a:latin typeface="Times New Roman"/>
                <a:cs typeface="Times New Roman"/>
              </a:rPr>
              <a:t>services. This complexity </a:t>
            </a:r>
            <a:r>
              <a:rPr dirty="0" sz="1200">
                <a:latin typeface="Times New Roman"/>
                <a:cs typeface="Times New Roman"/>
              </a:rPr>
              <a:t>has </a:t>
            </a:r>
            <a:r>
              <a:rPr dirty="0" sz="1200" spc="-5">
                <a:latin typeface="Times New Roman"/>
                <a:cs typeface="Times New Roman"/>
              </a:rPr>
              <a:t>outstripped </a:t>
            </a:r>
            <a:r>
              <a:rPr dirty="0" sz="1200">
                <a:latin typeface="Times New Roman"/>
                <a:cs typeface="Times New Roman"/>
              </a:rPr>
              <a:t>legacy methods  of </a:t>
            </a:r>
            <a:r>
              <a:rPr dirty="0" sz="1200" spc="-5">
                <a:latin typeface="Times New Roman"/>
                <a:cs typeface="Times New Roman"/>
              </a:rPr>
              <a:t>perimeter-based network security </a:t>
            </a:r>
            <a:r>
              <a:rPr dirty="0" sz="1200">
                <a:latin typeface="Times New Roman"/>
                <a:cs typeface="Times New Roman"/>
              </a:rPr>
              <a:t>as </a:t>
            </a:r>
            <a:r>
              <a:rPr dirty="0" sz="1200" spc="-5">
                <a:latin typeface="Times New Roman"/>
                <a:cs typeface="Times New Roman"/>
              </a:rPr>
              <a:t>there </a:t>
            </a:r>
            <a:r>
              <a:rPr dirty="0" sz="1200">
                <a:latin typeface="Times New Roman"/>
                <a:cs typeface="Times New Roman"/>
              </a:rPr>
              <a:t>is </a:t>
            </a:r>
            <a:r>
              <a:rPr dirty="0" sz="1200" spc="-5">
                <a:latin typeface="Times New Roman"/>
                <a:cs typeface="Times New Roman"/>
              </a:rPr>
              <a:t>no </a:t>
            </a:r>
            <a:r>
              <a:rPr dirty="0" sz="1200">
                <a:latin typeface="Times New Roman"/>
                <a:cs typeface="Times New Roman"/>
              </a:rPr>
              <a:t>single, </a:t>
            </a:r>
            <a:r>
              <a:rPr dirty="0" sz="1200" spc="-5">
                <a:latin typeface="Times New Roman"/>
                <a:cs typeface="Times New Roman"/>
              </a:rPr>
              <a:t>easily identified perimeter </a:t>
            </a:r>
            <a:r>
              <a:rPr dirty="0" sz="1200">
                <a:latin typeface="Times New Roman"/>
                <a:cs typeface="Times New Roman"/>
              </a:rPr>
              <a:t>for the  </a:t>
            </a:r>
            <a:r>
              <a:rPr dirty="0" sz="1200" spc="-5">
                <a:latin typeface="Times New Roman"/>
                <a:cs typeface="Times New Roman"/>
              </a:rPr>
              <a:t>enterprise. Perimeter-based network security </a:t>
            </a:r>
            <a:r>
              <a:rPr dirty="0" sz="1200">
                <a:latin typeface="Times New Roman"/>
                <a:cs typeface="Times New Roman"/>
              </a:rPr>
              <a:t>has </a:t>
            </a:r>
            <a:r>
              <a:rPr dirty="0" sz="1200" spc="-5">
                <a:latin typeface="Times New Roman"/>
                <a:cs typeface="Times New Roman"/>
              </a:rPr>
              <a:t>also </a:t>
            </a:r>
            <a:r>
              <a:rPr dirty="0" sz="1200">
                <a:latin typeface="Times New Roman"/>
                <a:cs typeface="Times New Roman"/>
              </a:rPr>
              <a:t>been </a:t>
            </a:r>
            <a:r>
              <a:rPr dirty="0" sz="1200" spc="-5">
                <a:latin typeface="Times New Roman"/>
                <a:cs typeface="Times New Roman"/>
              </a:rPr>
              <a:t>shown </a:t>
            </a:r>
            <a:r>
              <a:rPr dirty="0" sz="1200">
                <a:latin typeface="Times New Roman"/>
                <a:cs typeface="Times New Roman"/>
              </a:rPr>
              <a:t>to be </a:t>
            </a:r>
            <a:r>
              <a:rPr dirty="0" sz="1200" spc="-5">
                <a:latin typeface="Times New Roman"/>
                <a:cs typeface="Times New Roman"/>
              </a:rPr>
              <a:t>insufficient since </a:t>
            </a:r>
            <a:r>
              <a:rPr dirty="0" sz="1200">
                <a:latin typeface="Times New Roman"/>
                <a:cs typeface="Times New Roman"/>
              </a:rPr>
              <a:t>once  </a:t>
            </a:r>
            <a:r>
              <a:rPr dirty="0" sz="1200" spc="-5">
                <a:latin typeface="Times New Roman"/>
                <a:cs typeface="Times New Roman"/>
              </a:rPr>
              <a:t>attackers breach </a:t>
            </a:r>
            <a:r>
              <a:rPr dirty="0" sz="1200">
                <a:latin typeface="Times New Roman"/>
                <a:cs typeface="Times New Roman"/>
              </a:rPr>
              <a:t>the </a:t>
            </a:r>
            <a:r>
              <a:rPr dirty="0" sz="1200" spc="-5">
                <a:latin typeface="Times New Roman"/>
                <a:cs typeface="Times New Roman"/>
              </a:rPr>
              <a:t>perimeter, further lateral movement </a:t>
            </a:r>
            <a:r>
              <a:rPr dirty="0" sz="1200">
                <a:latin typeface="Times New Roman"/>
                <a:cs typeface="Times New Roman"/>
              </a:rPr>
              <a:t>is</a:t>
            </a:r>
            <a:r>
              <a:rPr dirty="0" sz="1200" spc="40">
                <a:latin typeface="Times New Roman"/>
                <a:cs typeface="Times New Roman"/>
              </a:rPr>
              <a:t> </a:t>
            </a:r>
            <a:r>
              <a:rPr dirty="0" sz="1200" spc="-5">
                <a:latin typeface="Times New Roman"/>
                <a:cs typeface="Times New Roman"/>
              </a:rPr>
              <a:t>unhindered.</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5080">
              <a:lnSpc>
                <a:spcPts val="1380"/>
              </a:lnSpc>
            </a:pPr>
            <a:r>
              <a:rPr dirty="0" sz="1200" spc="-5">
                <a:latin typeface="Times New Roman"/>
                <a:cs typeface="Times New Roman"/>
              </a:rPr>
              <a:t>This complex enterprise </a:t>
            </a:r>
            <a:r>
              <a:rPr dirty="0" sz="1200">
                <a:latin typeface="Times New Roman"/>
                <a:cs typeface="Times New Roman"/>
              </a:rPr>
              <a:t>has led to </a:t>
            </a:r>
            <a:r>
              <a:rPr dirty="0" sz="1200" spc="-5">
                <a:latin typeface="Times New Roman"/>
                <a:cs typeface="Times New Roman"/>
              </a:rPr>
              <a:t>the development </a:t>
            </a:r>
            <a:r>
              <a:rPr dirty="0" sz="1200">
                <a:latin typeface="Times New Roman"/>
                <a:cs typeface="Times New Roman"/>
              </a:rPr>
              <a:t>of a new model for </a:t>
            </a:r>
            <a:r>
              <a:rPr dirty="0" sz="1200" spc="-5">
                <a:latin typeface="Times New Roman"/>
                <a:cs typeface="Times New Roman"/>
              </a:rPr>
              <a:t>cybersecurity known </a:t>
            </a:r>
            <a:r>
              <a:rPr dirty="0" sz="1200">
                <a:latin typeface="Times New Roman"/>
                <a:cs typeface="Times New Roman"/>
              </a:rPr>
              <a:t>as  “zero </a:t>
            </a:r>
            <a:r>
              <a:rPr dirty="0" sz="1200" spc="-5">
                <a:latin typeface="Times New Roman"/>
                <a:cs typeface="Times New Roman"/>
              </a:rPr>
              <a:t>trust” (ZT). </a:t>
            </a:r>
            <a:r>
              <a:rPr dirty="0" sz="1200">
                <a:latin typeface="Times New Roman"/>
                <a:cs typeface="Times New Roman"/>
              </a:rPr>
              <a:t>A </a:t>
            </a:r>
            <a:r>
              <a:rPr dirty="0" sz="1200" spc="-5">
                <a:latin typeface="Times New Roman"/>
                <a:cs typeface="Times New Roman"/>
              </a:rPr>
              <a:t>ZT </a:t>
            </a:r>
            <a:r>
              <a:rPr dirty="0" sz="1200">
                <a:latin typeface="Times New Roman"/>
                <a:cs typeface="Times New Roman"/>
              </a:rPr>
              <a:t>approach is </a:t>
            </a:r>
            <a:r>
              <a:rPr dirty="0" sz="1200" spc="-5">
                <a:latin typeface="Times New Roman"/>
                <a:cs typeface="Times New Roman"/>
              </a:rPr>
              <a:t>primarily focused </a:t>
            </a:r>
            <a:r>
              <a:rPr dirty="0" sz="1200">
                <a:latin typeface="Times New Roman"/>
                <a:cs typeface="Times New Roman"/>
              </a:rPr>
              <a:t>on </a:t>
            </a:r>
            <a:r>
              <a:rPr dirty="0" sz="1200" spc="-5">
                <a:latin typeface="Times New Roman"/>
                <a:cs typeface="Times New Roman"/>
              </a:rPr>
              <a:t>data </a:t>
            </a:r>
            <a:r>
              <a:rPr dirty="0" sz="1200">
                <a:latin typeface="Times New Roman"/>
                <a:cs typeface="Times New Roman"/>
              </a:rPr>
              <a:t>and </a:t>
            </a:r>
            <a:r>
              <a:rPr dirty="0" sz="1200" spc="-5">
                <a:latin typeface="Times New Roman"/>
                <a:cs typeface="Times New Roman"/>
              </a:rPr>
              <a:t>service protection </a:t>
            </a:r>
            <a:r>
              <a:rPr dirty="0" sz="1200">
                <a:latin typeface="Times New Roman"/>
                <a:cs typeface="Times New Roman"/>
              </a:rPr>
              <a:t>but can and  should be </a:t>
            </a:r>
            <a:r>
              <a:rPr dirty="0" sz="1200" spc="-5">
                <a:latin typeface="Times New Roman"/>
                <a:cs typeface="Times New Roman"/>
              </a:rPr>
              <a:t>expanded </a:t>
            </a:r>
            <a:r>
              <a:rPr dirty="0" sz="1200">
                <a:latin typeface="Times New Roman"/>
                <a:cs typeface="Times New Roman"/>
              </a:rPr>
              <a:t>to </a:t>
            </a:r>
            <a:r>
              <a:rPr dirty="0" sz="1200" spc="-5">
                <a:latin typeface="Times New Roman"/>
                <a:cs typeface="Times New Roman"/>
              </a:rPr>
              <a:t>include all enterprise assets (devices, infrastructure components,  applications, virtual </a:t>
            </a:r>
            <a:r>
              <a:rPr dirty="0" sz="1200">
                <a:latin typeface="Times New Roman"/>
                <a:cs typeface="Times New Roman"/>
              </a:rPr>
              <a:t>and cloud </a:t>
            </a:r>
            <a:r>
              <a:rPr dirty="0" sz="1200" spc="-5">
                <a:latin typeface="Times New Roman"/>
                <a:cs typeface="Times New Roman"/>
              </a:rPr>
              <a:t>components) </a:t>
            </a:r>
            <a:r>
              <a:rPr dirty="0" sz="1200">
                <a:latin typeface="Times New Roman"/>
                <a:cs typeface="Times New Roman"/>
              </a:rPr>
              <a:t>and </a:t>
            </a:r>
            <a:r>
              <a:rPr dirty="0" sz="1200" spc="-5">
                <a:latin typeface="Times New Roman"/>
                <a:cs typeface="Times New Roman"/>
              </a:rPr>
              <a:t>subjects (end </a:t>
            </a:r>
            <a:r>
              <a:rPr dirty="0" sz="1200">
                <a:latin typeface="Times New Roman"/>
                <a:cs typeface="Times New Roman"/>
              </a:rPr>
              <a:t>users, </a:t>
            </a:r>
            <a:r>
              <a:rPr dirty="0" sz="1200" spc="-5">
                <a:latin typeface="Times New Roman"/>
                <a:cs typeface="Times New Roman"/>
              </a:rPr>
              <a:t>applications </a:t>
            </a:r>
            <a:r>
              <a:rPr dirty="0" sz="1200">
                <a:latin typeface="Times New Roman"/>
                <a:cs typeface="Times New Roman"/>
              </a:rPr>
              <a:t>and other non-  human </a:t>
            </a:r>
            <a:r>
              <a:rPr dirty="0" sz="1200" spc="-5">
                <a:latin typeface="Times New Roman"/>
                <a:cs typeface="Times New Roman"/>
              </a:rPr>
              <a:t>entities that request information </a:t>
            </a:r>
            <a:r>
              <a:rPr dirty="0" sz="1200">
                <a:latin typeface="Times New Roman"/>
                <a:cs typeface="Times New Roman"/>
              </a:rPr>
              <a:t>from </a:t>
            </a:r>
            <a:r>
              <a:rPr dirty="0" sz="1200" spc="-5">
                <a:latin typeface="Times New Roman"/>
                <a:cs typeface="Times New Roman"/>
              </a:rPr>
              <a:t>resources). Throughout this </a:t>
            </a:r>
            <a:r>
              <a:rPr dirty="0" sz="1200">
                <a:latin typeface="Times New Roman"/>
                <a:cs typeface="Times New Roman"/>
              </a:rPr>
              <a:t>document, </a:t>
            </a:r>
            <a:r>
              <a:rPr dirty="0" sz="1200" spc="-5">
                <a:latin typeface="Times New Roman"/>
                <a:cs typeface="Times New Roman"/>
              </a:rPr>
              <a:t>“subject”  will </a:t>
            </a:r>
            <a:r>
              <a:rPr dirty="0" sz="1200">
                <a:latin typeface="Times New Roman"/>
                <a:cs typeface="Times New Roman"/>
              </a:rPr>
              <a:t>be </a:t>
            </a:r>
            <a:r>
              <a:rPr dirty="0" sz="1200" spc="-5">
                <a:latin typeface="Times New Roman"/>
                <a:cs typeface="Times New Roman"/>
              </a:rPr>
              <a:t>used </a:t>
            </a:r>
            <a:r>
              <a:rPr dirty="0" sz="1200">
                <a:latin typeface="Times New Roman"/>
                <a:cs typeface="Times New Roman"/>
              </a:rPr>
              <a:t>unless </a:t>
            </a:r>
            <a:r>
              <a:rPr dirty="0" sz="1200" spc="-5">
                <a:latin typeface="Times New Roman"/>
                <a:cs typeface="Times New Roman"/>
              </a:rPr>
              <a:t>the section relates directly </a:t>
            </a:r>
            <a:r>
              <a:rPr dirty="0" sz="1200">
                <a:latin typeface="Times New Roman"/>
                <a:cs typeface="Times New Roman"/>
              </a:rPr>
              <a:t>to a human end user in </a:t>
            </a:r>
            <a:r>
              <a:rPr dirty="0" sz="1200" spc="-5">
                <a:latin typeface="Times New Roman"/>
                <a:cs typeface="Times New Roman"/>
              </a:rPr>
              <a:t>which </a:t>
            </a:r>
            <a:r>
              <a:rPr dirty="0" sz="1200">
                <a:latin typeface="Times New Roman"/>
                <a:cs typeface="Times New Roman"/>
              </a:rPr>
              <a:t>“user” </a:t>
            </a:r>
            <a:r>
              <a:rPr dirty="0" sz="1200" spc="-5">
                <a:latin typeface="Times New Roman"/>
                <a:cs typeface="Times New Roman"/>
              </a:rPr>
              <a:t>will </a:t>
            </a:r>
            <a:r>
              <a:rPr dirty="0" sz="1200">
                <a:latin typeface="Times New Roman"/>
                <a:cs typeface="Times New Roman"/>
              </a:rPr>
              <a:t>be  </a:t>
            </a:r>
            <a:r>
              <a:rPr dirty="0" sz="1200" spc="-5">
                <a:latin typeface="Times New Roman"/>
                <a:cs typeface="Times New Roman"/>
              </a:rPr>
              <a:t>specifically </a:t>
            </a:r>
            <a:r>
              <a:rPr dirty="0" sz="1200">
                <a:latin typeface="Times New Roman"/>
                <a:cs typeface="Times New Roman"/>
              </a:rPr>
              <a:t>used </a:t>
            </a:r>
            <a:r>
              <a:rPr dirty="0" sz="1200" spc="-5">
                <a:latin typeface="Times New Roman"/>
                <a:cs typeface="Times New Roman"/>
              </a:rPr>
              <a:t>instead </a:t>
            </a:r>
            <a:r>
              <a:rPr dirty="0" sz="1200">
                <a:latin typeface="Times New Roman"/>
                <a:cs typeface="Times New Roman"/>
              </a:rPr>
              <a:t>of the more </a:t>
            </a:r>
            <a:r>
              <a:rPr dirty="0" sz="1200" spc="-5">
                <a:latin typeface="Times New Roman"/>
                <a:cs typeface="Times New Roman"/>
              </a:rPr>
              <a:t>generic “subject.” Zero trust security </a:t>
            </a:r>
            <a:r>
              <a:rPr dirty="0" sz="1200">
                <a:latin typeface="Times New Roman"/>
                <a:cs typeface="Times New Roman"/>
              </a:rPr>
              <a:t>models </a:t>
            </a:r>
            <a:r>
              <a:rPr dirty="0" sz="1200" spc="-5">
                <a:latin typeface="Times New Roman"/>
                <a:cs typeface="Times New Roman"/>
              </a:rPr>
              <a:t>assume that </a:t>
            </a:r>
            <a:r>
              <a:rPr dirty="0" sz="1200">
                <a:latin typeface="Times New Roman"/>
                <a:cs typeface="Times New Roman"/>
              </a:rPr>
              <a:t>an  </a:t>
            </a:r>
            <a:r>
              <a:rPr dirty="0" sz="1200" spc="-5">
                <a:latin typeface="Times New Roman"/>
                <a:cs typeface="Times New Roman"/>
              </a:rPr>
              <a:t>attacker </a:t>
            </a:r>
            <a:r>
              <a:rPr dirty="0" sz="1200">
                <a:latin typeface="Times New Roman"/>
                <a:cs typeface="Times New Roman"/>
              </a:rPr>
              <a:t>is </a:t>
            </a:r>
            <a:r>
              <a:rPr dirty="0" sz="1200" spc="-5">
                <a:latin typeface="Times New Roman"/>
                <a:cs typeface="Times New Roman"/>
              </a:rPr>
              <a:t>present </a:t>
            </a:r>
            <a:r>
              <a:rPr dirty="0" sz="1200">
                <a:latin typeface="Times New Roman"/>
                <a:cs typeface="Times New Roman"/>
              </a:rPr>
              <a:t>in </a:t>
            </a:r>
            <a:r>
              <a:rPr dirty="0" sz="1200" spc="-5">
                <a:latin typeface="Times New Roman"/>
                <a:cs typeface="Times New Roman"/>
              </a:rPr>
              <a:t>the environment </a:t>
            </a:r>
            <a:r>
              <a:rPr dirty="0" sz="1200">
                <a:latin typeface="Times New Roman"/>
                <a:cs typeface="Times New Roman"/>
              </a:rPr>
              <a:t>and </a:t>
            </a:r>
            <a:r>
              <a:rPr dirty="0" sz="1200" spc="-5">
                <a:latin typeface="Times New Roman"/>
                <a:cs typeface="Times New Roman"/>
              </a:rPr>
              <a:t>that </a:t>
            </a:r>
            <a:r>
              <a:rPr dirty="0" sz="1200">
                <a:latin typeface="Times New Roman"/>
                <a:cs typeface="Times New Roman"/>
              </a:rPr>
              <a:t>an </a:t>
            </a:r>
            <a:r>
              <a:rPr dirty="0" sz="1200" spc="-5">
                <a:latin typeface="Times New Roman"/>
                <a:cs typeface="Times New Roman"/>
              </a:rPr>
              <a:t>enterprise-owned environment </a:t>
            </a:r>
            <a:r>
              <a:rPr dirty="0" sz="1200">
                <a:latin typeface="Times New Roman"/>
                <a:cs typeface="Times New Roman"/>
              </a:rPr>
              <a:t>is no  </a:t>
            </a:r>
            <a:r>
              <a:rPr dirty="0" sz="1200" spc="-5">
                <a:latin typeface="Times New Roman"/>
                <a:cs typeface="Times New Roman"/>
              </a:rPr>
              <a:t>different—or </a:t>
            </a:r>
            <a:r>
              <a:rPr dirty="0" sz="1200">
                <a:latin typeface="Times New Roman"/>
                <a:cs typeface="Times New Roman"/>
              </a:rPr>
              <a:t>no more </a:t>
            </a:r>
            <a:r>
              <a:rPr dirty="0" sz="1200" spc="-5">
                <a:latin typeface="Times New Roman"/>
                <a:cs typeface="Times New Roman"/>
              </a:rPr>
              <a:t>trustworthy—than </a:t>
            </a:r>
            <a:r>
              <a:rPr dirty="0" sz="1200">
                <a:latin typeface="Times New Roman"/>
                <a:cs typeface="Times New Roman"/>
              </a:rPr>
              <a:t>any </a:t>
            </a:r>
            <a:r>
              <a:rPr dirty="0" sz="1200" spc="-5">
                <a:latin typeface="Times New Roman"/>
                <a:cs typeface="Times New Roman"/>
              </a:rPr>
              <a:t>nonenterprise-owned environment. </a:t>
            </a:r>
            <a:r>
              <a:rPr dirty="0" sz="1200">
                <a:latin typeface="Times New Roman"/>
                <a:cs typeface="Times New Roman"/>
              </a:rPr>
              <a:t>In </a:t>
            </a:r>
            <a:r>
              <a:rPr dirty="0" sz="1200" spc="-5">
                <a:latin typeface="Times New Roman"/>
                <a:cs typeface="Times New Roman"/>
              </a:rPr>
              <a:t>this </a:t>
            </a:r>
            <a:r>
              <a:rPr dirty="0" sz="1200">
                <a:latin typeface="Times New Roman"/>
                <a:cs typeface="Times New Roman"/>
              </a:rPr>
              <a:t>new  </a:t>
            </a:r>
            <a:r>
              <a:rPr dirty="0" sz="1200" spc="-5">
                <a:latin typeface="Times New Roman"/>
                <a:cs typeface="Times New Roman"/>
              </a:rPr>
              <a:t>paradigm, an enterprise </a:t>
            </a:r>
            <a:r>
              <a:rPr dirty="0" sz="1200">
                <a:latin typeface="Times New Roman"/>
                <a:cs typeface="Times New Roman"/>
              </a:rPr>
              <a:t>must </a:t>
            </a:r>
            <a:r>
              <a:rPr dirty="0" sz="1200" spc="-5">
                <a:latin typeface="Times New Roman"/>
                <a:cs typeface="Times New Roman"/>
              </a:rPr>
              <a:t>assume </a:t>
            </a:r>
            <a:r>
              <a:rPr dirty="0" sz="1200">
                <a:latin typeface="Times New Roman"/>
                <a:cs typeface="Times New Roman"/>
              </a:rPr>
              <a:t>no </a:t>
            </a:r>
            <a:r>
              <a:rPr dirty="0" sz="1200" spc="-5">
                <a:latin typeface="Times New Roman"/>
                <a:cs typeface="Times New Roman"/>
              </a:rPr>
              <a:t>implicit </a:t>
            </a:r>
            <a:r>
              <a:rPr dirty="0" sz="1200">
                <a:latin typeface="Times New Roman"/>
                <a:cs typeface="Times New Roman"/>
              </a:rPr>
              <a:t>trust and </a:t>
            </a:r>
            <a:r>
              <a:rPr dirty="0" sz="1200" spc="-5">
                <a:latin typeface="Times New Roman"/>
                <a:cs typeface="Times New Roman"/>
              </a:rPr>
              <a:t>continually analyze </a:t>
            </a:r>
            <a:r>
              <a:rPr dirty="0" sz="1200">
                <a:latin typeface="Times New Roman"/>
                <a:cs typeface="Times New Roman"/>
              </a:rPr>
              <a:t>and </a:t>
            </a:r>
            <a:r>
              <a:rPr dirty="0" sz="1200" spc="-5">
                <a:latin typeface="Times New Roman"/>
                <a:cs typeface="Times New Roman"/>
              </a:rPr>
              <a:t>evaluate </a:t>
            </a:r>
            <a:r>
              <a:rPr dirty="0" sz="1200">
                <a:latin typeface="Times New Roman"/>
                <a:cs typeface="Times New Roman"/>
              </a:rPr>
              <a:t>the  </a:t>
            </a:r>
            <a:r>
              <a:rPr dirty="0" sz="1200" spc="-5">
                <a:latin typeface="Times New Roman"/>
                <a:cs typeface="Times New Roman"/>
              </a:rPr>
              <a:t>risks </a:t>
            </a:r>
            <a:r>
              <a:rPr dirty="0" sz="1200">
                <a:latin typeface="Times New Roman"/>
                <a:cs typeface="Times New Roman"/>
              </a:rPr>
              <a:t>to </a:t>
            </a:r>
            <a:r>
              <a:rPr dirty="0" sz="1200" spc="-5">
                <a:latin typeface="Times New Roman"/>
                <a:cs typeface="Times New Roman"/>
              </a:rPr>
              <a:t>its assets </a:t>
            </a:r>
            <a:r>
              <a:rPr dirty="0" sz="1200">
                <a:latin typeface="Times New Roman"/>
                <a:cs typeface="Times New Roman"/>
              </a:rPr>
              <a:t>and </a:t>
            </a:r>
            <a:r>
              <a:rPr dirty="0" sz="1200" spc="-5">
                <a:latin typeface="Times New Roman"/>
                <a:cs typeface="Times New Roman"/>
              </a:rPr>
              <a:t>business functions </a:t>
            </a:r>
            <a:r>
              <a:rPr dirty="0" sz="1200">
                <a:latin typeface="Times New Roman"/>
                <a:cs typeface="Times New Roman"/>
              </a:rPr>
              <a:t>and then enact </a:t>
            </a:r>
            <a:r>
              <a:rPr dirty="0" sz="1200" spc="-5">
                <a:latin typeface="Times New Roman"/>
                <a:cs typeface="Times New Roman"/>
              </a:rPr>
              <a:t>protections </a:t>
            </a:r>
            <a:r>
              <a:rPr dirty="0" sz="1200">
                <a:latin typeface="Times New Roman"/>
                <a:cs typeface="Times New Roman"/>
              </a:rPr>
              <a:t>to </a:t>
            </a:r>
            <a:r>
              <a:rPr dirty="0" sz="1200" spc="-5">
                <a:latin typeface="Times New Roman"/>
                <a:cs typeface="Times New Roman"/>
              </a:rPr>
              <a:t>mitigate these risks. </a:t>
            </a:r>
            <a:r>
              <a:rPr dirty="0" sz="1200">
                <a:latin typeface="Times New Roman"/>
                <a:cs typeface="Times New Roman"/>
              </a:rPr>
              <a:t>In  zero </a:t>
            </a:r>
            <a:r>
              <a:rPr dirty="0" sz="1200" spc="-5">
                <a:latin typeface="Times New Roman"/>
                <a:cs typeface="Times New Roman"/>
              </a:rPr>
              <a:t>trust, these protections usually involve minimizing access </a:t>
            </a:r>
            <a:r>
              <a:rPr dirty="0" sz="1200">
                <a:latin typeface="Times New Roman"/>
                <a:cs typeface="Times New Roman"/>
              </a:rPr>
              <a:t>to </a:t>
            </a:r>
            <a:r>
              <a:rPr dirty="0" sz="1200" spc="-5">
                <a:latin typeface="Times New Roman"/>
                <a:cs typeface="Times New Roman"/>
              </a:rPr>
              <a:t>resources (such </a:t>
            </a:r>
            <a:r>
              <a:rPr dirty="0" sz="1200">
                <a:latin typeface="Times New Roman"/>
                <a:cs typeface="Times New Roman"/>
              </a:rPr>
              <a:t>as </a:t>
            </a:r>
            <a:r>
              <a:rPr dirty="0" sz="1200" spc="-5">
                <a:latin typeface="Times New Roman"/>
                <a:cs typeface="Times New Roman"/>
              </a:rPr>
              <a:t>data </a:t>
            </a:r>
            <a:r>
              <a:rPr dirty="0" sz="1200">
                <a:latin typeface="Times New Roman"/>
                <a:cs typeface="Times New Roman"/>
              </a:rPr>
              <a:t>and  compute </a:t>
            </a:r>
            <a:r>
              <a:rPr dirty="0" sz="1200" spc="-5">
                <a:latin typeface="Times New Roman"/>
                <a:cs typeface="Times New Roman"/>
              </a:rPr>
              <a:t>resources </a:t>
            </a:r>
            <a:r>
              <a:rPr dirty="0" sz="1200">
                <a:latin typeface="Times New Roman"/>
                <a:cs typeface="Times New Roman"/>
              </a:rPr>
              <a:t>and </a:t>
            </a:r>
            <a:r>
              <a:rPr dirty="0" sz="1200" spc="-5">
                <a:latin typeface="Times New Roman"/>
                <a:cs typeface="Times New Roman"/>
              </a:rPr>
              <a:t>applications/services) </a:t>
            </a:r>
            <a:r>
              <a:rPr dirty="0" sz="1200">
                <a:latin typeface="Times New Roman"/>
                <a:cs typeface="Times New Roman"/>
              </a:rPr>
              <a:t>to </a:t>
            </a:r>
            <a:r>
              <a:rPr dirty="0" sz="1200" spc="-5">
                <a:latin typeface="Times New Roman"/>
                <a:cs typeface="Times New Roman"/>
              </a:rPr>
              <a:t>only </a:t>
            </a:r>
            <a:r>
              <a:rPr dirty="0" sz="1200">
                <a:latin typeface="Times New Roman"/>
                <a:cs typeface="Times New Roman"/>
              </a:rPr>
              <a:t>those </a:t>
            </a:r>
            <a:r>
              <a:rPr dirty="0" sz="1200" spc="-5">
                <a:latin typeface="Times New Roman"/>
                <a:cs typeface="Times New Roman"/>
              </a:rPr>
              <a:t>subjects </a:t>
            </a:r>
            <a:r>
              <a:rPr dirty="0" sz="1200">
                <a:latin typeface="Times New Roman"/>
                <a:cs typeface="Times New Roman"/>
              </a:rPr>
              <a:t>and </a:t>
            </a:r>
            <a:r>
              <a:rPr dirty="0" sz="1200" spc="-5">
                <a:latin typeface="Times New Roman"/>
                <a:cs typeface="Times New Roman"/>
              </a:rPr>
              <a:t>assets identified </a:t>
            </a:r>
            <a:r>
              <a:rPr dirty="0" sz="1200">
                <a:latin typeface="Times New Roman"/>
                <a:cs typeface="Times New Roman"/>
              </a:rPr>
              <a:t>as  needing </a:t>
            </a:r>
            <a:r>
              <a:rPr dirty="0" sz="1200" spc="-5">
                <a:latin typeface="Times New Roman"/>
                <a:cs typeface="Times New Roman"/>
              </a:rPr>
              <a:t>access </a:t>
            </a:r>
            <a:r>
              <a:rPr dirty="0" sz="1200">
                <a:latin typeface="Times New Roman"/>
                <a:cs typeface="Times New Roman"/>
              </a:rPr>
              <a:t>as </a:t>
            </a:r>
            <a:r>
              <a:rPr dirty="0" sz="1200" spc="-5">
                <a:latin typeface="Times New Roman"/>
                <a:cs typeface="Times New Roman"/>
              </a:rPr>
              <a:t>well as continually authenticating </a:t>
            </a:r>
            <a:r>
              <a:rPr dirty="0" sz="1200">
                <a:latin typeface="Times New Roman"/>
                <a:cs typeface="Times New Roman"/>
              </a:rPr>
              <a:t>and </a:t>
            </a:r>
            <a:r>
              <a:rPr dirty="0" sz="1200" spc="-5">
                <a:latin typeface="Times New Roman"/>
                <a:cs typeface="Times New Roman"/>
              </a:rPr>
              <a:t>authorizing </a:t>
            </a:r>
            <a:r>
              <a:rPr dirty="0" sz="1200">
                <a:latin typeface="Times New Roman"/>
                <a:cs typeface="Times New Roman"/>
              </a:rPr>
              <a:t>the </a:t>
            </a:r>
            <a:r>
              <a:rPr dirty="0" sz="1200" spc="-5">
                <a:latin typeface="Times New Roman"/>
                <a:cs typeface="Times New Roman"/>
              </a:rPr>
              <a:t>identity </a:t>
            </a:r>
            <a:r>
              <a:rPr dirty="0" sz="1200">
                <a:latin typeface="Times New Roman"/>
                <a:cs typeface="Times New Roman"/>
              </a:rPr>
              <a:t>and </a:t>
            </a:r>
            <a:r>
              <a:rPr dirty="0" sz="1200" spc="-5">
                <a:latin typeface="Times New Roman"/>
                <a:cs typeface="Times New Roman"/>
              </a:rPr>
              <a:t>security  </a:t>
            </a:r>
            <a:r>
              <a:rPr dirty="0" sz="1200">
                <a:latin typeface="Times New Roman"/>
                <a:cs typeface="Times New Roman"/>
              </a:rPr>
              <a:t>posture </a:t>
            </a:r>
            <a:r>
              <a:rPr dirty="0" sz="1200" spc="-5">
                <a:latin typeface="Times New Roman"/>
                <a:cs typeface="Times New Roman"/>
              </a:rPr>
              <a:t>of each access</a:t>
            </a:r>
            <a:r>
              <a:rPr dirty="0" sz="1200" spc="5">
                <a:latin typeface="Times New Roman"/>
                <a:cs typeface="Times New Roman"/>
              </a:rPr>
              <a:t> </a:t>
            </a:r>
            <a:r>
              <a:rPr dirty="0" sz="1200" spc="-5">
                <a:latin typeface="Times New Roman"/>
                <a:cs typeface="Times New Roman"/>
              </a:rPr>
              <a:t>request.</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3970">
              <a:lnSpc>
                <a:spcPts val="1380"/>
              </a:lnSpc>
            </a:pPr>
            <a:r>
              <a:rPr dirty="0" sz="1200">
                <a:latin typeface="Times New Roman"/>
                <a:cs typeface="Times New Roman"/>
              </a:rPr>
              <a:t>A zero </a:t>
            </a:r>
            <a:r>
              <a:rPr dirty="0" sz="1200" spc="-5">
                <a:latin typeface="Times New Roman"/>
                <a:cs typeface="Times New Roman"/>
              </a:rPr>
              <a:t>trust architecture (ZTA) </a:t>
            </a:r>
            <a:r>
              <a:rPr dirty="0" sz="1200">
                <a:latin typeface="Times New Roman"/>
                <a:cs typeface="Times New Roman"/>
              </a:rPr>
              <a:t>is an </a:t>
            </a:r>
            <a:r>
              <a:rPr dirty="0" sz="1200" spc="-5">
                <a:latin typeface="Times New Roman"/>
                <a:cs typeface="Times New Roman"/>
              </a:rPr>
              <a:t>enterprise cybersecurity architecture </a:t>
            </a:r>
            <a:r>
              <a:rPr dirty="0" sz="1200">
                <a:latin typeface="Times New Roman"/>
                <a:cs typeface="Times New Roman"/>
              </a:rPr>
              <a:t>that is </a:t>
            </a:r>
            <a:r>
              <a:rPr dirty="0" sz="1200" spc="-5">
                <a:latin typeface="Times New Roman"/>
                <a:cs typeface="Times New Roman"/>
              </a:rPr>
              <a:t>based </a:t>
            </a:r>
            <a:r>
              <a:rPr dirty="0" sz="1200">
                <a:latin typeface="Times New Roman"/>
                <a:cs typeface="Times New Roman"/>
              </a:rPr>
              <a:t>on zero  trust </a:t>
            </a:r>
            <a:r>
              <a:rPr dirty="0" sz="1200" spc="-5">
                <a:latin typeface="Times New Roman"/>
                <a:cs typeface="Times New Roman"/>
              </a:rPr>
              <a:t>principles </a:t>
            </a:r>
            <a:r>
              <a:rPr dirty="0" sz="1200">
                <a:latin typeface="Times New Roman"/>
                <a:cs typeface="Times New Roman"/>
              </a:rPr>
              <a:t>and </a:t>
            </a:r>
            <a:r>
              <a:rPr dirty="0" sz="1200" spc="-5">
                <a:latin typeface="Times New Roman"/>
                <a:cs typeface="Times New Roman"/>
              </a:rPr>
              <a:t>designed </a:t>
            </a:r>
            <a:r>
              <a:rPr dirty="0" sz="1200">
                <a:latin typeface="Times New Roman"/>
                <a:cs typeface="Times New Roman"/>
              </a:rPr>
              <a:t>to </a:t>
            </a:r>
            <a:r>
              <a:rPr dirty="0" sz="1200" spc="-5">
                <a:latin typeface="Times New Roman"/>
                <a:cs typeface="Times New Roman"/>
              </a:rPr>
              <a:t>prevent data breaches </a:t>
            </a:r>
            <a:r>
              <a:rPr dirty="0" sz="1200">
                <a:latin typeface="Times New Roman"/>
                <a:cs typeface="Times New Roman"/>
              </a:rPr>
              <a:t>and </a:t>
            </a:r>
            <a:r>
              <a:rPr dirty="0" sz="1200" spc="-5">
                <a:latin typeface="Times New Roman"/>
                <a:cs typeface="Times New Roman"/>
              </a:rPr>
              <a:t>limit internal lateral movement. This  publication discusses ZTA, </a:t>
            </a:r>
            <a:r>
              <a:rPr dirty="0" sz="1200">
                <a:latin typeface="Times New Roman"/>
                <a:cs typeface="Times New Roman"/>
              </a:rPr>
              <a:t>its </a:t>
            </a:r>
            <a:r>
              <a:rPr dirty="0" sz="1200" spc="-5">
                <a:latin typeface="Times New Roman"/>
                <a:cs typeface="Times New Roman"/>
              </a:rPr>
              <a:t>logical components, possible deployment scenarios, and threats. It  </a:t>
            </a:r>
            <a:r>
              <a:rPr dirty="0" sz="1200">
                <a:latin typeface="Times New Roman"/>
                <a:cs typeface="Times New Roman"/>
              </a:rPr>
              <a:t>also </a:t>
            </a:r>
            <a:r>
              <a:rPr dirty="0" sz="1200" spc="-5">
                <a:latin typeface="Times New Roman"/>
                <a:cs typeface="Times New Roman"/>
              </a:rPr>
              <a:t>presents </a:t>
            </a:r>
            <a:r>
              <a:rPr dirty="0" sz="1200">
                <a:latin typeface="Times New Roman"/>
                <a:cs typeface="Times New Roman"/>
              </a:rPr>
              <a:t>a </a:t>
            </a:r>
            <a:r>
              <a:rPr dirty="0" sz="1200" spc="-5">
                <a:latin typeface="Times New Roman"/>
                <a:cs typeface="Times New Roman"/>
              </a:rPr>
              <a:t>general road </a:t>
            </a:r>
            <a:r>
              <a:rPr dirty="0" sz="1200">
                <a:latin typeface="Times New Roman"/>
                <a:cs typeface="Times New Roman"/>
              </a:rPr>
              <a:t>map </a:t>
            </a:r>
            <a:r>
              <a:rPr dirty="0" sz="1200" spc="-5">
                <a:latin typeface="Times New Roman"/>
                <a:cs typeface="Times New Roman"/>
              </a:rPr>
              <a:t>for organizations wishing </a:t>
            </a:r>
            <a:r>
              <a:rPr dirty="0" sz="1200">
                <a:latin typeface="Times New Roman"/>
                <a:cs typeface="Times New Roman"/>
              </a:rPr>
              <a:t>to </a:t>
            </a:r>
            <a:r>
              <a:rPr dirty="0" sz="1200" spc="-5">
                <a:latin typeface="Times New Roman"/>
                <a:cs typeface="Times New Roman"/>
              </a:rPr>
              <a:t>migrate </a:t>
            </a:r>
            <a:r>
              <a:rPr dirty="0" sz="1200">
                <a:latin typeface="Times New Roman"/>
                <a:cs typeface="Times New Roman"/>
              </a:rPr>
              <a:t>to a zero </a:t>
            </a:r>
            <a:r>
              <a:rPr dirty="0" sz="1200" spc="-5">
                <a:latin typeface="Times New Roman"/>
                <a:cs typeface="Times New Roman"/>
              </a:rPr>
              <a:t>trust design  </a:t>
            </a:r>
            <a:r>
              <a:rPr dirty="0" sz="1200">
                <a:latin typeface="Times New Roman"/>
                <a:cs typeface="Times New Roman"/>
              </a:rPr>
              <a:t>approach </a:t>
            </a:r>
            <a:r>
              <a:rPr dirty="0" sz="1200" spc="-5">
                <a:latin typeface="Times New Roman"/>
                <a:cs typeface="Times New Roman"/>
              </a:rPr>
              <a:t>and discusses relevant federal policies that </a:t>
            </a:r>
            <a:r>
              <a:rPr dirty="0" sz="1200">
                <a:latin typeface="Times New Roman"/>
                <a:cs typeface="Times New Roman"/>
              </a:rPr>
              <a:t>may </a:t>
            </a:r>
            <a:r>
              <a:rPr dirty="0" sz="1200" spc="-5">
                <a:latin typeface="Times New Roman"/>
                <a:cs typeface="Times New Roman"/>
              </a:rPr>
              <a:t>impact </a:t>
            </a:r>
            <a:r>
              <a:rPr dirty="0" sz="1200">
                <a:latin typeface="Times New Roman"/>
                <a:cs typeface="Times New Roman"/>
              </a:rPr>
              <a:t>or </a:t>
            </a:r>
            <a:r>
              <a:rPr dirty="0" sz="1200" spc="-5">
                <a:latin typeface="Times New Roman"/>
                <a:cs typeface="Times New Roman"/>
              </a:rPr>
              <a:t>influence </a:t>
            </a:r>
            <a:r>
              <a:rPr dirty="0" sz="1200">
                <a:latin typeface="Times New Roman"/>
                <a:cs typeface="Times New Roman"/>
              </a:rPr>
              <a:t>a </a:t>
            </a:r>
            <a:r>
              <a:rPr dirty="0" sz="1200" spc="-5">
                <a:latin typeface="Times New Roman"/>
                <a:cs typeface="Times New Roman"/>
              </a:rPr>
              <a:t>zero trust  architecture.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9525">
              <a:lnSpc>
                <a:spcPts val="1380"/>
              </a:lnSpc>
            </a:pPr>
            <a:r>
              <a:rPr dirty="0" sz="1200" spc="-5">
                <a:latin typeface="Times New Roman"/>
                <a:cs typeface="Times New Roman"/>
              </a:rPr>
              <a:t>ZT </a:t>
            </a:r>
            <a:r>
              <a:rPr dirty="0" sz="1200">
                <a:latin typeface="Times New Roman"/>
                <a:cs typeface="Times New Roman"/>
              </a:rPr>
              <a:t>is not a </a:t>
            </a:r>
            <a:r>
              <a:rPr dirty="0" sz="1200" spc="-5">
                <a:latin typeface="Times New Roman"/>
                <a:cs typeface="Times New Roman"/>
              </a:rPr>
              <a:t>single architecture but </a:t>
            </a:r>
            <a:r>
              <a:rPr dirty="0" sz="1200">
                <a:latin typeface="Times New Roman"/>
                <a:cs typeface="Times New Roman"/>
              </a:rPr>
              <a:t>a </a:t>
            </a:r>
            <a:r>
              <a:rPr dirty="0" sz="1200" spc="-5">
                <a:latin typeface="Times New Roman"/>
                <a:cs typeface="Times New Roman"/>
              </a:rPr>
              <a:t>set </a:t>
            </a:r>
            <a:r>
              <a:rPr dirty="0" sz="1200">
                <a:latin typeface="Times New Roman"/>
                <a:cs typeface="Times New Roman"/>
              </a:rPr>
              <a:t>of </a:t>
            </a:r>
            <a:r>
              <a:rPr dirty="0" sz="1200" spc="-5">
                <a:latin typeface="Times New Roman"/>
                <a:cs typeface="Times New Roman"/>
              </a:rPr>
              <a:t>guiding principles for workflow, </a:t>
            </a:r>
            <a:r>
              <a:rPr dirty="0" sz="1200">
                <a:latin typeface="Times New Roman"/>
                <a:cs typeface="Times New Roman"/>
              </a:rPr>
              <a:t>system </a:t>
            </a:r>
            <a:r>
              <a:rPr dirty="0" sz="1200" spc="-5">
                <a:latin typeface="Times New Roman"/>
                <a:cs typeface="Times New Roman"/>
              </a:rPr>
              <a:t>design </a:t>
            </a:r>
            <a:r>
              <a:rPr dirty="0" sz="1200">
                <a:latin typeface="Times New Roman"/>
                <a:cs typeface="Times New Roman"/>
              </a:rPr>
              <a:t>and  </a:t>
            </a:r>
            <a:r>
              <a:rPr dirty="0" sz="1200" spc="-5">
                <a:latin typeface="Times New Roman"/>
                <a:cs typeface="Times New Roman"/>
              </a:rPr>
              <a:t>operations that </a:t>
            </a:r>
            <a:r>
              <a:rPr dirty="0" sz="1200">
                <a:latin typeface="Times New Roman"/>
                <a:cs typeface="Times New Roman"/>
              </a:rPr>
              <a:t>can </a:t>
            </a:r>
            <a:r>
              <a:rPr dirty="0" sz="1200" spc="-5">
                <a:latin typeface="Times New Roman"/>
                <a:cs typeface="Times New Roman"/>
              </a:rPr>
              <a:t>be used </a:t>
            </a:r>
            <a:r>
              <a:rPr dirty="0" sz="1200">
                <a:latin typeface="Times New Roman"/>
                <a:cs typeface="Times New Roman"/>
              </a:rPr>
              <a:t>to </a:t>
            </a:r>
            <a:r>
              <a:rPr dirty="0" sz="1200" spc="-5">
                <a:latin typeface="Times New Roman"/>
                <a:cs typeface="Times New Roman"/>
              </a:rPr>
              <a:t>improve </a:t>
            </a:r>
            <a:r>
              <a:rPr dirty="0" sz="1200">
                <a:latin typeface="Times New Roman"/>
                <a:cs typeface="Times New Roman"/>
              </a:rPr>
              <a:t>the </a:t>
            </a:r>
            <a:r>
              <a:rPr dirty="0" sz="1200" spc="-5">
                <a:latin typeface="Times New Roman"/>
                <a:cs typeface="Times New Roman"/>
              </a:rPr>
              <a:t>security posture </a:t>
            </a:r>
            <a:r>
              <a:rPr dirty="0" sz="1200">
                <a:latin typeface="Times New Roman"/>
                <a:cs typeface="Times New Roman"/>
              </a:rPr>
              <a:t>of any </a:t>
            </a:r>
            <a:r>
              <a:rPr dirty="0" sz="1200" spc="-5">
                <a:latin typeface="Times New Roman"/>
                <a:cs typeface="Times New Roman"/>
              </a:rPr>
              <a:t>classification or sensitivity  </a:t>
            </a:r>
            <a:r>
              <a:rPr dirty="0" sz="1200">
                <a:latin typeface="Times New Roman"/>
                <a:cs typeface="Times New Roman"/>
              </a:rPr>
              <a:t>level </a:t>
            </a:r>
            <a:r>
              <a:rPr dirty="0" sz="1200" spc="-5">
                <a:latin typeface="Times New Roman"/>
                <a:cs typeface="Times New Roman"/>
              </a:rPr>
              <a:t>[FIPS199]. Transitioning </a:t>
            </a:r>
            <a:r>
              <a:rPr dirty="0" sz="1200">
                <a:latin typeface="Times New Roman"/>
                <a:cs typeface="Times New Roman"/>
              </a:rPr>
              <a:t>to </a:t>
            </a:r>
            <a:r>
              <a:rPr dirty="0" sz="1200" spc="-5">
                <a:latin typeface="Times New Roman"/>
                <a:cs typeface="Times New Roman"/>
              </a:rPr>
              <a:t>ZTA </a:t>
            </a:r>
            <a:r>
              <a:rPr dirty="0" sz="1200">
                <a:latin typeface="Times New Roman"/>
                <a:cs typeface="Times New Roman"/>
              </a:rPr>
              <a:t>is a </a:t>
            </a:r>
            <a:r>
              <a:rPr dirty="0" sz="1200" spc="-5">
                <a:latin typeface="Times New Roman"/>
                <a:cs typeface="Times New Roman"/>
              </a:rPr>
              <a:t>journey concerning </a:t>
            </a:r>
            <a:r>
              <a:rPr dirty="0" sz="1200">
                <a:latin typeface="Times New Roman"/>
                <a:cs typeface="Times New Roman"/>
              </a:rPr>
              <a:t>how an </a:t>
            </a:r>
            <a:r>
              <a:rPr dirty="0" sz="1200" spc="-5">
                <a:latin typeface="Times New Roman"/>
                <a:cs typeface="Times New Roman"/>
              </a:rPr>
              <a:t>organization evaluates  </a:t>
            </a:r>
            <a:r>
              <a:rPr dirty="0" sz="1200">
                <a:latin typeface="Times New Roman"/>
                <a:cs typeface="Times New Roman"/>
              </a:rPr>
              <a:t>risk in its </a:t>
            </a:r>
            <a:r>
              <a:rPr dirty="0" sz="1200" spc="-5">
                <a:latin typeface="Times New Roman"/>
                <a:cs typeface="Times New Roman"/>
              </a:rPr>
              <a:t>mission </a:t>
            </a:r>
            <a:r>
              <a:rPr dirty="0" sz="1200">
                <a:latin typeface="Times New Roman"/>
                <a:cs typeface="Times New Roman"/>
              </a:rPr>
              <a:t>and </a:t>
            </a:r>
            <a:r>
              <a:rPr dirty="0" sz="1200" spc="-5">
                <a:latin typeface="Times New Roman"/>
                <a:cs typeface="Times New Roman"/>
              </a:rPr>
              <a:t>cannot simply </a:t>
            </a:r>
            <a:r>
              <a:rPr dirty="0" sz="1200">
                <a:latin typeface="Times New Roman"/>
                <a:cs typeface="Times New Roman"/>
              </a:rPr>
              <a:t>be </a:t>
            </a:r>
            <a:r>
              <a:rPr dirty="0" sz="1200" spc="-5">
                <a:latin typeface="Times New Roman"/>
                <a:cs typeface="Times New Roman"/>
              </a:rPr>
              <a:t>accomplished with </a:t>
            </a:r>
            <a:r>
              <a:rPr dirty="0" sz="1200">
                <a:latin typeface="Times New Roman"/>
                <a:cs typeface="Times New Roman"/>
              </a:rPr>
              <a:t>a </a:t>
            </a:r>
            <a:r>
              <a:rPr dirty="0" sz="1200" spc="-5">
                <a:latin typeface="Times New Roman"/>
                <a:cs typeface="Times New Roman"/>
              </a:rPr>
              <a:t>wholesale replacement of  </a:t>
            </a:r>
            <a:r>
              <a:rPr dirty="0" sz="1200">
                <a:latin typeface="Times New Roman"/>
                <a:cs typeface="Times New Roman"/>
              </a:rPr>
              <a:t>technology. </a:t>
            </a:r>
            <a:r>
              <a:rPr dirty="0" sz="1200" spc="-5">
                <a:latin typeface="Times New Roman"/>
                <a:cs typeface="Times New Roman"/>
              </a:rPr>
              <a:t>That </a:t>
            </a:r>
            <a:r>
              <a:rPr dirty="0" sz="1200">
                <a:latin typeface="Times New Roman"/>
                <a:cs typeface="Times New Roman"/>
              </a:rPr>
              <a:t>said, </a:t>
            </a:r>
            <a:r>
              <a:rPr dirty="0" sz="1200" spc="-5">
                <a:latin typeface="Times New Roman"/>
                <a:cs typeface="Times New Roman"/>
              </a:rPr>
              <a:t>many organizations already </a:t>
            </a:r>
            <a:r>
              <a:rPr dirty="0" sz="1200">
                <a:latin typeface="Times New Roman"/>
                <a:cs typeface="Times New Roman"/>
              </a:rPr>
              <a:t>have </a:t>
            </a:r>
            <a:r>
              <a:rPr dirty="0" sz="1200" spc="-5">
                <a:latin typeface="Times New Roman"/>
                <a:cs typeface="Times New Roman"/>
              </a:rPr>
              <a:t>elements </a:t>
            </a:r>
            <a:r>
              <a:rPr dirty="0" sz="1200">
                <a:latin typeface="Times New Roman"/>
                <a:cs typeface="Times New Roman"/>
              </a:rPr>
              <a:t>of a </a:t>
            </a:r>
            <a:r>
              <a:rPr dirty="0" sz="1200" spc="-5">
                <a:latin typeface="Times New Roman"/>
                <a:cs typeface="Times New Roman"/>
              </a:rPr>
              <a:t>ZTA </a:t>
            </a:r>
            <a:r>
              <a:rPr dirty="0" sz="1200">
                <a:latin typeface="Times New Roman"/>
                <a:cs typeface="Times New Roman"/>
              </a:rPr>
              <a:t>in </a:t>
            </a:r>
            <a:r>
              <a:rPr dirty="0" sz="1200" spc="-5">
                <a:latin typeface="Times New Roman"/>
                <a:cs typeface="Times New Roman"/>
              </a:rPr>
              <a:t>their enterprise  infrastructure </a:t>
            </a:r>
            <a:r>
              <a:rPr dirty="0" sz="1200">
                <a:latin typeface="Times New Roman"/>
                <a:cs typeface="Times New Roman"/>
              </a:rPr>
              <a:t>today. </a:t>
            </a:r>
            <a:r>
              <a:rPr dirty="0" sz="1200" spc="-5">
                <a:latin typeface="Times New Roman"/>
                <a:cs typeface="Times New Roman"/>
              </a:rPr>
              <a:t>Organizations should </a:t>
            </a:r>
            <a:r>
              <a:rPr dirty="0" sz="1200">
                <a:latin typeface="Times New Roman"/>
                <a:cs typeface="Times New Roman"/>
              </a:rPr>
              <a:t>seek </a:t>
            </a:r>
            <a:r>
              <a:rPr dirty="0" sz="1200" spc="-5">
                <a:latin typeface="Times New Roman"/>
                <a:cs typeface="Times New Roman"/>
              </a:rPr>
              <a:t>to incrementally implement zero trust principles,  </a:t>
            </a:r>
            <a:r>
              <a:rPr dirty="0" sz="1200">
                <a:latin typeface="Times New Roman"/>
                <a:cs typeface="Times New Roman"/>
              </a:rPr>
              <a:t>process </a:t>
            </a:r>
            <a:r>
              <a:rPr dirty="0" sz="1200" spc="-5">
                <a:latin typeface="Times New Roman"/>
                <a:cs typeface="Times New Roman"/>
              </a:rPr>
              <a:t>changes, </a:t>
            </a:r>
            <a:r>
              <a:rPr dirty="0" sz="1200">
                <a:latin typeface="Times New Roman"/>
                <a:cs typeface="Times New Roman"/>
              </a:rPr>
              <a:t>and </a:t>
            </a:r>
            <a:r>
              <a:rPr dirty="0" sz="1200" spc="-5">
                <a:latin typeface="Times New Roman"/>
                <a:cs typeface="Times New Roman"/>
              </a:rPr>
              <a:t>technology solutions that protect their </a:t>
            </a:r>
            <a:r>
              <a:rPr dirty="0" sz="1200">
                <a:latin typeface="Times New Roman"/>
                <a:cs typeface="Times New Roman"/>
              </a:rPr>
              <a:t>data </a:t>
            </a:r>
            <a:r>
              <a:rPr dirty="0" sz="1200" spc="-5">
                <a:latin typeface="Times New Roman"/>
                <a:cs typeface="Times New Roman"/>
              </a:rPr>
              <a:t>assets and </a:t>
            </a:r>
            <a:r>
              <a:rPr dirty="0" sz="1200">
                <a:latin typeface="Times New Roman"/>
                <a:cs typeface="Times New Roman"/>
              </a:rPr>
              <a:t>business </a:t>
            </a:r>
            <a:r>
              <a:rPr dirty="0" sz="1200" spc="-5">
                <a:latin typeface="Times New Roman"/>
                <a:cs typeface="Times New Roman"/>
              </a:rPr>
              <a:t>functions </a:t>
            </a:r>
            <a:r>
              <a:rPr dirty="0" sz="1200">
                <a:latin typeface="Times New Roman"/>
                <a:cs typeface="Times New Roman"/>
              </a:rPr>
              <a:t>by  use case. </a:t>
            </a:r>
            <a:r>
              <a:rPr dirty="0" sz="1200" spc="-5">
                <a:latin typeface="Times New Roman"/>
                <a:cs typeface="Times New Roman"/>
              </a:rPr>
              <a:t>Most enterprise infrastructures will operate </a:t>
            </a:r>
            <a:r>
              <a:rPr dirty="0" sz="1200">
                <a:latin typeface="Times New Roman"/>
                <a:cs typeface="Times New Roman"/>
              </a:rPr>
              <a:t>in a </a:t>
            </a:r>
            <a:r>
              <a:rPr dirty="0" sz="1200" spc="-5">
                <a:latin typeface="Times New Roman"/>
                <a:cs typeface="Times New Roman"/>
              </a:rPr>
              <a:t>hybrid zero trust/perimeter-based </a:t>
            </a:r>
            <a:r>
              <a:rPr dirty="0" sz="1200">
                <a:latin typeface="Times New Roman"/>
                <a:cs typeface="Times New Roman"/>
              </a:rPr>
              <a:t>mode  </a:t>
            </a:r>
            <a:r>
              <a:rPr dirty="0" sz="1200" spc="-5">
                <a:latin typeface="Times New Roman"/>
                <a:cs typeface="Times New Roman"/>
              </a:rPr>
              <a:t>while continuing </a:t>
            </a:r>
            <a:r>
              <a:rPr dirty="0" sz="1200">
                <a:latin typeface="Times New Roman"/>
                <a:cs typeface="Times New Roman"/>
              </a:rPr>
              <a:t>to </a:t>
            </a:r>
            <a:r>
              <a:rPr dirty="0" sz="1200" spc="-5">
                <a:latin typeface="Times New Roman"/>
                <a:cs typeface="Times New Roman"/>
              </a:rPr>
              <a:t>invest </a:t>
            </a:r>
            <a:r>
              <a:rPr dirty="0" sz="1200">
                <a:latin typeface="Times New Roman"/>
                <a:cs typeface="Times New Roman"/>
              </a:rPr>
              <a:t>in IT </a:t>
            </a:r>
            <a:r>
              <a:rPr dirty="0" sz="1200" spc="-5">
                <a:latin typeface="Times New Roman"/>
                <a:cs typeface="Times New Roman"/>
              </a:rPr>
              <a:t>modernization initiatives </a:t>
            </a:r>
            <a:r>
              <a:rPr dirty="0" sz="1200">
                <a:latin typeface="Times New Roman"/>
                <a:cs typeface="Times New Roman"/>
              </a:rPr>
              <a:t>and </a:t>
            </a:r>
            <a:r>
              <a:rPr dirty="0" sz="1200" spc="-5">
                <a:latin typeface="Times New Roman"/>
                <a:cs typeface="Times New Roman"/>
              </a:rPr>
              <a:t>improve organization business  processes.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32715">
              <a:lnSpc>
                <a:spcPts val="1380"/>
              </a:lnSpc>
            </a:pPr>
            <a:r>
              <a:rPr dirty="0" sz="1200" spc="-5">
                <a:latin typeface="Times New Roman"/>
                <a:cs typeface="Times New Roman"/>
              </a:rPr>
              <a:t>Organizations </a:t>
            </a:r>
            <a:r>
              <a:rPr dirty="0" sz="1200">
                <a:latin typeface="Times New Roman"/>
                <a:cs typeface="Times New Roman"/>
              </a:rPr>
              <a:t>need to </a:t>
            </a:r>
            <a:r>
              <a:rPr dirty="0" sz="1200" spc="-5">
                <a:latin typeface="Times New Roman"/>
                <a:cs typeface="Times New Roman"/>
              </a:rPr>
              <a:t>implement comprehensive information security and resiliency practices  </a:t>
            </a:r>
            <a:r>
              <a:rPr dirty="0" sz="1200">
                <a:latin typeface="Times New Roman"/>
                <a:cs typeface="Times New Roman"/>
              </a:rPr>
              <a:t>for </a:t>
            </a:r>
            <a:r>
              <a:rPr dirty="0" sz="1200" spc="-5">
                <a:latin typeface="Times New Roman"/>
                <a:cs typeface="Times New Roman"/>
              </a:rPr>
              <a:t>zero trust </a:t>
            </a:r>
            <a:r>
              <a:rPr dirty="0" sz="1200">
                <a:latin typeface="Times New Roman"/>
                <a:cs typeface="Times New Roman"/>
              </a:rPr>
              <a:t>to be </a:t>
            </a:r>
            <a:r>
              <a:rPr dirty="0" sz="1200" spc="-5">
                <a:latin typeface="Times New Roman"/>
                <a:cs typeface="Times New Roman"/>
              </a:rPr>
              <a:t>effective. </a:t>
            </a:r>
            <a:r>
              <a:rPr dirty="0" sz="1200">
                <a:latin typeface="Times New Roman"/>
                <a:cs typeface="Times New Roman"/>
              </a:rPr>
              <a:t>When </a:t>
            </a:r>
            <a:r>
              <a:rPr dirty="0" sz="1200" spc="-5">
                <a:latin typeface="Times New Roman"/>
                <a:cs typeface="Times New Roman"/>
              </a:rPr>
              <a:t>balanced with existing cybersecurity policies </a:t>
            </a:r>
            <a:r>
              <a:rPr dirty="0" sz="1200">
                <a:latin typeface="Times New Roman"/>
                <a:cs typeface="Times New Roman"/>
              </a:rPr>
              <a:t>and </a:t>
            </a:r>
            <a:r>
              <a:rPr dirty="0" sz="1200" spc="-5">
                <a:latin typeface="Times New Roman"/>
                <a:cs typeface="Times New Roman"/>
              </a:rPr>
              <a:t>guidance,  identity </a:t>
            </a:r>
            <a:r>
              <a:rPr dirty="0" sz="1200">
                <a:latin typeface="Times New Roman"/>
                <a:cs typeface="Times New Roman"/>
              </a:rPr>
              <a:t>and access </a:t>
            </a:r>
            <a:r>
              <a:rPr dirty="0" sz="1200" spc="-5">
                <a:latin typeface="Times New Roman"/>
                <a:cs typeface="Times New Roman"/>
              </a:rPr>
              <a:t>management, continuous monitoring, </a:t>
            </a:r>
            <a:r>
              <a:rPr dirty="0" sz="1200">
                <a:latin typeface="Times New Roman"/>
                <a:cs typeface="Times New Roman"/>
              </a:rPr>
              <a:t>and best </a:t>
            </a:r>
            <a:r>
              <a:rPr dirty="0" sz="1200" spc="-5">
                <a:latin typeface="Times New Roman"/>
                <a:cs typeface="Times New Roman"/>
              </a:rPr>
              <a:t>practices,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can</a:t>
            </a:r>
            <a:r>
              <a:rPr dirty="0" sz="1200" spc="100">
                <a:latin typeface="Times New Roman"/>
                <a:cs typeface="Times New Roman"/>
              </a:rPr>
              <a:t> </a:t>
            </a:r>
            <a:r>
              <a:rPr dirty="0" sz="1200" spc="-5">
                <a:latin typeface="Times New Roman"/>
                <a:cs typeface="Times New Roman"/>
              </a:rPr>
              <a:t>protect</a:t>
            </a:r>
            <a:endParaRPr sz="1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200" y="908557"/>
            <a:ext cx="6077585" cy="6898005"/>
          </a:xfrm>
          <a:prstGeom prst="rect">
            <a:avLst/>
          </a:prstGeom>
        </p:spPr>
        <p:txBody>
          <a:bodyPr wrap="square" lIns="0" tIns="24765" rIns="0" bIns="0" rtlCol="0" vert="horz">
            <a:spAutoFit/>
          </a:bodyPr>
          <a:lstStyle/>
          <a:p>
            <a:pPr marL="76200" marR="122555">
              <a:lnSpc>
                <a:spcPts val="1380"/>
              </a:lnSpc>
              <a:spcBef>
                <a:spcPts val="195"/>
              </a:spcBef>
            </a:pPr>
            <a:r>
              <a:rPr dirty="0" sz="1200" spc="-5">
                <a:latin typeface="Times New Roman"/>
                <a:cs typeface="Times New Roman"/>
              </a:rPr>
              <a:t>against common threats </a:t>
            </a:r>
            <a:r>
              <a:rPr dirty="0" sz="1200">
                <a:latin typeface="Times New Roman"/>
                <a:cs typeface="Times New Roman"/>
              </a:rPr>
              <a:t>and </a:t>
            </a:r>
            <a:r>
              <a:rPr dirty="0" sz="1200" spc="-5">
                <a:latin typeface="Times New Roman"/>
                <a:cs typeface="Times New Roman"/>
              </a:rPr>
              <a:t>improve </a:t>
            </a:r>
            <a:r>
              <a:rPr dirty="0" sz="1200">
                <a:latin typeface="Times New Roman"/>
                <a:cs typeface="Times New Roman"/>
              </a:rPr>
              <a:t>an </a:t>
            </a:r>
            <a:r>
              <a:rPr dirty="0" sz="1200" spc="-5">
                <a:latin typeface="Times New Roman"/>
                <a:cs typeface="Times New Roman"/>
              </a:rPr>
              <a:t>organization’s security posture by </a:t>
            </a:r>
            <a:r>
              <a:rPr dirty="0" sz="1200">
                <a:latin typeface="Times New Roman"/>
                <a:cs typeface="Times New Roman"/>
              </a:rPr>
              <a:t>using a </a:t>
            </a:r>
            <a:r>
              <a:rPr dirty="0" sz="1200" spc="-5">
                <a:latin typeface="Times New Roman"/>
                <a:cs typeface="Times New Roman"/>
              </a:rPr>
              <a:t>managed </a:t>
            </a:r>
            <a:r>
              <a:rPr dirty="0" sz="1200">
                <a:latin typeface="Times New Roman"/>
                <a:cs typeface="Times New Roman"/>
              </a:rPr>
              <a:t>risk  approach.</a:t>
            </a:r>
            <a:endParaRPr sz="1200">
              <a:latin typeface="Times New Roman"/>
              <a:cs typeface="Times New Roman"/>
            </a:endParaRPr>
          </a:p>
          <a:p>
            <a:pPr lvl="1" marL="441959" indent="-366395">
              <a:lnSpc>
                <a:spcPct val="100000"/>
              </a:lnSpc>
              <a:spcBef>
                <a:spcPts val="1115"/>
              </a:spcBef>
              <a:buAutoNum type="arabicPeriod"/>
              <a:tabLst>
                <a:tab pos="441325" algn="l"/>
                <a:tab pos="442595" algn="l"/>
              </a:tabLst>
            </a:pPr>
            <a:r>
              <a:rPr dirty="0" sz="1100" spc="-5" b="1">
                <a:latin typeface="Arial"/>
                <a:cs typeface="Arial"/>
              </a:rPr>
              <a:t>History of Zero Trust Efforts Related to Federal</a:t>
            </a:r>
            <a:r>
              <a:rPr dirty="0" sz="1100" spc="40" b="1">
                <a:latin typeface="Arial"/>
                <a:cs typeface="Arial"/>
              </a:rPr>
              <a:t> </a:t>
            </a:r>
            <a:r>
              <a:rPr dirty="0" sz="1100" spc="-5" b="1">
                <a:latin typeface="Arial"/>
                <a:cs typeface="Arial"/>
              </a:rPr>
              <a:t>Agencies</a:t>
            </a:r>
            <a:endParaRPr sz="1100">
              <a:latin typeface="Arial"/>
              <a:cs typeface="Arial"/>
            </a:endParaRPr>
          </a:p>
          <a:p>
            <a:pPr lvl="1">
              <a:lnSpc>
                <a:spcPct val="100000"/>
              </a:lnSpc>
              <a:spcBef>
                <a:spcPts val="15"/>
              </a:spcBef>
              <a:buFont typeface="Arial"/>
              <a:buAutoNum type="arabicPeriod"/>
            </a:pPr>
            <a:endParaRPr sz="1050">
              <a:latin typeface="Arial"/>
              <a:cs typeface="Arial"/>
            </a:endParaRPr>
          </a:p>
          <a:p>
            <a:pPr marL="76200" marR="68580">
              <a:lnSpc>
                <a:spcPts val="1380"/>
              </a:lnSpc>
            </a:pPr>
            <a:r>
              <a:rPr dirty="0" sz="1200" spc="-5">
                <a:latin typeface="Times New Roman"/>
                <a:cs typeface="Times New Roman"/>
              </a:rPr>
              <a:t>The </a:t>
            </a:r>
            <a:r>
              <a:rPr dirty="0" sz="1200">
                <a:latin typeface="Times New Roman"/>
                <a:cs typeface="Times New Roman"/>
              </a:rPr>
              <a:t>concept of zero </a:t>
            </a:r>
            <a:r>
              <a:rPr dirty="0" sz="1200" spc="-5">
                <a:latin typeface="Times New Roman"/>
                <a:cs typeface="Times New Roman"/>
              </a:rPr>
              <a:t>trust </a:t>
            </a:r>
            <a:r>
              <a:rPr dirty="0" sz="1200">
                <a:latin typeface="Times New Roman"/>
                <a:cs typeface="Times New Roman"/>
              </a:rPr>
              <a:t>has been </a:t>
            </a:r>
            <a:r>
              <a:rPr dirty="0" sz="1200" spc="-5">
                <a:latin typeface="Times New Roman"/>
                <a:cs typeface="Times New Roman"/>
              </a:rPr>
              <a:t>present </a:t>
            </a:r>
            <a:r>
              <a:rPr dirty="0" sz="1200">
                <a:latin typeface="Times New Roman"/>
                <a:cs typeface="Times New Roman"/>
              </a:rPr>
              <a:t>in </a:t>
            </a:r>
            <a:r>
              <a:rPr dirty="0" sz="1200" spc="-5">
                <a:latin typeface="Times New Roman"/>
                <a:cs typeface="Times New Roman"/>
              </a:rPr>
              <a:t>cybersecurity since before the term “zero trust” was  </a:t>
            </a:r>
            <a:r>
              <a:rPr dirty="0" sz="1200">
                <a:latin typeface="Times New Roman"/>
                <a:cs typeface="Times New Roman"/>
              </a:rPr>
              <a:t>coined. </a:t>
            </a:r>
            <a:r>
              <a:rPr dirty="0" sz="1200" spc="-5">
                <a:latin typeface="Times New Roman"/>
                <a:cs typeface="Times New Roman"/>
              </a:rPr>
              <a:t>The Defense Information Systems Agency (DISA) and </a:t>
            </a:r>
            <a:r>
              <a:rPr dirty="0" sz="1200">
                <a:latin typeface="Times New Roman"/>
                <a:cs typeface="Times New Roman"/>
              </a:rPr>
              <a:t>the </a:t>
            </a: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Defense  </a:t>
            </a:r>
            <a:r>
              <a:rPr dirty="0" sz="1200">
                <a:latin typeface="Times New Roman"/>
                <a:cs typeface="Times New Roman"/>
              </a:rPr>
              <a:t>published </a:t>
            </a:r>
            <a:r>
              <a:rPr dirty="0" sz="1200" spc="-5">
                <a:latin typeface="Times New Roman"/>
                <a:cs typeface="Times New Roman"/>
              </a:rPr>
              <a:t>their work </a:t>
            </a:r>
            <a:r>
              <a:rPr dirty="0" sz="1200">
                <a:latin typeface="Times New Roman"/>
                <a:cs typeface="Times New Roman"/>
              </a:rPr>
              <a:t>on a more </a:t>
            </a:r>
            <a:r>
              <a:rPr dirty="0" sz="1200" spc="-5">
                <a:latin typeface="Times New Roman"/>
                <a:cs typeface="Times New Roman"/>
              </a:rPr>
              <a:t>secure enterprise strategy dubbed </a:t>
            </a:r>
            <a:r>
              <a:rPr dirty="0" sz="1200">
                <a:latin typeface="Times New Roman"/>
                <a:cs typeface="Times New Roman"/>
              </a:rPr>
              <a:t>“black </a:t>
            </a:r>
            <a:r>
              <a:rPr dirty="0" sz="1200" spc="-5">
                <a:latin typeface="Times New Roman"/>
                <a:cs typeface="Times New Roman"/>
              </a:rPr>
              <a:t>core” [BCORE]. Black  </a:t>
            </a:r>
            <a:r>
              <a:rPr dirty="0" sz="1200">
                <a:latin typeface="Times New Roman"/>
                <a:cs typeface="Times New Roman"/>
              </a:rPr>
              <a:t>core </a:t>
            </a:r>
            <a:r>
              <a:rPr dirty="0" sz="1200" spc="-5">
                <a:latin typeface="Times New Roman"/>
                <a:cs typeface="Times New Roman"/>
              </a:rPr>
              <a:t>involved </a:t>
            </a:r>
            <a:r>
              <a:rPr dirty="0" sz="1200">
                <a:latin typeface="Times New Roman"/>
                <a:cs typeface="Times New Roman"/>
              </a:rPr>
              <a:t>moving </a:t>
            </a:r>
            <a:r>
              <a:rPr dirty="0" sz="1200" spc="-5">
                <a:latin typeface="Times New Roman"/>
                <a:cs typeface="Times New Roman"/>
              </a:rPr>
              <a:t>from </a:t>
            </a:r>
            <a:r>
              <a:rPr dirty="0" sz="1200">
                <a:latin typeface="Times New Roman"/>
                <a:cs typeface="Times New Roman"/>
              </a:rPr>
              <a:t>a </a:t>
            </a:r>
            <a:r>
              <a:rPr dirty="0" sz="1200" spc="-5">
                <a:latin typeface="Times New Roman"/>
                <a:cs typeface="Times New Roman"/>
              </a:rPr>
              <a:t>perimeter-based security model </a:t>
            </a:r>
            <a:r>
              <a:rPr dirty="0" sz="1200">
                <a:latin typeface="Times New Roman"/>
                <a:cs typeface="Times New Roman"/>
              </a:rPr>
              <a:t>to one </a:t>
            </a:r>
            <a:r>
              <a:rPr dirty="0" sz="1200" spc="-5">
                <a:latin typeface="Times New Roman"/>
                <a:cs typeface="Times New Roman"/>
              </a:rPr>
              <a:t>that focused </a:t>
            </a:r>
            <a:r>
              <a:rPr dirty="0" sz="1200">
                <a:latin typeface="Times New Roman"/>
                <a:cs typeface="Times New Roman"/>
              </a:rPr>
              <a:t>on </a:t>
            </a:r>
            <a:r>
              <a:rPr dirty="0" sz="1200" spc="-5">
                <a:latin typeface="Times New Roman"/>
                <a:cs typeface="Times New Roman"/>
              </a:rPr>
              <a:t>the security  </a:t>
            </a:r>
            <a:r>
              <a:rPr dirty="0" sz="1200">
                <a:latin typeface="Times New Roman"/>
                <a:cs typeface="Times New Roman"/>
              </a:rPr>
              <a:t>of </a:t>
            </a:r>
            <a:r>
              <a:rPr dirty="0" sz="1200" spc="-5">
                <a:latin typeface="Times New Roman"/>
                <a:cs typeface="Times New Roman"/>
              </a:rPr>
              <a:t>individual transactions. The work </a:t>
            </a:r>
            <a:r>
              <a:rPr dirty="0" sz="1200">
                <a:latin typeface="Times New Roman"/>
                <a:cs typeface="Times New Roman"/>
              </a:rPr>
              <a:t>of the </a:t>
            </a:r>
            <a:r>
              <a:rPr dirty="0" sz="1200" spc="-5">
                <a:latin typeface="Times New Roman"/>
                <a:cs typeface="Times New Roman"/>
              </a:rPr>
              <a:t>Jericho Forum </a:t>
            </a:r>
            <a:r>
              <a:rPr dirty="0" sz="1200">
                <a:latin typeface="Times New Roman"/>
                <a:cs typeface="Times New Roman"/>
              </a:rPr>
              <a:t>in 2004 </a:t>
            </a:r>
            <a:r>
              <a:rPr dirty="0" sz="1200" spc="-5">
                <a:latin typeface="Times New Roman"/>
                <a:cs typeface="Times New Roman"/>
              </a:rPr>
              <a:t>publicized </a:t>
            </a:r>
            <a:r>
              <a:rPr dirty="0" sz="1200">
                <a:latin typeface="Times New Roman"/>
                <a:cs typeface="Times New Roman"/>
              </a:rPr>
              <a:t>the idea of de-  </a:t>
            </a:r>
            <a:r>
              <a:rPr dirty="0" sz="1200" spc="-5">
                <a:latin typeface="Times New Roman"/>
                <a:cs typeface="Times New Roman"/>
              </a:rPr>
              <a:t>perimeterization—limiting implicit trust based on network location and the limitations </a:t>
            </a:r>
            <a:r>
              <a:rPr dirty="0" sz="1200">
                <a:latin typeface="Times New Roman"/>
                <a:cs typeface="Times New Roman"/>
              </a:rPr>
              <a:t>of </a:t>
            </a:r>
            <a:r>
              <a:rPr dirty="0" sz="1200" spc="-5">
                <a:latin typeface="Times New Roman"/>
                <a:cs typeface="Times New Roman"/>
              </a:rPr>
              <a:t>relying  </a:t>
            </a:r>
            <a:r>
              <a:rPr dirty="0" sz="1200">
                <a:latin typeface="Times New Roman"/>
                <a:cs typeface="Times New Roman"/>
              </a:rPr>
              <a:t>on single, </a:t>
            </a:r>
            <a:r>
              <a:rPr dirty="0" sz="1200" spc="-5">
                <a:latin typeface="Times New Roman"/>
                <a:cs typeface="Times New Roman"/>
              </a:rPr>
              <a:t>static defenses </a:t>
            </a:r>
            <a:r>
              <a:rPr dirty="0" sz="1200">
                <a:latin typeface="Times New Roman"/>
                <a:cs typeface="Times New Roman"/>
              </a:rPr>
              <a:t>over a </a:t>
            </a:r>
            <a:r>
              <a:rPr dirty="0" sz="1200" spc="-5">
                <a:latin typeface="Times New Roman"/>
                <a:cs typeface="Times New Roman"/>
              </a:rPr>
              <a:t>large network segment [JERICHO]. The </a:t>
            </a:r>
            <a:r>
              <a:rPr dirty="0" sz="1200">
                <a:latin typeface="Times New Roman"/>
                <a:cs typeface="Times New Roman"/>
              </a:rPr>
              <a:t>concepts </a:t>
            </a:r>
            <a:r>
              <a:rPr dirty="0" sz="1200" spc="-5">
                <a:latin typeface="Times New Roman"/>
                <a:cs typeface="Times New Roman"/>
              </a:rPr>
              <a:t>of </a:t>
            </a:r>
            <a:r>
              <a:rPr dirty="0" sz="1200">
                <a:latin typeface="Times New Roman"/>
                <a:cs typeface="Times New Roman"/>
              </a:rPr>
              <a:t>de-  </a:t>
            </a:r>
            <a:r>
              <a:rPr dirty="0" sz="1200" spc="-5">
                <a:latin typeface="Times New Roman"/>
                <a:cs typeface="Times New Roman"/>
              </a:rPr>
              <a:t>perimeterization evolved </a:t>
            </a:r>
            <a:r>
              <a:rPr dirty="0" sz="1200">
                <a:latin typeface="Times New Roman"/>
                <a:cs typeface="Times New Roman"/>
              </a:rPr>
              <a:t>and </a:t>
            </a:r>
            <a:r>
              <a:rPr dirty="0" sz="1200" spc="-5">
                <a:latin typeface="Times New Roman"/>
                <a:cs typeface="Times New Roman"/>
              </a:rPr>
              <a:t>improved </a:t>
            </a:r>
            <a:r>
              <a:rPr dirty="0" sz="1200">
                <a:latin typeface="Times New Roman"/>
                <a:cs typeface="Times New Roman"/>
              </a:rPr>
              <a:t>into the </a:t>
            </a:r>
            <a:r>
              <a:rPr dirty="0" sz="1200" spc="-5">
                <a:latin typeface="Times New Roman"/>
                <a:cs typeface="Times New Roman"/>
              </a:rPr>
              <a:t>larger concept </a:t>
            </a:r>
            <a:r>
              <a:rPr dirty="0" sz="1200">
                <a:latin typeface="Times New Roman"/>
                <a:cs typeface="Times New Roman"/>
              </a:rPr>
              <a:t>of </a:t>
            </a:r>
            <a:r>
              <a:rPr dirty="0" sz="1200" spc="-5">
                <a:latin typeface="Times New Roman"/>
                <a:cs typeface="Times New Roman"/>
              </a:rPr>
              <a:t>zero trust, which was later  </a:t>
            </a:r>
            <a:r>
              <a:rPr dirty="0" sz="1200">
                <a:latin typeface="Times New Roman"/>
                <a:cs typeface="Times New Roman"/>
              </a:rPr>
              <a:t>coined by </a:t>
            </a:r>
            <a:r>
              <a:rPr dirty="0" sz="1200" spc="-5">
                <a:latin typeface="Times New Roman"/>
                <a:cs typeface="Times New Roman"/>
              </a:rPr>
              <a:t>John </a:t>
            </a:r>
            <a:r>
              <a:rPr dirty="0" sz="1200">
                <a:latin typeface="Times New Roman"/>
                <a:cs typeface="Times New Roman"/>
              </a:rPr>
              <a:t>Kindervag</a:t>
            </a:r>
            <a:r>
              <a:rPr dirty="0" baseline="31250" sz="1200">
                <a:latin typeface="Times New Roman"/>
                <a:cs typeface="Times New Roman"/>
                <a:hlinkClick r:id="rId2" action="ppaction://hlinksldjump"/>
              </a:rPr>
              <a:t>1</a:t>
            </a:r>
            <a:r>
              <a:rPr dirty="0" baseline="31250" sz="1200">
                <a:latin typeface="Times New Roman"/>
                <a:cs typeface="Times New Roman"/>
              </a:rPr>
              <a:t> </a:t>
            </a:r>
            <a:r>
              <a:rPr dirty="0" sz="1200" spc="-5">
                <a:latin typeface="Times New Roman"/>
                <a:cs typeface="Times New Roman"/>
              </a:rPr>
              <a:t>while at </a:t>
            </a:r>
            <a:r>
              <a:rPr dirty="0" sz="1200">
                <a:latin typeface="Times New Roman"/>
                <a:cs typeface="Times New Roman"/>
              </a:rPr>
              <a:t>Forrester.</a:t>
            </a:r>
            <a:r>
              <a:rPr dirty="0" baseline="31250" sz="1200">
                <a:latin typeface="Times New Roman"/>
                <a:cs typeface="Times New Roman"/>
                <a:hlinkClick r:id="rId2" action="ppaction://hlinksldjump"/>
              </a:rPr>
              <a:t>2</a:t>
            </a:r>
            <a:r>
              <a:rPr dirty="0" baseline="31250" sz="1200">
                <a:latin typeface="Times New Roman"/>
                <a:cs typeface="Times New Roman"/>
              </a:rPr>
              <a:t> </a:t>
            </a:r>
            <a:r>
              <a:rPr dirty="0" sz="1200" spc="-5">
                <a:latin typeface="Times New Roman"/>
                <a:cs typeface="Times New Roman"/>
              </a:rPr>
              <a:t>Zero </a:t>
            </a:r>
            <a:r>
              <a:rPr dirty="0" sz="1200">
                <a:latin typeface="Times New Roman"/>
                <a:cs typeface="Times New Roman"/>
              </a:rPr>
              <a:t>trust then became the </a:t>
            </a:r>
            <a:r>
              <a:rPr dirty="0" sz="1200" spc="-5">
                <a:latin typeface="Times New Roman"/>
                <a:cs typeface="Times New Roman"/>
              </a:rPr>
              <a:t>term </a:t>
            </a:r>
            <a:r>
              <a:rPr dirty="0" sz="1200">
                <a:latin typeface="Times New Roman"/>
                <a:cs typeface="Times New Roman"/>
              </a:rPr>
              <a:t>used to </a:t>
            </a:r>
            <a:r>
              <a:rPr dirty="0" sz="1200" spc="-5">
                <a:latin typeface="Times New Roman"/>
                <a:cs typeface="Times New Roman"/>
              </a:rPr>
              <a:t>describe  </a:t>
            </a:r>
            <a:r>
              <a:rPr dirty="0" sz="1200">
                <a:latin typeface="Times New Roman"/>
                <a:cs typeface="Times New Roman"/>
              </a:rPr>
              <a:t>various </a:t>
            </a:r>
            <a:r>
              <a:rPr dirty="0" sz="1200" spc="-5">
                <a:latin typeface="Times New Roman"/>
                <a:cs typeface="Times New Roman"/>
              </a:rPr>
              <a:t>cybersecurity solutions that </a:t>
            </a:r>
            <a:r>
              <a:rPr dirty="0" sz="1200">
                <a:latin typeface="Times New Roman"/>
                <a:cs typeface="Times New Roman"/>
              </a:rPr>
              <a:t>moved </a:t>
            </a:r>
            <a:r>
              <a:rPr dirty="0" sz="1200" spc="-5">
                <a:latin typeface="Times New Roman"/>
                <a:cs typeface="Times New Roman"/>
              </a:rPr>
              <a:t>security away from implied trust </a:t>
            </a:r>
            <a:r>
              <a:rPr dirty="0" sz="1200">
                <a:latin typeface="Times New Roman"/>
                <a:cs typeface="Times New Roman"/>
              </a:rPr>
              <a:t>based on </a:t>
            </a:r>
            <a:r>
              <a:rPr dirty="0" sz="1200" spc="-5">
                <a:latin typeface="Times New Roman"/>
                <a:cs typeface="Times New Roman"/>
              </a:rPr>
              <a:t>network  location </a:t>
            </a:r>
            <a:r>
              <a:rPr dirty="0" sz="1200">
                <a:latin typeface="Times New Roman"/>
                <a:cs typeface="Times New Roman"/>
              </a:rPr>
              <a:t>and </a:t>
            </a:r>
            <a:r>
              <a:rPr dirty="0" sz="1200" spc="-5">
                <a:latin typeface="Times New Roman"/>
                <a:cs typeface="Times New Roman"/>
              </a:rPr>
              <a:t>instead focused </a:t>
            </a:r>
            <a:r>
              <a:rPr dirty="0" sz="1200">
                <a:latin typeface="Times New Roman"/>
                <a:cs typeface="Times New Roman"/>
              </a:rPr>
              <a:t>on </a:t>
            </a:r>
            <a:r>
              <a:rPr dirty="0" sz="1200" spc="-5">
                <a:latin typeface="Times New Roman"/>
                <a:cs typeface="Times New Roman"/>
              </a:rPr>
              <a:t>evaluating trust on </a:t>
            </a:r>
            <a:r>
              <a:rPr dirty="0" sz="1200">
                <a:latin typeface="Times New Roman"/>
                <a:cs typeface="Times New Roman"/>
              </a:rPr>
              <a:t>a </a:t>
            </a:r>
            <a:r>
              <a:rPr dirty="0" sz="1200" spc="-5">
                <a:latin typeface="Times New Roman"/>
                <a:cs typeface="Times New Roman"/>
              </a:rPr>
              <a:t>per-transaction basis. Both private industry  </a:t>
            </a:r>
            <a:r>
              <a:rPr dirty="0" sz="1200">
                <a:latin typeface="Times New Roman"/>
                <a:cs typeface="Times New Roman"/>
              </a:rPr>
              <a:t>and higher </a:t>
            </a:r>
            <a:r>
              <a:rPr dirty="0" sz="1200" spc="-5">
                <a:latin typeface="Times New Roman"/>
                <a:cs typeface="Times New Roman"/>
              </a:rPr>
              <a:t>education have </a:t>
            </a:r>
            <a:r>
              <a:rPr dirty="0" sz="1200">
                <a:latin typeface="Times New Roman"/>
                <a:cs typeface="Times New Roman"/>
              </a:rPr>
              <a:t>also </a:t>
            </a:r>
            <a:r>
              <a:rPr dirty="0" sz="1200" spc="-5">
                <a:latin typeface="Times New Roman"/>
                <a:cs typeface="Times New Roman"/>
              </a:rPr>
              <a:t>undergone this evolution from perimeter-based security </a:t>
            </a:r>
            <a:r>
              <a:rPr dirty="0" sz="1200">
                <a:latin typeface="Times New Roman"/>
                <a:cs typeface="Times New Roman"/>
              </a:rPr>
              <a:t>to a  </a:t>
            </a:r>
            <a:r>
              <a:rPr dirty="0" sz="1200" spc="-5">
                <a:latin typeface="Times New Roman"/>
                <a:cs typeface="Times New Roman"/>
              </a:rPr>
              <a:t>security strategy </a:t>
            </a:r>
            <a:r>
              <a:rPr dirty="0" sz="1200">
                <a:latin typeface="Times New Roman"/>
                <a:cs typeface="Times New Roman"/>
              </a:rPr>
              <a:t>based </a:t>
            </a:r>
            <a:r>
              <a:rPr dirty="0" sz="1200" spc="-5">
                <a:latin typeface="Times New Roman"/>
                <a:cs typeface="Times New Roman"/>
              </a:rPr>
              <a:t>on </a:t>
            </a:r>
            <a:r>
              <a:rPr dirty="0" sz="1200">
                <a:latin typeface="Times New Roman"/>
                <a:cs typeface="Times New Roman"/>
              </a:rPr>
              <a:t>zero </a:t>
            </a:r>
            <a:r>
              <a:rPr dirty="0" sz="1200" spc="-5">
                <a:latin typeface="Times New Roman"/>
                <a:cs typeface="Times New Roman"/>
              </a:rPr>
              <a:t>trust</a:t>
            </a:r>
            <a:r>
              <a:rPr dirty="0" sz="1200" spc="10">
                <a:latin typeface="Times New Roman"/>
                <a:cs typeface="Times New Roman"/>
              </a:rPr>
              <a:t> </a:t>
            </a:r>
            <a:r>
              <a:rPr dirty="0" sz="1200" spc="-5">
                <a:latin typeface="Times New Roman"/>
                <a:cs typeface="Times New Roman"/>
              </a:rPr>
              <a:t>principles.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76200" marR="59690">
              <a:lnSpc>
                <a:spcPts val="1380"/>
              </a:lnSpc>
            </a:pPr>
            <a:r>
              <a:rPr dirty="0" sz="1200" spc="-5">
                <a:latin typeface="Times New Roman"/>
                <a:cs typeface="Times New Roman"/>
              </a:rPr>
              <a:t>Federal agencies have been </a:t>
            </a:r>
            <a:r>
              <a:rPr dirty="0" sz="1200">
                <a:latin typeface="Times New Roman"/>
                <a:cs typeface="Times New Roman"/>
              </a:rPr>
              <a:t>urged to move to </a:t>
            </a:r>
            <a:r>
              <a:rPr dirty="0" sz="1200" spc="-5">
                <a:latin typeface="Times New Roman"/>
                <a:cs typeface="Times New Roman"/>
              </a:rPr>
              <a:t>security based </a:t>
            </a:r>
            <a:r>
              <a:rPr dirty="0" sz="1200">
                <a:latin typeface="Times New Roman"/>
                <a:cs typeface="Times New Roman"/>
              </a:rPr>
              <a:t>on zero </a:t>
            </a:r>
            <a:r>
              <a:rPr dirty="0" sz="1200" spc="-5">
                <a:latin typeface="Times New Roman"/>
                <a:cs typeface="Times New Roman"/>
              </a:rPr>
              <a:t>trust principles for </a:t>
            </a:r>
            <a:r>
              <a:rPr dirty="0" sz="1200">
                <a:latin typeface="Times New Roman"/>
                <a:cs typeface="Times New Roman"/>
              </a:rPr>
              <a:t>more  than a </a:t>
            </a:r>
            <a:r>
              <a:rPr dirty="0" sz="1200" spc="-5">
                <a:latin typeface="Times New Roman"/>
                <a:cs typeface="Times New Roman"/>
              </a:rPr>
              <a:t>decade, building capabilities and policies such </a:t>
            </a:r>
            <a:r>
              <a:rPr dirty="0" sz="1200">
                <a:latin typeface="Times New Roman"/>
                <a:cs typeface="Times New Roman"/>
              </a:rPr>
              <a:t>as the </a:t>
            </a:r>
            <a:r>
              <a:rPr dirty="0" sz="1200" spc="-5">
                <a:latin typeface="Times New Roman"/>
                <a:cs typeface="Times New Roman"/>
              </a:rPr>
              <a:t>Federal Information Security  Modernization Act (FISMA) followed </a:t>
            </a:r>
            <a:r>
              <a:rPr dirty="0" sz="1200">
                <a:latin typeface="Times New Roman"/>
                <a:cs typeface="Times New Roman"/>
              </a:rPr>
              <a:t>by the </a:t>
            </a:r>
            <a:r>
              <a:rPr dirty="0" sz="1200" spc="-5">
                <a:latin typeface="Times New Roman"/>
                <a:cs typeface="Times New Roman"/>
              </a:rPr>
              <a:t>Risk Management Framework (RMF); Federal  Identity, Credential, </a:t>
            </a:r>
            <a:r>
              <a:rPr dirty="0" sz="1200">
                <a:latin typeface="Times New Roman"/>
                <a:cs typeface="Times New Roman"/>
              </a:rPr>
              <a:t>and </a:t>
            </a:r>
            <a:r>
              <a:rPr dirty="0" sz="1200" spc="-5">
                <a:latin typeface="Times New Roman"/>
                <a:cs typeface="Times New Roman"/>
              </a:rPr>
              <a:t>Access Management (FICAM); Trusted Internet Connections (TIC);  </a:t>
            </a:r>
            <a:r>
              <a:rPr dirty="0" sz="1200">
                <a:latin typeface="Times New Roman"/>
                <a:cs typeface="Times New Roman"/>
              </a:rPr>
              <a:t>and </a:t>
            </a:r>
            <a:r>
              <a:rPr dirty="0" sz="1200" spc="-5">
                <a:latin typeface="Times New Roman"/>
                <a:cs typeface="Times New Roman"/>
              </a:rPr>
              <a:t>Continuous Diagnostics </a:t>
            </a:r>
            <a:r>
              <a:rPr dirty="0" sz="1200">
                <a:latin typeface="Times New Roman"/>
                <a:cs typeface="Times New Roman"/>
              </a:rPr>
              <a:t>and </a:t>
            </a:r>
            <a:r>
              <a:rPr dirty="0" sz="1200" spc="-5">
                <a:latin typeface="Times New Roman"/>
                <a:cs typeface="Times New Roman"/>
              </a:rPr>
              <a:t>Mitigation (CDM) programs. All </a:t>
            </a:r>
            <a:r>
              <a:rPr dirty="0" sz="1200">
                <a:latin typeface="Times New Roman"/>
                <a:cs typeface="Times New Roman"/>
              </a:rPr>
              <a:t>of </a:t>
            </a:r>
            <a:r>
              <a:rPr dirty="0" sz="1200" spc="-5">
                <a:latin typeface="Times New Roman"/>
                <a:cs typeface="Times New Roman"/>
              </a:rPr>
              <a:t>these programs </a:t>
            </a:r>
            <a:r>
              <a:rPr dirty="0" sz="1200">
                <a:latin typeface="Times New Roman"/>
                <a:cs typeface="Times New Roman"/>
              </a:rPr>
              <a:t>aim to  </a:t>
            </a:r>
            <a:r>
              <a:rPr dirty="0" sz="1200" spc="-5">
                <a:latin typeface="Times New Roman"/>
                <a:cs typeface="Times New Roman"/>
              </a:rPr>
              <a:t>restrict data </a:t>
            </a:r>
            <a:r>
              <a:rPr dirty="0" sz="1200">
                <a:latin typeface="Times New Roman"/>
                <a:cs typeface="Times New Roman"/>
              </a:rPr>
              <a:t>and </a:t>
            </a:r>
            <a:r>
              <a:rPr dirty="0" sz="1200" spc="-5">
                <a:latin typeface="Times New Roman"/>
                <a:cs typeface="Times New Roman"/>
              </a:rPr>
              <a:t>resource </a:t>
            </a:r>
            <a:r>
              <a:rPr dirty="0" sz="1200">
                <a:latin typeface="Times New Roman"/>
                <a:cs typeface="Times New Roman"/>
              </a:rPr>
              <a:t>access to </a:t>
            </a:r>
            <a:r>
              <a:rPr dirty="0" sz="1200" spc="-5">
                <a:latin typeface="Times New Roman"/>
                <a:cs typeface="Times New Roman"/>
              </a:rPr>
              <a:t>authorized parties. </a:t>
            </a:r>
            <a:r>
              <a:rPr dirty="0" sz="1200">
                <a:latin typeface="Times New Roman"/>
                <a:cs typeface="Times New Roman"/>
              </a:rPr>
              <a:t>When </a:t>
            </a:r>
            <a:r>
              <a:rPr dirty="0" sz="1200" spc="-5">
                <a:latin typeface="Times New Roman"/>
                <a:cs typeface="Times New Roman"/>
              </a:rPr>
              <a:t>these programs were started, </a:t>
            </a:r>
            <a:r>
              <a:rPr dirty="0" sz="1200">
                <a:latin typeface="Times New Roman"/>
                <a:cs typeface="Times New Roman"/>
              </a:rPr>
              <a:t>they  </a:t>
            </a:r>
            <a:r>
              <a:rPr dirty="0" sz="1200" spc="-5">
                <a:latin typeface="Times New Roman"/>
                <a:cs typeface="Times New Roman"/>
              </a:rPr>
              <a:t>were limited </a:t>
            </a:r>
            <a:r>
              <a:rPr dirty="0" sz="1200">
                <a:latin typeface="Times New Roman"/>
                <a:cs typeface="Times New Roman"/>
              </a:rPr>
              <a:t>by the </a:t>
            </a:r>
            <a:r>
              <a:rPr dirty="0" sz="1200" spc="-5">
                <a:latin typeface="Times New Roman"/>
                <a:cs typeface="Times New Roman"/>
              </a:rPr>
              <a:t>technical capabilities </a:t>
            </a:r>
            <a:r>
              <a:rPr dirty="0" sz="1200">
                <a:latin typeface="Times New Roman"/>
                <a:cs typeface="Times New Roman"/>
              </a:rPr>
              <a:t>of </a:t>
            </a:r>
            <a:r>
              <a:rPr dirty="0" sz="1200" spc="-5">
                <a:latin typeface="Times New Roman"/>
                <a:cs typeface="Times New Roman"/>
              </a:rPr>
              <a:t>information systems. Security policies were largely  static </a:t>
            </a:r>
            <a:r>
              <a:rPr dirty="0" sz="1200">
                <a:latin typeface="Times New Roman"/>
                <a:cs typeface="Times New Roman"/>
              </a:rPr>
              <a:t>and </a:t>
            </a:r>
            <a:r>
              <a:rPr dirty="0" sz="1200" spc="-5">
                <a:latin typeface="Times New Roman"/>
                <a:cs typeface="Times New Roman"/>
              </a:rPr>
              <a:t>were enforced </a:t>
            </a:r>
            <a:r>
              <a:rPr dirty="0" sz="1200">
                <a:latin typeface="Times New Roman"/>
                <a:cs typeface="Times New Roman"/>
              </a:rPr>
              <a:t>at </a:t>
            </a:r>
            <a:r>
              <a:rPr dirty="0" sz="1200" spc="-5">
                <a:latin typeface="Times New Roman"/>
                <a:cs typeface="Times New Roman"/>
              </a:rPr>
              <a:t>large “choke points” that </a:t>
            </a:r>
            <a:r>
              <a:rPr dirty="0" sz="1200">
                <a:latin typeface="Times New Roman"/>
                <a:cs typeface="Times New Roman"/>
              </a:rPr>
              <a:t>an </a:t>
            </a:r>
            <a:r>
              <a:rPr dirty="0" sz="1200" spc="-5">
                <a:latin typeface="Times New Roman"/>
                <a:cs typeface="Times New Roman"/>
              </a:rPr>
              <a:t>enterprise could control </a:t>
            </a:r>
            <a:r>
              <a:rPr dirty="0" sz="1200">
                <a:latin typeface="Times New Roman"/>
                <a:cs typeface="Times New Roman"/>
              </a:rPr>
              <a:t>to get the </a:t>
            </a:r>
            <a:r>
              <a:rPr dirty="0" sz="1200" spc="-5">
                <a:latin typeface="Times New Roman"/>
                <a:cs typeface="Times New Roman"/>
              </a:rPr>
              <a:t>largest  effect for the effort. As technology matures, it is becoming </a:t>
            </a:r>
            <a:r>
              <a:rPr dirty="0" sz="1200">
                <a:latin typeface="Times New Roman"/>
                <a:cs typeface="Times New Roman"/>
              </a:rPr>
              <a:t>possible to </a:t>
            </a:r>
            <a:r>
              <a:rPr dirty="0" sz="1200" spc="-5">
                <a:latin typeface="Times New Roman"/>
                <a:cs typeface="Times New Roman"/>
              </a:rPr>
              <a:t>continually analyze </a:t>
            </a:r>
            <a:r>
              <a:rPr dirty="0" sz="1200">
                <a:latin typeface="Times New Roman"/>
                <a:cs typeface="Times New Roman"/>
              </a:rPr>
              <a:t>and  </a:t>
            </a:r>
            <a:r>
              <a:rPr dirty="0" sz="1200" spc="-5">
                <a:latin typeface="Times New Roman"/>
                <a:cs typeface="Times New Roman"/>
              </a:rPr>
              <a:t>evaluate access requests </a:t>
            </a:r>
            <a:r>
              <a:rPr dirty="0" sz="1200">
                <a:latin typeface="Times New Roman"/>
                <a:cs typeface="Times New Roman"/>
              </a:rPr>
              <a:t>in a </a:t>
            </a:r>
            <a:r>
              <a:rPr dirty="0" sz="1200" spc="-5">
                <a:latin typeface="Times New Roman"/>
                <a:cs typeface="Times New Roman"/>
              </a:rPr>
              <a:t>dynamic </a:t>
            </a:r>
            <a:r>
              <a:rPr dirty="0" sz="1200">
                <a:latin typeface="Times New Roman"/>
                <a:cs typeface="Times New Roman"/>
              </a:rPr>
              <a:t>and </a:t>
            </a:r>
            <a:r>
              <a:rPr dirty="0" sz="1200" spc="-5">
                <a:latin typeface="Times New Roman"/>
                <a:cs typeface="Times New Roman"/>
              </a:rPr>
              <a:t>granular fashion </a:t>
            </a:r>
            <a:r>
              <a:rPr dirty="0" sz="1200">
                <a:latin typeface="Times New Roman"/>
                <a:cs typeface="Times New Roman"/>
              </a:rPr>
              <a:t>to a “need to </a:t>
            </a:r>
            <a:r>
              <a:rPr dirty="0" sz="1200" spc="-5">
                <a:latin typeface="Times New Roman"/>
                <a:cs typeface="Times New Roman"/>
              </a:rPr>
              <a:t>access” basis </a:t>
            </a:r>
            <a:r>
              <a:rPr dirty="0" sz="1200">
                <a:latin typeface="Times New Roman"/>
                <a:cs typeface="Times New Roman"/>
              </a:rPr>
              <a:t>to </a:t>
            </a:r>
            <a:r>
              <a:rPr dirty="0" sz="1200" spc="-5">
                <a:latin typeface="Times New Roman"/>
                <a:cs typeface="Times New Roman"/>
              </a:rPr>
              <a:t>mitigate  </a:t>
            </a:r>
            <a:r>
              <a:rPr dirty="0" sz="1200">
                <a:latin typeface="Times New Roman"/>
                <a:cs typeface="Times New Roman"/>
              </a:rPr>
              <a:t>data </a:t>
            </a:r>
            <a:r>
              <a:rPr dirty="0" sz="1200" spc="-5">
                <a:latin typeface="Times New Roman"/>
                <a:cs typeface="Times New Roman"/>
              </a:rPr>
              <a:t>exposure </a:t>
            </a:r>
            <a:r>
              <a:rPr dirty="0" sz="1200">
                <a:latin typeface="Times New Roman"/>
                <a:cs typeface="Times New Roman"/>
              </a:rPr>
              <a:t>due to </a:t>
            </a:r>
            <a:r>
              <a:rPr dirty="0" sz="1200" spc="-5">
                <a:latin typeface="Times New Roman"/>
                <a:cs typeface="Times New Roman"/>
              </a:rPr>
              <a:t>compromised </a:t>
            </a:r>
            <a:r>
              <a:rPr dirty="0" sz="1200">
                <a:latin typeface="Times New Roman"/>
                <a:cs typeface="Times New Roman"/>
              </a:rPr>
              <a:t>accounts, </a:t>
            </a:r>
            <a:r>
              <a:rPr dirty="0" sz="1200" spc="-5">
                <a:latin typeface="Times New Roman"/>
                <a:cs typeface="Times New Roman"/>
              </a:rPr>
              <a:t>attackers monitoring </a:t>
            </a:r>
            <a:r>
              <a:rPr dirty="0" sz="1200">
                <a:latin typeface="Times New Roman"/>
                <a:cs typeface="Times New Roman"/>
              </a:rPr>
              <a:t>a </a:t>
            </a:r>
            <a:r>
              <a:rPr dirty="0" sz="1200" spc="-5">
                <a:latin typeface="Times New Roman"/>
                <a:cs typeface="Times New Roman"/>
              </a:rPr>
              <a:t>network, </a:t>
            </a:r>
            <a:r>
              <a:rPr dirty="0" sz="1200">
                <a:latin typeface="Times New Roman"/>
                <a:cs typeface="Times New Roman"/>
              </a:rPr>
              <a:t>and </a:t>
            </a:r>
            <a:r>
              <a:rPr dirty="0" sz="1200" spc="-5">
                <a:latin typeface="Times New Roman"/>
                <a:cs typeface="Times New Roman"/>
              </a:rPr>
              <a:t>other</a:t>
            </a:r>
            <a:r>
              <a:rPr dirty="0" sz="1200" spc="85">
                <a:latin typeface="Times New Roman"/>
                <a:cs typeface="Times New Roman"/>
              </a:rPr>
              <a:t> </a:t>
            </a:r>
            <a:r>
              <a:rPr dirty="0" sz="1200" spc="-5">
                <a:latin typeface="Times New Roman"/>
                <a:cs typeface="Times New Roman"/>
              </a:rPr>
              <a:t>threats.</a:t>
            </a:r>
            <a:endParaRPr sz="1200">
              <a:latin typeface="Times New Roman"/>
              <a:cs typeface="Times New Roman"/>
            </a:endParaRPr>
          </a:p>
          <a:p>
            <a:pPr lvl="1" marL="441959" indent="-366395">
              <a:lnSpc>
                <a:spcPct val="100000"/>
              </a:lnSpc>
              <a:spcBef>
                <a:spcPts val="1115"/>
              </a:spcBef>
              <a:buAutoNum type="arabicPeriod" startAt="2"/>
              <a:tabLst>
                <a:tab pos="441325" algn="l"/>
                <a:tab pos="442595" algn="l"/>
              </a:tabLst>
            </a:pPr>
            <a:r>
              <a:rPr dirty="0" sz="1100" spc="-5" b="1">
                <a:latin typeface="Arial"/>
                <a:cs typeface="Arial"/>
              </a:rPr>
              <a:t>Structure </a:t>
            </a:r>
            <a:r>
              <a:rPr dirty="0" sz="1100" b="1">
                <a:latin typeface="Arial"/>
                <a:cs typeface="Arial"/>
              </a:rPr>
              <a:t>of This </a:t>
            </a:r>
            <a:r>
              <a:rPr dirty="0" sz="1100" spc="-5" b="1">
                <a:latin typeface="Arial"/>
                <a:cs typeface="Arial"/>
              </a:rPr>
              <a:t>Document</a:t>
            </a:r>
            <a:endParaRPr sz="1100">
              <a:latin typeface="Arial"/>
              <a:cs typeface="Arial"/>
            </a:endParaRPr>
          </a:p>
          <a:p>
            <a:pPr lvl="1">
              <a:lnSpc>
                <a:spcPct val="100000"/>
              </a:lnSpc>
              <a:spcBef>
                <a:spcPts val="45"/>
              </a:spcBef>
              <a:buFont typeface="Arial"/>
              <a:buAutoNum type="arabicPeriod" startAt="2"/>
            </a:pPr>
            <a:endParaRPr sz="950">
              <a:latin typeface="Arial"/>
              <a:cs typeface="Arial"/>
            </a:endParaRPr>
          </a:p>
          <a:p>
            <a:pPr marL="76200">
              <a:lnSpc>
                <a:spcPct val="100000"/>
              </a:lnSpc>
            </a:pPr>
            <a:r>
              <a:rPr dirty="0" sz="1200" spc="-5">
                <a:latin typeface="Times New Roman"/>
                <a:cs typeface="Times New Roman"/>
              </a:rPr>
              <a:t>The </a:t>
            </a:r>
            <a:r>
              <a:rPr dirty="0" sz="1200">
                <a:latin typeface="Times New Roman"/>
                <a:cs typeface="Times New Roman"/>
              </a:rPr>
              <a:t>rest </a:t>
            </a:r>
            <a:r>
              <a:rPr dirty="0" sz="1200" spc="-5">
                <a:latin typeface="Times New Roman"/>
                <a:cs typeface="Times New Roman"/>
              </a:rPr>
              <a:t>of the document </a:t>
            </a:r>
            <a:r>
              <a:rPr dirty="0" sz="1200">
                <a:latin typeface="Times New Roman"/>
                <a:cs typeface="Times New Roman"/>
              </a:rPr>
              <a:t>is </a:t>
            </a:r>
            <a:r>
              <a:rPr dirty="0" sz="1200" spc="-5">
                <a:latin typeface="Times New Roman"/>
                <a:cs typeface="Times New Roman"/>
              </a:rPr>
              <a:t>organized </a:t>
            </a:r>
            <a:r>
              <a:rPr dirty="0" sz="1200">
                <a:latin typeface="Times New Roman"/>
                <a:cs typeface="Times New Roman"/>
              </a:rPr>
              <a:t>as</a:t>
            </a:r>
            <a:r>
              <a:rPr dirty="0" sz="1200" spc="25">
                <a:latin typeface="Times New Roman"/>
                <a:cs typeface="Times New Roman"/>
              </a:rPr>
              <a:t> </a:t>
            </a:r>
            <a:r>
              <a:rPr dirty="0" sz="1200" spc="-5">
                <a:latin typeface="Times New Roman"/>
                <a:cs typeface="Times New Roman"/>
              </a:rPr>
              <a:t>follows:</a:t>
            </a:r>
            <a:endParaRPr sz="1200">
              <a:latin typeface="Times New Roman"/>
              <a:cs typeface="Times New Roman"/>
            </a:endParaRPr>
          </a:p>
          <a:p>
            <a:pPr>
              <a:lnSpc>
                <a:spcPct val="100000"/>
              </a:lnSpc>
              <a:spcBef>
                <a:spcPts val="55"/>
              </a:spcBef>
            </a:pPr>
            <a:endParaRPr sz="1100">
              <a:latin typeface="Times New Roman"/>
              <a:cs typeface="Times New Roman"/>
            </a:endParaRPr>
          </a:p>
          <a:p>
            <a:pPr algn="just" lvl="2" marL="533400" marR="123189" indent="-228600">
              <a:lnSpc>
                <a:spcPts val="1380"/>
              </a:lnSpc>
              <a:buFont typeface="Symbol"/>
              <a:buChar char=""/>
              <a:tabLst>
                <a:tab pos="533400" algn="l"/>
              </a:tabLst>
            </a:pPr>
            <a:r>
              <a:rPr dirty="0" sz="1200" spc="-5" b="1">
                <a:latin typeface="Times New Roman"/>
                <a:cs typeface="Times New Roman"/>
              </a:rPr>
              <a:t>Section </a:t>
            </a:r>
            <a:r>
              <a:rPr dirty="0" sz="1200" b="1">
                <a:latin typeface="Times New Roman"/>
                <a:cs typeface="Times New Roman"/>
              </a:rPr>
              <a:t>2 </a:t>
            </a:r>
            <a:r>
              <a:rPr dirty="0" sz="1200" spc="-5">
                <a:latin typeface="Times New Roman"/>
                <a:cs typeface="Times New Roman"/>
              </a:rPr>
              <a:t>defines ZT </a:t>
            </a:r>
            <a:r>
              <a:rPr dirty="0" sz="1200">
                <a:latin typeface="Times New Roman"/>
                <a:cs typeface="Times New Roman"/>
              </a:rPr>
              <a:t>and </a:t>
            </a:r>
            <a:r>
              <a:rPr dirty="0" sz="1200" spc="-5">
                <a:latin typeface="Times New Roman"/>
                <a:cs typeface="Times New Roman"/>
              </a:rPr>
              <a:t>ZTA </a:t>
            </a:r>
            <a:r>
              <a:rPr dirty="0" sz="1200">
                <a:latin typeface="Times New Roman"/>
                <a:cs typeface="Times New Roman"/>
              </a:rPr>
              <a:t>and </a:t>
            </a:r>
            <a:r>
              <a:rPr dirty="0" sz="1200" spc="-5">
                <a:latin typeface="Times New Roman"/>
                <a:cs typeface="Times New Roman"/>
              </a:rPr>
              <a:t>lists some assumptions when designing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for </a:t>
            </a:r>
            <a:r>
              <a:rPr dirty="0" sz="1200" spc="-5">
                <a:latin typeface="Times New Roman"/>
                <a:cs typeface="Times New Roman"/>
              </a:rPr>
              <a:t>an  enterprise. This section also includes </a:t>
            </a:r>
            <a:r>
              <a:rPr dirty="0" sz="1200">
                <a:latin typeface="Times New Roman"/>
                <a:cs typeface="Times New Roman"/>
              </a:rPr>
              <a:t>a </a:t>
            </a:r>
            <a:r>
              <a:rPr dirty="0" sz="1200" spc="-5">
                <a:latin typeface="Times New Roman"/>
                <a:cs typeface="Times New Roman"/>
              </a:rPr>
              <a:t>list </a:t>
            </a:r>
            <a:r>
              <a:rPr dirty="0" sz="1200">
                <a:latin typeface="Times New Roman"/>
                <a:cs typeface="Times New Roman"/>
              </a:rPr>
              <a:t>of the </a:t>
            </a:r>
            <a:r>
              <a:rPr dirty="0" sz="1200" spc="-5">
                <a:latin typeface="Times New Roman"/>
                <a:cs typeface="Times New Roman"/>
              </a:rPr>
              <a:t>tenets </a:t>
            </a:r>
            <a:r>
              <a:rPr dirty="0" sz="1200">
                <a:latin typeface="Times New Roman"/>
                <a:cs typeface="Times New Roman"/>
              </a:rPr>
              <a:t>of </a:t>
            </a:r>
            <a:r>
              <a:rPr dirty="0" sz="1200" spc="-5">
                <a:latin typeface="Times New Roman"/>
                <a:cs typeface="Times New Roman"/>
              </a:rPr>
              <a:t>ZT</a:t>
            </a:r>
            <a:r>
              <a:rPr dirty="0" sz="1200" spc="35">
                <a:latin typeface="Times New Roman"/>
                <a:cs typeface="Times New Roman"/>
              </a:rPr>
              <a:t> </a:t>
            </a:r>
            <a:r>
              <a:rPr dirty="0" sz="1200">
                <a:latin typeface="Times New Roman"/>
                <a:cs typeface="Times New Roman"/>
              </a:rPr>
              <a:t>design.</a:t>
            </a:r>
            <a:endParaRPr sz="1200">
              <a:latin typeface="Times New Roman"/>
              <a:cs typeface="Times New Roman"/>
            </a:endParaRPr>
          </a:p>
          <a:p>
            <a:pPr algn="just" lvl="2" marL="533400" marR="71120" indent="-228600">
              <a:lnSpc>
                <a:spcPts val="1380"/>
              </a:lnSpc>
              <a:spcBef>
                <a:spcPts val="85"/>
              </a:spcBef>
              <a:buFont typeface="Symbol"/>
              <a:buChar char=""/>
              <a:tabLst>
                <a:tab pos="533400" algn="l"/>
              </a:tabLst>
            </a:pPr>
            <a:r>
              <a:rPr dirty="0" sz="1200" spc="-5" b="1">
                <a:latin typeface="Times New Roman"/>
                <a:cs typeface="Times New Roman"/>
              </a:rPr>
              <a:t>Section </a:t>
            </a:r>
            <a:r>
              <a:rPr dirty="0" sz="1200" b="1">
                <a:latin typeface="Times New Roman"/>
                <a:cs typeface="Times New Roman"/>
              </a:rPr>
              <a:t>3 </a:t>
            </a:r>
            <a:r>
              <a:rPr dirty="0" sz="1200" spc="-5">
                <a:latin typeface="Times New Roman"/>
                <a:cs typeface="Times New Roman"/>
              </a:rPr>
              <a:t>documents </a:t>
            </a:r>
            <a:r>
              <a:rPr dirty="0" sz="1200">
                <a:latin typeface="Times New Roman"/>
                <a:cs typeface="Times New Roman"/>
              </a:rPr>
              <a:t>the </a:t>
            </a:r>
            <a:r>
              <a:rPr dirty="0" sz="1200" spc="-5">
                <a:latin typeface="Times New Roman"/>
                <a:cs typeface="Times New Roman"/>
              </a:rPr>
              <a:t>logical components, </a:t>
            </a:r>
            <a:r>
              <a:rPr dirty="0" sz="1200">
                <a:latin typeface="Times New Roman"/>
                <a:cs typeface="Times New Roman"/>
              </a:rPr>
              <a:t>or building </a:t>
            </a:r>
            <a:r>
              <a:rPr dirty="0" sz="1200" spc="-5">
                <a:latin typeface="Times New Roman"/>
                <a:cs typeface="Times New Roman"/>
              </a:rPr>
              <a:t>blocks, </a:t>
            </a:r>
            <a:r>
              <a:rPr dirty="0" sz="1200">
                <a:latin typeface="Times New Roman"/>
                <a:cs typeface="Times New Roman"/>
              </a:rPr>
              <a:t>of </a:t>
            </a:r>
            <a:r>
              <a:rPr dirty="0" sz="1200" spc="-5">
                <a:latin typeface="Times New Roman"/>
                <a:cs typeface="Times New Roman"/>
              </a:rPr>
              <a:t>ZT. It </a:t>
            </a:r>
            <a:r>
              <a:rPr dirty="0" sz="1200">
                <a:latin typeface="Times New Roman"/>
                <a:cs typeface="Times New Roman"/>
              </a:rPr>
              <a:t>is </a:t>
            </a:r>
            <a:r>
              <a:rPr dirty="0" sz="1200" spc="-5">
                <a:latin typeface="Times New Roman"/>
                <a:cs typeface="Times New Roman"/>
              </a:rPr>
              <a:t>possible </a:t>
            </a:r>
            <a:r>
              <a:rPr dirty="0" sz="1200">
                <a:latin typeface="Times New Roman"/>
                <a:cs typeface="Times New Roman"/>
              </a:rPr>
              <a:t>that  unique </a:t>
            </a:r>
            <a:r>
              <a:rPr dirty="0" sz="1200" spc="-5">
                <a:latin typeface="Times New Roman"/>
                <a:cs typeface="Times New Roman"/>
              </a:rPr>
              <a:t>implementations </a:t>
            </a:r>
            <a:r>
              <a:rPr dirty="0" sz="1200">
                <a:latin typeface="Times New Roman"/>
                <a:cs typeface="Times New Roman"/>
              </a:rPr>
              <a:t>compose </a:t>
            </a:r>
            <a:r>
              <a:rPr dirty="0" sz="1200" spc="-5">
                <a:latin typeface="Times New Roman"/>
                <a:cs typeface="Times New Roman"/>
              </a:rPr>
              <a:t>ZTA </a:t>
            </a:r>
            <a:r>
              <a:rPr dirty="0" sz="1200">
                <a:latin typeface="Times New Roman"/>
                <a:cs typeface="Times New Roman"/>
              </a:rPr>
              <a:t>components </a:t>
            </a:r>
            <a:r>
              <a:rPr dirty="0" sz="1200" spc="-5">
                <a:latin typeface="Times New Roman"/>
                <a:cs typeface="Times New Roman"/>
              </a:rPr>
              <a:t>differently </a:t>
            </a:r>
            <a:r>
              <a:rPr dirty="0" sz="1200">
                <a:latin typeface="Times New Roman"/>
                <a:cs typeface="Times New Roman"/>
              </a:rPr>
              <a:t>yet </a:t>
            </a:r>
            <a:r>
              <a:rPr dirty="0" sz="1200" spc="-5">
                <a:latin typeface="Times New Roman"/>
                <a:cs typeface="Times New Roman"/>
              </a:rPr>
              <a:t>serve </a:t>
            </a:r>
            <a:r>
              <a:rPr dirty="0" sz="1200">
                <a:latin typeface="Times New Roman"/>
                <a:cs typeface="Times New Roman"/>
              </a:rPr>
              <a:t>the </a:t>
            </a:r>
            <a:r>
              <a:rPr dirty="0" sz="1200" spc="-5">
                <a:latin typeface="Times New Roman"/>
                <a:cs typeface="Times New Roman"/>
              </a:rPr>
              <a:t>same logical  functionality.</a:t>
            </a:r>
            <a:endParaRPr sz="1200">
              <a:latin typeface="Times New Roman"/>
              <a:cs typeface="Times New Roman"/>
            </a:endParaRPr>
          </a:p>
        </p:txBody>
      </p:sp>
      <p:sp>
        <p:nvSpPr>
          <p:cNvPr id="7" name="object 7"/>
          <p:cNvSpPr/>
          <p:nvPr/>
        </p:nvSpPr>
        <p:spPr>
          <a:xfrm>
            <a:off x="914400" y="8244840"/>
            <a:ext cx="1828800" cy="0"/>
          </a:xfrm>
          <a:custGeom>
            <a:avLst/>
            <a:gdLst/>
            <a:ahLst/>
            <a:cxnLst/>
            <a:rect l="l" t="t" r="r" b="b"/>
            <a:pathLst>
              <a:path w="1828800" h="0">
                <a:moveTo>
                  <a:pt x="0" y="0"/>
                </a:moveTo>
                <a:lnTo>
                  <a:pt x="1828800" y="0"/>
                </a:lnTo>
              </a:path>
            </a:pathLst>
          </a:custGeom>
          <a:ln w="7619">
            <a:solidFill>
              <a:srgbClr val="000000"/>
            </a:solidFill>
          </a:ln>
        </p:spPr>
        <p:txBody>
          <a:bodyPr wrap="square" lIns="0" tIns="0" rIns="0" bIns="0" rtlCol="0"/>
          <a:lstStyle/>
          <a:p/>
        </p:txBody>
      </p:sp>
      <p:sp>
        <p:nvSpPr>
          <p:cNvPr id="8" name="object 8"/>
          <p:cNvSpPr txBox="1"/>
          <p:nvPr/>
        </p:nvSpPr>
        <p:spPr>
          <a:xfrm>
            <a:off x="876223" y="8445500"/>
            <a:ext cx="5481955" cy="426084"/>
          </a:xfrm>
          <a:prstGeom prst="rect">
            <a:avLst/>
          </a:prstGeom>
        </p:spPr>
        <p:txBody>
          <a:bodyPr wrap="square" lIns="0" tIns="12700" rIns="0" bIns="0" rtlCol="0" vert="horz">
            <a:spAutoFit/>
          </a:bodyPr>
          <a:lstStyle/>
          <a:p>
            <a:pPr marL="38100">
              <a:lnSpc>
                <a:spcPts val="1060"/>
              </a:lnSpc>
              <a:spcBef>
                <a:spcPts val="100"/>
              </a:spcBef>
            </a:pPr>
            <a:r>
              <a:rPr dirty="0" baseline="27777" sz="900">
                <a:latin typeface="Times New Roman"/>
                <a:cs typeface="Times New Roman"/>
              </a:rPr>
              <a:t>1</a:t>
            </a:r>
            <a:r>
              <a:rPr dirty="0" baseline="27777" sz="900" spc="187">
                <a:latin typeface="Times New Roman"/>
                <a:cs typeface="Times New Roman"/>
              </a:rPr>
              <a:t> </a:t>
            </a:r>
            <a:r>
              <a:rPr dirty="0" u="sng" sz="900" spc="-5">
                <a:solidFill>
                  <a:srgbClr val="0000FF"/>
                </a:solidFill>
                <a:uFill>
                  <a:solidFill>
                    <a:srgbClr val="0000FF"/>
                  </a:solidFill>
                </a:uFill>
                <a:latin typeface="Times New Roman"/>
                <a:cs typeface="Times New Roman"/>
                <a:hlinkClick r:id="rId3"/>
              </a:rPr>
              <a:t>https://go.forrester.com/blogs/next-generation-access-and-zero-trust/</a:t>
            </a:r>
            <a:endParaRPr sz="900">
              <a:latin typeface="Times New Roman"/>
              <a:cs typeface="Times New Roman"/>
            </a:endParaRPr>
          </a:p>
          <a:p>
            <a:pPr marL="38100" marR="30480">
              <a:lnSpc>
                <a:spcPts val="1030"/>
              </a:lnSpc>
              <a:spcBef>
                <a:spcPts val="55"/>
              </a:spcBef>
            </a:pPr>
            <a:r>
              <a:rPr dirty="0" baseline="27777" sz="900">
                <a:latin typeface="Times New Roman"/>
                <a:cs typeface="Times New Roman"/>
              </a:rPr>
              <a:t>2 </a:t>
            </a:r>
            <a:r>
              <a:rPr dirty="0" sz="900" spc="-5">
                <a:latin typeface="Times New Roman"/>
                <a:cs typeface="Times New Roman"/>
              </a:rPr>
              <a:t>Any mention </a:t>
            </a:r>
            <a:r>
              <a:rPr dirty="0" sz="900">
                <a:latin typeface="Times New Roman"/>
                <a:cs typeface="Times New Roman"/>
              </a:rPr>
              <a:t>of </a:t>
            </a:r>
            <a:r>
              <a:rPr dirty="0" sz="900" spc="-5">
                <a:latin typeface="Times New Roman"/>
                <a:cs typeface="Times New Roman"/>
              </a:rPr>
              <a:t>commercial products </a:t>
            </a:r>
            <a:r>
              <a:rPr dirty="0" sz="900">
                <a:latin typeface="Times New Roman"/>
                <a:cs typeface="Times New Roman"/>
              </a:rPr>
              <a:t>or </a:t>
            </a:r>
            <a:r>
              <a:rPr dirty="0" sz="900" spc="-5">
                <a:latin typeface="Times New Roman"/>
                <a:cs typeface="Times New Roman"/>
              </a:rPr>
              <a:t>services within NIST documents </a:t>
            </a:r>
            <a:r>
              <a:rPr dirty="0" sz="900">
                <a:latin typeface="Times New Roman"/>
                <a:cs typeface="Times New Roman"/>
              </a:rPr>
              <a:t>is for </a:t>
            </a:r>
            <a:r>
              <a:rPr dirty="0" sz="900" spc="-5">
                <a:latin typeface="Times New Roman"/>
                <a:cs typeface="Times New Roman"/>
              </a:rPr>
              <a:t>information only; it </a:t>
            </a:r>
            <a:r>
              <a:rPr dirty="0" sz="900">
                <a:latin typeface="Times New Roman"/>
                <a:cs typeface="Times New Roman"/>
              </a:rPr>
              <a:t>does </a:t>
            </a:r>
            <a:r>
              <a:rPr dirty="0" sz="900" spc="-5">
                <a:latin typeface="Times New Roman"/>
                <a:cs typeface="Times New Roman"/>
              </a:rPr>
              <a:t>not </a:t>
            </a:r>
            <a:r>
              <a:rPr dirty="0" sz="900">
                <a:latin typeface="Times New Roman"/>
                <a:cs typeface="Times New Roman"/>
              </a:rPr>
              <a:t>imply a  </a:t>
            </a:r>
            <a:r>
              <a:rPr dirty="0" sz="900" spc="-5">
                <a:latin typeface="Times New Roman"/>
                <a:cs typeface="Times New Roman"/>
              </a:rPr>
              <a:t>recommendation </a:t>
            </a:r>
            <a:r>
              <a:rPr dirty="0" sz="900">
                <a:latin typeface="Times New Roman"/>
                <a:cs typeface="Times New Roman"/>
              </a:rPr>
              <a:t>or </a:t>
            </a:r>
            <a:r>
              <a:rPr dirty="0" sz="900" spc="-5">
                <a:latin typeface="Times New Roman"/>
                <a:cs typeface="Times New Roman"/>
              </a:rPr>
              <a:t>endorsement </a:t>
            </a:r>
            <a:r>
              <a:rPr dirty="0" sz="900">
                <a:latin typeface="Times New Roman"/>
                <a:cs typeface="Times New Roman"/>
              </a:rPr>
              <a:t>by </a:t>
            </a:r>
            <a:r>
              <a:rPr dirty="0" sz="900" spc="-5">
                <a:latin typeface="Times New Roman"/>
                <a:cs typeface="Times New Roman"/>
              </a:rPr>
              <a:t>NIST.</a:t>
            </a:r>
            <a:endParaRPr sz="9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1130300" y="919226"/>
            <a:ext cx="5650230" cy="1818639"/>
          </a:xfrm>
          <a:prstGeom prst="rect">
            <a:avLst/>
          </a:prstGeom>
        </p:spPr>
        <p:txBody>
          <a:bodyPr wrap="square" lIns="0" tIns="24765" rIns="0" bIns="0" rtlCol="0" vert="horz">
            <a:spAutoFit/>
          </a:bodyPr>
          <a:lstStyle/>
          <a:p>
            <a:pPr marL="241300" marR="5080" indent="-228600">
              <a:lnSpc>
                <a:spcPts val="1380"/>
              </a:lnSpc>
              <a:spcBef>
                <a:spcPts val="195"/>
              </a:spcBef>
              <a:buFont typeface="Symbol"/>
              <a:buChar char=""/>
              <a:tabLst>
                <a:tab pos="240665" algn="l"/>
                <a:tab pos="241300" algn="l"/>
              </a:tabLst>
            </a:pPr>
            <a:r>
              <a:rPr dirty="0" sz="1200" spc="-5" b="1">
                <a:latin typeface="Times New Roman"/>
                <a:cs typeface="Times New Roman"/>
              </a:rPr>
              <a:t>Section </a:t>
            </a:r>
            <a:r>
              <a:rPr dirty="0" sz="1200" b="1">
                <a:latin typeface="Times New Roman"/>
                <a:cs typeface="Times New Roman"/>
              </a:rPr>
              <a:t>4 </a:t>
            </a:r>
            <a:r>
              <a:rPr dirty="0" sz="1200" spc="-5">
                <a:latin typeface="Times New Roman"/>
                <a:cs typeface="Times New Roman"/>
              </a:rPr>
              <a:t>lists some possible use cases where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may </a:t>
            </a:r>
            <a:r>
              <a:rPr dirty="0" sz="1200" spc="-5">
                <a:latin typeface="Times New Roman"/>
                <a:cs typeface="Times New Roman"/>
              </a:rPr>
              <a:t>make enterprise environments  </a:t>
            </a:r>
            <a:r>
              <a:rPr dirty="0" sz="1200">
                <a:latin typeface="Times New Roman"/>
                <a:cs typeface="Times New Roman"/>
              </a:rPr>
              <a:t>more </a:t>
            </a:r>
            <a:r>
              <a:rPr dirty="0" sz="1200" spc="-5">
                <a:latin typeface="Times New Roman"/>
                <a:cs typeface="Times New Roman"/>
              </a:rPr>
              <a:t>secure </a:t>
            </a:r>
            <a:r>
              <a:rPr dirty="0" sz="1200">
                <a:latin typeface="Times New Roman"/>
                <a:cs typeface="Times New Roman"/>
              </a:rPr>
              <a:t>and less </a:t>
            </a:r>
            <a:r>
              <a:rPr dirty="0" sz="1200" spc="-5">
                <a:latin typeface="Times New Roman"/>
                <a:cs typeface="Times New Roman"/>
              </a:rPr>
              <a:t>prone </a:t>
            </a:r>
            <a:r>
              <a:rPr dirty="0" sz="1200">
                <a:latin typeface="Times New Roman"/>
                <a:cs typeface="Times New Roman"/>
              </a:rPr>
              <a:t>to </a:t>
            </a:r>
            <a:r>
              <a:rPr dirty="0" sz="1200" spc="-5">
                <a:latin typeface="Times New Roman"/>
                <a:cs typeface="Times New Roman"/>
              </a:rPr>
              <a:t>successful exploitation. These include enterprises with  remote employees, </a:t>
            </a:r>
            <a:r>
              <a:rPr dirty="0" sz="1200">
                <a:latin typeface="Times New Roman"/>
                <a:cs typeface="Times New Roman"/>
              </a:rPr>
              <a:t>cloud </a:t>
            </a:r>
            <a:r>
              <a:rPr dirty="0" sz="1200" spc="-5">
                <a:latin typeface="Times New Roman"/>
                <a:cs typeface="Times New Roman"/>
              </a:rPr>
              <a:t>services, and </a:t>
            </a:r>
            <a:r>
              <a:rPr dirty="0" sz="1200">
                <a:latin typeface="Times New Roman"/>
                <a:cs typeface="Times New Roman"/>
              </a:rPr>
              <a:t>guest</a:t>
            </a:r>
            <a:r>
              <a:rPr dirty="0" sz="1200" spc="10">
                <a:latin typeface="Times New Roman"/>
                <a:cs typeface="Times New Roman"/>
              </a:rPr>
              <a:t> </a:t>
            </a:r>
            <a:r>
              <a:rPr dirty="0" sz="1200" spc="-5">
                <a:latin typeface="Times New Roman"/>
                <a:cs typeface="Times New Roman"/>
              </a:rPr>
              <a:t>networks.</a:t>
            </a:r>
            <a:endParaRPr sz="1200">
              <a:latin typeface="Times New Roman"/>
              <a:cs typeface="Times New Roman"/>
            </a:endParaRPr>
          </a:p>
          <a:p>
            <a:pPr marL="241300" marR="300355" indent="-228600">
              <a:lnSpc>
                <a:spcPts val="1380"/>
              </a:lnSpc>
              <a:spcBef>
                <a:spcPts val="85"/>
              </a:spcBef>
              <a:buFont typeface="Symbol"/>
              <a:buChar char=""/>
              <a:tabLst>
                <a:tab pos="240665" algn="l"/>
                <a:tab pos="241300" algn="l"/>
              </a:tabLst>
            </a:pPr>
            <a:r>
              <a:rPr dirty="0" sz="1200" spc="-5" b="1">
                <a:latin typeface="Times New Roman"/>
                <a:cs typeface="Times New Roman"/>
              </a:rPr>
              <a:t>Section </a:t>
            </a:r>
            <a:r>
              <a:rPr dirty="0" sz="1200" b="1">
                <a:latin typeface="Times New Roman"/>
                <a:cs typeface="Times New Roman"/>
              </a:rPr>
              <a:t>5 </a:t>
            </a:r>
            <a:r>
              <a:rPr dirty="0" sz="1200" spc="-5">
                <a:latin typeface="Times New Roman"/>
                <a:cs typeface="Times New Roman"/>
              </a:rPr>
              <a:t>discusses threats </a:t>
            </a:r>
            <a:r>
              <a:rPr dirty="0" sz="1200">
                <a:latin typeface="Times New Roman"/>
                <a:cs typeface="Times New Roman"/>
              </a:rPr>
              <a:t>to an </a:t>
            </a:r>
            <a:r>
              <a:rPr dirty="0" sz="1200" spc="-5">
                <a:latin typeface="Times New Roman"/>
                <a:cs typeface="Times New Roman"/>
              </a:rPr>
              <a:t>enterprise using </a:t>
            </a:r>
            <a:r>
              <a:rPr dirty="0" sz="1200">
                <a:latin typeface="Times New Roman"/>
                <a:cs typeface="Times New Roman"/>
              </a:rPr>
              <a:t>a </a:t>
            </a:r>
            <a:r>
              <a:rPr dirty="0" sz="1200" spc="-5">
                <a:latin typeface="Times New Roman"/>
                <a:cs typeface="Times New Roman"/>
              </a:rPr>
              <a:t>ZTA. Many </a:t>
            </a:r>
            <a:r>
              <a:rPr dirty="0" sz="1200">
                <a:latin typeface="Times New Roman"/>
                <a:cs typeface="Times New Roman"/>
              </a:rPr>
              <a:t>of </a:t>
            </a:r>
            <a:r>
              <a:rPr dirty="0" sz="1200" spc="-5">
                <a:latin typeface="Times New Roman"/>
                <a:cs typeface="Times New Roman"/>
              </a:rPr>
              <a:t>these threats are  similar </a:t>
            </a:r>
            <a:r>
              <a:rPr dirty="0" sz="1200">
                <a:latin typeface="Times New Roman"/>
                <a:cs typeface="Times New Roman"/>
              </a:rPr>
              <a:t>to </a:t>
            </a:r>
            <a:r>
              <a:rPr dirty="0" sz="1200" spc="-5">
                <a:latin typeface="Times New Roman"/>
                <a:cs typeface="Times New Roman"/>
              </a:rPr>
              <a:t>any architected networks </a:t>
            </a:r>
            <a:r>
              <a:rPr dirty="0" sz="1200">
                <a:latin typeface="Times New Roman"/>
                <a:cs typeface="Times New Roman"/>
              </a:rPr>
              <a:t>but may </a:t>
            </a:r>
            <a:r>
              <a:rPr dirty="0" sz="1200" spc="-5">
                <a:latin typeface="Times New Roman"/>
                <a:cs typeface="Times New Roman"/>
              </a:rPr>
              <a:t>require different mitigation</a:t>
            </a:r>
            <a:r>
              <a:rPr dirty="0" sz="1200" spc="125">
                <a:latin typeface="Times New Roman"/>
                <a:cs typeface="Times New Roman"/>
              </a:rPr>
              <a:t> </a:t>
            </a:r>
            <a:r>
              <a:rPr dirty="0" sz="1200" spc="-5">
                <a:latin typeface="Times New Roman"/>
                <a:cs typeface="Times New Roman"/>
              </a:rPr>
              <a:t>techniques.</a:t>
            </a:r>
            <a:endParaRPr sz="1200">
              <a:latin typeface="Times New Roman"/>
              <a:cs typeface="Times New Roman"/>
            </a:endParaRPr>
          </a:p>
          <a:p>
            <a:pPr marL="241300" marR="186055" indent="-228600">
              <a:lnSpc>
                <a:spcPts val="1390"/>
              </a:lnSpc>
              <a:spcBef>
                <a:spcPts val="75"/>
              </a:spcBef>
              <a:buFont typeface="Symbol"/>
              <a:buChar char=""/>
              <a:tabLst>
                <a:tab pos="240665" algn="l"/>
                <a:tab pos="241300" algn="l"/>
              </a:tabLst>
            </a:pPr>
            <a:r>
              <a:rPr dirty="0" sz="1200" spc="-5" b="1">
                <a:latin typeface="Times New Roman"/>
                <a:cs typeface="Times New Roman"/>
              </a:rPr>
              <a:t>Section </a:t>
            </a:r>
            <a:r>
              <a:rPr dirty="0" sz="1200" b="1">
                <a:latin typeface="Times New Roman"/>
                <a:cs typeface="Times New Roman"/>
              </a:rPr>
              <a:t>6 </a:t>
            </a:r>
            <a:r>
              <a:rPr dirty="0" sz="1200" spc="-5">
                <a:latin typeface="Times New Roman"/>
                <a:cs typeface="Times New Roman"/>
              </a:rPr>
              <a:t>discusses </a:t>
            </a:r>
            <a:r>
              <a:rPr dirty="0" sz="1200">
                <a:latin typeface="Times New Roman"/>
                <a:cs typeface="Times New Roman"/>
              </a:rPr>
              <a:t>how </a:t>
            </a:r>
            <a:r>
              <a:rPr dirty="0" sz="1200" spc="-5">
                <a:latin typeface="Times New Roman"/>
                <a:cs typeface="Times New Roman"/>
              </a:rPr>
              <a:t>ZTA </a:t>
            </a:r>
            <a:r>
              <a:rPr dirty="0" sz="1200">
                <a:latin typeface="Times New Roman"/>
                <a:cs typeface="Times New Roman"/>
              </a:rPr>
              <a:t>tenets fit into </a:t>
            </a:r>
            <a:r>
              <a:rPr dirty="0" sz="1200" spc="-5">
                <a:latin typeface="Times New Roman"/>
                <a:cs typeface="Times New Roman"/>
              </a:rPr>
              <a:t>and/or complement existing </a:t>
            </a:r>
            <a:r>
              <a:rPr dirty="0" sz="1200">
                <a:latin typeface="Times New Roman"/>
                <a:cs typeface="Times New Roman"/>
              </a:rPr>
              <a:t>guidance for  </a:t>
            </a:r>
            <a:r>
              <a:rPr dirty="0" sz="1200" spc="-5">
                <a:latin typeface="Times New Roman"/>
                <a:cs typeface="Times New Roman"/>
              </a:rPr>
              <a:t>federal agencies.</a:t>
            </a:r>
            <a:endParaRPr sz="1200">
              <a:latin typeface="Times New Roman"/>
              <a:cs typeface="Times New Roman"/>
            </a:endParaRPr>
          </a:p>
          <a:p>
            <a:pPr marL="241300" marR="203835" indent="-228600">
              <a:lnSpc>
                <a:spcPts val="1380"/>
              </a:lnSpc>
              <a:spcBef>
                <a:spcPts val="75"/>
              </a:spcBef>
              <a:buFont typeface="Symbol"/>
              <a:buChar char=""/>
              <a:tabLst>
                <a:tab pos="240665" algn="l"/>
                <a:tab pos="241300" algn="l"/>
              </a:tabLst>
            </a:pPr>
            <a:r>
              <a:rPr dirty="0" sz="1200" spc="-5" b="1">
                <a:latin typeface="Times New Roman"/>
                <a:cs typeface="Times New Roman"/>
              </a:rPr>
              <a:t>Section </a:t>
            </a:r>
            <a:r>
              <a:rPr dirty="0" sz="1200" b="1">
                <a:latin typeface="Times New Roman"/>
                <a:cs typeface="Times New Roman"/>
              </a:rPr>
              <a:t>7 </a:t>
            </a:r>
            <a:r>
              <a:rPr dirty="0" sz="1200" spc="-5">
                <a:latin typeface="Times New Roman"/>
                <a:cs typeface="Times New Roman"/>
              </a:rPr>
              <a:t>presents </a:t>
            </a:r>
            <a:r>
              <a:rPr dirty="0" sz="1200">
                <a:latin typeface="Times New Roman"/>
                <a:cs typeface="Times New Roman"/>
              </a:rPr>
              <a:t>the </a:t>
            </a:r>
            <a:r>
              <a:rPr dirty="0" sz="1200" spc="-5">
                <a:latin typeface="Times New Roman"/>
                <a:cs typeface="Times New Roman"/>
              </a:rPr>
              <a:t>starting </a:t>
            </a:r>
            <a:r>
              <a:rPr dirty="0" sz="1200">
                <a:latin typeface="Times New Roman"/>
                <a:cs typeface="Times New Roman"/>
              </a:rPr>
              <a:t>point for </a:t>
            </a:r>
            <a:r>
              <a:rPr dirty="0" sz="1200" spc="-5">
                <a:latin typeface="Times New Roman"/>
                <a:cs typeface="Times New Roman"/>
              </a:rPr>
              <a:t>transitioning </a:t>
            </a:r>
            <a:r>
              <a:rPr dirty="0" sz="1200">
                <a:latin typeface="Times New Roman"/>
                <a:cs typeface="Times New Roman"/>
              </a:rPr>
              <a:t>an </a:t>
            </a:r>
            <a:r>
              <a:rPr dirty="0" sz="1200" spc="-5">
                <a:latin typeface="Times New Roman"/>
                <a:cs typeface="Times New Roman"/>
              </a:rPr>
              <a:t>enterprise </a:t>
            </a:r>
            <a:r>
              <a:rPr dirty="0" sz="1200">
                <a:latin typeface="Times New Roman"/>
                <a:cs typeface="Times New Roman"/>
              </a:rPr>
              <a:t>(such as a </a:t>
            </a:r>
            <a:r>
              <a:rPr dirty="0" sz="1200" spc="-5">
                <a:latin typeface="Times New Roman"/>
                <a:cs typeface="Times New Roman"/>
              </a:rPr>
              <a:t>federal  </a:t>
            </a:r>
            <a:r>
              <a:rPr dirty="0" sz="1200">
                <a:latin typeface="Times New Roman"/>
                <a:cs typeface="Times New Roman"/>
              </a:rPr>
              <a:t>agency) to a </a:t>
            </a:r>
            <a:r>
              <a:rPr dirty="0" sz="1200" spc="-5">
                <a:latin typeface="Times New Roman"/>
                <a:cs typeface="Times New Roman"/>
              </a:rPr>
              <a:t>ZTA. This </a:t>
            </a:r>
            <a:r>
              <a:rPr dirty="0" sz="1200">
                <a:latin typeface="Times New Roman"/>
                <a:cs typeface="Times New Roman"/>
              </a:rPr>
              <a:t>includes a </a:t>
            </a:r>
            <a:r>
              <a:rPr dirty="0" sz="1200" spc="-5">
                <a:latin typeface="Times New Roman"/>
                <a:cs typeface="Times New Roman"/>
              </a:rPr>
              <a:t>description of the general steps </a:t>
            </a:r>
            <a:r>
              <a:rPr dirty="0" sz="1200">
                <a:latin typeface="Times New Roman"/>
                <a:cs typeface="Times New Roman"/>
              </a:rPr>
              <a:t>needed </a:t>
            </a:r>
            <a:r>
              <a:rPr dirty="0" sz="1200" spc="-5">
                <a:latin typeface="Times New Roman"/>
                <a:cs typeface="Times New Roman"/>
              </a:rPr>
              <a:t>to </a:t>
            </a:r>
            <a:r>
              <a:rPr dirty="0" sz="1200">
                <a:latin typeface="Times New Roman"/>
                <a:cs typeface="Times New Roman"/>
              </a:rPr>
              <a:t>plan and  deploy </a:t>
            </a:r>
            <a:r>
              <a:rPr dirty="0" sz="1200" spc="-5">
                <a:latin typeface="Times New Roman"/>
                <a:cs typeface="Times New Roman"/>
              </a:rPr>
              <a:t>applications </a:t>
            </a:r>
            <a:r>
              <a:rPr dirty="0" sz="1200">
                <a:latin typeface="Times New Roman"/>
                <a:cs typeface="Times New Roman"/>
              </a:rPr>
              <a:t>and </a:t>
            </a:r>
            <a:r>
              <a:rPr dirty="0" sz="1200" spc="-5">
                <a:latin typeface="Times New Roman"/>
                <a:cs typeface="Times New Roman"/>
              </a:rPr>
              <a:t>enterprise infrastructure </a:t>
            </a:r>
            <a:r>
              <a:rPr dirty="0" sz="1200">
                <a:latin typeface="Times New Roman"/>
                <a:cs typeface="Times New Roman"/>
              </a:rPr>
              <a:t>that </a:t>
            </a:r>
            <a:r>
              <a:rPr dirty="0" sz="1200" spc="-5">
                <a:latin typeface="Times New Roman"/>
                <a:cs typeface="Times New Roman"/>
              </a:rPr>
              <a:t>are guided </a:t>
            </a:r>
            <a:r>
              <a:rPr dirty="0" sz="1200">
                <a:latin typeface="Times New Roman"/>
                <a:cs typeface="Times New Roman"/>
              </a:rPr>
              <a:t>by </a:t>
            </a:r>
            <a:r>
              <a:rPr dirty="0" sz="1200" spc="-5">
                <a:latin typeface="Times New Roman"/>
                <a:cs typeface="Times New Roman"/>
              </a:rPr>
              <a:t>ZT</a:t>
            </a:r>
            <a:r>
              <a:rPr dirty="0" sz="1200" spc="40">
                <a:latin typeface="Times New Roman"/>
                <a:cs typeface="Times New Roman"/>
              </a:rPr>
              <a:t> </a:t>
            </a:r>
            <a:r>
              <a:rPr dirty="0" sz="1200" spc="-5">
                <a:latin typeface="Times New Roman"/>
                <a:cs typeface="Times New Roman"/>
              </a:rPr>
              <a:t>tenets.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2	</a:t>
            </a:r>
            <a:r>
              <a:rPr dirty="0" sz="1200" spc="-5" b="1">
                <a:solidFill>
                  <a:srgbClr val="FFFFFF"/>
                </a:solidFill>
                <a:latin typeface="Arial"/>
                <a:cs typeface="Arial"/>
              </a:rPr>
              <a:t>Zero Trust Basics</a:t>
            </a:r>
            <a:endParaRPr sz="12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a:t>
            </a:r>
          </a:p>
        </p:txBody>
      </p:sp>
      <p:sp>
        <p:nvSpPr>
          <p:cNvPr id="7" name="object 7"/>
          <p:cNvSpPr txBox="1"/>
          <p:nvPr/>
        </p:nvSpPr>
        <p:spPr>
          <a:xfrm>
            <a:off x="901700" y="1274318"/>
            <a:ext cx="5967730" cy="7606665"/>
          </a:xfrm>
          <a:prstGeom prst="rect">
            <a:avLst/>
          </a:prstGeom>
        </p:spPr>
        <p:txBody>
          <a:bodyPr wrap="square" lIns="0" tIns="20320" rIns="0" bIns="0" rtlCol="0" vert="horz">
            <a:spAutoFit/>
          </a:bodyPr>
          <a:lstStyle/>
          <a:p>
            <a:pPr marL="12700" marR="17145">
              <a:lnSpc>
                <a:spcPct val="95800"/>
              </a:lnSpc>
              <a:spcBef>
                <a:spcPts val="160"/>
              </a:spcBef>
            </a:pPr>
            <a:r>
              <a:rPr dirty="0" sz="1200" spc="-5">
                <a:latin typeface="Times New Roman"/>
                <a:cs typeface="Times New Roman"/>
              </a:rPr>
              <a:t>Zero trust is </a:t>
            </a:r>
            <a:r>
              <a:rPr dirty="0" sz="1200">
                <a:latin typeface="Times New Roman"/>
                <a:cs typeface="Times New Roman"/>
              </a:rPr>
              <a:t>a </a:t>
            </a:r>
            <a:r>
              <a:rPr dirty="0" sz="1200" spc="-5">
                <a:latin typeface="Times New Roman"/>
                <a:cs typeface="Times New Roman"/>
              </a:rPr>
              <a:t>cybersecurity paradigm </a:t>
            </a:r>
            <a:r>
              <a:rPr dirty="0" sz="1200">
                <a:latin typeface="Times New Roman"/>
                <a:cs typeface="Times New Roman"/>
              </a:rPr>
              <a:t>focused on </a:t>
            </a:r>
            <a:r>
              <a:rPr dirty="0" sz="1200" spc="-5">
                <a:latin typeface="Times New Roman"/>
                <a:cs typeface="Times New Roman"/>
              </a:rPr>
              <a:t>resource protection </a:t>
            </a:r>
            <a:r>
              <a:rPr dirty="0" sz="1200">
                <a:latin typeface="Times New Roman"/>
                <a:cs typeface="Times New Roman"/>
              </a:rPr>
              <a:t>and </a:t>
            </a:r>
            <a:r>
              <a:rPr dirty="0" sz="1200" spc="-5">
                <a:latin typeface="Times New Roman"/>
                <a:cs typeface="Times New Roman"/>
              </a:rPr>
              <a:t>the premise that trust  </a:t>
            </a:r>
            <a:r>
              <a:rPr dirty="0" sz="1200">
                <a:latin typeface="Times New Roman"/>
                <a:cs typeface="Times New Roman"/>
              </a:rPr>
              <a:t>is never </a:t>
            </a:r>
            <a:r>
              <a:rPr dirty="0" sz="1200" spc="-5">
                <a:latin typeface="Times New Roman"/>
                <a:cs typeface="Times New Roman"/>
              </a:rPr>
              <a:t>granted implicitly </a:t>
            </a:r>
            <a:r>
              <a:rPr dirty="0" sz="1200">
                <a:latin typeface="Times New Roman"/>
                <a:cs typeface="Times New Roman"/>
              </a:rPr>
              <a:t>but </a:t>
            </a:r>
            <a:r>
              <a:rPr dirty="0" sz="1200" spc="-5">
                <a:latin typeface="Times New Roman"/>
                <a:cs typeface="Times New Roman"/>
              </a:rPr>
              <a:t>must </a:t>
            </a:r>
            <a:r>
              <a:rPr dirty="0" sz="1200">
                <a:latin typeface="Times New Roman"/>
                <a:cs typeface="Times New Roman"/>
              </a:rPr>
              <a:t>be </a:t>
            </a:r>
            <a:r>
              <a:rPr dirty="0" sz="1200" spc="-5">
                <a:latin typeface="Times New Roman"/>
                <a:cs typeface="Times New Roman"/>
              </a:rPr>
              <a:t>continually evaluated. Zero trust architecture is </a:t>
            </a:r>
            <a:r>
              <a:rPr dirty="0" sz="1200">
                <a:latin typeface="Times New Roman"/>
                <a:cs typeface="Times New Roman"/>
              </a:rPr>
              <a:t>an </a:t>
            </a:r>
            <a:r>
              <a:rPr dirty="0" sz="1200" spc="-5">
                <a:latin typeface="Times New Roman"/>
                <a:cs typeface="Times New Roman"/>
              </a:rPr>
              <a:t>end-to-  </a:t>
            </a:r>
            <a:r>
              <a:rPr dirty="0" sz="1200">
                <a:latin typeface="Times New Roman"/>
                <a:cs typeface="Times New Roman"/>
              </a:rPr>
              <a:t>end </a:t>
            </a:r>
            <a:r>
              <a:rPr dirty="0" sz="1200" spc="-5">
                <a:latin typeface="Times New Roman"/>
                <a:cs typeface="Times New Roman"/>
              </a:rPr>
              <a:t>approach </a:t>
            </a:r>
            <a:r>
              <a:rPr dirty="0" sz="1200">
                <a:latin typeface="Times New Roman"/>
                <a:cs typeface="Times New Roman"/>
              </a:rPr>
              <a:t>to </a:t>
            </a:r>
            <a:r>
              <a:rPr dirty="0" sz="1200" spc="-5">
                <a:latin typeface="Times New Roman"/>
                <a:cs typeface="Times New Roman"/>
              </a:rPr>
              <a:t>enterprise resource </a:t>
            </a:r>
            <a:r>
              <a:rPr dirty="0" sz="1200">
                <a:latin typeface="Times New Roman"/>
                <a:cs typeface="Times New Roman"/>
              </a:rPr>
              <a:t>and data </a:t>
            </a:r>
            <a:r>
              <a:rPr dirty="0" sz="1200" spc="-5">
                <a:latin typeface="Times New Roman"/>
                <a:cs typeface="Times New Roman"/>
              </a:rPr>
              <a:t>security </a:t>
            </a:r>
            <a:r>
              <a:rPr dirty="0" sz="1200">
                <a:latin typeface="Times New Roman"/>
                <a:cs typeface="Times New Roman"/>
              </a:rPr>
              <a:t>that </a:t>
            </a:r>
            <a:r>
              <a:rPr dirty="0" sz="1200" spc="-5">
                <a:latin typeface="Times New Roman"/>
                <a:cs typeface="Times New Roman"/>
              </a:rPr>
              <a:t>encompasses identity (person </a:t>
            </a:r>
            <a:r>
              <a:rPr dirty="0" sz="1200">
                <a:latin typeface="Times New Roman"/>
                <a:cs typeface="Times New Roman"/>
              </a:rPr>
              <a:t>and non-  person </a:t>
            </a:r>
            <a:r>
              <a:rPr dirty="0" sz="1200" spc="-5">
                <a:latin typeface="Times New Roman"/>
                <a:cs typeface="Times New Roman"/>
              </a:rPr>
              <a:t>entities), credentials, access management, operations, </a:t>
            </a:r>
            <a:r>
              <a:rPr dirty="0" sz="1200">
                <a:latin typeface="Times New Roman"/>
                <a:cs typeface="Times New Roman"/>
              </a:rPr>
              <a:t>endpoints, hosting </a:t>
            </a:r>
            <a:r>
              <a:rPr dirty="0" sz="1200" spc="-5">
                <a:latin typeface="Times New Roman"/>
                <a:cs typeface="Times New Roman"/>
              </a:rPr>
              <a:t>environments,  </a:t>
            </a:r>
            <a:r>
              <a:rPr dirty="0" sz="1200">
                <a:latin typeface="Times New Roman"/>
                <a:cs typeface="Times New Roman"/>
              </a:rPr>
              <a:t>and the </a:t>
            </a:r>
            <a:r>
              <a:rPr dirty="0" sz="1200" spc="-5">
                <a:latin typeface="Times New Roman"/>
                <a:cs typeface="Times New Roman"/>
              </a:rPr>
              <a:t>interconnecting infrastructure. The initial </a:t>
            </a:r>
            <a:r>
              <a:rPr dirty="0" sz="1200">
                <a:latin typeface="Times New Roman"/>
                <a:cs typeface="Times New Roman"/>
              </a:rPr>
              <a:t>focus should be on </a:t>
            </a:r>
            <a:r>
              <a:rPr dirty="0" sz="1200" spc="-5">
                <a:latin typeface="Times New Roman"/>
                <a:cs typeface="Times New Roman"/>
              </a:rPr>
              <a:t>restricting resources </a:t>
            </a:r>
            <a:r>
              <a:rPr dirty="0" sz="1200">
                <a:latin typeface="Times New Roman"/>
                <a:cs typeface="Times New Roman"/>
              </a:rPr>
              <a:t>to  those </a:t>
            </a:r>
            <a:r>
              <a:rPr dirty="0" sz="1200" spc="-5">
                <a:latin typeface="Times New Roman"/>
                <a:cs typeface="Times New Roman"/>
              </a:rPr>
              <a:t>with </a:t>
            </a:r>
            <a:r>
              <a:rPr dirty="0" sz="1200">
                <a:latin typeface="Times New Roman"/>
                <a:cs typeface="Times New Roman"/>
              </a:rPr>
              <a:t>a need to </a:t>
            </a:r>
            <a:r>
              <a:rPr dirty="0" sz="1200" spc="-5">
                <a:latin typeface="Times New Roman"/>
                <a:cs typeface="Times New Roman"/>
              </a:rPr>
              <a:t>access </a:t>
            </a:r>
            <a:r>
              <a:rPr dirty="0" sz="1200">
                <a:latin typeface="Times New Roman"/>
                <a:cs typeface="Times New Roman"/>
              </a:rPr>
              <a:t>and </a:t>
            </a:r>
            <a:r>
              <a:rPr dirty="0" sz="1200" spc="-5">
                <a:latin typeface="Times New Roman"/>
                <a:cs typeface="Times New Roman"/>
              </a:rPr>
              <a:t>grant </a:t>
            </a:r>
            <a:r>
              <a:rPr dirty="0" sz="1200">
                <a:latin typeface="Times New Roman"/>
                <a:cs typeface="Times New Roman"/>
              </a:rPr>
              <a:t>only the </a:t>
            </a:r>
            <a:r>
              <a:rPr dirty="0" sz="1200" spc="-5">
                <a:latin typeface="Times New Roman"/>
                <a:cs typeface="Times New Roman"/>
              </a:rPr>
              <a:t>minimum privileges </a:t>
            </a:r>
            <a:r>
              <a:rPr dirty="0" sz="1200">
                <a:latin typeface="Times New Roman"/>
                <a:cs typeface="Times New Roman"/>
              </a:rPr>
              <a:t>(e.g., </a:t>
            </a:r>
            <a:r>
              <a:rPr dirty="0" sz="1200" spc="-5">
                <a:latin typeface="Times New Roman"/>
                <a:cs typeface="Times New Roman"/>
              </a:rPr>
              <a:t>read, write, delete)  </a:t>
            </a:r>
            <a:r>
              <a:rPr dirty="0" sz="1200">
                <a:latin typeface="Times New Roman"/>
                <a:cs typeface="Times New Roman"/>
              </a:rPr>
              <a:t>needed to </a:t>
            </a:r>
            <a:r>
              <a:rPr dirty="0" sz="1200" spc="-5">
                <a:latin typeface="Times New Roman"/>
                <a:cs typeface="Times New Roman"/>
              </a:rPr>
              <a:t>perform </a:t>
            </a:r>
            <a:r>
              <a:rPr dirty="0" sz="1200">
                <a:latin typeface="Times New Roman"/>
                <a:cs typeface="Times New Roman"/>
              </a:rPr>
              <a:t>the </a:t>
            </a:r>
            <a:r>
              <a:rPr dirty="0" sz="1200" spc="-5">
                <a:latin typeface="Times New Roman"/>
                <a:cs typeface="Times New Roman"/>
              </a:rPr>
              <a:t>mission. Traditionally, agencies (and enterprise networks </a:t>
            </a:r>
            <a:r>
              <a:rPr dirty="0" sz="1200">
                <a:latin typeface="Times New Roman"/>
                <a:cs typeface="Times New Roman"/>
              </a:rPr>
              <a:t>in </a:t>
            </a:r>
            <a:r>
              <a:rPr dirty="0" sz="1200" spc="-5">
                <a:latin typeface="Times New Roman"/>
                <a:cs typeface="Times New Roman"/>
              </a:rPr>
              <a:t>general) </a:t>
            </a:r>
            <a:r>
              <a:rPr dirty="0" sz="1200">
                <a:latin typeface="Times New Roman"/>
                <a:cs typeface="Times New Roman"/>
              </a:rPr>
              <a:t>have  focused </a:t>
            </a:r>
            <a:r>
              <a:rPr dirty="0" sz="1200" spc="-5">
                <a:latin typeface="Times New Roman"/>
                <a:cs typeface="Times New Roman"/>
              </a:rPr>
              <a:t>on perimeter defense </a:t>
            </a:r>
            <a:r>
              <a:rPr dirty="0" sz="1200">
                <a:latin typeface="Times New Roman"/>
                <a:cs typeface="Times New Roman"/>
              </a:rPr>
              <a:t>and </a:t>
            </a:r>
            <a:r>
              <a:rPr dirty="0" sz="1200" spc="-5">
                <a:latin typeface="Times New Roman"/>
                <a:cs typeface="Times New Roman"/>
              </a:rPr>
              <a:t>authenticated subjects </a:t>
            </a:r>
            <a:r>
              <a:rPr dirty="0" sz="1200">
                <a:latin typeface="Times New Roman"/>
                <a:cs typeface="Times New Roman"/>
              </a:rPr>
              <a:t>are </a:t>
            </a:r>
            <a:r>
              <a:rPr dirty="0" sz="1200" spc="-5">
                <a:latin typeface="Times New Roman"/>
                <a:cs typeface="Times New Roman"/>
              </a:rPr>
              <a:t>given authorized access to </a:t>
            </a:r>
            <a:r>
              <a:rPr dirty="0" sz="1200">
                <a:latin typeface="Times New Roman"/>
                <a:cs typeface="Times New Roman"/>
              </a:rPr>
              <a:t>a </a:t>
            </a:r>
            <a:r>
              <a:rPr dirty="0" sz="1200" spc="-5">
                <a:latin typeface="Times New Roman"/>
                <a:cs typeface="Times New Roman"/>
              </a:rPr>
              <a:t>broad  collection of resources once </a:t>
            </a:r>
            <a:r>
              <a:rPr dirty="0" sz="1200">
                <a:latin typeface="Times New Roman"/>
                <a:cs typeface="Times New Roman"/>
              </a:rPr>
              <a:t>on the </a:t>
            </a:r>
            <a:r>
              <a:rPr dirty="0" sz="1200" spc="-5">
                <a:latin typeface="Times New Roman"/>
                <a:cs typeface="Times New Roman"/>
              </a:rPr>
              <a:t>internal network. As </a:t>
            </a:r>
            <a:r>
              <a:rPr dirty="0" sz="1200">
                <a:latin typeface="Times New Roman"/>
                <a:cs typeface="Times New Roman"/>
              </a:rPr>
              <a:t>a </a:t>
            </a:r>
            <a:r>
              <a:rPr dirty="0" sz="1200" spc="-5">
                <a:latin typeface="Times New Roman"/>
                <a:cs typeface="Times New Roman"/>
              </a:rPr>
              <a:t>result, unauthorized lateral movement  within the environment </a:t>
            </a:r>
            <a:r>
              <a:rPr dirty="0" sz="1200">
                <a:latin typeface="Times New Roman"/>
                <a:cs typeface="Times New Roman"/>
              </a:rPr>
              <a:t>has been </a:t>
            </a:r>
            <a:r>
              <a:rPr dirty="0" sz="1200" spc="-5">
                <a:latin typeface="Times New Roman"/>
                <a:cs typeface="Times New Roman"/>
              </a:rPr>
              <a:t>one </a:t>
            </a:r>
            <a:r>
              <a:rPr dirty="0" sz="1200">
                <a:latin typeface="Times New Roman"/>
                <a:cs typeface="Times New Roman"/>
              </a:rPr>
              <a:t>of the </a:t>
            </a:r>
            <a:r>
              <a:rPr dirty="0" sz="1200" spc="-5">
                <a:latin typeface="Times New Roman"/>
                <a:cs typeface="Times New Roman"/>
              </a:rPr>
              <a:t>biggest challenges </a:t>
            </a:r>
            <a:r>
              <a:rPr dirty="0" sz="1200">
                <a:latin typeface="Times New Roman"/>
                <a:cs typeface="Times New Roman"/>
              </a:rPr>
              <a:t>for </a:t>
            </a:r>
            <a:r>
              <a:rPr dirty="0" sz="1200" spc="-5">
                <a:latin typeface="Times New Roman"/>
                <a:cs typeface="Times New Roman"/>
              </a:rPr>
              <a:t>federal</a:t>
            </a:r>
            <a:r>
              <a:rPr dirty="0" sz="1200" spc="50">
                <a:latin typeface="Times New Roman"/>
                <a:cs typeface="Times New Roman"/>
              </a:rPr>
              <a:t> </a:t>
            </a:r>
            <a:r>
              <a:rPr dirty="0" sz="1200" spc="-5">
                <a:latin typeface="Times New Roman"/>
                <a:cs typeface="Times New Roman"/>
              </a:rPr>
              <a:t>agencies.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12700">
              <a:lnSpc>
                <a:spcPts val="1380"/>
              </a:lnSpc>
              <a:spcBef>
                <a:spcPts val="5"/>
              </a:spcBef>
            </a:pPr>
            <a:r>
              <a:rPr dirty="0" sz="1200" spc="-5">
                <a:latin typeface="Times New Roman"/>
                <a:cs typeface="Times New Roman"/>
              </a:rPr>
              <a:t>The Trusted Internet Connections (TIC) </a:t>
            </a:r>
            <a:r>
              <a:rPr dirty="0" sz="1200">
                <a:latin typeface="Times New Roman"/>
                <a:cs typeface="Times New Roman"/>
              </a:rPr>
              <a:t>and </a:t>
            </a:r>
            <a:r>
              <a:rPr dirty="0" sz="1200" spc="-5">
                <a:latin typeface="Times New Roman"/>
                <a:cs typeface="Times New Roman"/>
              </a:rPr>
              <a:t>agency perimeter firewalls provide strong internet  gateways. This </a:t>
            </a:r>
            <a:r>
              <a:rPr dirty="0" sz="1200">
                <a:latin typeface="Times New Roman"/>
                <a:cs typeface="Times New Roman"/>
              </a:rPr>
              <a:t>helps </a:t>
            </a:r>
            <a:r>
              <a:rPr dirty="0" sz="1200" spc="-5">
                <a:latin typeface="Times New Roman"/>
                <a:cs typeface="Times New Roman"/>
              </a:rPr>
              <a:t>block attackers </a:t>
            </a:r>
            <a:r>
              <a:rPr dirty="0" sz="1200">
                <a:latin typeface="Times New Roman"/>
                <a:cs typeface="Times New Roman"/>
              </a:rPr>
              <a:t>from the </a:t>
            </a:r>
            <a:r>
              <a:rPr dirty="0" sz="1200" spc="-5">
                <a:latin typeface="Times New Roman"/>
                <a:cs typeface="Times New Roman"/>
              </a:rPr>
              <a:t>internet, but the TICs </a:t>
            </a:r>
            <a:r>
              <a:rPr dirty="0" sz="1200">
                <a:latin typeface="Times New Roman"/>
                <a:cs typeface="Times New Roman"/>
              </a:rPr>
              <a:t>and </a:t>
            </a:r>
            <a:r>
              <a:rPr dirty="0" sz="1200" spc="-5">
                <a:latin typeface="Times New Roman"/>
                <a:cs typeface="Times New Roman"/>
              </a:rPr>
              <a:t>perimeter firewalls are  </a:t>
            </a:r>
            <a:r>
              <a:rPr dirty="0" sz="1200">
                <a:latin typeface="Times New Roman"/>
                <a:cs typeface="Times New Roman"/>
              </a:rPr>
              <a:t>less </a:t>
            </a:r>
            <a:r>
              <a:rPr dirty="0" sz="1200" spc="-5">
                <a:latin typeface="Times New Roman"/>
                <a:cs typeface="Times New Roman"/>
              </a:rPr>
              <a:t>useful for detecting </a:t>
            </a:r>
            <a:r>
              <a:rPr dirty="0" sz="1200">
                <a:latin typeface="Times New Roman"/>
                <a:cs typeface="Times New Roman"/>
              </a:rPr>
              <a:t>and </a:t>
            </a:r>
            <a:r>
              <a:rPr dirty="0" sz="1200" spc="-5">
                <a:latin typeface="Times New Roman"/>
                <a:cs typeface="Times New Roman"/>
              </a:rPr>
              <a:t>blocking attacks from inside </a:t>
            </a:r>
            <a:r>
              <a:rPr dirty="0" sz="1200">
                <a:latin typeface="Times New Roman"/>
                <a:cs typeface="Times New Roman"/>
              </a:rPr>
              <a:t>the </a:t>
            </a:r>
            <a:r>
              <a:rPr dirty="0" sz="1200" spc="-5">
                <a:latin typeface="Times New Roman"/>
                <a:cs typeface="Times New Roman"/>
              </a:rPr>
              <a:t>network and </a:t>
            </a:r>
            <a:r>
              <a:rPr dirty="0" sz="1200">
                <a:latin typeface="Times New Roman"/>
                <a:cs typeface="Times New Roman"/>
              </a:rPr>
              <a:t>cannot </a:t>
            </a:r>
            <a:r>
              <a:rPr dirty="0" sz="1200" spc="-5">
                <a:latin typeface="Times New Roman"/>
                <a:cs typeface="Times New Roman"/>
              </a:rPr>
              <a:t>protect subjects  </a:t>
            </a:r>
            <a:r>
              <a:rPr dirty="0" sz="1200">
                <a:latin typeface="Times New Roman"/>
                <a:cs typeface="Times New Roman"/>
              </a:rPr>
              <a:t>outside </a:t>
            </a:r>
            <a:r>
              <a:rPr dirty="0" sz="1200" spc="-5">
                <a:latin typeface="Times New Roman"/>
                <a:cs typeface="Times New Roman"/>
              </a:rPr>
              <a:t>of the enterprise perimeter (e.g., remote workers, cloud-based services, edge devices,  </a:t>
            </a:r>
            <a:r>
              <a:rPr dirty="0" sz="1200">
                <a:latin typeface="Times New Roman"/>
                <a:cs typeface="Times New Roman"/>
              </a:rPr>
              <a:t>etc.).</a:t>
            </a:r>
            <a:endParaRPr sz="1200">
              <a:latin typeface="Times New Roman"/>
              <a:cs typeface="Times New Roman"/>
            </a:endParaRPr>
          </a:p>
          <a:p>
            <a:pPr marL="12700">
              <a:lnSpc>
                <a:spcPct val="100000"/>
              </a:lnSpc>
              <a:spcBef>
                <a:spcPts val="1100"/>
              </a:spcBef>
            </a:pPr>
            <a:r>
              <a:rPr dirty="0" sz="1200" spc="-5">
                <a:latin typeface="Times New Roman"/>
                <a:cs typeface="Times New Roman"/>
              </a:rPr>
              <a:t>An operative definition </a:t>
            </a:r>
            <a:r>
              <a:rPr dirty="0" sz="1200">
                <a:latin typeface="Times New Roman"/>
                <a:cs typeface="Times New Roman"/>
              </a:rPr>
              <a:t>of zero </a:t>
            </a:r>
            <a:r>
              <a:rPr dirty="0" sz="1200" spc="-5">
                <a:latin typeface="Times New Roman"/>
                <a:cs typeface="Times New Roman"/>
              </a:rPr>
              <a:t>trust </a:t>
            </a:r>
            <a:r>
              <a:rPr dirty="0" sz="1200">
                <a:latin typeface="Times New Roman"/>
                <a:cs typeface="Times New Roman"/>
              </a:rPr>
              <a:t>and zero </a:t>
            </a:r>
            <a:r>
              <a:rPr dirty="0" sz="1200" spc="-5">
                <a:latin typeface="Times New Roman"/>
                <a:cs typeface="Times New Roman"/>
              </a:rPr>
              <a:t>trust architecture </a:t>
            </a:r>
            <a:r>
              <a:rPr dirty="0" sz="1200">
                <a:latin typeface="Times New Roman"/>
                <a:cs typeface="Times New Roman"/>
              </a:rPr>
              <a:t>is </a:t>
            </a:r>
            <a:r>
              <a:rPr dirty="0" sz="1200" spc="-5">
                <a:latin typeface="Times New Roman"/>
                <a:cs typeface="Times New Roman"/>
              </a:rPr>
              <a:t>as</a:t>
            </a:r>
            <a:r>
              <a:rPr dirty="0" sz="1200" spc="10">
                <a:latin typeface="Times New Roman"/>
                <a:cs typeface="Times New Roman"/>
              </a:rPr>
              <a:t> </a:t>
            </a:r>
            <a:r>
              <a:rPr dirty="0" sz="1200" spc="-5">
                <a:latin typeface="Times New Roman"/>
                <a:cs typeface="Times New Roman"/>
              </a:rPr>
              <a:t>follows:</a:t>
            </a:r>
            <a:endParaRPr sz="1200">
              <a:latin typeface="Times New Roman"/>
              <a:cs typeface="Times New Roman"/>
            </a:endParaRPr>
          </a:p>
          <a:p>
            <a:pPr>
              <a:lnSpc>
                <a:spcPct val="100000"/>
              </a:lnSpc>
              <a:spcBef>
                <a:spcPts val="30"/>
              </a:spcBef>
            </a:pPr>
            <a:endParaRPr sz="1050">
              <a:latin typeface="Times New Roman"/>
              <a:cs typeface="Times New Roman"/>
            </a:endParaRPr>
          </a:p>
          <a:p>
            <a:pPr marL="469900" marR="105410">
              <a:lnSpc>
                <a:spcPts val="1380"/>
              </a:lnSpc>
            </a:pPr>
            <a:r>
              <a:rPr dirty="0" sz="1200" spc="-5" i="1">
                <a:latin typeface="Times New Roman"/>
                <a:cs typeface="Times New Roman"/>
              </a:rPr>
              <a:t>Zero trust </a:t>
            </a:r>
            <a:r>
              <a:rPr dirty="0" sz="1200" spc="-5">
                <a:latin typeface="Times New Roman"/>
                <a:cs typeface="Times New Roman"/>
              </a:rPr>
              <a:t>(ZT) provides </a:t>
            </a:r>
            <a:r>
              <a:rPr dirty="0" sz="1200">
                <a:latin typeface="Times New Roman"/>
                <a:cs typeface="Times New Roman"/>
              </a:rPr>
              <a:t>a </a:t>
            </a:r>
            <a:r>
              <a:rPr dirty="0" sz="1200" spc="-5">
                <a:latin typeface="Times New Roman"/>
                <a:cs typeface="Times New Roman"/>
              </a:rPr>
              <a:t>collection </a:t>
            </a:r>
            <a:r>
              <a:rPr dirty="0" sz="1200">
                <a:latin typeface="Times New Roman"/>
                <a:cs typeface="Times New Roman"/>
              </a:rPr>
              <a:t>of </a:t>
            </a:r>
            <a:r>
              <a:rPr dirty="0" sz="1200" spc="-5">
                <a:latin typeface="Times New Roman"/>
                <a:cs typeface="Times New Roman"/>
              </a:rPr>
              <a:t>concepts </a:t>
            </a:r>
            <a:r>
              <a:rPr dirty="0" sz="1200">
                <a:latin typeface="Times New Roman"/>
                <a:cs typeface="Times New Roman"/>
              </a:rPr>
              <a:t>and ideas designed to </a:t>
            </a:r>
            <a:r>
              <a:rPr dirty="0" sz="1200" spc="-5">
                <a:latin typeface="Times New Roman"/>
                <a:cs typeface="Times New Roman"/>
              </a:rPr>
              <a:t>minimize  uncertainty in enforcing accurate, least privilege per-request </a:t>
            </a:r>
            <a:r>
              <a:rPr dirty="0" sz="1200">
                <a:latin typeface="Times New Roman"/>
                <a:cs typeface="Times New Roman"/>
              </a:rPr>
              <a:t>access </a:t>
            </a:r>
            <a:r>
              <a:rPr dirty="0" sz="1200" spc="-5">
                <a:latin typeface="Times New Roman"/>
                <a:cs typeface="Times New Roman"/>
              </a:rPr>
              <a:t>decisions </a:t>
            </a:r>
            <a:r>
              <a:rPr dirty="0" sz="1200">
                <a:latin typeface="Times New Roman"/>
                <a:cs typeface="Times New Roman"/>
              </a:rPr>
              <a:t>in  </a:t>
            </a:r>
            <a:r>
              <a:rPr dirty="0" sz="1200" spc="-5">
                <a:latin typeface="Times New Roman"/>
                <a:cs typeface="Times New Roman"/>
              </a:rPr>
              <a:t>information systems </a:t>
            </a:r>
            <a:r>
              <a:rPr dirty="0" sz="1200">
                <a:latin typeface="Times New Roman"/>
                <a:cs typeface="Times New Roman"/>
              </a:rPr>
              <a:t>and </a:t>
            </a:r>
            <a:r>
              <a:rPr dirty="0" sz="1200" spc="-5">
                <a:latin typeface="Times New Roman"/>
                <a:cs typeface="Times New Roman"/>
              </a:rPr>
              <a:t>services </a:t>
            </a:r>
            <a:r>
              <a:rPr dirty="0" sz="1200">
                <a:latin typeface="Times New Roman"/>
                <a:cs typeface="Times New Roman"/>
              </a:rPr>
              <a:t>in </a:t>
            </a:r>
            <a:r>
              <a:rPr dirty="0" sz="1200" spc="-5">
                <a:latin typeface="Times New Roman"/>
                <a:cs typeface="Times New Roman"/>
              </a:rPr>
              <a:t>the </a:t>
            </a:r>
            <a:r>
              <a:rPr dirty="0" sz="1200">
                <a:latin typeface="Times New Roman"/>
                <a:cs typeface="Times New Roman"/>
              </a:rPr>
              <a:t>face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network viewed </a:t>
            </a:r>
            <a:r>
              <a:rPr dirty="0" sz="1200">
                <a:latin typeface="Times New Roman"/>
                <a:cs typeface="Times New Roman"/>
              </a:rPr>
              <a:t>as </a:t>
            </a:r>
            <a:r>
              <a:rPr dirty="0" sz="1200" spc="-5">
                <a:latin typeface="Times New Roman"/>
                <a:cs typeface="Times New Roman"/>
              </a:rPr>
              <a:t>compromised. </a:t>
            </a:r>
            <a:r>
              <a:rPr dirty="0" sz="1200" spc="-5" i="1">
                <a:latin typeface="Times New Roman"/>
                <a:cs typeface="Times New Roman"/>
              </a:rPr>
              <a:t>Zero  </a:t>
            </a:r>
            <a:r>
              <a:rPr dirty="0" sz="1200" spc="-5" i="1">
                <a:latin typeface="Times New Roman"/>
                <a:cs typeface="Times New Roman"/>
              </a:rPr>
              <a:t>trust architecture </a:t>
            </a:r>
            <a:r>
              <a:rPr dirty="0" sz="1200" spc="-5">
                <a:latin typeface="Times New Roman"/>
                <a:cs typeface="Times New Roman"/>
              </a:rPr>
              <a:t>(ZTA) </a:t>
            </a:r>
            <a:r>
              <a:rPr dirty="0" sz="1200">
                <a:latin typeface="Times New Roman"/>
                <a:cs typeface="Times New Roman"/>
              </a:rPr>
              <a:t>is an </a:t>
            </a:r>
            <a:r>
              <a:rPr dirty="0" sz="1200" spc="-5">
                <a:latin typeface="Times New Roman"/>
                <a:cs typeface="Times New Roman"/>
              </a:rPr>
              <a:t>enterprise’s cybersecurity </a:t>
            </a:r>
            <a:r>
              <a:rPr dirty="0" sz="1200">
                <a:latin typeface="Times New Roman"/>
                <a:cs typeface="Times New Roman"/>
              </a:rPr>
              <a:t>plan that </a:t>
            </a:r>
            <a:r>
              <a:rPr dirty="0" sz="1200" spc="-5">
                <a:latin typeface="Times New Roman"/>
                <a:cs typeface="Times New Roman"/>
              </a:rPr>
              <a:t>utilizes </a:t>
            </a:r>
            <a:r>
              <a:rPr dirty="0" sz="1200">
                <a:latin typeface="Times New Roman"/>
                <a:cs typeface="Times New Roman"/>
              </a:rPr>
              <a:t>zero </a:t>
            </a:r>
            <a:r>
              <a:rPr dirty="0" sz="1200" spc="-5">
                <a:latin typeface="Times New Roman"/>
                <a:cs typeface="Times New Roman"/>
              </a:rPr>
              <a:t>trust  </a:t>
            </a:r>
            <a:r>
              <a:rPr dirty="0" sz="1200">
                <a:latin typeface="Times New Roman"/>
                <a:cs typeface="Times New Roman"/>
              </a:rPr>
              <a:t>concepts </a:t>
            </a:r>
            <a:r>
              <a:rPr dirty="0" sz="1200" spc="-5">
                <a:latin typeface="Times New Roman"/>
                <a:cs typeface="Times New Roman"/>
              </a:rPr>
              <a:t>and encompasses component relationships, workflow planning, </a:t>
            </a:r>
            <a:r>
              <a:rPr dirty="0" sz="1200">
                <a:latin typeface="Times New Roman"/>
                <a:cs typeface="Times New Roman"/>
              </a:rPr>
              <a:t>and </a:t>
            </a:r>
            <a:r>
              <a:rPr dirty="0" sz="1200" spc="-5">
                <a:latin typeface="Times New Roman"/>
                <a:cs typeface="Times New Roman"/>
              </a:rPr>
              <a:t>access  policies. Therefore, </a:t>
            </a:r>
            <a:r>
              <a:rPr dirty="0" sz="1200">
                <a:latin typeface="Times New Roman"/>
                <a:cs typeface="Times New Roman"/>
              </a:rPr>
              <a:t>a </a:t>
            </a:r>
            <a:r>
              <a:rPr dirty="0" sz="1200" spc="-5">
                <a:latin typeface="Times New Roman"/>
                <a:cs typeface="Times New Roman"/>
              </a:rPr>
              <a:t>zero trust enterprise </a:t>
            </a:r>
            <a:r>
              <a:rPr dirty="0" sz="1200">
                <a:latin typeface="Times New Roman"/>
                <a:cs typeface="Times New Roman"/>
              </a:rPr>
              <a:t>is </a:t>
            </a:r>
            <a:r>
              <a:rPr dirty="0" sz="1200" spc="-5">
                <a:latin typeface="Times New Roman"/>
                <a:cs typeface="Times New Roman"/>
              </a:rPr>
              <a:t>the network infrastructure (physical </a:t>
            </a:r>
            <a:r>
              <a:rPr dirty="0" sz="1200">
                <a:latin typeface="Times New Roman"/>
                <a:cs typeface="Times New Roman"/>
              </a:rPr>
              <a:t>and  </a:t>
            </a:r>
            <a:r>
              <a:rPr dirty="0" sz="1200" spc="-5">
                <a:latin typeface="Times New Roman"/>
                <a:cs typeface="Times New Roman"/>
              </a:rPr>
              <a:t>virtual) </a:t>
            </a:r>
            <a:r>
              <a:rPr dirty="0" sz="1200">
                <a:latin typeface="Times New Roman"/>
                <a:cs typeface="Times New Roman"/>
              </a:rPr>
              <a:t>and </a:t>
            </a:r>
            <a:r>
              <a:rPr dirty="0" sz="1200" spc="-5">
                <a:latin typeface="Times New Roman"/>
                <a:cs typeface="Times New Roman"/>
              </a:rPr>
              <a:t>operational policies that </a:t>
            </a:r>
            <a:r>
              <a:rPr dirty="0" sz="1200">
                <a:latin typeface="Times New Roman"/>
                <a:cs typeface="Times New Roman"/>
              </a:rPr>
              <a:t>are in </a:t>
            </a:r>
            <a:r>
              <a:rPr dirty="0" sz="1200" spc="-5">
                <a:latin typeface="Times New Roman"/>
                <a:cs typeface="Times New Roman"/>
              </a:rPr>
              <a:t>place </a:t>
            </a:r>
            <a:r>
              <a:rPr dirty="0" sz="1200">
                <a:latin typeface="Times New Roman"/>
                <a:cs typeface="Times New Roman"/>
              </a:rPr>
              <a:t>for an </a:t>
            </a:r>
            <a:r>
              <a:rPr dirty="0" sz="1200" spc="-5">
                <a:latin typeface="Times New Roman"/>
                <a:cs typeface="Times New Roman"/>
              </a:rPr>
              <a:t>enterprise as </a:t>
            </a:r>
            <a:r>
              <a:rPr dirty="0" sz="1200">
                <a:latin typeface="Times New Roman"/>
                <a:cs typeface="Times New Roman"/>
              </a:rPr>
              <a:t>a </a:t>
            </a:r>
            <a:r>
              <a:rPr dirty="0" sz="1200" spc="-5">
                <a:latin typeface="Times New Roman"/>
                <a:cs typeface="Times New Roman"/>
              </a:rPr>
              <a:t>product </a:t>
            </a:r>
            <a:r>
              <a:rPr dirty="0" sz="1200">
                <a:latin typeface="Times New Roman"/>
                <a:cs typeface="Times New Roman"/>
              </a:rPr>
              <a:t>of a </a:t>
            </a:r>
            <a:r>
              <a:rPr dirty="0" sz="1200" spc="-5">
                <a:latin typeface="Times New Roman"/>
                <a:cs typeface="Times New Roman"/>
              </a:rPr>
              <a:t>zero  </a:t>
            </a:r>
            <a:r>
              <a:rPr dirty="0" sz="1200">
                <a:latin typeface="Times New Roman"/>
                <a:cs typeface="Times New Roman"/>
              </a:rPr>
              <a:t>trust </a:t>
            </a:r>
            <a:r>
              <a:rPr dirty="0" sz="1200" spc="-5">
                <a:latin typeface="Times New Roman"/>
                <a:cs typeface="Times New Roman"/>
              </a:rPr>
              <a:t>architecture</a:t>
            </a:r>
            <a:r>
              <a:rPr dirty="0" sz="1200" spc="-10">
                <a:latin typeface="Times New Roman"/>
                <a:cs typeface="Times New Roman"/>
              </a:rPr>
              <a:t> </a:t>
            </a:r>
            <a:r>
              <a:rPr dirty="0" sz="1200" spc="-5">
                <a:latin typeface="Times New Roman"/>
                <a:cs typeface="Times New Roman"/>
              </a:rPr>
              <a:t>plan.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30480">
              <a:lnSpc>
                <a:spcPts val="1380"/>
              </a:lnSpc>
            </a:pPr>
            <a:r>
              <a:rPr dirty="0" sz="1200" spc="-5">
                <a:latin typeface="Times New Roman"/>
                <a:cs typeface="Times New Roman"/>
              </a:rPr>
              <a:t>An enterprise decides </a:t>
            </a:r>
            <a:r>
              <a:rPr dirty="0" sz="1200">
                <a:latin typeface="Times New Roman"/>
                <a:cs typeface="Times New Roman"/>
              </a:rPr>
              <a:t>to adopt </a:t>
            </a:r>
            <a:r>
              <a:rPr dirty="0" sz="1200" spc="-5">
                <a:latin typeface="Times New Roman"/>
                <a:cs typeface="Times New Roman"/>
              </a:rPr>
              <a:t>zero trust </a:t>
            </a:r>
            <a:r>
              <a:rPr dirty="0" sz="1200">
                <a:latin typeface="Times New Roman"/>
                <a:cs typeface="Times New Roman"/>
              </a:rPr>
              <a:t>as </a:t>
            </a:r>
            <a:r>
              <a:rPr dirty="0" sz="1200" spc="-5">
                <a:latin typeface="Times New Roman"/>
                <a:cs typeface="Times New Roman"/>
              </a:rPr>
              <a:t>its core strategy and generate </a:t>
            </a:r>
            <a:r>
              <a:rPr dirty="0" sz="1200">
                <a:latin typeface="Times New Roman"/>
                <a:cs typeface="Times New Roman"/>
              </a:rPr>
              <a:t>a zero </a:t>
            </a:r>
            <a:r>
              <a:rPr dirty="0" sz="1200" spc="-5">
                <a:latin typeface="Times New Roman"/>
                <a:cs typeface="Times New Roman"/>
              </a:rPr>
              <a:t>trust architecture  </a:t>
            </a:r>
            <a:r>
              <a:rPr dirty="0" sz="1200">
                <a:latin typeface="Times New Roman"/>
                <a:cs typeface="Times New Roman"/>
              </a:rPr>
              <a:t>as a plan </a:t>
            </a:r>
            <a:r>
              <a:rPr dirty="0" sz="1200" spc="-5">
                <a:latin typeface="Times New Roman"/>
                <a:cs typeface="Times New Roman"/>
              </a:rPr>
              <a:t>developed with </a:t>
            </a:r>
            <a:r>
              <a:rPr dirty="0" sz="1200">
                <a:latin typeface="Times New Roman"/>
                <a:cs typeface="Times New Roman"/>
              </a:rPr>
              <a:t>zero </a:t>
            </a:r>
            <a:r>
              <a:rPr dirty="0" sz="1200" spc="-5">
                <a:latin typeface="Times New Roman"/>
                <a:cs typeface="Times New Roman"/>
              </a:rPr>
              <a:t>trust principles (see Section </a:t>
            </a:r>
            <a:r>
              <a:rPr dirty="0" sz="1200" spc="-5">
                <a:latin typeface="Times New Roman"/>
                <a:cs typeface="Times New Roman"/>
                <a:hlinkClick r:id="rId2" action="ppaction://hlinksldjump"/>
              </a:rPr>
              <a:t>2.1</a:t>
            </a:r>
            <a:r>
              <a:rPr dirty="0" sz="1200" spc="-5">
                <a:latin typeface="Times New Roman"/>
                <a:cs typeface="Times New Roman"/>
              </a:rPr>
              <a:t> below) </a:t>
            </a:r>
            <a:r>
              <a:rPr dirty="0" sz="1200">
                <a:latin typeface="Times New Roman"/>
                <a:cs typeface="Times New Roman"/>
              </a:rPr>
              <a:t>in mind. </a:t>
            </a:r>
            <a:r>
              <a:rPr dirty="0" sz="1200" spc="-5">
                <a:latin typeface="Times New Roman"/>
                <a:cs typeface="Times New Roman"/>
              </a:rPr>
              <a:t>This plan </a:t>
            </a:r>
            <a:r>
              <a:rPr dirty="0" sz="1200">
                <a:latin typeface="Times New Roman"/>
                <a:cs typeface="Times New Roman"/>
              </a:rPr>
              <a:t>is then  deployed to produce a </a:t>
            </a:r>
            <a:r>
              <a:rPr dirty="0" sz="1200" spc="-5">
                <a:latin typeface="Times New Roman"/>
                <a:cs typeface="Times New Roman"/>
              </a:rPr>
              <a:t>zero trust environment </a:t>
            </a:r>
            <a:r>
              <a:rPr dirty="0" sz="1200">
                <a:latin typeface="Times New Roman"/>
                <a:cs typeface="Times New Roman"/>
              </a:rPr>
              <a:t>for use in </a:t>
            </a:r>
            <a:r>
              <a:rPr dirty="0" sz="1200" spc="-5">
                <a:latin typeface="Times New Roman"/>
                <a:cs typeface="Times New Roman"/>
              </a:rPr>
              <a:t>the</a:t>
            </a:r>
            <a:r>
              <a:rPr dirty="0" sz="1200">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This definition </a:t>
            </a:r>
            <a:r>
              <a:rPr dirty="0" sz="1200">
                <a:latin typeface="Times New Roman"/>
                <a:cs typeface="Times New Roman"/>
              </a:rPr>
              <a:t>focuses </a:t>
            </a:r>
            <a:r>
              <a:rPr dirty="0" sz="1200" spc="-5">
                <a:latin typeface="Times New Roman"/>
                <a:cs typeface="Times New Roman"/>
              </a:rPr>
              <a:t>on </a:t>
            </a:r>
            <a:r>
              <a:rPr dirty="0" sz="1200">
                <a:latin typeface="Times New Roman"/>
                <a:cs typeface="Times New Roman"/>
              </a:rPr>
              <a:t>the crux </a:t>
            </a:r>
            <a:r>
              <a:rPr dirty="0" sz="1200" spc="-5">
                <a:latin typeface="Times New Roman"/>
                <a:cs typeface="Times New Roman"/>
              </a:rPr>
              <a:t>of </a:t>
            </a:r>
            <a:r>
              <a:rPr dirty="0" sz="1200">
                <a:latin typeface="Times New Roman"/>
                <a:cs typeface="Times New Roman"/>
              </a:rPr>
              <a:t>the </a:t>
            </a:r>
            <a:r>
              <a:rPr dirty="0" sz="1200" spc="-5">
                <a:latin typeface="Times New Roman"/>
                <a:cs typeface="Times New Roman"/>
              </a:rPr>
              <a:t>issue, which </a:t>
            </a:r>
            <a:r>
              <a:rPr dirty="0" sz="1200">
                <a:latin typeface="Times New Roman"/>
                <a:cs typeface="Times New Roman"/>
              </a:rPr>
              <a:t>is the </a:t>
            </a:r>
            <a:r>
              <a:rPr dirty="0" sz="1200" spc="-5">
                <a:latin typeface="Times New Roman"/>
                <a:cs typeface="Times New Roman"/>
              </a:rPr>
              <a:t>goal </a:t>
            </a:r>
            <a:r>
              <a:rPr dirty="0" sz="1200">
                <a:latin typeface="Times New Roman"/>
                <a:cs typeface="Times New Roman"/>
              </a:rPr>
              <a:t>to </a:t>
            </a:r>
            <a:r>
              <a:rPr dirty="0" sz="1200" spc="-5" i="1">
                <a:latin typeface="Times New Roman"/>
                <a:cs typeface="Times New Roman"/>
              </a:rPr>
              <a:t>prevent unauthorized </a:t>
            </a:r>
            <a:r>
              <a:rPr dirty="0" sz="1200" i="1">
                <a:latin typeface="Times New Roman"/>
                <a:cs typeface="Times New Roman"/>
              </a:rPr>
              <a:t>access  </a:t>
            </a:r>
            <a:r>
              <a:rPr dirty="0" sz="1200" i="1">
                <a:latin typeface="Times New Roman"/>
                <a:cs typeface="Times New Roman"/>
              </a:rPr>
              <a:t>to data and </a:t>
            </a:r>
            <a:r>
              <a:rPr dirty="0" sz="1200" spc="-5" i="1">
                <a:latin typeface="Times New Roman"/>
                <a:cs typeface="Times New Roman"/>
              </a:rPr>
              <a:t>services </a:t>
            </a:r>
            <a:r>
              <a:rPr dirty="0" sz="1200" spc="-5">
                <a:latin typeface="Times New Roman"/>
                <a:cs typeface="Times New Roman"/>
              </a:rPr>
              <a:t>coupled with making </a:t>
            </a:r>
            <a:r>
              <a:rPr dirty="0" sz="1200">
                <a:latin typeface="Times New Roman"/>
                <a:cs typeface="Times New Roman"/>
              </a:rPr>
              <a:t>the </a:t>
            </a:r>
            <a:r>
              <a:rPr dirty="0" sz="1200" spc="-5" i="1">
                <a:latin typeface="Times New Roman"/>
                <a:cs typeface="Times New Roman"/>
              </a:rPr>
              <a:t>access control enforcement </a:t>
            </a:r>
            <a:r>
              <a:rPr dirty="0" sz="1200" i="1">
                <a:latin typeface="Times New Roman"/>
                <a:cs typeface="Times New Roman"/>
              </a:rPr>
              <a:t>as </a:t>
            </a:r>
            <a:r>
              <a:rPr dirty="0" sz="1200" spc="-5" i="1">
                <a:latin typeface="Times New Roman"/>
                <a:cs typeface="Times New Roman"/>
              </a:rPr>
              <a:t>granular </a:t>
            </a:r>
            <a:r>
              <a:rPr dirty="0" sz="1200" i="1">
                <a:latin typeface="Times New Roman"/>
                <a:cs typeface="Times New Roman"/>
              </a:rPr>
              <a:t>a</a:t>
            </a:r>
            <a:r>
              <a:rPr dirty="0" sz="1200">
                <a:latin typeface="Times New Roman"/>
                <a:cs typeface="Times New Roman"/>
              </a:rPr>
              <a:t>s  </a:t>
            </a:r>
            <a:r>
              <a:rPr dirty="0" sz="1200" i="1">
                <a:latin typeface="Times New Roman"/>
                <a:cs typeface="Times New Roman"/>
              </a:rPr>
              <a:t>possible</a:t>
            </a:r>
            <a:r>
              <a:rPr dirty="0" sz="1200">
                <a:latin typeface="Times New Roman"/>
                <a:cs typeface="Times New Roman"/>
              </a:rPr>
              <a:t>. </a:t>
            </a:r>
            <a:r>
              <a:rPr dirty="0" sz="1200" spc="-5">
                <a:latin typeface="Times New Roman"/>
                <a:cs typeface="Times New Roman"/>
              </a:rPr>
              <a:t>That </a:t>
            </a:r>
            <a:r>
              <a:rPr dirty="0" sz="1200">
                <a:latin typeface="Times New Roman"/>
                <a:cs typeface="Times New Roman"/>
              </a:rPr>
              <a:t>is, </a:t>
            </a:r>
            <a:r>
              <a:rPr dirty="0" sz="1200" spc="-5">
                <a:latin typeface="Times New Roman"/>
                <a:cs typeface="Times New Roman"/>
              </a:rPr>
              <a:t>authorized </a:t>
            </a:r>
            <a:r>
              <a:rPr dirty="0" sz="1200">
                <a:latin typeface="Times New Roman"/>
                <a:cs typeface="Times New Roman"/>
              </a:rPr>
              <a:t>and </a:t>
            </a:r>
            <a:r>
              <a:rPr dirty="0" sz="1200" spc="-5">
                <a:latin typeface="Times New Roman"/>
                <a:cs typeface="Times New Roman"/>
              </a:rPr>
              <a:t>approved subjects (combination </a:t>
            </a:r>
            <a:r>
              <a:rPr dirty="0" sz="1200">
                <a:latin typeface="Times New Roman"/>
                <a:cs typeface="Times New Roman"/>
              </a:rPr>
              <a:t>of user, </a:t>
            </a:r>
            <a:r>
              <a:rPr dirty="0" sz="1200" spc="-5">
                <a:latin typeface="Times New Roman"/>
                <a:cs typeface="Times New Roman"/>
              </a:rPr>
              <a:t>application (or service),  </a:t>
            </a:r>
            <a:r>
              <a:rPr dirty="0" sz="1200">
                <a:latin typeface="Times New Roman"/>
                <a:cs typeface="Times New Roman"/>
              </a:rPr>
              <a:t>and </a:t>
            </a:r>
            <a:r>
              <a:rPr dirty="0" sz="1200" spc="-5">
                <a:latin typeface="Times New Roman"/>
                <a:cs typeface="Times New Roman"/>
              </a:rPr>
              <a:t>device) </a:t>
            </a:r>
            <a:r>
              <a:rPr dirty="0" sz="1200">
                <a:latin typeface="Times New Roman"/>
                <a:cs typeface="Times New Roman"/>
              </a:rPr>
              <a:t>can </a:t>
            </a:r>
            <a:r>
              <a:rPr dirty="0" sz="1200" spc="-5">
                <a:latin typeface="Times New Roman"/>
                <a:cs typeface="Times New Roman"/>
              </a:rPr>
              <a:t>access the </a:t>
            </a:r>
            <a:r>
              <a:rPr dirty="0" sz="1200">
                <a:latin typeface="Times New Roman"/>
                <a:cs typeface="Times New Roman"/>
              </a:rPr>
              <a:t>data to </a:t>
            </a:r>
            <a:r>
              <a:rPr dirty="0" sz="1200" spc="-5">
                <a:latin typeface="Times New Roman"/>
                <a:cs typeface="Times New Roman"/>
              </a:rPr>
              <a:t>the exclusion </a:t>
            </a:r>
            <a:r>
              <a:rPr dirty="0" sz="1200">
                <a:latin typeface="Times New Roman"/>
                <a:cs typeface="Times New Roman"/>
              </a:rPr>
              <a:t>of </a:t>
            </a:r>
            <a:r>
              <a:rPr dirty="0" sz="1200" spc="-5">
                <a:latin typeface="Times New Roman"/>
                <a:cs typeface="Times New Roman"/>
              </a:rPr>
              <a:t>all other subjects (i.e., attackers). To </a:t>
            </a:r>
            <a:r>
              <a:rPr dirty="0" sz="1200">
                <a:latin typeface="Times New Roman"/>
                <a:cs typeface="Times New Roman"/>
              </a:rPr>
              <a:t>take </a:t>
            </a:r>
            <a:r>
              <a:rPr dirty="0" sz="1200" spc="-5">
                <a:latin typeface="Times New Roman"/>
                <a:cs typeface="Times New Roman"/>
              </a:rPr>
              <a:t>this  </a:t>
            </a:r>
            <a:r>
              <a:rPr dirty="0" sz="1200">
                <a:latin typeface="Times New Roman"/>
                <a:cs typeface="Times New Roman"/>
              </a:rPr>
              <a:t>one step </a:t>
            </a:r>
            <a:r>
              <a:rPr dirty="0" sz="1200" spc="-5">
                <a:latin typeface="Times New Roman"/>
                <a:cs typeface="Times New Roman"/>
              </a:rPr>
              <a:t>further, </a:t>
            </a:r>
            <a:r>
              <a:rPr dirty="0" sz="1200">
                <a:latin typeface="Times New Roman"/>
                <a:cs typeface="Times New Roman"/>
              </a:rPr>
              <a:t>the </a:t>
            </a:r>
            <a:r>
              <a:rPr dirty="0" sz="1200" spc="-5">
                <a:latin typeface="Times New Roman"/>
                <a:cs typeface="Times New Roman"/>
              </a:rPr>
              <a:t>word “resource” </a:t>
            </a:r>
            <a:r>
              <a:rPr dirty="0" sz="1200">
                <a:latin typeface="Times New Roman"/>
                <a:cs typeface="Times New Roman"/>
              </a:rPr>
              <a:t>can be </a:t>
            </a:r>
            <a:r>
              <a:rPr dirty="0" sz="1200" spc="-5">
                <a:latin typeface="Times New Roman"/>
                <a:cs typeface="Times New Roman"/>
              </a:rPr>
              <a:t>substituted for “data” </a:t>
            </a:r>
            <a:r>
              <a:rPr dirty="0" sz="1200">
                <a:latin typeface="Times New Roman"/>
                <a:cs typeface="Times New Roman"/>
              </a:rPr>
              <a:t>so that </a:t>
            </a:r>
            <a:r>
              <a:rPr dirty="0" sz="1200" spc="-5">
                <a:latin typeface="Times New Roman"/>
                <a:cs typeface="Times New Roman"/>
              </a:rPr>
              <a:t>ZT </a:t>
            </a:r>
            <a:r>
              <a:rPr dirty="0" sz="1200">
                <a:latin typeface="Times New Roman"/>
                <a:cs typeface="Times New Roman"/>
              </a:rPr>
              <a:t>and </a:t>
            </a:r>
            <a:r>
              <a:rPr dirty="0" sz="1200" spc="-5">
                <a:latin typeface="Times New Roman"/>
                <a:cs typeface="Times New Roman"/>
              </a:rPr>
              <a:t>ZTA </a:t>
            </a:r>
            <a:r>
              <a:rPr dirty="0" sz="1200">
                <a:latin typeface="Times New Roman"/>
                <a:cs typeface="Times New Roman"/>
              </a:rPr>
              <a:t>are about  </a:t>
            </a:r>
            <a:r>
              <a:rPr dirty="0" sz="1200" spc="-5">
                <a:latin typeface="Times New Roman"/>
                <a:cs typeface="Times New Roman"/>
              </a:rPr>
              <a:t>resource access </a:t>
            </a:r>
            <a:r>
              <a:rPr dirty="0" sz="1200">
                <a:latin typeface="Times New Roman"/>
                <a:cs typeface="Times New Roman"/>
              </a:rPr>
              <a:t>(e.g., </a:t>
            </a:r>
            <a:r>
              <a:rPr dirty="0" sz="1200" spc="-5">
                <a:latin typeface="Times New Roman"/>
                <a:cs typeface="Times New Roman"/>
              </a:rPr>
              <a:t>printers, compute resources, Internet of Things [IoT] actuators) </a:t>
            </a:r>
            <a:r>
              <a:rPr dirty="0" sz="1200">
                <a:latin typeface="Times New Roman"/>
                <a:cs typeface="Times New Roman"/>
              </a:rPr>
              <a:t>and not </a:t>
            </a:r>
            <a:r>
              <a:rPr dirty="0" sz="1200" spc="-5">
                <a:latin typeface="Times New Roman"/>
                <a:cs typeface="Times New Roman"/>
              </a:rPr>
              <a:t>just  </a:t>
            </a:r>
            <a:r>
              <a:rPr dirty="0" sz="1200">
                <a:latin typeface="Times New Roman"/>
                <a:cs typeface="Times New Roman"/>
              </a:rPr>
              <a:t>data</a:t>
            </a:r>
            <a:r>
              <a:rPr dirty="0" sz="1200" spc="-5">
                <a:latin typeface="Times New Roman"/>
                <a:cs typeface="Times New Roman"/>
              </a:rPr>
              <a:t> access.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23189">
              <a:lnSpc>
                <a:spcPts val="1380"/>
              </a:lnSpc>
            </a:pPr>
            <a:r>
              <a:rPr dirty="0" sz="1200" spc="-5">
                <a:latin typeface="Times New Roman"/>
                <a:cs typeface="Times New Roman"/>
              </a:rPr>
              <a:t>To </a:t>
            </a:r>
            <a:r>
              <a:rPr dirty="0" sz="1200">
                <a:latin typeface="Times New Roman"/>
                <a:cs typeface="Times New Roman"/>
              </a:rPr>
              <a:t>lessen </a:t>
            </a:r>
            <a:r>
              <a:rPr dirty="0" sz="1200" spc="-5">
                <a:latin typeface="Times New Roman"/>
                <a:cs typeface="Times New Roman"/>
              </a:rPr>
              <a:t>uncertainties (as </a:t>
            </a:r>
            <a:r>
              <a:rPr dirty="0" sz="1200">
                <a:latin typeface="Times New Roman"/>
                <a:cs typeface="Times New Roman"/>
              </a:rPr>
              <a:t>they </a:t>
            </a:r>
            <a:r>
              <a:rPr dirty="0" sz="1200" spc="-5">
                <a:latin typeface="Times New Roman"/>
                <a:cs typeface="Times New Roman"/>
              </a:rPr>
              <a:t>cannot </a:t>
            </a:r>
            <a:r>
              <a:rPr dirty="0" sz="1200">
                <a:latin typeface="Times New Roman"/>
                <a:cs typeface="Times New Roman"/>
              </a:rPr>
              <a:t>be </a:t>
            </a:r>
            <a:r>
              <a:rPr dirty="0" sz="1200" spc="-5">
                <a:latin typeface="Times New Roman"/>
                <a:cs typeface="Times New Roman"/>
              </a:rPr>
              <a:t>eliminated), </a:t>
            </a:r>
            <a:r>
              <a:rPr dirty="0" sz="1200">
                <a:latin typeface="Times New Roman"/>
                <a:cs typeface="Times New Roman"/>
              </a:rPr>
              <a:t>the </a:t>
            </a:r>
            <a:r>
              <a:rPr dirty="0" sz="1200" spc="-5">
                <a:latin typeface="Times New Roman"/>
                <a:cs typeface="Times New Roman"/>
              </a:rPr>
              <a:t>focus </a:t>
            </a:r>
            <a:r>
              <a:rPr dirty="0" sz="1200">
                <a:latin typeface="Times New Roman"/>
                <a:cs typeface="Times New Roman"/>
              </a:rPr>
              <a:t>is on </a:t>
            </a:r>
            <a:r>
              <a:rPr dirty="0" sz="1200" spc="-5">
                <a:latin typeface="Times New Roman"/>
                <a:cs typeface="Times New Roman"/>
              </a:rPr>
              <a:t>authentication,  authorization, </a:t>
            </a:r>
            <a:r>
              <a:rPr dirty="0" sz="1200">
                <a:latin typeface="Times New Roman"/>
                <a:cs typeface="Times New Roman"/>
              </a:rPr>
              <a:t>and </a:t>
            </a:r>
            <a:r>
              <a:rPr dirty="0" sz="1200" spc="-5">
                <a:latin typeface="Times New Roman"/>
                <a:cs typeface="Times New Roman"/>
              </a:rPr>
              <a:t>shrinking implicit trust zones while maintaining availability </a:t>
            </a:r>
            <a:r>
              <a:rPr dirty="0" sz="1200">
                <a:latin typeface="Times New Roman"/>
                <a:cs typeface="Times New Roman"/>
              </a:rPr>
              <a:t>and </a:t>
            </a:r>
            <a:r>
              <a:rPr dirty="0" sz="1200" spc="-5">
                <a:latin typeface="Times New Roman"/>
                <a:cs typeface="Times New Roman"/>
              </a:rPr>
              <a:t>minimizing  temporal delays </a:t>
            </a:r>
            <a:r>
              <a:rPr dirty="0" sz="1200">
                <a:latin typeface="Times New Roman"/>
                <a:cs typeface="Times New Roman"/>
              </a:rPr>
              <a:t>in </a:t>
            </a:r>
            <a:r>
              <a:rPr dirty="0" sz="1200" spc="-5">
                <a:latin typeface="Times New Roman"/>
                <a:cs typeface="Times New Roman"/>
              </a:rPr>
              <a:t>authentication mechanisms. Access rules are made </a:t>
            </a:r>
            <a:r>
              <a:rPr dirty="0" sz="1200">
                <a:latin typeface="Times New Roman"/>
                <a:cs typeface="Times New Roman"/>
              </a:rPr>
              <a:t>as </a:t>
            </a:r>
            <a:r>
              <a:rPr dirty="0" sz="1200" spc="-5">
                <a:latin typeface="Times New Roman"/>
                <a:cs typeface="Times New Roman"/>
              </a:rPr>
              <a:t>granular </a:t>
            </a:r>
            <a:r>
              <a:rPr dirty="0" sz="1200">
                <a:latin typeface="Times New Roman"/>
                <a:cs typeface="Times New Roman"/>
              </a:rPr>
              <a:t>as </a:t>
            </a:r>
            <a:r>
              <a:rPr dirty="0" sz="1200" spc="-5">
                <a:latin typeface="Times New Roman"/>
                <a:cs typeface="Times New Roman"/>
              </a:rPr>
              <a:t>possible </a:t>
            </a:r>
            <a:r>
              <a:rPr dirty="0" sz="1200">
                <a:latin typeface="Times New Roman"/>
                <a:cs typeface="Times New Roman"/>
              </a:rPr>
              <a:t>to  </a:t>
            </a:r>
            <a:r>
              <a:rPr dirty="0" sz="1200" spc="-5">
                <a:latin typeface="Times New Roman"/>
                <a:cs typeface="Times New Roman"/>
              </a:rPr>
              <a:t>enforce least privileges needed </a:t>
            </a:r>
            <a:r>
              <a:rPr dirty="0" sz="1200">
                <a:latin typeface="Times New Roman"/>
                <a:cs typeface="Times New Roman"/>
              </a:rPr>
              <a:t>to </a:t>
            </a:r>
            <a:r>
              <a:rPr dirty="0" sz="1200" spc="-5">
                <a:latin typeface="Times New Roman"/>
                <a:cs typeface="Times New Roman"/>
              </a:rPr>
              <a:t>perform </a:t>
            </a:r>
            <a:r>
              <a:rPr dirty="0" sz="1200">
                <a:latin typeface="Times New Roman"/>
                <a:cs typeface="Times New Roman"/>
              </a:rPr>
              <a:t>the </a:t>
            </a:r>
            <a:r>
              <a:rPr dirty="0" sz="1200" spc="-5">
                <a:latin typeface="Times New Roman"/>
                <a:cs typeface="Times New Roman"/>
              </a:rPr>
              <a:t>action </a:t>
            </a:r>
            <a:r>
              <a:rPr dirty="0" sz="1200">
                <a:latin typeface="Times New Roman"/>
                <a:cs typeface="Times New Roman"/>
              </a:rPr>
              <a:t>in the</a:t>
            </a:r>
            <a:r>
              <a:rPr dirty="0" sz="1200" spc="30">
                <a:latin typeface="Times New Roman"/>
                <a:cs typeface="Times New Roman"/>
              </a:rPr>
              <a:t> </a:t>
            </a:r>
            <a:r>
              <a:rPr dirty="0" sz="1200" spc="-5">
                <a:latin typeface="Times New Roman"/>
                <a:cs typeface="Times New Roman"/>
              </a:rPr>
              <a:t>request.</a:t>
            </a:r>
            <a:endParaRPr sz="1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76300" y="908557"/>
            <a:ext cx="5677535" cy="558800"/>
          </a:xfrm>
          <a:prstGeom prst="rect">
            <a:avLst/>
          </a:prstGeom>
        </p:spPr>
        <p:txBody>
          <a:bodyPr wrap="square" lIns="0" tIns="24765" rIns="0" bIns="0" rtlCol="0" vert="horz">
            <a:spAutoFit/>
          </a:bodyPr>
          <a:lstStyle/>
          <a:p>
            <a:pPr marL="38100" marR="30480">
              <a:lnSpc>
                <a:spcPts val="1380"/>
              </a:lnSpc>
              <a:spcBef>
                <a:spcPts val="195"/>
              </a:spcBef>
            </a:pPr>
            <a:r>
              <a:rPr dirty="0" sz="1200">
                <a:latin typeface="Times New Roman"/>
                <a:cs typeface="Times New Roman"/>
              </a:rPr>
              <a:t>In the </a:t>
            </a:r>
            <a:r>
              <a:rPr dirty="0" sz="1200" spc="-5">
                <a:latin typeface="Times New Roman"/>
                <a:cs typeface="Times New Roman"/>
              </a:rPr>
              <a:t>abstract model </a:t>
            </a:r>
            <a:r>
              <a:rPr dirty="0" sz="1200">
                <a:latin typeface="Times New Roman"/>
                <a:cs typeface="Times New Roman"/>
              </a:rPr>
              <a:t>of access </a:t>
            </a:r>
            <a:r>
              <a:rPr dirty="0" sz="1200" spc="-5">
                <a:latin typeface="Times New Roman"/>
                <a:cs typeface="Times New Roman"/>
              </a:rPr>
              <a:t>shown </a:t>
            </a:r>
            <a:r>
              <a:rPr dirty="0" sz="1200">
                <a:latin typeface="Times New Roman"/>
                <a:cs typeface="Times New Roman"/>
              </a:rPr>
              <a:t>in </a:t>
            </a:r>
            <a:r>
              <a:rPr dirty="0" sz="1200" spc="-5">
                <a:latin typeface="Times New Roman"/>
                <a:cs typeface="Times New Roman"/>
              </a:rPr>
              <a:t>Figure </a:t>
            </a:r>
            <a:r>
              <a:rPr dirty="0" sz="1200">
                <a:latin typeface="Times New Roman"/>
                <a:cs typeface="Times New Roman"/>
              </a:rPr>
              <a:t>1, a </a:t>
            </a:r>
            <a:r>
              <a:rPr dirty="0" sz="1200" spc="-5">
                <a:latin typeface="Times New Roman"/>
                <a:cs typeface="Times New Roman"/>
              </a:rPr>
              <a:t>subject </a:t>
            </a:r>
            <a:r>
              <a:rPr dirty="0" sz="1200">
                <a:latin typeface="Times New Roman"/>
                <a:cs typeface="Times New Roman"/>
              </a:rPr>
              <a:t>needs </a:t>
            </a:r>
            <a:r>
              <a:rPr dirty="0" sz="1200" spc="-5">
                <a:latin typeface="Times New Roman"/>
                <a:cs typeface="Times New Roman"/>
              </a:rPr>
              <a:t>access </a:t>
            </a:r>
            <a:r>
              <a:rPr dirty="0" sz="1200">
                <a:latin typeface="Times New Roman"/>
                <a:cs typeface="Times New Roman"/>
              </a:rPr>
              <a:t>to an </a:t>
            </a:r>
            <a:r>
              <a:rPr dirty="0" sz="1200" spc="-5">
                <a:latin typeface="Times New Roman"/>
                <a:cs typeface="Times New Roman"/>
              </a:rPr>
              <a:t>enterprise  resource. Access </a:t>
            </a:r>
            <a:r>
              <a:rPr dirty="0" sz="1200">
                <a:latin typeface="Times New Roman"/>
                <a:cs typeface="Times New Roman"/>
              </a:rPr>
              <a:t>is </a:t>
            </a:r>
            <a:r>
              <a:rPr dirty="0" sz="1200" spc="-5">
                <a:latin typeface="Times New Roman"/>
                <a:cs typeface="Times New Roman"/>
              </a:rPr>
              <a:t>granted </a:t>
            </a:r>
            <a:r>
              <a:rPr dirty="0" sz="1200">
                <a:latin typeface="Times New Roman"/>
                <a:cs typeface="Times New Roman"/>
              </a:rPr>
              <a:t>through a policy </a:t>
            </a:r>
            <a:r>
              <a:rPr dirty="0" sz="1200" spc="-5">
                <a:latin typeface="Times New Roman"/>
                <a:cs typeface="Times New Roman"/>
              </a:rPr>
              <a:t>decision </a:t>
            </a:r>
            <a:r>
              <a:rPr dirty="0" sz="1200">
                <a:latin typeface="Times New Roman"/>
                <a:cs typeface="Times New Roman"/>
              </a:rPr>
              <a:t>point </a:t>
            </a:r>
            <a:r>
              <a:rPr dirty="0" sz="1200" spc="-5">
                <a:latin typeface="Times New Roman"/>
                <a:cs typeface="Times New Roman"/>
              </a:rPr>
              <a:t>(PDP) </a:t>
            </a:r>
            <a:r>
              <a:rPr dirty="0" sz="1200">
                <a:latin typeface="Times New Roman"/>
                <a:cs typeface="Times New Roman"/>
              </a:rPr>
              <a:t>and </a:t>
            </a:r>
            <a:r>
              <a:rPr dirty="0" sz="1200" spc="-5">
                <a:latin typeface="Times New Roman"/>
                <a:cs typeface="Times New Roman"/>
              </a:rPr>
              <a:t>corresponding </a:t>
            </a:r>
            <a:r>
              <a:rPr dirty="0" sz="1200">
                <a:latin typeface="Times New Roman"/>
                <a:cs typeface="Times New Roman"/>
              </a:rPr>
              <a:t>policy  </a:t>
            </a:r>
            <a:r>
              <a:rPr dirty="0" sz="1200" spc="-5">
                <a:latin typeface="Times New Roman"/>
                <a:cs typeface="Times New Roman"/>
              </a:rPr>
              <a:t>enforcement </a:t>
            </a:r>
            <a:r>
              <a:rPr dirty="0" sz="1200">
                <a:latin typeface="Times New Roman"/>
                <a:cs typeface="Times New Roman"/>
              </a:rPr>
              <a:t>point</a:t>
            </a:r>
            <a:r>
              <a:rPr dirty="0" sz="1200" spc="-5">
                <a:latin typeface="Times New Roman"/>
                <a:cs typeface="Times New Roman"/>
              </a:rPr>
              <a:t> </a:t>
            </a:r>
            <a:r>
              <a:rPr dirty="0" sz="1200">
                <a:latin typeface="Times New Roman"/>
                <a:cs typeface="Times New Roman"/>
              </a:rPr>
              <a:t>(PEP).</a:t>
            </a:r>
            <a:r>
              <a:rPr dirty="0" baseline="31250" sz="1200">
                <a:latin typeface="Times New Roman"/>
                <a:cs typeface="Times New Roman"/>
                <a:hlinkClick r:id="rId2" action="ppaction://hlinksldjump"/>
              </a:rPr>
              <a:t>3</a:t>
            </a:r>
            <a:endParaRPr baseline="31250" sz="1200">
              <a:latin typeface="Times New Roman"/>
              <a:cs typeface="Times New Roman"/>
            </a:endParaRPr>
          </a:p>
        </p:txBody>
      </p:sp>
      <p:sp>
        <p:nvSpPr>
          <p:cNvPr id="7" name="object 7"/>
          <p:cNvSpPr txBox="1"/>
          <p:nvPr/>
        </p:nvSpPr>
        <p:spPr>
          <a:xfrm>
            <a:off x="901700" y="2812033"/>
            <a:ext cx="5958205" cy="5152390"/>
          </a:xfrm>
          <a:prstGeom prst="rect">
            <a:avLst/>
          </a:prstGeom>
        </p:spPr>
        <p:txBody>
          <a:bodyPr wrap="square" lIns="0" tIns="12700" rIns="0" bIns="0" rtlCol="0" vert="horz">
            <a:spAutoFit/>
          </a:bodyPr>
          <a:lstStyle/>
          <a:p>
            <a:pPr algn="ctr" marL="10160">
              <a:lnSpc>
                <a:spcPct val="100000"/>
              </a:lnSpc>
              <a:spcBef>
                <a:spcPts val="100"/>
              </a:spcBef>
            </a:pPr>
            <a:r>
              <a:rPr dirty="0" sz="900" spc="-5" b="1">
                <a:latin typeface="Arial"/>
                <a:cs typeface="Arial"/>
              </a:rPr>
              <a:t>Figure 1: Zero Trust Access</a:t>
            </a:r>
            <a:endParaRPr sz="900">
              <a:latin typeface="Arial"/>
              <a:cs typeface="Arial"/>
            </a:endParaRPr>
          </a:p>
          <a:p>
            <a:pPr>
              <a:lnSpc>
                <a:spcPct val="100000"/>
              </a:lnSpc>
              <a:spcBef>
                <a:spcPts val="15"/>
              </a:spcBef>
            </a:pPr>
            <a:endParaRPr sz="1050">
              <a:latin typeface="Arial"/>
              <a:cs typeface="Arial"/>
            </a:endParaRPr>
          </a:p>
          <a:p>
            <a:pPr marL="12700" marR="5080">
              <a:lnSpc>
                <a:spcPts val="1380"/>
              </a:lnSpc>
            </a:pPr>
            <a:r>
              <a:rPr dirty="0" sz="1200" spc="-5">
                <a:latin typeface="Times New Roman"/>
                <a:cs typeface="Times New Roman"/>
              </a:rPr>
              <a:t>The system </a:t>
            </a:r>
            <a:r>
              <a:rPr dirty="0" sz="1200">
                <a:latin typeface="Times New Roman"/>
                <a:cs typeface="Times New Roman"/>
              </a:rPr>
              <a:t>must </a:t>
            </a:r>
            <a:r>
              <a:rPr dirty="0" sz="1200" spc="-5">
                <a:latin typeface="Times New Roman"/>
                <a:cs typeface="Times New Roman"/>
              </a:rPr>
              <a:t>ensure that </a:t>
            </a:r>
            <a:r>
              <a:rPr dirty="0" sz="1200">
                <a:latin typeface="Times New Roman"/>
                <a:cs typeface="Times New Roman"/>
              </a:rPr>
              <a:t>the </a:t>
            </a:r>
            <a:r>
              <a:rPr dirty="0" sz="1200" spc="-5">
                <a:latin typeface="Times New Roman"/>
                <a:cs typeface="Times New Roman"/>
              </a:rPr>
              <a:t>subject is authentic </a:t>
            </a:r>
            <a:r>
              <a:rPr dirty="0" sz="1200">
                <a:latin typeface="Times New Roman"/>
                <a:cs typeface="Times New Roman"/>
              </a:rPr>
              <a:t>and the </a:t>
            </a:r>
            <a:r>
              <a:rPr dirty="0" sz="1200" spc="-5">
                <a:latin typeface="Times New Roman"/>
                <a:cs typeface="Times New Roman"/>
              </a:rPr>
              <a:t>request </a:t>
            </a:r>
            <a:r>
              <a:rPr dirty="0" sz="1200">
                <a:latin typeface="Times New Roman"/>
                <a:cs typeface="Times New Roman"/>
              </a:rPr>
              <a:t>is </a:t>
            </a:r>
            <a:r>
              <a:rPr dirty="0" sz="1200" spc="-5">
                <a:latin typeface="Times New Roman"/>
                <a:cs typeface="Times New Roman"/>
              </a:rPr>
              <a:t>valid. The PDP/PEP  </a:t>
            </a:r>
            <a:r>
              <a:rPr dirty="0" sz="1200">
                <a:latin typeface="Times New Roman"/>
                <a:cs typeface="Times New Roman"/>
              </a:rPr>
              <a:t>passes </a:t>
            </a:r>
            <a:r>
              <a:rPr dirty="0" sz="1200" spc="-5">
                <a:latin typeface="Times New Roman"/>
                <a:cs typeface="Times New Roman"/>
              </a:rPr>
              <a:t>proper judgment to </a:t>
            </a:r>
            <a:r>
              <a:rPr dirty="0" sz="1200">
                <a:latin typeface="Times New Roman"/>
                <a:cs typeface="Times New Roman"/>
              </a:rPr>
              <a:t>allow the </a:t>
            </a:r>
            <a:r>
              <a:rPr dirty="0" sz="1200" spc="-5">
                <a:latin typeface="Times New Roman"/>
                <a:cs typeface="Times New Roman"/>
              </a:rPr>
              <a:t>subject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resource. This implies </a:t>
            </a:r>
            <a:r>
              <a:rPr dirty="0" sz="1200">
                <a:latin typeface="Times New Roman"/>
                <a:cs typeface="Times New Roman"/>
              </a:rPr>
              <a:t>that </a:t>
            </a:r>
            <a:r>
              <a:rPr dirty="0" sz="1200" spc="-5">
                <a:latin typeface="Times New Roman"/>
                <a:cs typeface="Times New Roman"/>
              </a:rPr>
              <a:t>zero </a:t>
            </a:r>
            <a:r>
              <a:rPr dirty="0" sz="1200">
                <a:latin typeface="Times New Roman"/>
                <a:cs typeface="Times New Roman"/>
              </a:rPr>
              <a:t>trust  </a:t>
            </a:r>
            <a:r>
              <a:rPr dirty="0" sz="1200" spc="-5">
                <a:latin typeface="Times New Roman"/>
                <a:cs typeface="Times New Roman"/>
              </a:rPr>
              <a:t>applies </a:t>
            </a:r>
            <a:r>
              <a:rPr dirty="0" sz="1200">
                <a:latin typeface="Times New Roman"/>
                <a:cs typeface="Times New Roman"/>
              </a:rPr>
              <a:t>to </a:t>
            </a:r>
            <a:r>
              <a:rPr dirty="0" sz="1200" spc="-5">
                <a:latin typeface="Times New Roman"/>
                <a:cs typeface="Times New Roman"/>
              </a:rPr>
              <a:t>two </a:t>
            </a:r>
            <a:r>
              <a:rPr dirty="0" sz="1200">
                <a:latin typeface="Times New Roman"/>
                <a:cs typeface="Times New Roman"/>
              </a:rPr>
              <a:t>basic </a:t>
            </a:r>
            <a:r>
              <a:rPr dirty="0" sz="1200" spc="-5">
                <a:latin typeface="Times New Roman"/>
                <a:cs typeface="Times New Roman"/>
              </a:rPr>
              <a:t>areas: authentication </a:t>
            </a:r>
            <a:r>
              <a:rPr dirty="0" sz="1200">
                <a:latin typeface="Times New Roman"/>
                <a:cs typeface="Times New Roman"/>
              </a:rPr>
              <a:t>and </a:t>
            </a:r>
            <a:r>
              <a:rPr dirty="0" sz="1200" spc="-5">
                <a:latin typeface="Times New Roman"/>
                <a:cs typeface="Times New Roman"/>
              </a:rPr>
              <a:t>authorization. What </a:t>
            </a:r>
            <a:r>
              <a:rPr dirty="0" sz="1200">
                <a:latin typeface="Times New Roman"/>
                <a:cs typeface="Times New Roman"/>
              </a:rPr>
              <a:t>is the </a:t>
            </a:r>
            <a:r>
              <a:rPr dirty="0" sz="1200" spc="-5">
                <a:latin typeface="Times New Roman"/>
                <a:cs typeface="Times New Roman"/>
              </a:rPr>
              <a:t>level </a:t>
            </a:r>
            <a:r>
              <a:rPr dirty="0" sz="1200">
                <a:latin typeface="Times New Roman"/>
                <a:cs typeface="Times New Roman"/>
              </a:rPr>
              <a:t>of </a:t>
            </a:r>
            <a:r>
              <a:rPr dirty="0" sz="1200" spc="-5">
                <a:latin typeface="Times New Roman"/>
                <a:cs typeface="Times New Roman"/>
              </a:rPr>
              <a:t>confidence  </a:t>
            </a:r>
            <a:r>
              <a:rPr dirty="0" sz="1200">
                <a:latin typeface="Times New Roman"/>
                <a:cs typeface="Times New Roman"/>
              </a:rPr>
              <a:t>about </a:t>
            </a:r>
            <a:r>
              <a:rPr dirty="0" sz="1200" spc="-5">
                <a:latin typeface="Times New Roman"/>
                <a:cs typeface="Times New Roman"/>
              </a:rPr>
              <a:t>the subject’s identity for this unique request? </a:t>
            </a:r>
            <a:r>
              <a:rPr dirty="0" sz="1200">
                <a:latin typeface="Times New Roman"/>
                <a:cs typeface="Times New Roman"/>
              </a:rPr>
              <a:t>Is </a:t>
            </a:r>
            <a:r>
              <a:rPr dirty="0" sz="1200" spc="-5">
                <a:latin typeface="Times New Roman"/>
                <a:cs typeface="Times New Roman"/>
              </a:rPr>
              <a:t>access to </a:t>
            </a:r>
            <a:r>
              <a:rPr dirty="0" sz="1200">
                <a:latin typeface="Times New Roman"/>
                <a:cs typeface="Times New Roman"/>
              </a:rPr>
              <a:t>the </a:t>
            </a:r>
            <a:r>
              <a:rPr dirty="0" sz="1200" spc="-5">
                <a:latin typeface="Times New Roman"/>
                <a:cs typeface="Times New Roman"/>
              </a:rPr>
              <a:t>resource allowable </a:t>
            </a:r>
            <a:r>
              <a:rPr dirty="0" sz="1200">
                <a:latin typeface="Times New Roman"/>
                <a:cs typeface="Times New Roman"/>
              </a:rPr>
              <a:t>given the  level </a:t>
            </a:r>
            <a:r>
              <a:rPr dirty="0" sz="1200" spc="-5">
                <a:latin typeface="Times New Roman"/>
                <a:cs typeface="Times New Roman"/>
              </a:rPr>
              <a:t>of confidence </a:t>
            </a:r>
            <a:r>
              <a:rPr dirty="0" sz="1200">
                <a:latin typeface="Times New Roman"/>
                <a:cs typeface="Times New Roman"/>
              </a:rPr>
              <a:t>in the </a:t>
            </a:r>
            <a:r>
              <a:rPr dirty="0" sz="1200" spc="-5">
                <a:latin typeface="Times New Roman"/>
                <a:cs typeface="Times New Roman"/>
              </a:rPr>
              <a:t>subject’s identity? Does </a:t>
            </a:r>
            <a:r>
              <a:rPr dirty="0" sz="1200">
                <a:latin typeface="Times New Roman"/>
                <a:cs typeface="Times New Roman"/>
              </a:rPr>
              <a:t>the </a:t>
            </a:r>
            <a:r>
              <a:rPr dirty="0" sz="1200" spc="-5">
                <a:latin typeface="Times New Roman"/>
                <a:cs typeface="Times New Roman"/>
              </a:rPr>
              <a:t>device used </a:t>
            </a:r>
            <a:r>
              <a:rPr dirty="0" sz="1200">
                <a:latin typeface="Times New Roman"/>
                <a:cs typeface="Times New Roman"/>
              </a:rPr>
              <a:t>for the </a:t>
            </a:r>
            <a:r>
              <a:rPr dirty="0" sz="1200" spc="-5">
                <a:latin typeface="Times New Roman"/>
                <a:cs typeface="Times New Roman"/>
              </a:rPr>
              <a:t>request have </a:t>
            </a:r>
            <a:r>
              <a:rPr dirty="0" sz="1200">
                <a:latin typeface="Times New Roman"/>
                <a:cs typeface="Times New Roman"/>
              </a:rPr>
              <a:t>the </a:t>
            </a:r>
            <a:r>
              <a:rPr dirty="0" sz="1200" spc="-5">
                <a:latin typeface="Times New Roman"/>
                <a:cs typeface="Times New Roman"/>
              </a:rPr>
              <a:t>proper  security posture? Are there other factors that should </a:t>
            </a:r>
            <a:r>
              <a:rPr dirty="0" sz="1200">
                <a:latin typeface="Times New Roman"/>
                <a:cs typeface="Times New Roman"/>
              </a:rPr>
              <a:t>be </a:t>
            </a:r>
            <a:r>
              <a:rPr dirty="0" sz="1200" spc="-5">
                <a:latin typeface="Times New Roman"/>
                <a:cs typeface="Times New Roman"/>
              </a:rPr>
              <a:t>considered </a:t>
            </a:r>
            <a:r>
              <a:rPr dirty="0" sz="1200">
                <a:latin typeface="Times New Roman"/>
                <a:cs typeface="Times New Roman"/>
              </a:rPr>
              <a:t>and </a:t>
            </a:r>
            <a:r>
              <a:rPr dirty="0" sz="1200" spc="-5">
                <a:latin typeface="Times New Roman"/>
                <a:cs typeface="Times New Roman"/>
              </a:rPr>
              <a:t>that </a:t>
            </a:r>
            <a:r>
              <a:rPr dirty="0" sz="1200">
                <a:latin typeface="Times New Roman"/>
                <a:cs typeface="Times New Roman"/>
              </a:rPr>
              <a:t>change the  </a:t>
            </a:r>
            <a:r>
              <a:rPr dirty="0" sz="1200" spc="-5">
                <a:latin typeface="Times New Roman"/>
                <a:cs typeface="Times New Roman"/>
              </a:rPr>
              <a:t>confidence level (e.g., time, location </a:t>
            </a:r>
            <a:r>
              <a:rPr dirty="0" sz="1200">
                <a:latin typeface="Times New Roman"/>
                <a:cs typeface="Times New Roman"/>
              </a:rPr>
              <a:t>of </a:t>
            </a:r>
            <a:r>
              <a:rPr dirty="0" sz="1200" spc="-5">
                <a:latin typeface="Times New Roman"/>
                <a:cs typeface="Times New Roman"/>
              </a:rPr>
              <a:t>subject, subject’s security posture)? Overall, enterprises  </a:t>
            </a:r>
            <a:r>
              <a:rPr dirty="0" sz="1200">
                <a:latin typeface="Times New Roman"/>
                <a:cs typeface="Times New Roman"/>
              </a:rPr>
              <a:t>need to </a:t>
            </a:r>
            <a:r>
              <a:rPr dirty="0" sz="1200" spc="-5">
                <a:latin typeface="Times New Roman"/>
                <a:cs typeface="Times New Roman"/>
              </a:rPr>
              <a:t>develop </a:t>
            </a:r>
            <a:r>
              <a:rPr dirty="0" sz="1200">
                <a:latin typeface="Times New Roman"/>
                <a:cs typeface="Times New Roman"/>
              </a:rPr>
              <a:t>and </a:t>
            </a:r>
            <a:r>
              <a:rPr dirty="0" sz="1200" spc="-5">
                <a:latin typeface="Times New Roman"/>
                <a:cs typeface="Times New Roman"/>
              </a:rPr>
              <a:t>maintain dynamic risk-based policies for resource access </a:t>
            </a:r>
            <a:r>
              <a:rPr dirty="0" sz="1200">
                <a:latin typeface="Times New Roman"/>
                <a:cs typeface="Times New Roman"/>
              </a:rPr>
              <a:t>and </a:t>
            </a:r>
            <a:r>
              <a:rPr dirty="0" sz="1200" spc="-5">
                <a:latin typeface="Times New Roman"/>
                <a:cs typeface="Times New Roman"/>
              </a:rPr>
              <a:t>set up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to </a:t>
            </a:r>
            <a:r>
              <a:rPr dirty="0" sz="1200" spc="-5">
                <a:latin typeface="Times New Roman"/>
                <a:cs typeface="Times New Roman"/>
              </a:rPr>
              <a:t>ensure that these policies are enforced correctly and consistently </a:t>
            </a:r>
            <a:r>
              <a:rPr dirty="0" sz="1200">
                <a:latin typeface="Times New Roman"/>
                <a:cs typeface="Times New Roman"/>
              </a:rPr>
              <a:t>for </a:t>
            </a:r>
            <a:r>
              <a:rPr dirty="0" sz="1200" spc="-5">
                <a:latin typeface="Times New Roman"/>
                <a:cs typeface="Times New Roman"/>
              </a:rPr>
              <a:t>individual  resource access requests. This means </a:t>
            </a:r>
            <a:r>
              <a:rPr dirty="0" sz="1200">
                <a:latin typeface="Times New Roman"/>
                <a:cs typeface="Times New Roman"/>
              </a:rPr>
              <a:t>that an </a:t>
            </a:r>
            <a:r>
              <a:rPr dirty="0" sz="1200" spc="-5">
                <a:latin typeface="Times New Roman"/>
                <a:cs typeface="Times New Roman"/>
              </a:rPr>
              <a:t>enterprise should </a:t>
            </a:r>
            <a:r>
              <a:rPr dirty="0" sz="1200">
                <a:latin typeface="Times New Roman"/>
                <a:cs typeface="Times New Roman"/>
              </a:rPr>
              <a:t>not </a:t>
            </a:r>
            <a:r>
              <a:rPr dirty="0" sz="1200" spc="-5">
                <a:latin typeface="Times New Roman"/>
                <a:cs typeface="Times New Roman"/>
              </a:rPr>
              <a:t>rely </a:t>
            </a:r>
            <a:r>
              <a:rPr dirty="0" sz="1200">
                <a:latin typeface="Times New Roman"/>
                <a:cs typeface="Times New Roman"/>
              </a:rPr>
              <a:t>on </a:t>
            </a:r>
            <a:r>
              <a:rPr dirty="0" sz="1200" spc="-5">
                <a:latin typeface="Times New Roman"/>
                <a:cs typeface="Times New Roman"/>
              </a:rPr>
              <a:t>implied  trustworthiness wherein </a:t>
            </a:r>
            <a:r>
              <a:rPr dirty="0" sz="1200">
                <a:latin typeface="Times New Roman"/>
                <a:cs typeface="Times New Roman"/>
              </a:rPr>
              <a:t>if </a:t>
            </a:r>
            <a:r>
              <a:rPr dirty="0" sz="1200" spc="-5">
                <a:latin typeface="Times New Roman"/>
                <a:cs typeface="Times New Roman"/>
              </a:rPr>
              <a:t>the subject </a:t>
            </a:r>
            <a:r>
              <a:rPr dirty="0" sz="1200">
                <a:latin typeface="Times New Roman"/>
                <a:cs typeface="Times New Roman"/>
              </a:rPr>
              <a:t>has </a:t>
            </a:r>
            <a:r>
              <a:rPr dirty="0" sz="1200" spc="-5">
                <a:latin typeface="Times New Roman"/>
                <a:cs typeface="Times New Roman"/>
              </a:rPr>
              <a:t>met </a:t>
            </a:r>
            <a:r>
              <a:rPr dirty="0" sz="1200">
                <a:latin typeface="Times New Roman"/>
                <a:cs typeface="Times New Roman"/>
              </a:rPr>
              <a:t>a </a:t>
            </a:r>
            <a:r>
              <a:rPr dirty="0" sz="1200" spc="-5">
                <a:latin typeface="Times New Roman"/>
                <a:cs typeface="Times New Roman"/>
              </a:rPr>
              <a:t>base authentication level </a:t>
            </a:r>
            <a:r>
              <a:rPr dirty="0" sz="1200">
                <a:latin typeface="Times New Roman"/>
                <a:cs typeface="Times New Roman"/>
              </a:rPr>
              <a:t>(e.g., </a:t>
            </a:r>
            <a:r>
              <a:rPr dirty="0" sz="1200" spc="-5">
                <a:latin typeface="Times New Roman"/>
                <a:cs typeface="Times New Roman"/>
              </a:rPr>
              <a:t>logging </a:t>
            </a:r>
            <a:r>
              <a:rPr dirty="0" sz="1200">
                <a:latin typeface="Times New Roman"/>
                <a:cs typeface="Times New Roman"/>
              </a:rPr>
              <a:t>into an  </a:t>
            </a:r>
            <a:r>
              <a:rPr dirty="0" sz="1200" spc="-5">
                <a:latin typeface="Times New Roman"/>
                <a:cs typeface="Times New Roman"/>
              </a:rPr>
              <a:t>asset), all subsequent resource requests </a:t>
            </a:r>
            <a:r>
              <a:rPr dirty="0" sz="1200">
                <a:latin typeface="Times New Roman"/>
                <a:cs typeface="Times New Roman"/>
              </a:rPr>
              <a:t>are </a:t>
            </a:r>
            <a:r>
              <a:rPr dirty="0" sz="1200" spc="-5">
                <a:latin typeface="Times New Roman"/>
                <a:cs typeface="Times New Roman"/>
              </a:rPr>
              <a:t>assumed </a:t>
            </a:r>
            <a:r>
              <a:rPr dirty="0" sz="1200">
                <a:latin typeface="Times New Roman"/>
                <a:cs typeface="Times New Roman"/>
              </a:rPr>
              <a:t>to </a:t>
            </a:r>
            <a:r>
              <a:rPr dirty="0" sz="1200" spc="-5">
                <a:latin typeface="Times New Roman"/>
                <a:cs typeface="Times New Roman"/>
              </a:rPr>
              <a:t>be equally</a:t>
            </a:r>
            <a:r>
              <a:rPr dirty="0" sz="1200" spc="45">
                <a:latin typeface="Times New Roman"/>
                <a:cs typeface="Times New Roman"/>
              </a:rPr>
              <a:t> </a:t>
            </a:r>
            <a:r>
              <a:rPr dirty="0" sz="1200" spc="-5">
                <a:latin typeface="Times New Roman"/>
                <a:cs typeface="Times New Roman"/>
              </a:rPr>
              <a:t>valid.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6350">
              <a:lnSpc>
                <a:spcPts val="1380"/>
              </a:lnSpc>
            </a:pPr>
            <a:r>
              <a:rPr dirty="0" sz="1200" spc="-5">
                <a:latin typeface="Times New Roman"/>
                <a:cs typeface="Times New Roman"/>
              </a:rPr>
              <a:t>The “implicit trust zone” represents an </a:t>
            </a:r>
            <a:r>
              <a:rPr dirty="0" sz="1200">
                <a:latin typeface="Times New Roman"/>
                <a:cs typeface="Times New Roman"/>
              </a:rPr>
              <a:t>area </a:t>
            </a:r>
            <a:r>
              <a:rPr dirty="0" sz="1200" spc="-5">
                <a:latin typeface="Times New Roman"/>
                <a:cs typeface="Times New Roman"/>
              </a:rPr>
              <a:t>where </a:t>
            </a:r>
            <a:r>
              <a:rPr dirty="0" sz="1200">
                <a:latin typeface="Times New Roman"/>
                <a:cs typeface="Times New Roman"/>
              </a:rPr>
              <a:t>all the </a:t>
            </a:r>
            <a:r>
              <a:rPr dirty="0" sz="1200" spc="-5">
                <a:latin typeface="Times New Roman"/>
                <a:cs typeface="Times New Roman"/>
              </a:rPr>
              <a:t>entities </a:t>
            </a:r>
            <a:r>
              <a:rPr dirty="0" sz="1200">
                <a:latin typeface="Times New Roman"/>
                <a:cs typeface="Times New Roman"/>
              </a:rPr>
              <a:t>are </a:t>
            </a:r>
            <a:r>
              <a:rPr dirty="0" sz="1200" spc="-5">
                <a:latin typeface="Times New Roman"/>
                <a:cs typeface="Times New Roman"/>
              </a:rPr>
              <a:t>trusted </a:t>
            </a:r>
            <a:r>
              <a:rPr dirty="0" sz="1200">
                <a:latin typeface="Times New Roman"/>
                <a:cs typeface="Times New Roman"/>
              </a:rPr>
              <a:t>to at </a:t>
            </a:r>
            <a:r>
              <a:rPr dirty="0" sz="1200" spc="-5">
                <a:latin typeface="Times New Roman"/>
                <a:cs typeface="Times New Roman"/>
              </a:rPr>
              <a:t>least the level  </a:t>
            </a:r>
            <a:r>
              <a:rPr dirty="0" sz="1200">
                <a:latin typeface="Times New Roman"/>
                <a:cs typeface="Times New Roman"/>
              </a:rPr>
              <a:t>of the last </a:t>
            </a:r>
            <a:r>
              <a:rPr dirty="0" sz="1200" spc="-5">
                <a:latin typeface="Times New Roman"/>
                <a:cs typeface="Times New Roman"/>
              </a:rPr>
              <a:t>PDP/PEP gateway. For </a:t>
            </a:r>
            <a:r>
              <a:rPr dirty="0" sz="1200">
                <a:latin typeface="Times New Roman"/>
                <a:cs typeface="Times New Roman"/>
              </a:rPr>
              <a:t>example, </a:t>
            </a:r>
            <a:r>
              <a:rPr dirty="0" sz="1200" spc="-5">
                <a:latin typeface="Times New Roman"/>
                <a:cs typeface="Times New Roman"/>
              </a:rPr>
              <a:t>consider </a:t>
            </a:r>
            <a:r>
              <a:rPr dirty="0" sz="1200">
                <a:latin typeface="Times New Roman"/>
                <a:cs typeface="Times New Roman"/>
              </a:rPr>
              <a:t>the </a:t>
            </a:r>
            <a:r>
              <a:rPr dirty="0" sz="1200" spc="-5">
                <a:latin typeface="Times New Roman"/>
                <a:cs typeface="Times New Roman"/>
              </a:rPr>
              <a:t>passenger screening model in </a:t>
            </a:r>
            <a:r>
              <a:rPr dirty="0" sz="1200">
                <a:latin typeface="Times New Roman"/>
                <a:cs typeface="Times New Roman"/>
              </a:rPr>
              <a:t>an </a:t>
            </a:r>
            <a:r>
              <a:rPr dirty="0" sz="1200" spc="-5">
                <a:latin typeface="Times New Roman"/>
                <a:cs typeface="Times New Roman"/>
              </a:rPr>
              <a:t>airport.  All passengers </a:t>
            </a:r>
            <a:r>
              <a:rPr dirty="0" sz="1200">
                <a:latin typeface="Times New Roman"/>
                <a:cs typeface="Times New Roman"/>
              </a:rPr>
              <a:t>pass </a:t>
            </a:r>
            <a:r>
              <a:rPr dirty="0" sz="1200" spc="-5">
                <a:latin typeface="Times New Roman"/>
                <a:cs typeface="Times New Roman"/>
              </a:rPr>
              <a:t>through </a:t>
            </a:r>
            <a:r>
              <a:rPr dirty="0" sz="1200">
                <a:latin typeface="Times New Roman"/>
                <a:cs typeface="Times New Roman"/>
              </a:rPr>
              <a:t>the </a:t>
            </a:r>
            <a:r>
              <a:rPr dirty="0" sz="1200" spc="-5">
                <a:latin typeface="Times New Roman"/>
                <a:cs typeface="Times New Roman"/>
              </a:rPr>
              <a:t>airport security checkpoint (PDP/PEP) </a:t>
            </a:r>
            <a:r>
              <a:rPr dirty="0" sz="1200">
                <a:latin typeface="Times New Roman"/>
                <a:cs typeface="Times New Roman"/>
              </a:rPr>
              <a:t>to access </a:t>
            </a:r>
            <a:r>
              <a:rPr dirty="0" sz="1200" spc="-5">
                <a:latin typeface="Times New Roman"/>
                <a:cs typeface="Times New Roman"/>
              </a:rPr>
              <a:t>the </a:t>
            </a:r>
            <a:r>
              <a:rPr dirty="0" sz="1200">
                <a:latin typeface="Times New Roman"/>
                <a:cs typeface="Times New Roman"/>
              </a:rPr>
              <a:t>boarding  gates. </a:t>
            </a:r>
            <a:r>
              <a:rPr dirty="0" sz="1200" spc="-5">
                <a:latin typeface="Times New Roman"/>
                <a:cs typeface="Times New Roman"/>
              </a:rPr>
              <a:t>The passengers, airport employees, aircraft crew, etc., mill </a:t>
            </a:r>
            <a:r>
              <a:rPr dirty="0" sz="1200">
                <a:latin typeface="Times New Roman"/>
                <a:cs typeface="Times New Roman"/>
              </a:rPr>
              <a:t>about in the </a:t>
            </a:r>
            <a:r>
              <a:rPr dirty="0" sz="1200" spc="-5">
                <a:latin typeface="Times New Roman"/>
                <a:cs typeface="Times New Roman"/>
              </a:rPr>
              <a:t>terminal </a:t>
            </a:r>
            <a:r>
              <a:rPr dirty="0" sz="1200">
                <a:latin typeface="Times New Roman"/>
                <a:cs typeface="Times New Roman"/>
              </a:rPr>
              <a:t>area, and  all the </a:t>
            </a:r>
            <a:r>
              <a:rPr dirty="0" sz="1200" spc="-5">
                <a:latin typeface="Times New Roman"/>
                <a:cs typeface="Times New Roman"/>
              </a:rPr>
              <a:t>individuals are considered trusted. </a:t>
            </a:r>
            <a:r>
              <a:rPr dirty="0" sz="1200">
                <a:latin typeface="Times New Roman"/>
                <a:cs typeface="Times New Roman"/>
              </a:rPr>
              <a:t>In this model, the </a:t>
            </a:r>
            <a:r>
              <a:rPr dirty="0" sz="1200" spc="-5">
                <a:latin typeface="Times New Roman"/>
                <a:cs typeface="Times New Roman"/>
              </a:rPr>
              <a:t>implicit trust </a:t>
            </a:r>
            <a:r>
              <a:rPr dirty="0" sz="1200">
                <a:latin typeface="Times New Roman"/>
                <a:cs typeface="Times New Roman"/>
              </a:rPr>
              <a:t>zone is the </a:t>
            </a:r>
            <a:r>
              <a:rPr dirty="0" sz="1200" spc="-5">
                <a:latin typeface="Times New Roman"/>
                <a:cs typeface="Times New Roman"/>
              </a:rPr>
              <a:t>boarding  </a:t>
            </a:r>
            <a:r>
              <a:rPr dirty="0" sz="1200">
                <a:latin typeface="Times New Roman"/>
                <a:cs typeface="Times New Roman"/>
              </a:rPr>
              <a:t>area.</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31750">
              <a:lnSpc>
                <a:spcPts val="1380"/>
              </a:lnSpc>
            </a:pPr>
            <a:r>
              <a:rPr dirty="0" sz="1200" spc="-5">
                <a:latin typeface="Times New Roman"/>
                <a:cs typeface="Times New Roman"/>
              </a:rPr>
              <a:t>The PDP/PEP </a:t>
            </a:r>
            <a:r>
              <a:rPr dirty="0" sz="1200">
                <a:latin typeface="Times New Roman"/>
                <a:cs typeface="Times New Roman"/>
              </a:rPr>
              <a:t>applies a </a:t>
            </a:r>
            <a:r>
              <a:rPr dirty="0" sz="1200" spc="-5">
                <a:latin typeface="Times New Roman"/>
                <a:cs typeface="Times New Roman"/>
              </a:rPr>
              <a:t>set </a:t>
            </a:r>
            <a:r>
              <a:rPr dirty="0" sz="1200">
                <a:latin typeface="Times New Roman"/>
                <a:cs typeface="Times New Roman"/>
              </a:rPr>
              <a:t>of </a:t>
            </a:r>
            <a:r>
              <a:rPr dirty="0" sz="1200" spc="-5">
                <a:latin typeface="Times New Roman"/>
                <a:cs typeface="Times New Roman"/>
              </a:rPr>
              <a:t>controls </a:t>
            </a:r>
            <a:r>
              <a:rPr dirty="0" sz="1200">
                <a:latin typeface="Times New Roman"/>
                <a:cs typeface="Times New Roman"/>
              </a:rPr>
              <a:t>so that </a:t>
            </a:r>
            <a:r>
              <a:rPr dirty="0" sz="1200" spc="-5">
                <a:latin typeface="Times New Roman"/>
                <a:cs typeface="Times New Roman"/>
              </a:rPr>
              <a:t>all traffic beyond </a:t>
            </a:r>
            <a:r>
              <a:rPr dirty="0" sz="1200">
                <a:latin typeface="Times New Roman"/>
                <a:cs typeface="Times New Roman"/>
              </a:rPr>
              <a:t>the </a:t>
            </a:r>
            <a:r>
              <a:rPr dirty="0" sz="1200" spc="-5">
                <a:latin typeface="Times New Roman"/>
                <a:cs typeface="Times New Roman"/>
              </a:rPr>
              <a:t>PEP </a:t>
            </a:r>
            <a:r>
              <a:rPr dirty="0" sz="1200">
                <a:latin typeface="Times New Roman"/>
                <a:cs typeface="Times New Roman"/>
              </a:rPr>
              <a:t>has a </a:t>
            </a:r>
            <a:r>
              <a:rPr dirty="0" sz="1200" spc="-5">
                <a:latin typeface="Times New Roman"/>
                <a:cs typeface="Times New Roman"/>
              </a:rPr>
              <a:t>common </a:t>
            </a:r>
            <a:r>
              <a:rPr dirty="0" sz="1200">
                <a:latin typeface="Times New Roman"/>
                <a:cs typeface="Times New Roman"/>
              </a:rPr>
              <a:t>level </a:t>
            </a:r>
            <a:r>
              <a:rPr dirty="0" sz="1200" spc="-5">
                <a:latin typeface="Times New Roman"/>
                <a:cs typeface="Times New Roman"/>
              </a:rPr>
              <a:t>of  </a:t>
            </a:r>
            <a:r>
              <a:rPr dirty="0" sz="1200">
                <a:latin typeface="Times New Roman"/>
                <a:cs typeface="Times New Roman"/>
              </a:rPr>
              <a:t>trust. </a:t>
            </a:r>
            <a:r>
              <a:rPr dirty="0" sz="1200" spc="-5">
                <a:latin typeface="Times New Roman"/>
                <a:cs typeface="Times New Roman"/>
              </a:rPr>
              <a:t>The PDP/PEP </a:t>
            </a:r>
            <a:r>
              <a:rPr dirty="0" sz="1200">
                <a:latin typeface="Times New Roman"/>
                <a:cs typeface="Times New Roman"/>
              </a:rPr>
              <a:t>cannot apply </a:t>
            </a:r>
            <a:r>
              <a:rPr dirty="0" sz="1200" spc="-5">
                <a:latin typeface="Times New Roman"/>
                <a:cs typeface="Times New Roman"/>
              </a:rPr>
              <a:t>additional policies </a:t>
            </a:r>
            <a:r>
              <a:rPr dirty="0" sz="1200">
                <a:latin typeface="Times New Roman"/>
                <a:cs typeface="Times New Roman"/>
              </a:rPr>
              <a:t>beyond its </a:t>
            </a:r>
            <a:r>
              <a:rPr dirty="0" sz="1200" spc="-5">
                <a:latin typeface="Times New Roman"/>
                <a:cs typeface="Times New Roman"/>
              </a:rPr>
              <a:t>location in </a:t>
            </a:r>
            <a:r>
              <a:rPr dirty="0" sz="1200">
                <a:latin typeface="Times New Roman"/>
                <a:cs typeface="Times New Roman"/>
              </a:rPr>
              <a:t>the </a:t>
            </a:r>
            <a:r>
              <a:rPr dirty="0" sz="1200" spc="-5">
                <a:latin typeface="Times New Roman"/>
                <a:cs typeface="Times New Roman"/>
              </a:rPr>
              <a:t>flow </a:t>
            </a:r>
            <a:r>
              <a:rPr dirty="0" sz="1200">
                <a:latin typeface="Times New Roman"/>
                <a:cs typeface="Times New Roman"/>
              </a:rPr>
              <a:t>of </a:t>
            </a:r>
            <a:r>
              <a:rPr dirty="0" sz="1200" spc="-5">
                <a:latin typeface="Times New Roman"/>
                <a:cs typeface="Times New Roman"/>
              </a:rPr>
              <a:t>traffic. To  </a:t>
            </a:r>
            <a:r>
              <a:rPr dirty="0" sz="1200">
                <a:latin typeface="Times New Roman"/>
                <a:cs typeface="Times New Roman"/>
              </a:rPr>
              <a:t>allow </a:t>
            </a:r>
            <a:r>
              <a:rPr dirty="0" sz="1200" spc="-5">
                <a:latin typeface="Times New Roman"/>
                <a:cs typeface="Times New Roman"/>
              </a:rPr>
              <a:t>the PDP/PEP </a:t>
            </a:r>
            <a:r>
              <a:rPr dirty="0" sz="1200">
                <a:latin typeface="Times New Roman"/>
                <a:cs typeface="Times New Roman"/>
              </a:rPr>
              <a:t>to be as </a:t>
            </a:r>
            <a:r>
              <a:rPr dirty="0" sz="1200" spc="-5">
                <a:latin typeface="Times New Roman"/>
                <a:cs typeface="Times New Roman"/>
              </a:rPr>
              <a:t>specific </a:t>
            </a:r>
            <a:r>
              <a:rPr dirty="0" sz="1200">
                <a:latin typeface="Times New Roman"/>
                <a:cs typeface="Times New Roman"/>
              </a:rPr>
              <a:t>as </a:t>
            </a:r>
            <a:r>
              <a:rPr dirty="0" sz="1200" spc="-5">
                <a:latin typeface="Times New Roman"/>
                <a:cs typeface="Times New Roman"/>
              </a:rPr>
              <a:t>possible, </a:t>
            </a:r>
            <a:r>
              <a:rPr dirty="0" sz="1200">
                <a:latin typeface="Times New Roman"/>
                <a:cs typeface="Times New Roman"/>
              </a:rPr>
              <a:t>the </a:t>
            </a:r>
            <a:r>
              <a:rPr dirty="0" sz="1200" spc="-5">
                <a:latin typeface="Times New Roman"/>
                <a:cs typeface="Times New Roman"/>
              </a:rPr>
              <a:t>implicit trust </a:t>
            </a:r>
            <a:r>
              <a:rPr dirty="0" sz="1200">
                <a:latin typeface="Times New Roman"/>
                <a:cs typeface="Times New Roman"/>
              </a:rPr>
              <a:t>zone </a:t>
            </a:r>
            <a:r>
              <a:rPr dirty="0" sz="1200" spc="-5">
                <a:latin typeface="Times New Roman"/>
                <a:cs typeface="Times New Roman"/>
              </a:rPr>
              <a:t>must </a:t>
            </a:r>
            <a:r>
              <a:rPr dirty="0" sz="1200">
                <a:latin typeface="Times New Roman"/>
                <a:cs typeface="Times New Roman"/>
              </a:rPr>
              <a:t>be as </a:t>
            </a:r>
            <a:r>
              <a:rPr dirty="0" sz="1200" spc="-5">
                <a:latin typeface="Times New Roman"/>
                <a:cs typeface="Times New Roman"/>
              </a:rPr>
              <a:t>small as  </a:t>
            </a:r>
            <a:r>
              <a:rPr dirty="0" sz="1200">
                <a:latin typeface="Times New Roman"/>
                <a:cs typeface="Times New Roman"/>
              </a:rPr>
              <a:t>possible.</a:t>
            </a:r>
            <a:endParaRPr sz="1200">
              <a:latin typeface="Times New Roman"/>
              <a:cs typeface="Times New Roman"/>
            </a:endParaRPr>
          </a:p>
          <a:p>
            <a:pPr>
              <a:lnSpc>
                <a:spcPct val="100000"/>
              </a:lnSpc>
              <a:spcBef>
                <a:spcPts val="50"/>
              </a:spcBef>
            </a:pPr>
            <a:endParaRPr sz="1000">
              <a:latin typeface="Times New Roman"/>
              <a:cs typeface="Times New Roman"/>
            </a:endParaRPr>
          </a:p>
          <a:p>
            <a:pPr algn="just" marL="12700" marR="167640">
              <a:lnSpc>
                <a:spcPts val="1380"/>
              </a:lnSpc>
            </a:pPr>
            <a:r>
              <a:rPr dirty="0" sz="1200" spc="-5">
                <a:latin typeface="Times New Roman"/>
                <a:cs typeface="Times New Roman"/>
              </a:rPr>
              <a:t>Zero trust provides </a:t>
            </a:r>
            <a:r>
              <a:rPr dirty="0" sz="1200">
                <a:latin typeface="Times New Roman"/>
                <a:cs typeface="Times New Roman"/>
              </a:rPr>
              <a:t>a </a:t>
            </a:r>
            <a:r>
              <a:rPr dirty="0" sz="1200" spc="-5">
                <a:latin typeface="Times New Roman"/>
                <a:cs typeface="Times New Roman"/>
              </a:rPr>
              <a:t>set </a:t>
            </a:r>
            <a:r>
              <a:rPr dirty="0" sz="1200">
                <a:latin typeface="Times New Roman"/>
                <a:cs typeface="Times New Roman"/>
              </a:rPr>
              <a:t>of </a:t>
            </a:r>
            <a:r>
              <a:rPr dirty="0" sz="1200" spc="-5">
                <a:latin typeface="Times New Roman"/>
                <a:cs typeface="Times New Roman"/>
              </a:rPr>
              <a:t>principles </a:t>
            </a:r>
            <a:r>
              <a:rPr dirty="0" sz="1200">
                <a:latin typeface="Times New Roman"/>
                <a:cs typeface="Times New Roman"/>
              </a:rPr>
              <a:t>and </a:t>
            </a:r>
            <a:r>
              <a:rPr dirty="0" sz="1200" spc="-5">
                <a:latin typeface="Times New Roman"/>
                <a:cs typeface="Times New Roman"/>
              </a:rPr>
              <a:t>concepts </a:t>
            </a:r>
            <a:r>
              <a:rPr dirty="0" sz="1200">
                <a:latin typeface="Times New Roman"/>
                <a:cs typeface="Times New Roman"/>
              </a:rPr>
              <a:t>around </a:t>
            </a:r>
            <a:r>
              <a:rPr dirty="0" sz="1200" spc="-5">
                <a:latin typeface="Times New Roman"/>
                <a:cs typeface="Times New Roman"/>
              </a:rPr>
              <a:t>moving </a:t>
            </a:r>
            <a:r>
              <a:rPr dirty="0" sz="1200">
                <a:latin typeface="Times New Roman"/>
                <a:cs typeface="Times New Roman"/>
              </a:rPr>
              <a:t>the </a:t>
            </a:r>
            <a:r>
              <a:rPr dirty="0" sz="1200" spc="-5">
                <a:latin typeface="Times New Roman"/>
                <a:cs typeface="Times New Roman"/>
              </a:rPr>
              <a:t>PDP/PEPs closer </a:t>
            </a:r>
            <a:r>
              <a:rPr dirty="0" sz="1200">
                <a:latin typeface="Times New Roman"/>
                <a:cs typeface="Times New Roman"/>
              </a:rPr>
              <a:t>to the  </a:t>
            </a:r>
            <a:r>
              <a:rPr dirty="0" sz="1200" spc="-5">
                <a:latin typeface="Times New Roman"/>
                <a:cs typeface="Times New Roman"/>
              </a:rPr>
              <a:t>resource. The </a:t>
            </a:r>
            <a:r>
              <a:rPr dirty="0" sz="1200">
                <a:latin typeface="Times New Roman"/>
                <a:cs typeface="Times New Roman"/>
              </a:rPr>
              <a:t>idea is to </a:t>
            </a:r>
            <a:r>
              <a:rPr dirty="0" sz="1200" spc="-5">
                <a:latin typeface="Times New Roman"/>
                <a:cs typeface="Times New Roman"/>
              </a:rPr>
              <a:t>explicitly authenticate and authorize </a:t>
            </a:r>
            <a:r>
              <a:rPr dirty="0" sz="1200">
                <a:latin typeface="Times New Roman"/>
                <a:cs typeface="Times New Roman"/>
              </a:rPr>
              <a:t>all </a:t>
            </a:r>
            <a:r>
              <a:rPr dirty="0" sz="1200" spc="-5">
                <a:latin typeface="Times New Roman"/>
                <a:cs typeface="Times New Roman"/>
              </a:rPr>
              <a:t>subjects, </a:t>
            </a:r>
            <a:r>
              <a:rPr dirty="0" sz="1200">
                <a:latin typeface="Times New Roman"/>
                <a:cs typeface="Times New Roman"/>
              </a:rPr>
              <a:t>assets and </a:t>
            </a:r>
            <a:r>
              <a:rPr dirty="0" sz="1200" spc="-5">
                <a:latin typeface="Times New Roman"/>
                <a:cs typeface="Times New Roman"/>
              </a:rPr>
              <a:t>workflows  </a:t>
            </a:r>
            <a:r>
              <a:rPr dirty="0" sz="1200">
                <a:latin typeface="Times New Roman"/>
                <a:cs typeface="Times New Roman"/>
              </a:rPr>
              <a:t>that make </a:t>
            </a:r>
            <a:r>
              <a:rPr dirty="0" sz="1200" spc="-5">
                <a:latin typeface="Times New Roman"/>
                <a:cs typeface="Times New Roman"/>
              </a:rPr>
              <a:t>up </a:t>
            </a:r>
            <a:r>
              <a:rPr dirty="0" sz="1200">
                <a:latin typeface="Times New Roman"/>
                <a:cs typeface="Times New Roman"/>
              </a:rPr>
              <a:t>the</a:t>
            </a:r>
            <a:r>
              <a:rPr dirty="0" sz="1200" spc="-5">
                <a:latin typeface="Times New Roman"/>
                <a:cs typeface="Times New Roman"/>
              </a:rPr>
              <a:t> enterprise.</a:t>
            </a:r>
            <a:endParaRPr sz="1200">
              <a:latin typeface="Times New Roman"/>
              <a:cs typeface="Times New Roman"/>
            </a:endParaRPr>
          </a:p>
        </p:txBody>
      </p:sp>
      <p:sp>
        <p:nvSpPr>
          <p:cNvPr id="8" name="object 8"/>
          <p:cNvSpPr/>
          <p:nvPr/>
        </p:nvSpPr>
        <p:spPr>
          <a:xfrm>
            <a:off x="914400" y="8507730"/>
            <a:ext cx="1828800" cy="0"/>
          </a:xfrm>
          <a:custGeom>
            <a:avLst/>
            <a:gdLst/>
            <a:ahLst/>
            <a:cxnLst/>
            <a:rect l="l" t="t" r="r" b="b"/>
            <a:pathLst>
              <a:path w="1828800" h="0">
                <a:moveTo>
                  <a:pt x="0" y="0"/>
                </a:moveTo>
                <a:lnTo>
                  <a:pt x="1828800" y="0"/>
                </a:lnTo>
              </a:path>
            </a:pathLst>
          </a:custGeom>
          <a:ln w="7619">
            <a:solidFill>
              <a:srgbClr val="000000"/>
            </a:solidFill>
          </a:ln>
        </p:spPr>
        <p:txBody>
          <a:bodyPr wrap="square" lIns="0" tIns="0" rIns="0" bIns="0" rtlCol="0"/>
          <a:lstStyle/>
          <a:p/>
        </p:txBody>
      </p:sp>
      <p:sp>
        <p:nvSpPr>
          <p:cNvPr id="9" name="object 9"/>
          <p:cNvSpPr txBox="1"/>
          <p:nvPr/>
        </p:nvSpPr>
        <p:spPr>
          <a:xfrm>
            <a:off x="876300" y="8708390"/>
            <a:ext cx="5965825" cy="294640"/>
          </a:xfrm>
          <a:prstGeom prst="rect">
            <a:avLst/>
          </a:prstGeom>
        </p:spPr>
        <p:txBody>
          <a:bodyPr wrap="square" lIns="0" tIns="20955" rIns="0" bIns="0" rtlCol="0" vert="horz">
            <a:spAutoFit/>
          </a:bodyPr>
          <a:lstStyle/>
          <a:p>
            <a:pPr marL="266700" marR="30480" indent="-228600">
              <a:lnSpc>
                <a:spcPts val="1040"/>
              </a:lnSpc>
              <a:spcBef>
                <a:spcPts val="165"/>
              </a:spcBef>
            </a:pPr>
            <a:r>
              <a:rPr dirty="0" baseline="27777" sz="900">
                <a:latin typeface="Times New Roman"/>
                <a:cs typeface="Times New Roman"/>
              </a:rPr>
              <a:t>3 </a:t>
            </a:r>
            <a:r>
              <a:rPr dirty="0" sz="900" spc="-5">
                <a:latin typeface="Times New Roman"/>
                <a:cs typeface="Times New Roman"/>
              </a:rPr>
              <a:t>Part </a:t>
            </a:r>
            <a:r>
              <a:rPr dirty="0" sz="900">
                <a:latin typeface="Times New Roman"/>
                <a:cs typeface="Times New Roman"/>
              </a:rPr>
              <a:t>of </a:t>
            </a:r>
            <a:r>
              <a:rPr dirty="0" sz="900" spc="-5">
                <a:latin typeface="Times New Roman"/>
                <a:cs typeface="Times New Roman"/>
              </a:rPr>
              <a:t>the concepts defined </a:t>
            </a:r>
            <a:r>
              <a:rPr dirty="0" sz="900">
                <a:latin typeface="Times New Roman"/>
                <a:cs typeface="Times New Roman"/>
              </a:rPr>
              <a:t>in </a:t>
            </a:r>
            <a:r>
              <a:rPr dirty="0" sz="900" spc="-5">
                <a:latin typeface="Times New Roman"/>
                <a:cs typeface="Times New Roman"/>
              </a:rPr>
              <a:t>OASIS XACML </a:t>
            </a:r>
            <a:r>
              <a:rPr dirty="0" sz="900">
                <a:latin typeface="Times New Roman"/>
                <a:cs typeface="Times New Roman"/>
              </a:rPr>
              <a:t>2.0 </a:t>
            </a:r>
            <a:r>
              <a:rPr dirty="0" u="sng" sz="900" spc="-5">
                <a:solidFill>
                  <a:srgbClr val="0000FF"/>
                </a:solidFill>
                <a:uFill>
                  <a:solidFill>
                    <a:srgbClr val="0000FF"/>
                  </a:solidFill>
                </a:uFill>
                <a:latin typeface="Times New Roman"/>
                <a:cs typeface="Times New Roman"/>
                <a:hlinkClick r:id="rId3"/>
              </a:rPr>
              <a:t>https://docs.oasis-open.org/xacml/2.0/access_control-xacml-2.0-core-spec- </a:t>
            </a:r>
            <a:r>
              <a:rPr dirty="0" sz="900" spc="-5">
                <a:solidFill>
                  <a:srgbClr val="0000FF"/>
                </a:solidFill>
                <a:latin typeface="Times New Roman"/>
                <a:cs typeface="Times New Roman"/>
              </a:rPr>
              <a:t> </a:t>
            </a:r>
            <a:r>
              <a:rPr dirty="0" u="sng" sz="900" spc="-5">
                <a:solidFill>
                  <a:srgbClr val="0000FF"/>
                </a:solidFill>
                <a:uFill>
                  <a:solidFill>
                    <a:srgbClr val="0000FF"/>
                  </a:solidFill>
                </a:uFill>
                <a:latin typeface="Times New Roman"/>
                <a:cs typeface="Times New Roman"/>
                <a:hlinkClick r:id="rId3"/>
              </a:rPr>
              <a:t>os.pdf</a:t>
            </a:r>
            <a:endParaRPr sz="900">
              <a:latin typeface="Times New Roman"/>
              <a:cs typeface="Times New Roman"/>
            </a:endParaRPr>
          </a:p>
        </p:txBody>
      </p:sp>
      <p:sp>
        <p:nvSpPr>
          <p:cNvPr id="10" name="object 10"/>
          <p:cNvSpPr/>
          <p:nvPr/>
        </p:nvSpPr>
        <p:spPr>
          <a:xfrm>
            <a:off x="1584642" y="1980141"/>
            <a:ext cx="4600624" cy="698834"/>
          </a:xfrm>
          <a:prstGeom prst="rect">
            <a:avLst/>
          </a:prstGeom>
          <a:blipFill>
            <a:blip r:embed="rId4" cstate="print"/>
            <a:stretch>
              <a:fillRect/>
            </a:stretch>
          </a:blipFill>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69635" cy="8238490"/>
          </a:xfrm>
          <a:prstGeom prst="rect">
            <a:avLst/>
          </a:prstGeom>
        </p:spPr>
        <p:txBody>
          <a:bodyPr wrap="square" lIns="0" tIns="12065" rIns="0" bIns="0" rtlCol="0" vert="horz">
            <a:spAutoFit/>
          </a:bodyPr>
          <a:lstStyle/>
          <a:p>
            <a:pPr lvl="1" marL="378460" indent="-366395">
              <a:lnSpc>
                <a:spcPct val="100000"/>
              </a:lnSpc>
              <a:spcBef>
                <a:spcPts val="95"/>
              </a:spcBef>
              <a:buAutoNum type="arabicPeriod"/>
              <a:tabLst>
                <a:tab pos="377825" algn="l"/>
                <a:tab pos="379095" algn="l"/>
              </a:tabLst>
            </a:pPr>
            <a:r>
              <a:rPr dirty="0" sz="1100" spc="-5" b="1">
                <a:latin typeface="Arial"/>
                <a:cs typeface="Arial"/>
              </a:rPr>
              <a:t>Tenets of Zero</a:t>
            </a:r>
            <a:r>
              <a:rPr dirty="0" sz="1100" spc="5" b="1">
                <a:latin typeface="Arial"/>
                <a:cs typeface="Arial"/>
              </a:rPr>
              <a:t> </a:t>
            </a:r>
            <a:r>
              <a:rPr dirty="0" sz="1100" spc="-5" b="1">
                <a:latin typeface="Arial"/>
                <a:cs typeface="Arial"/>
              </a:rPr>
              <a:t>Trust</a:t>
            </a:r>
            <a:endParaRPr sz="1100">
              <a:latin typeface="Arial"/>
              <a:cs typeface="Arial"/>
            </a:endParaRPr>
          </a:p>
          <a:p>
            <a:pPr lvl="1">
              <a:lnSpc>
                <a:spcPct val="100000"/>
              </a:lnSpc>
              <a:spcBef>
                <a:spcPts val="20"/>
              </a:spcBef>
              <a:buFont typeface="Arial"/>
              <a:buAutoNum type="arabicPeriod"/>
            </a:pPr>
            <a:endParaRPr sz="1050">
              <a:latin typeface="Arial"/>
              <a:cs typeface="Arial"/>
            </a:endParaRPr>
          </a:p>
          <a:p>
            <a:pPr marL="12700" marR="23495">
              <a:lnSpc>
                <a:spcPts val="1380"/>
              </a:lnSpc>
            </a:pPr>
            <a:r>
              <a:rPr dirty="0" sz="1200">
                <a:latin typeface="Times New Roman"/>
                <a:cs typeface="Times New Roman"/>
              </a:rPr>
              <a:t>Many </a:t>
            </a:r>
            <a:r>
              <a:rPr dirty="0" sz="1200" spc="-5">
                <a:latin typeface="Times New Roman"/>
                <a:cs typeface="Times New Roman"/>
              </a:rPr>
              <a:t>definitions </a:t>
            </a:r>
            <a:r>
              <a:rPr dirty="0" sz="1200">
                <a:latin typeface="Times New Roman"/>
                <a:cs typeface="Times New Roman"/>
              </a:rPr>
              <a:t>and </a:t>
            </a:r>
            <a:r>
              <a:rPr dirty="0" sz="1200" spc="-5">
                <a:latin typeface="Times New Roman"/>
                <a:cs typeface="Times New Roman"/>
              </a:rPr>
              <a:t>discussions of ZT </a:t>
            </a:r>
            <a:r>
              <a:rPr dirty="0" sz="1200">
                <a:latin typeface="Times New Roman"/>
                <a:cs typeface="Times New Roman"/>
              </a:rPr>
              <a:t>stress </a:t>
            </a:r>
            <a:r>
              <a:rPr dirty="0" sz="1200" spc="-5">
                <a:latin typeface="Times New Roman"/>
                <a:cs typeface="Times New Roman"/>
              </a:rPr>
              <a:t>the </a:t>
            </a:r>
            <a:r>
              <a:rPr dirty="0" sz="1200">
                <a:latin typeface="Times New Roman"/>
                <a:cs typeface="Times New Roman"/>
              </a:rPr>
              <a:t>concept </a:t>
            </a:r>
            <a:r>
              <a:rPr dirty="0" sz="1200" spc="-5">
                <a:latin typeface="Times New Roman"/>
                <a:cs typeface="Times New Roman"/>
              </a:rPr>
              <a:t>of removing wide-area perimeter  </a:t>
            </a:r>
            <a:r>
              <a:rPr dirty="0" sz="1200">
                <a:latin typeface="Times New Roman"/>
                <a:cs typeface="Times New Roman"/>
              </a:rPr>
              <a:t>defenses </a:t>
            </a:r>
            <a:r>
              <a:rPr dirty="0" sz="1200" spc="-5">
                <a:latin typeface="Times New Roman"/>
                <a:cs typeface="Times New Roman"/>
              </a:rPr>
              <a:t>(e.g., enterprise firewalls) </a:t>
            </a:r>
            <a:r>
              <a:rPr dirty="0" sz="1200">
                <a:latin typeface="Times New Roman"/>
                <a:cs typeface="Times New Roman"/>
              </a:rPr>
              <a:t>as a </a:t>
            </a:r>
            <a:r>
              <a:rPr dirty="0" sz="1200" spc="-5">
                <a:latin typeface="Times New Roman"/>
                <a:cs typeface="Times New Roman"/>
              </a:rPr>
              <a:t>factor. However, </a:t>
            </a:r>
            <a:r>
              <a:rPr dirty="0" sz="1200">
                <a:latin typeface="Times New Roman"/>
                <a:cs typeface="Times New Roman"/>
              </a:rPr>
              <a:t>most of </a:t>
            </a:r>
            <a:r>
              <a:rPr dirty="0" sz="1200" spc="-5">
                <a:latin typeface="Times New Roman"/>
                <a:cs typeface="Times New Roman"/>
              </a:rPr>
              <a:t>these definitions continue </a:t>
            </a:r>
            <a:r>
              <a:rPr dirty="0" sz="1200">
                <a:latin typeface="Times New Roman"/>
                <a:cs typeface="Times New Roman"/>
              </a:rPr>
              <a:t>to  define </a:t>
            </a:r>
            <a:r>
              <a:rPr dirty="0" sz="1200" spc="-5">
                <a:latin typeface="Times New Roman"/>
                <a:cs typeface="Times New Roman"/>
              </a:rPr>
              <a:t>themselves </a:t>
            </a:r>
            <a:r>
              <a:rPr dirty="0" sz="1200">
                <a:latin typeface="Times New Roman"/>
                <a:cs typeface="Times New Roman"/>
              </a:rPr>
              <a:t>in </a:t>
            </a:r>
            <a:r>
              <a:rPr dirty="0" sz="1200" spc="-5">
                <a:latin typeface="Times New Roman"/>
                <a:cs typeface="Times New Roman"/>
              </a:rPr>
              <a:t>relation </a:t>
            </a:r>
            <a:r>
              <a:rPr dirty="0" sz="1200">
                <a:latin typeface="Times New Roman"/>
                <a:cs typeface="Times New Roman"/>
              </a:rPr>
              <a:t>to </a:t>
            </a:r>
            <a:r>
              <a:rPr dirty="0" sz="1200" spc="-5">
                <a:latin typeface="Times New Roman"/>
                <a:cs typeface="Times New Roman"/>
              </a:rPr>
              <a:t>perimeters </a:t>
            </a:r>
            <a:r>
              <a:rPr dirty="0" sz="1200">
                <a:latin typeface="Times New Roman"/>
                <a:cs typeface="Times New Roman"/>
              </a:rPr>
              <a:t>in </a:t>
            </a:r>
            <a:r>
              <a:rPr dirty="0" sz="1200" spc="-5">
                <a:latin typeface="Times New Roman"/>
                <a:cs typeface="Times New Roman"/>
              </a:rPr>
              <a:t>some way (such </a:t>
            </a:r>
            <a:r>
              <a:rPr dirty="0" sz="1200">
                <a:latin typeface="Times New Roman"/>
                <a:cs typeface="Times New Roman"/>
              </a:rPr>
              <a:t>as </a:t>
            </a:r>
            <a:r>
              <a:rPr dirty="0" sz="1200" spc="-5">
                <a:latin typeface="Times New Roman"/>
                <a:cs typeface="Times New Roman"/>
              </a:rPr>
              <a:t>micro-segmentation </a:t>
            </a:r>
            <a:r>
              <a:rPr dirty="0" sz="1200">
                <a:latin typeface="Times New Roman"/>
                <a:cs typeface="Times New Roman"/>
              </a:rPr>
              <a:t>or </a:t>
            </a:r>
            <a:r>
              <a:rPr dirty="0" sz="1200" spc="-5">
                <a:latin typeface="Times New Roman"/>
                <a:cs typeface="Times New Roman"/>
              </a:rPr>
              <a:t>micro-  perimeters; </a:t>
            </a:r>
            <a:r>
              <a:rPr dirty="0" sz="1200">
                <a:latin typeface="Times New Roman"/>
                <a:cs typeface="Times New Roman"/>
              </a:rPr>
              <a:t>see </a:t>
            </a:r>
            <a:r>
              <a:rPr dirty="0" sz="1200" spc="-5">
                <a:latin typeface="Times New Roman"/>
                <a:cs typeface="Times New Roman"/>
              </a:rPr>
              <a:t>Section </a:t>
            </a:r>
            <a:r>
              <a:rPr dirty="0" sz="1200">
                <a:latin typeface="Times New Roman"/>
                <a:cs typeface="Times New Roman"/>
                <a:hlinkClick r:id="rId2" action="ppaction://hlinksldjump"/>
              </a:rPr>
              <a:t>3.1</a:t>
            </a:r>
            <a:r>
              <a:rPr dirty="0" sz="1200">
                <a:latin typeface="Times New Roman"/>
                <a:cs typeface="Times New Roman"/>
              </a:rPr>
              <a:t>) as </a:t>
            </a:r>
            <a:r>
              <a:rPr dirty="0" sz="1200" spc="-5">
                <a:latin typeface="Times New Roman"/>
                <a:cs typeface="Times New Roman"/>
              </a:rPr>
              <a:t>part of </a:t>
            </a:r>
            <a:r>
              <a:rPr dirty="0" sz="1200">
                <a:latin typeface="Times New Roman"/>
                <a:cs typeface="Times New Roman"/>
              </a:rPr>
              <a:t>the </a:t>
            </a:r>
            <a:r>
              <a:rPr dirty="0" sz="1200" spc="-5">
                <a:latin typeface="Times New Roman"/>
                <a:cs typeface="Times New Roman"/>
              </a:rPr>
              <a:t>functional capabilities </a:t>
            </a:r>
            <a:r>
              <a:rPr dirty="0" sz="1200">
                <a:latin typeface="Times New Roman"/>
                <a:cs typeface="Times New Roman"/>
              </a:rPr>
              <a:t>of a </a:t>
            </a:r>
            <a:r>
              <a:rPr dirty="0" sz="1200" spc="-5">
                <a:latin typeface="Times New Roman"/>
                <a:cs typeface="Times New Roman"/>
              </a:rPr>
              <a:t>ZTA. The following </a:t>
            </a:r>
            <a:r>
              <a:rPr dirty="0" sz="1200">
                <a:latin typeface="Times New Roman"/>
                <a:cs typeface="Times New Roman"/>
              </a:rPr>
              <a:t>is an  </a:t>
            </a:r>
            <a:r>
              <a:rPr dirty="0" sz="1200" spc="-5">
                <a:latin typeface="Times New Roman"/>
                <a:cs typeface="Times New Roman"/>
              </a:rPr>
              <a:t>attempt </a:t>
            </a:r>
            <a:r>
              <a:rPr dirty="0" sz="1200">
                <a:latin typeface="Times New Roman"/>
                <a:cs typeface="Times New Roman"/>
              </a:rPr>
              <a:t>to </a:t>
            </a:r>
            <a:r>
              <a:rPr dirty="0" sz="1200" spc="-5">
                <a:latin typeface="Times New Roman"/>
                <a:cs typeface="Times New Roman"/>
              </a:rPr>
              <a:t>define ZT and ZTA </a:t>
            </a:r>
            <a:r>
              <a:rPr dirty="0" sz="1200">
                <a:latin typeface="Times New Roman"/>
                <a:cs typeface="Times New Roman"/>
              </a:rPr>
              <a:t>in </a:t>
            </a:r>
            <a:r>
              <a:rPr dirty="0" sz="1200" spc="-5">
                <a:latin typeface="Times New Roman"/>
                <a:cs typeface="Times New Roman"/>
              </a:rPr>
              <a:t>terms </a:t>
            </a:r>
            <a:r>
              <a:rPr dirty="0" sz="1200">
                <a:latin typeface="Times New Roman"/>
                <a:cs typeface="Times New Roman"/>
              </a:rPr>
              <a:t>of </a:t>
            </a:r>
            <a:r>
              <a:rPr dirty="0" sz="1200" spc="-5">
                <a:latin typeface="Times New Roman"/>
                <a:cs typeface="Times New Roman"/>
              </a:rPr>
              <a:t>basic tenets </a:t>
            </a:r>
            <a:r>
              <a:rPr dirty="0" sz="1200">
                <a:latin typeface="Times New Roman"/>
                <a:cs typeface="Times New Roman"/>
              </a:rPr>
              <a:t>that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involved rather than what </a:t>
            </a:r>
            <a:r>
              <a:rPr dirty="0" sz="1200">
                <a:latin typeface="Times New Roman"/>
                <a:cs typeface="Times New Roman"/>
              </a:rPr>
              <a:t>is  excluded. </a:t>
            </a:r>
            <a:r>
              <a:rPr dirty="0" sz="1200" spc="-5">
                <a:latin typeface="Times New Roman"/>
                <a:cs typeface="Times New Roman"/>
              </a:rPr>
              <a:t>These tenets are </a:t>
            </a:r>
            <a:r>
              <a:rPr dirty="0" sz="1200">
                <a:latin typeface="Times New Roman"/>
                <a:cs typeface="Times New Roman"/>
              </a:rPr>
              <a:t>the </a:t>
            </a:r>
            <a:r>
              <a:rPr dirty="0" sz="1200" spc="-5">
                <a:latin typeface="Times New Roman"/>
                <a:cs typeface="Times New Roman"/>
              </a:rPr>
              <a:t>ideal </a:t>
            </a:r>
            <a:r>
              <a:rPr dirty="0" sz="1200">
                <a:latin typeface="Times New Roman"/>
                <a:cs typeface="Times New Roman"/>
              </a:rPr>
              <a:t>goal, though it </a:t>
            </a:r>
            <a:r>
              <a:rPr dirty="0" sz="1200" spc="-5">
                <a:latin typeface="Times New Roman"/>
                <a:cs typeface="Times New Roman"/>
              </a:rPr>
              <a:t>must </a:t>
            </a:r>
            <a:r>
              <a:rPr dirty="0" sz="1200">
                <a:latin typeface="Times New Roman"/>
                <a:cs typeface="Times New Roman"/>
              </a:rPr>
              <a:t>be </a:t>
            </a:r>
            <a:r>
              <a:rPr dirty="0" sz="1200" spc="-5">
                <a:latin typeface="Times New Roman"/>
                <a:cs typeface="Times New Roman"/>
              </a:rPr>
              <a:t>acknowledged </a:t>
            </a:r>
            <a:r>
              <a:rPr dirty="0" sz="1200">
                <a:latin typeface="Times New Roman"/>
                <a:cs typeface="Times New Roman"/>
              </a:rPr>
              <a:t>that </a:t>
            </a:r>
            <a:r>
              <a:rPr dirty="0" sz="1200" spc="-5">
                <a:latin typeface="Times New Roman"/>
                <a:cs typeface="Times New Roman"/>
              </a:rPr>
              <a:t>not all tenets </a:t>
            </a:r>
            <a:r>
              <a:rPr dirty="0" sz="1200">
                <a:latin typeface="Times New Roman"/>
                <a:cs typeface="Times New Roman"/>
              </a:rPr>
              <a:t>may  be </a:t>
            </a:r>
            <a:r>
              <a:rPr dirty="0" sz="1200" spc="-5">
                <a:latin typeface="Times New Roman"/>
                <a:cs typeface="Times New Roman"/>
              </a:rPr>
              <a:t>fully implemented </a:t>
            </a:r>
            <a:r>
              <a:rPr dirty="0" sz="1200">
                <a:latin typeface="Times New Roman"/>
                <a:cs typeface="Times New Roman"/>
              </a:rPr>
              <a:t>in </a:t>
            </a:r>
            <a:r>
              <a:rPr dirty="0" sz="1200" spc="-5">
                <a:latin typeface="Times New Roman"/>
                <a:cs typeface="Times New Roman"/>
              </a:rPr>
              <a:t>their purest form for </a:t>
            </a:r>
            <a:r>
              <a:rPr dirty="0" sz="1200">
                <a:latin typeface="Times New Roman"/>
                <a:cs typeface="Times New Roman"/>
              </a:rPr>
              <a:t>a </a:t>
            </a:r>
            <a:r>
              <a:rPr dirty="0" sz="1200" spc="-5">
                <a:latin typeface="Times New Roman"/>
                <a:cs typeface="Times New Roman"/>
              </a:rPr>
              <a:t>given</a:t>
            </a:r>
            <a:r>
              <a:rPr dirty="0" sz="1200" spc="25">
                <a:latin typeface="Times New Roman"/>
                <a:cs typeface="Times New Roman"/>
              </a:rPr>
              <a:t> </a:t>
            </a:r>
            <a:r>
              <a:rPr dirty="0" sz="1200" spc="-5">
                <a:latin typeface="Times New Roman"/>
                <a:cs typeface="Times New Roman"/>
              </a:rPr>
              <a:t>strategy.</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311150">
              <a:lnSpc>
                <a:spcPts val="1380"/>
              </a:lnSpc>
            </a:pPr>
            <a:r>
              <a:rPr dirty="0" sz="1200">
                <a:latin typeface="Times New Roman"/>
                <a:cs typeface="Times New Roman"/>
              </a:rPr>
              <a:t>A zero </a:t>
            </a:r>
            <a:r>
              <a:rPr dirty="0" sz="1200" spc="-5">
                <a:latin typeface="Times New Roman"/>
                <a:cs typeface="Times New Roman"/>
              </a:rPr>
              <a:t>trust architecture </a:t>
            </a:r>
            <a:r>
              <a:rPr dirty="0" sz="1200">
                <a:latin typeface="Times New Roman"/>
                <a:cs typeface="Times New Roman"/>
              </a:rPr>
              <a:t>is </a:t>
            </a:r>
            <a:r>
              <a:rPr dirty="0" sz="1200" spc="-5">
                <a:latin typeface="Times New Roman"/>
                <a:cs typeface="Times New Roman"/>
              </a:rPr>
              <a:t>designed </a:t>
            </a:r>
            <a:r>
              <a:rPr dirty="0" sz="1200">
                <a:latin typeface="Times New Roman"/>
                <a:cs typeface="Times New Roman"/>
              </a:rPr>
              <a:t>and </a:t>
            </a:r>
            <a:r>
              <a:rPr dirty="0" sz="1200" spc="-5">
                <a:latin typeface="Times New Roman"/>
                <a:cs typeface="Times New Roman"/>
              </a:rPr>
              <a:t>deployed with adherence </a:t>
            </a:r>
            <a:r>
              <a:rPr dirty="0" sz="1200">
                <a:latin typeface="Times New Roman"/>
                <a:cs typeface="Times New Roman"/>
              </a:rPr>
              <a:t>to the </a:t>
            </a:r>
            <a:r>
              <a:rPr dirty="0" sz="1200" spc="-5">
                <a:latin typeface="Times New Roman"/>
                <a:cs typeface="Times New Roman"/>
              </a:rPr>
              <a:t>following zero </a:t>
            </a:r>
            <a:r>
              <a:rPr dirty="0" sz="1200">
                <a:latin typeface="Times New Roman"/>
                <a:cs typeface="Times New Roman"/>
              </a:rPr>
              <a:t>trust  basic</a:t>
            </a:r>
            <a:r>
              <a:rPr dirty="0" sz="1200" spc="-10">
                <a:latin typeface="Times New Roman"/>
                <a:cs typeface="Times New Roman"/>
              </a:rPr>
              <a:t> </a:t>
            </a:r>
            <a:r>
              <a:rPr dirty="0" sz="1200" spc="-5">
                <a:latin typeface="Times New Roman"/>
                <a:cs typeface="Times New Roman"/>
              </a:rPr>
              <a:t>tenets:</a:t>
            </a:r>
            <a:endParaRPr sz="1200">
              <a:latin typeface="Times New Roman"/>
              <a:cs typeface="Times New Roman"/>
            </a:endParaRPr>
          </a:p>
          <a:p>
            <a:pPr>
              <a:lnSpc>
                <a:spcPct val="100000"/>
              </a:lnSpc>
              <a:spcBef>
                <a:spcPts val="50"/>
              </a:spcBef>
            </a:pPr>
            <a:endParaRPr sz="1000">
              <a:latin typeface="Times New Roman"/>
              <a:cs typeface="Times New Roman"/>
            </a:endParaRPr>
          </a:p>
          <a:p>
            <a:pPr lvl="2" marL="469900" marR="36195" indent="-228600">
              <a:lnSpc>
                <a:spcPts val="1380"/>
              </a:lnSpc>
              <a:buFont typeface="Times New Roman"/>
              <a:buAutoNum type="arabicPeriod"/>
              <a:tabLst>
                <a:tab pos="469900" algn="l"/>
              </a:tabLst>
            </a:pPr>
            <a:r>
              <a:rPr dirty="0" sz="1200" spc="-5" b="1">
                <a:latin typeface="Times New Roman"/>
                <a:cs typeface="Times New Roman"/>
              </a:rPr>
              <a:t>All data sources and computing services are considered resources. </a:t>
            </a:r>
            <a:r>
              <a:rPr dirty="0" sz="1200">
                <a:latin typeface="Times New Roman"/>
                <a:cs typeface="Times New Roman"/>
              </a:rPr>
              <a:t>A </a:t>
            </a:r>
            <a:r>
              <a:rPr dirty="0" sz="1200" spc="-5">
                <a:latin typeface="Times New Roman"/>
                <a:cs typeface="Times New Roman"/>
              </a:rPr>
              <a:t>network may </a:t>
            </a:r>
            <a:r>
              <a:rPr dirty="0" sz="1200">
                <a:latin typeface="Times New Roman"/>
                <a:cs typeface="Times New Roman"/>
              </a:rPr>
              <a:t>be  composed </a:t>
            </a:r>
            <a:r>
              <a:rPr dirty="0" sz="1200" spc="-5">
                <a:latin typeface="Times New Roman"/>
                <a:cs typeface="Times New Roman"/>
              </a:rPr>
              <a:t>of multiple classes </a:t>
            </a:r>
            <a:r>
              <a:rPr dirty="0" sz="1200">
                <a:latin typeface="Times New Roman"/>
                <a:cs typeface="Times New Roman"/>
              </a:rPr>
              <a:t>of </a:t>
            </a:r>
            <a:r>
              <a:rPr dirty="0" sz="1200" spc="-5">
                <a:latin typeface="Times New Roman"/>
                <a:cs typeface="Times New Roman"/>
              </a:rPr>
              <a:t>devices. </a:t>
            </a:r>
            <a:r>
              <a:rPr dirty="0" sz="1200">
                <a:latin typeface="Times New Roman"/>
                <a:cs typeface="Times New Roman"/>
              </a:rPr>
              <a:t>A </a:t>
            </a:r>
            <a:r>
              <a:rPr dirty="0" sz="1200" spc="-5">
                <a:latin typeface="Times New Roman"/>
                <a:cs typeface="Times New Roman"/>
              </a:rPr>
              <a:t>network </a:t>
            </a:r>
            <a:r>
              <a:rPr dirty="0" sz="1200">
                <a:latin typeface="Times New Roman"/>
                <a:cs typeface="Times New Roman"/>
              </a:rPr>
              <a:t>may </a:t>
            </a:r>
            <a:r>
              <a:rPr dirty="0" sz="1200" spc="-5">
                <a:latin typeface="Times New Roman"/>
                <a:cs typeface="Times New Roman"/>
              </a:rPr>
              <a:t>also </a:t>
            </a:r>
            <a:r>
              <a:rPr dirty="0" sz="1200">
                <a:latin typeface="Times New Roman"/>
                <a:cs typeface="Times New Roman"/>
              </a:rPr>
              <a:t>have </a:t>
            </a:r>
            <a:r>
              <a:rPr dirty="0" sz="1200" spc="-5">
                <a:latin typeface="Times New Roman"/>
                <a:cs typeface="Times New Roman"/>
              </a:rPr>
              <a:t>small footprint  </a:t>
            </a:r>
            <a:r>
              <a:rPr dirty="0" sz="1200">
                <a:latin typeface="Times New Roman"/>
                <a:cs typeface="Times New Roman"/>
              </a:rPr>
              <a:t>devices that </a:t>
            </a:r>
            <a:r>
              <a:rPr dirty="0" sz="1200" spc="-5">
                <a:latin typeface="Times New Roman"/>
                <a:cs typeface="Times New Roman"/>
              </a:rPr>
              <a:t>send </a:t>
            </a:r>
            <a:r>
              <a:rPr dirty="0" sz="1200">
                <a:latin typeface="Times New Roman"/>
                <a:cs typeface="Times New Roman"/>
              </a:rPr>
              <a:t>data to </a:t>
            </a:r>
            <a:r>
              <a:rPr dirty="0" sz="1200" spc="-5">
                <a:latin typeface="Times New Roman"/>
                <a:cs typeface="Times New Roman"/>
              </a:rPr>
              <a:t>aggregators/storage, software </a:t>
            </a:r>
            <a:r>
              <a:rPr dirty="0" sz="1200">
                <a:latin typeface="Times New Roman"/>
                <a:cs typeface="Times New Roman"/>
              </a:rPr>
              <a:t>as a </a:t>
            </a:r>
            <a:r>
              <a:rPr dirty="0" sz="1200" spc="-5">
                <a:latin typeface="Times New Roman"/>
                <a:cs typeface="Times New Roman"/>
              </a:rPr>
              <a:t>service (SaaS), systems  </a:t>
            </a:r>
            <a:r>
              <a:rPr dirty="0" sz="1200">
                <a:latin typeface="Times New Roman"/>
                <a:cs typeface="Times New Roman"/>
              </a:rPr>
              <a:t>sending </a:t>
            </a:r>
            <a:r>
              <a:rPr dirty="0" sz="1200" spc="-5">
                <a:latin typeface="Times New Roman"/>
                <a:cs typeface="Times New Roman"/>
              </a:rPr>
              <a:t>instructions </a:t>
            </a:r>
            <a:r>
              <a:rPr dirty="0" sz="1200">
                <a:latin typeface="Times New Roman"/>
                <a:cs typeface="Times New Roman"/>
              </a:rPr>
              <a:t>to </a:t>
            </a:r>
            <a:r>
              <a:rPr dirty="0" sz="1200" spc="-5">
                <a:latin typeface="Times New Roman"/>
                <a:cs typeface="Times New Roman"/>
              </a:rPr>
              <a:t>actuators, </a:t>
            </a:r>
            <a:r>
              <a:rPr dirty="0" sz="1200">
                <a:latin typeface="Times New Roman"/>
                <a:cs typeface="Times New Roman"/>
              </a:rPr>
              <a:t>and other </a:t>
            </a:r>
            <a:r>
              <a:rPr dirty="0" sz="1200" spc="-5">
                <a:latin typeface="Times New Roman"/>
                <a:cs typeface="Times New Roman"/>
              </a:rPr>
              <a:t>functions. Also, an enterprise </a:t>
            </a:r>
            <a:r>
              <a:rPr dirty="0" sz="1200">
                <a:latin typeface="Times New Roman"/>
                <a:cs typeface="Times New Roman"/>
              </a:rPr>
              <a:t>may </a:t>
            </a:r>
            <a:r>
              <a:rPr dirty="0" sz="1200" spc="-5">
                <a:latin typeface="Times New Roman"/>
                <a:cs typeface="Times New Roman"/>
              </a:rPr>
              <a:t>decide to  classify personally owned </a:t>
            </a:r>
            <a:r>
              <a:rPr dirty="0" sz="1200">
                <a:latin typeface="Times New Roman"/>
                <a:cs typeface="Times New Roman"/>
              </a:rPr>
              <a:t>devices as </a:t>
            </a:r>
            <a:r>
              <a:rPr dirty="0" sz="1200" spc="-5">
                <a:latin typeface="Times New Roman"/>
                <a:cs typeface="Times New Roman"/>
              </a:rPr>
              <a:t>resources if </a:t>
            </a:r>
            <a:r>
              <a:rPr dirty="0" sz="1200">
                <a:latin typeface="Times New Roman"/>
                <a:cs typeface="Times New Roman"/>
              </a:rPr>
              <a:t>they can </a:t>
            </a:r>
            <a:r>
              <a:rPr dirty="0" sz="1200" spc="-5">
                <a:latin typeface="Times New Roman"/>
                <a:cs typeface="Times New Roman"/>
              </a:rPr>
              <a:t>access enterprise-owned  resources.</a:t>
            </a:r>
            <a:endParaRPr sz="1200">
              <a:latin typeface="Times New Roman"/>
              <a:cs typeface="Times New Roman"/>
            </a:endParaRPr>
          </a:p>
          <a:p>
            <a:pPr lvl="2" marL="469900" marR="52705" indent="-228600">
              <a:lnSpc>
                <a:spcPts val="1380"/>
              </a:lnSpc>
              <a:spcBef>
                <a:spcPts val="600"/>
              </a:spcBef>
              <a:buFont typeface="Times New Roman"/>
              <a:buAutoNum type="arabicPeriod"/>
              <a:tabLst>
                <a:tab pos="469900" algn="l"/>
              </a:tabLst>
            </a:pPr>
            <a:r>
              <a:rPr dirty="0" sz="1200" spc="-5" b="1">
                <a:latin typeface="Times New Roman"/>
                <a:cs typeface="Times New Roman"/>
              </a:rPr>
              <a:t>All communication is secured regardless </a:t>
            </a:r>
            <a:r>
              <a:rPr dirty="0" sz="1200" b="1">
                <a:latin typeface="Times New Roman"/>
                <a:cs typeface="Times New Roman"/>
              </a:rPr>
              <a:t>of </a:t>
            </a:r>
            <a:r>
              <a:rPr dirty="0" sz="1200" spc="-5" b="1">
                <a:latin typeface="Times New Roman"/>
                <a:cs typeface="Times New Roman"/>
              </a:rPr>
              <a:t>network location. </a:t>
            </a:r>
            <a:r>
              <a:rPr dirty="0" sz="1200" spc="-5">
                <a:latin typeface="Times New Roman"/>
                <a:cs typeface="Times New Roman"/>
              </a:rPr>
              <a:t>Network location alone  </a:t>
            </a:r>
            <a:r>
              <a:rPr dirty="0" sz="1200">
                <a:latin typeface="Times New Roman"/>
                <a:cs typeface="Times New Roman"/>
              </a:rPr>
              <a:t>does not </a:t>
            </a:r>
            <a:r>
              <a:rPr dirty="0" sz="1200" spc="-5">
                <a:latin typeface="Times New Roman"/>
                <a:cs typeface="Times New Roman"/>
              </a:rPr>
              <a:t>imply trust. Access requests </a:t>
            </a:r>
            <a:r>
              <a:rPr dirty="0" sz="1200">
                <a:latin typeface="Times New Roman"/>
                <a:cs typeface="Times New Roman"/>
              </a:rPr>
              <a:t>from </a:t>
            </a:r>
            <a:r>
              <a:rPr dirty="0" sz="1200" spc="-5">
                <a:latin typeface="Times New Roman"/>
                <a:cs typeface="Times New Roman"/>
              </a:rPr>
              <a:t>assets located </a:t>
            </a:r>
            <a:r>
              <a:rPr dirty="0" sz="1200">
                <a:latin typeface="Times New Roman"/>
                <a:cs typeface="Times New Roman"/>
              </a:rPr>
              <a:t>on </a:t>
            </a:r>
            <a:r>
              <a:rPr dirty="0" sz="1200" spc="-5">
                <a:latin typeface="Times New Roman"/>
                <a:cs typeface="Times New Roman"/>
              </a:rPr>
              <a:t>enterprise-owned network  infrastructure </a:t>
            </a:r>
            <a:r>
              <a:rPr dirty="0" sz="1200">
                <a:latin typeface="Times New Roman"/>
                <a:cs typeface="Times New Roman"/>
              </a:rPr>
              <a:t>(e.g., </a:t>
            </a:r>
            <a:r>
              <a:rPr dirty="0" sz="1200" spc="-5">
                <a:latin typeface="Times New Roman"/>
                <a:cs typeface="Times New Roman"/>
              </a:rPr>
              <a:t>inside </a:t>
            </a:r>
            <a:r>
              <a:rPr dirty="0" sz="1200">
                <a:latin typeface="Times New Roman"/>
                <a:cs typeface="Times New Roman"/>
              </a:rPr>
              <a:t>a </a:t>
            </a:r>
            <a:r>
              <a:rPr dirty="0" sz="1200" spc="-5">
                <a:latin typeface="Times New Roman"/>
                <a:cs typeface="Times New Roman"/>
              </a:rPr>
              <a:t>legacy network perimeter) </a:t>
            </a:r>
            <a:r>
              <a:rPr dirty="0" sz="1200">
                <a:latin typeface="Times New Roman"/>
                <a:cs typeface="Times New Roman"/>
              </a:rPr>
              <a:t>must meet the </a:t>
            </a:r>
            <a:r>
              <a:rPr dirty="0" sz="1200" spc="-5">
                <a:latin typeface="Times New Roman"/>
                <a:cs typeface="Times New Roman"/>
              </a:rPr>
              <a:t>same security  requirements </a:t>
            </a:r>
            <a:r>
              <a:rPr dirty="0" sz="1200">
                <a:latin typeface="Times New Roman"/>
                <a:cs typeface="Times New Roman"/>
              </a:rPr>
              <a:t>as </a:t>
            </a:r>
            <a:r>
              <a:rPr dirty="0" sz="1200" spc="-5">
                <a:latin typeface="Times New Roman"/>
                <a:cs typeface="Times New Roman"/>
              </a:rPr>
              <a:t>access requests </a:t>
            </a:r>
            <a:r>
              <a:rPr dirty="0" sz="1200">
                <a:latin typeface="Times New Roman"/>
                <a:cs typeface="Times New Roman"/>
              </a:rPr>
              <a:t>and </a:t>
            </a:r>
            <a:r>
              <a:rPr dirty="0" sz="1200" spc="-5">
                <a:latin typeface="Times New Roman"/>
                <a:cs typeface="Times New Roman"/>
              </a:rPr>
              <a:t>communication from any </a:t>
            </a:r>
            <a:r>
              <a:rPr dirty="0" sz="1200">
                <a:latin typeface="Times New Roman"/>
                <a:cs typeface="Times New Roman"/>
              </a:rPr>
              <a:t>other </a:t>
            </a:r>
            <a:r>
              <a:rPr dirty="0" sz="1200" spc="-5">
                <a:latin typeface="Times New Roman"/>
                <a:cs typeface="Times New Roman"/>
              </a:rPr>
              <a:t>nonenterprise-owned  network. </a:t>
            </a:r>
            <a:r>
              <a:rPr dirty="0" sz="1200">
                <a:latin typeface="Times New Roman"/>
                <a:cs typeface="Times New Roman"/>
              </a:rPr>
              <a:t>In other </a:t>
            </a:r>
            <a:r>
              <a:rPr dirty="0" sz="1200" spc="-5">
                <a:latin typeface="Times New Roman"/>
                <a:cs typeface="Times New Roman"/>
              </a:rPr>
              <a:t>words, </a:t>
            </a:r>
            <a:r>
              <a:rPr dirty="0" sz="1200">
                <a:latin typeface="Times New Roman"/>
                <a:cs typeface="Times New Roman"/>
              </a:rPr>
              <a:t>trust should not be </a:t>
            </a:r>
            <a:r>
              <a:rPr dirty="0" sz="1200" spc="-5">
                <a:latin typeface="Times New Roman"/>
                <a:cs typeface="Times New Roman"/>
              </a:rPr>
              <a:t>automatically granted based </a:t>
            </a:r>
            <a:r>
              <a:rPr dirty="0" sz="1200">
                <a:latin typeface="Times New Roman"/>
                <a:cs typeface="Times New Roman"/>
              </a:rPr>
              <a:t>on the </a:t>
            </a:r>
            <a:r>
              <a:rPr dirty="0" sz="1200" spc="-5">
                <a:latin typeface="Times New Roman"/>
                <a:cs typeface="Times New Roman"/>
              </a:rPr>
              <a:t>device  </a:t>
            </a:r>
            <a:r>
              <a:rPr dirty="0" sz="1200">
                <a:latin typeface="Times New Roman"/>
                <a:cs typeface="Times New Roman"/>
              </a:rPr>
              <a:t>being on </a:t>
            </a:r>
            <a:r>
              <a:rPr dirty="0" sz="1200" spc="-5">
                <a:latin typeface="Times New Roman"/>
                <a:cs typeface="Times New Roman"/>
              </a:rPr>
              <a:t>enterprise network infrastructure. All communication </a:t>
            </a:r>
            <a:r>
              <a:rPr dirty="0" sz="1200">
                <a:latin typeface="Times New Roman"/>
                <a:cs typeface="Times New Roman"/>
              </a:rPr>
              <a:t>should be done in the  most </a:t>
            </a:r>
            <a:r>
              <a:rPr dirty="0" sz="1200" spc="-5">
                <a:latin typeface="Times New Roman"/>
                <a:cs typeface="Times New Roman"/>
              </a:rPr>
              <a:t>secure </a:t>
            </a:r>
            <a:r>
              <a:rPr dirty="0" sz="1200">
                <a:latin typeface="Times New Roman"/>
                <a:cs typeface="Times New Roman"/>
              </a:rPr>
              <a:t>manner </a:t>
            </a:r>
            <a:r>
              <a:rPr dirty="0" sz="1200" spc="-5">
                <a:latin typeface="Times New Roman"/>
                <a:cs typeface="Times New Roman"/>
              </a:rPr>
              <a:t>available, protect confidentiality </a:t>
            </a:r>
            <a:r>
              <a:rPr dirty="0" sz="1200">
                <a:latin typeface="Times New Roman"/>
                <a:cs typeface="Times New Roman"/>
              </a:rPr>
              <a:t>and </a:t>
            </a:r>
            <a:r>
              <a:rPr dirty="0" sz="1200" spc="-5">
                <a:latin typeface="Times New Roman"/>
                <a:cs typeface="Times New Roman"/>
              </a:rPr>
              <a:t>integrity, </a:t>
            </a:r>
            <a:r>
              <a:rPr dirty="0" sz="1200">
                <a:latin typeface="Times New Roman"/>
                <a:cs typeface="Times New Roman"/>
              </a:rPr>
              <a:t>and </a:t>
            </a:r>
            <a:r>
              <a:rPr dirty="0" sz="1200" spc="-5">
                <a:latin typeface="Times New Roman"/>
                <a:cs typeface="Times New Roman"/>
              </a:rPr>
              <a:t>provide source  authentication.</a:t>
            </a:r>
            <a:endParaRPr sz="1200">
              <a:latin typeface="Times New Roman"/>
              <a:cs typeface="Times New Roman"/>
            </a:endParaRPr>
          </a:p>
          <a:p>
            <a:pPr lvl="2" marL="469900" marR="10795" indent="-228600">
              <a:lnSpc>
                <a:spcPts val="1380"/>
              </a:lnSpc>
              <a:spcBef>
                <a:spcPts val="600"/>
              </a:spcBef>
              <a:buFont typeface="Times New Roman"/>
              <a:buAutoNum type="arabicPeriod"/>
              <a:tabLst>
                <a:tab pos="469900" algn="l"/>
              </a:tabLst>
            </a:pPr>
            <a:r>
              <a:rPr dirty="0" sz="1200" spc="-5" b="1">
                <a:latin typeface="Times New Roman"/>
                <a:cs typeface="Times New Roman"/>
              </a:rPr>
              <a:t>Access </a:t>
            </a:r>
            <a:r>
              <a:rPr dirty="0" sz="1200" b="1">
                <a:latin typeface="Times New Roman"/>
                <a:cs typeface="Times New Roman"/>
              </a:rPr>
              <a:t>to </a:t>
            </a:r>
            <a:r>
              <a:rPr dirty="0" sz="1200" spc="-5" b="1">
                <a:latin typeface="Times New Roman"/>
                <a:cs typeface="Times New Roman"/>
              </a:rPr>
              <a:t>individual enterprise resources </a:t>
            </a:r>
            <a:r>
              <a:rPr dirty="0" sz="1200" b="1">
                <a:latin typeface="Times New Roman"/>
                <a:cs typeface="Times New Roman"/>
              </a:rPr>
              <a:t>is </a:t>
            </a:r>
            <a:r>
              <a:rPr dirty="0" sz="1200" spc="-5" b="1">
                <a:latin typeface="Times New Roman"/>
                <a:cs typeface="Times New Roman"/>
              </a:rPr>
              <a:t>granted </a:t>
            </a:r>
            <a:r>
              <a:rPr dirty="0" sz="1200" b="1">
                <a:latin typeface="Times New Roman"/>
                <a:cs typeface="Times New Roman"/>
              </a:rPr>
              <a:t>on a </a:t>
            </a:r>
            <a:r>
              <a:rPr dirty="0" sz="1200" spc="-5" b="1">
                <a:latin typeface="Times New Roman"/>
                <a:cs typeface="Times New Roman"/>
              </a:rPr>
              <a:t>per</a:t>
            </a:r>
            <a:r>
              <a:rPr dirty="0" sz="1200" spc="-5">
                <a:latin typeface="Times New Roman"/>
                <a:cs typeface="Times New Roman"/>
              </a:rPr>
              <a:t>-</a:t>
            </a:r>
            <a:r>
              <a:rPr dirty="0" sz="1200" spc="-5" b="1">
                <a:latin typeface="Times New Roman"/>
                <a:cs typeface="Times New Roman"/>
              </a:rPr>
              <a:t>session basis. </a:t>
            </a:r>
            <a:r>
              <a:rPr dirty="0" sz="1200" spc="-5">
                <a:latin typeface="Times New Roman"/>
                <a:cs typeface="Times New Roman"/>
              </a:rPr>
              <a:t>Trust in  </a:t>
            </a:r>
            <a:r>
              <a:rPr dirty="0" sz="1200">
                <a:latin typeface="Times New Roman"/>
                <a:cs typeface="Times New Roman"/>
              </a:rPr>
              <a:t>the </a:t>
            </a:r>
            <a:r>
              <a:rPr dirty="0" sz="1200" spc="-5">
                <a:latin typeface="Times New Roman"/>
                <a:cs typeface="Times New Roman"/>
              </a:rPr>
              <a:t>requester </a:t>
            </a:r>
            <a:r>
              <a:rPr dirty="0" sz="1200">
                <a:latin typeface="Times New Roman"/>
                <a:cs typeface="Times New Roman"/>
              </a:rPr>
              <a:t>is </a:t>
            </a:r>
            <a:r>
              <a:rPr dirty="0" sz="1200" spc="-5">
                <a:latin typeface="Times New Roman"/>
                <a:cs typeface="Times New Roman"/>
              </a:rPr>
              <a:t>evaluated </a:t>
            </a:r>
            <a:r>
              <a:rPr dirty="0" sz="1200">
                <a:latin typeface="Times New Roman"/>
                <a:cs typeface="Times New Roman"/>
              </a:rPr>
              <a:t>before the access is </a:t>
            </a:r>
            <a:r>
              <a:rPr dirty="0" sz="1200" spc="-5">
                <a:latin typeface="Times New Roman"/>
                <a:cs typeface="Times New Roman"/>
              </a:rPr>
              <a:t>granted. Access </a:t>
            </a:r>
            <a:r>
              <a:rPr dirty="0" sz="1200">
                <a:latin typeface="Times New Roman"/>
                <a:cs typeface="Times New Roman"/>
              </a:rPr>
              <a:t>should also be </a:t>
            </a:r>
            <a:r>
              <a:rPr dirty="0" sz="1200" spc="-5">
                <a:latin typeface="Times New Roman"/>
                <a:cs typeface="Times New Roman"/>
              </a:rPr>
              <a:t>granted with  </a:t>
            </a:r>
            <a:r>
              <a:rPr dirty="0" sz="1200">
                <a:latin typeface="Times New Roman"/>
                <a:cs typeface="Times New Roman"/>
              </a:rPr>
              <a:t>the </a:t>
            </a:r>
            <a:r>
              <a:rPr dirty="0" sz="1200" spc="-5">
                <a:latin typeface="Times New Roman"/>
                <a:cs typeface="Times New Roman"/>
              </a:rPr>
              <a:t>least privileges needed </a:t>
            </a:r>
            <a:r>
              <a:rPr dirty="0" sz="1200">
                <a:latin typeface="Times New Roman"/>
                <a:cs typeface="Times New Roman"/>
              </a:rPr>
              <a:t>to </a:t>
            </a:r>
            <a:r>
              <a:rPr dirty="0" sz="1200" spc="-5">
                <a:latin typeface="Times New Roman"/>
                <a:cs typeface="Times New Roman"/>
              </a:rPr>
              <a:t>complete the </a:t>
            </a:r>
            <a:r>
              <a:rPr dirty="0" sz="1200">
                <a:latin typeface="Times New Roman"/>
                <a:cs typeface="Times New Roman"/>
              </a:rPr>
              <a:t>task. </a:t>
            </a:r>
            <a:r>
              <a:rPr dirty="0" sz="1200" spc="-5">
                <a:latin typeface="Times New Roman"/>
                <a:cs typeface="Times New Roman"/>
              </a:rPr>
              <a:t>This could </a:t>
            </a:r>
            <a:r>
              <a:rPr dirty="0" sz="1200">
                <a:latin typeface="Times New Roman"/>
                <a:cs typeface="Times New Roman"/>
              </a:rPr>
              <a:t>mean only </a:t>
            </a:r>
            <a:r>
              <a:rPr dirty="0" sz="1200" spc="-5">
                <a:latin typeface="Times New Roman"/>
                <a:cs typeface="Times New Roman"/>
              </a:rPr>
              <a:t>“sometime  recently” </a:t>
            </a:r>
            <a:r>
              <a:rPr dirty="0" sz="1200">
                <a:latin typeface="Times New Roman"/>
                <a:cs typeface="Times New Roman"/>
              </a:rPr>
              <a:t>for this </a:t>
            </a:r>
            <a:r>
              <a:rPr dirty="0" sz="1200" spc="-5">
                <a:latin typeface="Times New Roman"/>
                <a:cs typeface="Times New Roman"/>
              </a:rPr>
              <a:t>particular transaction </a:t>
            </a:r>
            <a:r>
              <a:rPr dirty="0" sz="1200">
                <a:latin typeface="Times New Roman"/>
                <a:cs typeface="Times New Roman"/>
              </a:rPr>
              <a:t>and may </a:t>
            </a:r>
            <a:r>
              <a:rPr dirty="0" sz="1200" spc="-5">
                <a:latin typeface="Times New Roman"/>
                <a:cs typeface="Times New Roman"/>
              </a:rPr>
              <a:t>not </a:t>
            </a:r>
            <a:r>
              <a:rPr dirty="0" sz="1200">
                <a:latin typeface="Times New Roman"/>
                <a:cs typeface="Times New Roman"/>
              </a:rPr>
              <a:t>occur </a:t>
            </a:r>
            <a:r>
              <a:rPr dirty="0" sz="1200" spc="-5">
                <a:latin typeface="Times New Roman"/>
                <a:cs typeface="Times New Roman"/>
              </a:rPr>
              <a:t>directly before initiating </a:t>
            </a:r>
            <a:r>
              <a:rPr dirty="0" sz="1200">
                <a:latin typeface="Times New Roman"/>
                <a:cs typeface="Times New Roman"/>
              </a:rPr>
              <a:t>a  session </a:t>
            </a:r>
            <a:r>
              <a:rPr dirty="0" sz="1200" spc="-5">
                <a:latin typeface="Times New Roman"/>
                <a:cs typeface="Times New Roman"/>
              </a:rPr>
              <a:t>or performing </a:t>
            </a:r>
            <a:r>
              <a:rPr dirty="0" sz="1200">
                <a:latin typeface="Times New Roman"/>
                <a:cs typeface="Times New Roman"/>
              </a:rPr>
              <a:t>a </a:t>
            </a:r>
            <a:r>
              <a:rPr dirty="0" sz="1200" spc="-5">
                <a:latin typeface="Times New Roman"/>
                <a:cs typeface="Times New Roman"/>
              </a:rPr>
              <a:t>transaction with </a:t>
            </a:r>
            <a:r>
              <a:rPr dirty="0" sz="1200">
                <a:latin typeface="Times New Roman"/>
                <a:cs typeface="Times New Roman"/>
              </a:rPr>
              <a:t>a </a:t>
            </a:r>
            <a:r>
              <a:rPr dirty="0" sz="1200" spc="-5">
                <a:latin typeface="Times New Roman"/>
                <a:cs typeface="Times New Roman"/>
              </a:rPr>
              <a:t>resource. However, authentication </a:t>
            </a:r>
            <a:r>
              <a:rPr dirty="0" sz="1200">
                <a:latin typeface="Times New Roman"/>
                <a:cs typeface="Times New Roman"/>
              </a:rPr>
              <a:t>and  </a:t>
            </a:r>
            <a:r>
              <a:rPr dirty="0" sz="1200" spc="-5">
                <a:latin typeface="Times New Roman"/>
                <a:cs typeface="Times New Roman"/>
              </a:rPr>
              <a:t>authorization </a:t>
            </a:r>
            <a:r>
              <a:rPr dirty="0" sz="1200">
                <a:latin typeface="Times New Roman"/>
                <a:cs typeface="Times New Roman"/>
              </a:rPr>
              <a:t>to one </a:t>
            </a:r>
            <a:r>
              <a:rPr dirty="0" sz="1200" spc="-5">
                <a:latin typeface="Times New Roman"/>
                <a:cs typeface="Times New Roman"/>
              </a:rPr>
              <a:t>resource will not automatically grant access </a:t>
            </a:r>
            <a:r>
              <a:rPr dirty="0" sz="1200">
                <a:latin typeface="Times New Roman"/>
                <a:cs typeface="Times New Roman"/>
              </a:rPr>
              <a:t>to a </a:t>
            </a:r>
            <a:r>
              <a:rPr dirty="0" sz="1200" spc="-5">
                <a:latin typeface="Times New Roman"/>
                <a:cs typeface="Times New Roman"/>
              </a:rPr>
              <a:t>different</a:t>
            </a:r>
            <a:r>
              <a:rPr dirty="0" sz="1200" spc="125">
                <a:latin typeface="Times New Roman"/>
                <a:cs typeface="Times New Roman"/>
              </a:rPr>
              <a:t> </a:t>
            </a:r>
            <a:r>
              <a:rPr dirty="0" sz="1200" spc="-5">
                <a:latin typeface="Times New Roman"/>
                <a:cs typeface="Times New Roman"/>
              </a:rPr>
              <a:t>resource.</a:t>
            </a:r>
            <a:endParaRPr sz="1200">
              <a:latin typeface="Times New Roman"/>
              <a:cs typeface="Times New Roman"/>
            </a:endParaRPr>
          </a:p>
          <a:p>
            <a:pPr lvl="2" marL="469900" marR="5080" indent="-228600">
              <a:lnSpc>
                <a:spcPts val="1380"/>
              </a:lnSpc>
              <a:spcBef>
                <a:spcPts val="600"/>
              </a:spcBef>
              <a:buFont typeface="Times New Roman"/>
              <a:buAutoNum type="arabicPeriod"/>
              <a:tabLst>
                <a:tab pos="469900" algn="l"/>
              </a:tabLst>
            </a:pPr>
            <a:r>
              <a:rPr dirty="0" sz="1200" spc="-5" b="1">
                <a:latin typeface="Times New Roman"/>
                <a:cs typeface="Times New Roman"/>
              </a:rPr>
              <a:t>Access </a:t>
            </a:r>
            <a:r>
              <a:rPr dirty="0" sz="1200" b="1">
                <a:latin typeface="Times New Roman"/>
                <a:cs typeface="Times New Roman"/>
              </a:rPr>
              <a:t>to </a:t>
            </a:r>
            <a:r>
              <a:rPr dirty="0" sz="1200" spc="-5" b="1">
                <a:latin typeface="Times New Roman"/>
                <a:cs typeface="Times New Roman"/>
              </a:rPr>
              <a:t>resources </a:t>
            </a:r>
            <a:r>
              <a:rPr dirty="0" sz="1200" b="1">
                <a:latin typeface="Times New Roman"/>
                <a:cs typeface="Times New Roman"/>
              </a:rPr>
              <a:t>is </a:t>
            </a:r>
            <a:r>
              <a:rPr dirty="0" sz="1200" spc="-5" b="1">
                <a:latin typeface="Times New Roman"/>
                <a:cs typeface="Times New Roman"/>
              </a:rPr>
              <a:t>determined by dynamic policy—including the observable state  </a:t>
            </a:r>
            <a:r>
              <a:rPr dirty="0" sz="1200" b="1">
                <a:latin typeface="Times New Roman"/>
                <a:cs typeface="Times New Roman"/>
              </a:rPr>
              <a:t>of </a:t>
            </a:r>
            <a:r>
              <a:rPr dirty="0" sz="1200" spc="-5" b="1">
                <a:latin typeface="Times New Roman"/>
                <a:cs typeface="Times New Roman"/>
              </a:rPr>
              <a:t>client identity, application/service, and the requesting asset—and </a:t>
            </a:r>
            <a:r>
              <a:rPr dirty="0" sz="1200" b="1">
                <a:latin typeface="Times New Roman"/>
                <a:cs typeface="Times New Roman"/>
              </a:rPr>
              <a:t>may </a:t>
            </a:r>
            <a:r>
              <a:rPr dirty="0" sz="1200" spc="-5" b="1">
                <a:latin typeface="Times New Roman"/>
                <a:cs typeface="Times New Roman"/>
              </a:rPr>
              <a:t>include  other behavioral and environmental attributes. </a:t>
            </a:r>
            <a:r>
              <a:rPr dirty="0" sz="1200" spc="-5">
                <a:latin typeface="Times New Roman"/>
                <a:cs typeface="Times New Roman"/>
              </a:rPr>
              <a:t>An organization protects resources </a:t>
            </a:r>
            <a:r>
              <a:rPr dirty="0" sz="1200">
                <a:latin typeface="Times New Roman"/>
                <a:cs typeface="Times New Roman"/>
              </a:rPr>
              <a:t>by  </a:t>
            </a:r>
            <a:r>
              <a:rPr dirty="0" sz="1200" spc="-5">
                <a:latin typeface="Times New Roman"/>
                <a:cs typeface="Times New Roman"/>
              </a:rPr>
              <a:t>defining what resources </a:t>
            </a:r>
            <a:r>
              <a:rPr dirty="0" sz="1200">
                <a:latin typeface="Times New Roman"/>
                <a:cs typeface="Times New Roman"/>
              </a:rPr>
              <a:t>it has, </a:t>
            </a:r>
            <a:r>
              <a:rPr dirty="0" sz="1200" spc="-5">
                <a:latin typeface="Times New Roman"/>
                <a:cs typeface="Times New Roman"/>
              </a:rPr>
              <a:t>who its members </a:t>
            </a:r>
            <a:r>
              <a:rPr dirty="0" sz="1200">
                <a:latin typeface="Times New Roman"/>
                <a:cs typeface="Times New Roman"/>
              </a:rPr>
              <a:t>are </a:t>
            </a:r>
            <a:r>
              <a:rPr dirty="0" sz="1200" spc="-5">
                <a:latin typeface="Times New Roman"/>
                <a:cs typeface="Times New Roman"/>
              </a:rPr>
              <a:t>(or ability </a:t>
            </a:r>
            <a:r>
              <a:rPr dirty="0" sz="1200">
                <a:latin typeface="Times New Roman"/>
                <a:cs typeface="Times New Roman"/>
              </a:rPr>
              <a:t>to </a:t>
            </a:r>
            <a:r>
              <a:rPr dirty="0" sz="1200" spc="-5">
                <a:latin typeface="Times New Roman"/>
                <a:cs typeface="Times New Roman"/>
              </a:rPr>
              <a:t>authenticate users from  </a:t>
            </a:r>
            <a:r>
              <a:rPr dirty="0" sz="1200">
                <a:latin typeface="Times New Roman"/>
                <a:cs typeface="Times New Roman"/>
              </a:rPr>
              <a:t>a </a:t>
            </a:r>
            <a:r>
              <a:rPr dirty="0" sz="1200" spc="-5">
                <a:latin typeface="Times New Roman"/>
                <a:cs typeface="Times New Roman"/>
              </a:rPr>
              <a:t>federated community), </a:t>
            </a:r>
            <a:r>
              <a:rPr dirty="0" sz="1200">
                <a:latin typeface="Times New Roman"/>
                <a:cs typeface="Times New Roman"/>
              </a:rPr>
              <a:t>and </a:t>
            </a:r>
            <a:r>
              <a:rPr dirty="0" sz="1200" spc="-5">
                <a:latin typeface="Times New Roman"/>
                <a:cs typeface="Times New Roman"/>
              </a:rPr>
              <a:t>what access </a:t>
            </a:r>
            <a:r>
              <a:rPr dirty="0" sz="1200">
                <a:latin typeface="Times New Roman"/>
                <a:cs typeface="Times New Roman"/>
              </a:rPr>
              <a:t>to </a:t>
            </a:r>
            <a:r>
              <a:rPr dirty="0" sz="1200" spc="-5">
                <a:latin typeface="Times New Roman"/>
                <a:cs typeface="Times New Roman"/>
              </a:rPr>
              <a:t>resources those members need. For </a:t>
            </a:r>
            <a:r>
              <a:rPr dirty="0" sz="1200">
                <a:latin typeface="Times New Roman"/>
                <a:cs typeface="Times New Roman"/>
              </a:rPr>
              <a:t>zero  trust, </a:t>
            </a:r>
            <a:r>
              <a:rPr dirty="0" sz="1200" spc="-5">
                <a:latin typeface="Times New Roman"/>
                <a:cs typeface="Times New Roman"/>
              </a:rPr>
              <a:t>client identity </a:t>
            </a:r>
            <a:r>
              <a:rPr dirty="0" sz="1200">
                <a:latin typeface="Times New Roman"/>
                <a:cs typeface="Times New Roman"/>
              </a:rPr>
              <a:t>can </a:t>
            </a:r>
            <a:r>
              <a:rPr dirty="0" sz="1200" spc="-5">
                <a:latin typeface="Times New Roman"/>
                <a:cs typeface="Times New Roman"/>
              </a:rPr>
              <a:t>include the user account (or service identity) </a:t>
            </a:r>
            <a:r>
              <a:rPr dirty="0" sz="1200">
                <a:latin typeface="Times New Roman"/>
                <a:cs typeface="Times New Roman"/>
              </a:rPr>
              <a:t>and </a:t>
            </a:r>
            <a:r>
              <a:rPr dirty="0" sz="1200" spc="-5">
                <a:latin typeface="Times New Roman"/>
                <a:cs typeface="Times New Roman"/>
              </a:rPr>
              <a:t>any associated  attributes assigned </a:t>
            </a:r>
            <a:r>
              <a:rPr dirty="0" sz="1200">
                <a:latin typeface="Times New Roman"/>
                <a:cs typeface="Times New Roman"/>
              </a:rPr>
              <a:t>by </a:t>
            </a:r>
            <a:r>
              <a:rPr dirty="0" sz="1200" spc="-5">
                <a:latin typeface="Times New Roman"/>
                <a:cs typeface="Times New Roman"/>
              </a:rPr>
              <a:t>the enterprise </a:t>
            </a:r>
            <a:r>
              <a:rPr dirty="0" sz="1200">
                <a:latin typeface="Times New Roman"/>
                <a:cs typeface="Times New Roman"/>
              </a:rPr>
              <a:t>to </a:t>
            </a:r>
            <a:r>
              <a:rPr dirty="0" sz="1200" spc="-5">
                <a:latin typeface="Times New Roman"/>
                <a:cs typeface="Times New Roman"/>
              </a:rPr>
              <a:t>that account or artifacts </a:t>
            </a:r>
            <a:r>
              <a:rPr dirty="0" sz="1200">
                <a:latin typeface="Times New Roman"/>
                <a:cs typeface="Times New Roman"/>
              </a:rPr>
              <a:t>to </a:t>
            </a:r>
            <a:r>
              <a:rPr dirty="0" sz="1200" spc="-5">
                <a:latin typeface="Times New Roman"/>
                <a:cs typeface="Times New Roman"/>
              </a:rPr>
              <a:t>authenticate automated  </a:t>
            </a:r>
            <a:r>
              <a:rPr dirty="0" sz="1200">
                <a:latin typeface="Times New Roman"/>
                <a:cs typeface="Times New Roman"/>
              </a:rPr>
              <a:t>tasks. </a:t>
            </a:r>
            <a:r>
              <a:rPr dirty="0" sz="1200" spc="-5">
                <a:latin typeface="Times New Roman"/>
                <a:cs typeface="Times New Roman"/>
              </a:rPr>
              <a:t>Requesting asset state </a:t>
            </a:r>
            <a:r>
              <a:rPr dirty="0" sz="1200">
                <a:latin typeface="Times New Roman"/>
                <a:cs typeface="Times New Roman"/>
              </a:rPr>
              <a:t>can </a:t>
            </a:r>
            <a:r>
              <a:rPr dirty="0" sz="1200" spc="-5">
                <a:latin typeface="Times New Roman"/>
                <a:cs typeface="Times New Roman"/>
              </a:rPr>
              <a:t>include </a:t>
            </a:r>
            <a:r>
              <a:rPr dirty="0" sz="1200">
                <a:latin typeface="Times New Roman"/>
                <a:cs typeface="Times New Roman"/>
              </a:rPr>
              <a:t>device </a:t>
            </a:r>
            <a:r>
              <a:rPr dirty="0" sz="1200" spc="-5">
                <a:latin typeface="Times New Roman"/>
                <a:cs typeface="Times New Roman"/>
              </a:rPr>
              <a:t>characteristics such </a:t>
            </a:r>
            <a:r>
              <a:rPr dirty="0" sz="1200">
                <a:latin typeface="Times New Roman"/>
                <a:cs typeface="Times New Roman"/>
              </a:rPr>
              <a:t>as </a:t>
            </a:r>
            <a:r>
              <a:rPr dirty="0" sz="1200" spc="-5">
                <a:latin typeface="Times New Roman"/>
                <a:cs typeface="Times New Roman"/>
              </a:rPr>
              <a:t>software versions  installed, network location, time/date </a:t>
            </a:r>
            <a:r>
              <a:rPr dirty="0" sz="1200">
                <a:latin typeface="Times New Roman"/>
                <a:cs typeface="Times New Roman"/>
              </a:rPr>
              <a:t>of </a:t>
            </a:r>
            <a:r>
              <a:rPr dirty="0" sz="1200" spc="-5">
                <a:latin typeface="Times New Roman"/>
                <a:cs typeface="Times New Roman"/>
              </a:rPr>
              <a:t>request, previously observed behavior, </a:t>
            </a:r>
            <a:r>
              <a:rPr dirty="0" sz="1200">
                <a:latin typeface="Times New Roman"/>
                <a:cs typeface="Times New Roman"/>
              </a:rPr>
              <a:t>and  </a:t>
            </a:r>
            <a:r>
              <a:rPr dirty="0" sz="1200" spc="-5">
                <a:latin typeface="Times New Roman"/>
                <a:cs typeface="Times New Roman"/>
              </a:rPr>
              <a:t>installed credentials. Behavioral attributes include, </a:t>
            </a:r>
            <a:r>
              <a:rPr dirty="0" sz="1200">
                <a:latin typeface="Times New Roman"/>
                <a:cs typeface="Times New Roman"/>
              </a:rPr>
              <a:t>but not </a:t>
            </a:r>
            <a:r>
              <a:rPr dirty="0" sz="1200" spc="-5">
                <a:latin typeface="Times New Roman"/>
                <a:cs typeface="Times New Roman"/>
              </a:rPr>
              <a:t>limited </a:t>
            </a:r>
            <a:r>
              <a:rPr dirty="0" sz="1200">
                <a:latin typeface="Times New Roman"/>
                <a:cs typeface="Times New Roman"/>
              </a:rPr>
              <a:t>to, </a:t>
            </a:r>
            <a:r>
              <a:rPr dirty="0" sz="1200" spc="-5">
                <a:latin typeface="Times New Roman"/>
                <a:cs typeface="Times New Roman"/>
              </a:rPr>
              <a:t>automated subject  analytics, device analytics, </a:t>
            </a:r>
            <a:r>
              <a:rPr dirty="0" sz="1200">
                <a:latin typeface="Times New Roman"/>
                <a:cs typeface="Times New Roman"/>
              </a:rPr>
              <a:t>and </a:t>
            </a:r>
            <a:r>
              <a:rPr dirty="0" sz="1200" spc="-5">
                <a:latin typeface="Times New Roman"/>
                <a:cs typeface="Times New Roman"/>
              </a:rPr>
              <a:t>measured deviations </a:t>
            </a:r>
            <a:r>
              <a:rPr dirty="0" sz="1200">
                <a:latin typeface="Times New Roman"/>
                <a:cs typeface="Times New Roman"/>
              </a:rPr>
              <a:t>from </a:t>
            </a:r>
            <a:r>
              <a:rPr dirty="0" sz="1200" spc="-5">
                <a:latin typeface="Times New Roman"/>
                <a:cs typeface="Times New Roman"/>
              </a:rPr>
              <a:t>observed usage patterns. Policy  </a:t>
            </a:r>
            <a:r>
              <a:rPr dirty="0" sz="1200">
                <a:latin typeface="Times New Roman"/>
                <a:cs typeface="Times New Roman"/>
              </a:rPr>
              <a:t>is the </a:t>
            </a:r>
            <a:r>
              <a:rPr dirty="0" sz="1200" spc="-5">
                <a:latin typeface="Times New Roman"/>
                <a:cs typeface="Times New Roman"/>
              </a:rPr>
              <a:t>set of </a:t>
            </a:r>
            <a:r>
              <a:rPr dirty="0" sz="1200">
                <a:latin typeface="Times New Roman"/>
                <a:cs typeface="Times New Roman"/>
              </a:rPr>
              <a:t>access </a:t>
            </a:r>
            <a:r>
              <a:rPr dirty="0" sz="1200" spc="-5">
                <a:latin typeface="Times New Roman"/>
                <a:cs typeface="Times New Roman"/>
              </a:rPr>
              <a:t>rules </a:t>
            </a:r>
            <a:r>
              <a:rPr dirty="0" sz="1200">
                <a:latin typeface="Times New Roman"/>
                <a:cs typeface="Times New Roman"/>
              </a:rPr>
              <a:t>based on </a:t>
            </a:r>
            <a:r>
              <a:rPr dirty="0" sz="1200" spc="-5">
                <a:latin typeface="Times New Roman"/>
                <a:cs typeface="Times New Roman"/>
              </a:rPr>
              <a:t>attributes </a:t>
            </a:r>
            <a:r>
              <a:rPr dirty="0" sz="1200">
                <a:latin typeface="Times New Roman"/>
                <a:cs typeface="Times New Roman"/>
              </a:rPr>
              <a:t>that </a:t>
            </a:r>
            <a:r>
              <a:rPr dirty="0" sz="1200" spc="-5">
                <a:latin typeface="Times New Roman"/>
                <a:cs typeface="Times New Roman"/>
              </a:rPr>
              <a:t>an organization </a:t>
            </a:r>
            <a:r>
              <a:rPr dirty="0" sz="1200">
                <a:latin typeface="Times New Roman"/>
                <a:cs typeface="Times New Roman"/>
              </a:rPr>
              <a:t>assigns </a:t>
            </a:r>
            <a:r>
              <a:rPr dirty="0" sz="1200" spc="-5">
                <a:latin typeface="Times New Roman"/>
                <a:cs typeface="Times New Roman"/>
              </a:rPr>
              <a:t>to </a:t>
            </a:r>
            <a:r>
              <a:rPr dirty="0" sz="1200">
                <a:latin typeface="Times New Roman"/>
                <a:cs typeface="Times New Roman"/>
              </a:rPr>
              <a:t>a </a:t>
            </a:r>
            <a:r>
              <a:rPr dirty="0" sz="1200" spc="-5">
                <a:latin typeface="Times New Roman"/>
                <a:cs typeface="Times New Roman"/>
              </a:rPr>
              <a:t>subject, </a:t>
            </a:r>
            <a:r>
              <a:rPr dirty="0" sz="1200">
                <a:latin typeface="Times New Roman"/>
                <a:cs typeface="Times New Roman"/>
              </a:rPr>
              <a:t>data  asset, </a:t>
            </a:r>
            <a:r>
              <a:rPr dirty="0" sz="1200" spc="-5">
                <a:latin typeface="Times New Roman"/>
                <a:cs typeface="Times New Roman"/>
              </a:rPr>
              <a:t>or application. Environmental attributes may </a:t>
            </a:r>
            <a:r>
              <a:rPr dirty="0" sz="1200">
                <a:latin typeface="Times New Roman"/>
                <a:cs typeface="Times New Roman"/>
              </a:rPr>
              <a:t>include </a:t>
            </a:r>
            <a:r>
              <a:rPr dirty="0" sz="1200" spc="-5">
                <a:latin typeface="Times New Roman"/>
                <a:cs typeface="Times New Roman"/>
              </a:rPr>
              <a:t>such factors as</a:t>
            </a:r>
            <a:r>
              <a:rPr dirty="0" sz="1200" spc="75">
                <a:latin typeface="Times New Roman"/>
                <a:cs typeface="Times New Roman"/>
              </a:rPr>
              <a:t> </a:t>
            </a:r>
            <a:r>
              <a:rPr dirty="0" sz="1200" spc="-5">
                <a:latin typeface="Times New Roman"/>
                <a:cs typeface="Times New Roman"/>
              </a:rPr>
              <a:t>requestor</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51855" cy="7621905"/>
          </a:xfrm>
          <a:prstGeom prst="rect">
            <a:avLst/>
          </a:prstGeom>
        </p:spPr>
        <p:txBody>
          <a:bodyPr wrap="square" lIns="0" tIns="24765" rIns="0" bIns="0" rtlCol="0" vert="horz">
            <a:spAutoFit/>
          </a:bodyPr>
          <a:lstStyle/>
          <a:p>
            <a:pPr marL="469900" marR="149860">
              <a:lnSpc>
                <a:spcPts val="1380"/>
              </a:lnSpc>
              <a:spcBef>
                <a:spcPts val="195"/>
              </a:spcBef>
            </a:pPr>
            <a:r>
              <a:rPr dirty="0" sz="1200" spc="-5">
                <a:latin typeface="Times New Roman"/>
                <a:cs typeface="Times New Roman"/>
              </a:rPr>
              <a:t>network location, time, reported active attacks, etc. These rules </a:t>
            </a:r>
            <a:r>
              <a:rPr dirty="0" sz="1200">
                <a:latin typeface="Times New Roman"/>
                <a:cs typeface="Times New Roman"/>
              </a:rPr>
              <a:t>and </a:t>
            </a:r>
            <a:r>
              <a:rPr dirty="0" sz="1200" spc="-5">
                <a:latin typeface="Times New Roman"/>
                <a:cs typeface="Times New Roman"/>
              </a:rPr>
              <a:t>attributes are based  </a:t>
            </a:r>
            <a:r>
              <a:rPr dirty="0" sz="1200">
                <a:latin typeface="Times New Roman"/>
                <a:cs typeface="Times New Roman"/>
              </a:rPr>
              <a:t>on the needs of the </a:t>
            </a:r>
            <a:r>
              <a:rPr dirty="0" sz="1200" spc="-5">
                <a:latin typeface="Times New Roman"/>
                <a:cs typeface="Times New Roman"/>
              </a:rPr>
              <a:t>business process </a:t>
            </a:r>
            <a:r>
              <a:rPr dirty="0" sz="1200">
                <a:latin typeface="Times New Roman"/>
                <a:cs typeface="Times New Roman"/>
              </a:rPr>
              <a:t>and </a:t>
            </a:r>
            <a:r>
              <a:rPr dirty="0" sz="1200" spc="-5">
                <a:latin typeface="Times New Roman"/>
                <a:cs typeface="Times New Roman"/>
              </a:rPr>
              <a:t>acceptable level </a:t>
            </a:r>
            <a:r>
              <a:rPr dirty="0" sz="1200">
                <a:latin typeface="Times New Roman"/>
                <a:cs typeface="Times New Roman"/>
              </a:rPr>
              <a:t>of </a:t>
            </a:r>
            <a:r>
              <a:rPr dirty="0" sz="1200" spc="-5">
                <a:latin typeface="Times New Roman"/>
                <a:cs typeface="Times New Roman"/>
              </a:rPr>
              <a:t>risk. Resource access </a:t>
            </a:r>
            <a:r>
              <a:rPr dirty="0" sz="1200">
                <a:latin typeface="Times New Roman"/>
                <a:cs typeface="Times New Roman"/>
              </a:rPr>
              <a:t>and  action </a:t>
            </a:r>
            <a:r>
              <a:rPr dirty="0" sz="1200" spc="-5">
                <a:latin typeface="Times New Roman"/>
                <a:cs typeface="Times New Roman"/>
              </a:rPr>
              <a:t>permission policies </a:t>
            </a:r>
            <a:r>
              <a:rPr dirty="0" sz="1200">
                <a:latin typeface="Times New Roman"/>
                <a:cs typeface="Times New Roman"/>
              </a:rPr>
              <a:t>can vary </a:t>
            </a:r>
            <a:r>
              <a:rPr dirty="0" sz="1200" spc="-5">
                <a:latin typeface="Times New Roman"/>
                <a:cs typeface="Times New Roman"/>
              </a:rPr>
              <a:t>based on </a:t>
            </a:r>
            <a:r>
              <a:rPr dirty="0" sz="1200">
                <a:latin typeface="Times New Roman"/>
                <a:cs typeface="Times New Roman"/>
              </a:rPr>
              <a:t>the </a:t>
            </a:r>
            <a:r>
              <a:rPr dirty="0" sz="1200" spc="-5">
                <a:latin typeface="Times New Roman"/>
                <a:cs typeface="Times New Roman"/>
              </a:rPr>
              <a:t>sensitivity of </a:t>
            </a:r>
            <a:r>
              <a:rPr dirty="0" sz="1200">
                <a:latin typeface="Times New Roman"/>
                <a:cs typeface="Times New Roman"/>
              </a:rPr>
              <a:t>the </a:t>
            </a:r>
            <a:r>
              <a:rPr dirty="0" sz="1200" spc="-5">
                <a:latin typeface="Times New Roman"/>
                <a:cs typeface="Times New Roman"/>
              </a:rPr>
              <a:t>resource/data. Least  privilege principles </a:t>
            </a:r>
            <a:r>
              <a:rPr dirty="0" sz="1200">
                <a:latin typeface="Times New Roman"/>
                <a:cs typeface="Times New Roman"/>
              </a:rPr>
              <a:t>are </a:t>
            </a:r>
            <a:r>
              <a:rPr dirty="0" sz="1200" spc="-5">
                <a:latin typeface="Times New Roman"/>
                <a:cs typeface="Times New Roman"/>
              </a:rPr>
              <a:t>applied </a:t>
            </a:r>
            <a:r>
              <a:rPr dirty="0" sz="1200">
                <a:latin typeface="Times New Roman"/>
                <a:cs typeface="Times New Roman"/>
              </a:rPr>
              <a:t>to </a:t>
            </a:r>
            <a:r>
              <a:rPr dirty="0" sz="1200" spc="-5">
                <a:latin typeface="Times New Roman"/>
                <a:cs typeface="Times New Roman"/>
              </a:rPr>
              <a:t>restrict </a:t>
            </a:r>
            <a:r>
              <a:rPr dirty="0" sz="1200">
                <a:latin typeface="Times New Roman"/>
                <a:cs typeface="Times New Roman"/>
              </a:rPr>
              <a:t>both </a:t>
            </a:r>
            <a:r>
              <a:rPr dirty="0" sz="1200" spc="-5">
                <a:latin typeface="Times New Roman"/>
                <a:cs typeface="Times New Roman"/>
              </a:rPr>
              <a:t>visibility </a:t>
            </a:r>
            <a:r>
              <a:rPr dirty="0" sz="1200">
                <a:latin typeface="Times New Roman"/>
                <a:cs typeface="Times New Roman"/>
              </a:rPr>
              <a:t>and</a:t>
            </a:r>
            <a:r>
              <a:rPr dirty="0" sz="1200" spc="30">
                <a:latin typeface="Times New Roman"/>
                <a:cs typeface="Times New Roman"/>
              </a:rPr>
              <a:t> </a:t>
            </a:r>
            <a:r>
              <a:rPr dirty="0" sz="1200" spc="-5">
                <a:latin typeface="Times New Roman"/>
                <a:cs typeface="Times New Roman"/>
              </a:rPr>
              <a:t>accessibility.</a:t>
            </a:r>
            <a:endParaRPr sz="1200">
              <a:latin typeface="Times New Roman"/>
              <a:cs typeface="Times New Roman"/>
            </a:endParaRPr>
          </a:p>
          <a:p>
            <a:pPr marL="469900" marR="29845" indent="-228600">
              <a:lnSpc>
                <a:spcPct val="95800"/>
              </a:lnSpc>
              <a:spcBef>
                <a:spcPts val="565"/>
              </a:spcBef>
              <a:buFont typeface="Times New Roman"/>
              <a:buAutoNum type="arabicPeriod" startAt="5"/>
              <a:tabLst>
                <a:tab pos="469900" algn="l"/>
              </a:tabLst>
            </a:pPr>
            <a:r>
              <a:rPr dirty="0" sz="1200" spc="-5" b="1">
                <a:latin typeface="Times New Roman"/>
                <a:cs typeface="Times New Roman"/>
              </a:rPr>
              <a:t>The enterprise monitors and measures the integrity and security posture </a:t>
            </a:r>
            <a:r>
              <a:rPr dirty="0" sz="1200" b="1">
                <a:latin typeface="Times New Roman"/>
                <a:cs typeface="Times New Roman"/>
              </a:rPr>
              <a:t>of </a:t>
            </a:r>
            <a:r>
              <a:rPr dirty="0" sz="1200" spc="-5" b="1">
                <a:latin typeface="Times New Roman"/>
                <a:cs typeface="Times New Roman"/>
              </a:rPr>
              <a:t>all  owned and associated </a:t>
            </a:r>
            <a:r>
              <a:rPr dirty="0" sz="1200" b="1">
                <a:latin typeface="Times New Roman"/>
                <a:cs typeface="Times New Roman"/>
              </a:rPr>
              <a:t>assets. </a:t>
            </a:r>
            <a:r>
              <a:rPr dirty="0" sz="1200" spc="-5">
                <a:latin typeface="Times New Roman"/>
                <a:cs typeface="Times New Roman"/>
              </a:rPr>
              <a:t>No asset </a:t>
            </a:r>
            <a:r>
              <a:rPr dirty="0" sz="1200">
                <a:latin typeface="Times New Roman"/>
                <a:cs typeface="Times New Roman"/>
              </a:rPr>
              <a:t>is </a:t>
            </a:r>
            <a:r>
              <a:rPr dirty="0" sz="1200" spc="-5">
                <a:latin typeface="Times New Roman"/>
                <a:cs typeface="Times New Roman"/>
              </a:rPr>
              <a:t>inherently trusted. The enterprise evaluates the  security posture </a:t>
            </a:r>
            <a:r>
              <a:rPr dirty="0" sz="1200">
                <a:latin typeface="Times New Roman"/>
                <a:cs typeface="Times New Roman"/>
              </a:rPr>
              <a:t>of </a:t>
            </a:r>
            <a:r>
              <a:rPr dirty="0" sz="1200" spc="-5">
                <a:latin typeface="Times New Roman"/>
                <a:cs typeface="Times New Roman"/>
              </a:rPr>
              <a:t>the asset when evaluating </a:t>
            </a:r>
            <a:r>
              <a:rPr dirty="0" sz="1200">
                <a:latin typeface="Times New Roman"/>
                <a:cs typeface="Times New Roman"/>
              </a:rPr>
              <a:t>a </a:t>
            </a:r>
            <a:r>
              <a:rPr dirty="0" sz="1200" spc="-5">
                <a:latin typeface="Times New Roman"/>
                <a:cs typeface="Times New Roman"/>
              </a:rPr>
              <a:t>resource request. An enterprise  implementing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should </a:t>
            </a:r>
            <a:r>
              <a:rPr dirty="0" sz="1200" spc="-5">
                <a:latin typeface="Times New Roman"/>
                <a:cs typeface="Times New Roman"/>
              </a:rPr>
              <a:t>establish </a:t>
            </a:r>
            <a:r>
              <a:rPr dirty="0" sz="1200">
                <a:latin typeface="Times New Roman"/>
                <a:cs typeface="Times New Roman"/>
              </a:rPr>
              <a:t>a </a:t>
            </a:r>
            <a:r>
              <a:rPr dirty="0" sz="1200" spc="-5">
                <a:latin typeface="Times New Roman"/>
                <a:cs typeface="Times New Roman"/>
              </a:rPr>
              <a:t>continuous diagnostics </a:t>
            </a:r>
            <a:r>
              <a:rPr dirty="0" sz="1200">
                <a:latin typeface="Times New Roman"/>
                <a:cs typeface="Times New Roman"/>
              </a:rPr>
              <a:t>and </a:t>
            </a:r>
            <a:r>
              <a:rPr dirty="0" sz="1200" spc="-5">
                <a:latin typeface="Times New Roman"/>
                <a:cs typeface="Times New Roman"/>
              </a:rPr>
              <a:t>mitigation (CDM) </a:t>
            </a:r>
            <a:r>
              <a:rPr dirty="0" sz="1200">
                <a:latin typeface="Times New Roman"/>
                <a:cs typeface="Times New Roman"/>
              </a:rPr>
              <a:t>or  </a:t>
            </a:r>
            <a:r>
              <a:rPr dirty="0" sz="1200" spc="-5">
                <a:latin typeface="Times New Roman"/>
                <a:cs typeface="Times New Roman"/>
              </a:rPr>
              <a:t>similar system </a:t>
            </a:r>
            <a:r>
              <a:rPr dirty="0" sz="1200">
                <a:latin typeface="Times New Roman"/>
                <a:cs typeface="Times New Roman"/>
              </a:rPr>
              <a:t>to </a:t>
            </a:r>
            <a:r>
              <a:rPr dirty="0" sz="1200" spc="-5">
                <a:latin typeface="Times New Roman"/>
                <a:cs typeface="Times New Roman"/>
              </a:rPr>
              <a:t>monitor </a:t>
            </a: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of devices and </a:t>
            </a:r>
            <a:r>
              <a:rPr dirty="0" sz="1200" spc="-5">
                <a:latin typeface="Times New Roman"/>
                <a:cs typeface="Times New Roman"/>
              </a:rPr>
              <a:t>applications </a:t>
            </a:r>
            <a:r>
              <a:rPr dirty="0" sz="1200">
                <a:latin typeface="Times New Roman"/>
                <a:cs typeface="Times New Roman"/>
              </a:rPr>
              <a:t>and should apply  </a:t>
            </a:r>
            <a:r>
              <a:rPr dirty="0" sz="1200" spc="-5">
                <a:latin typeface="Times New Roman"/>
                <a:cs typeface="Times New Roman"/>
              </a:rPr>
              <a:t>patches/fixes </a:t>
            </a:r>
            <a:r>
              <a:rPr dirty="0" sz="1200">
                <a:latin typeface="Times New Roman"/>
                <a:cs typeface="Times New Roman"/>
              </a:rPr>
              <a:t>as needed. </a:t>
            </a:r>
            <a:r>
              <a:rPr dirty="0" sz="1200" spc="-5">
                <a:latin typeface="Times New Roman"/>
                <a:cs typeface="Times New Roman"/>
              </a:rPr>
              <a:t>Assets that are discovered </a:t>
            </a:r>
            <a:r>
              <a:rPr dirty="0" sz="1200">
                <a:latin typeface="Times New Roman"/>
                <a:cs typeface="Times New Roman"/>
              </a:rPr>
              <a:t>to be </a:t>
            </a:r>
            <a:r>
              <a:rPr dirty="0" sz="1200" spc="-5">
                <a:latin typeface="Times New Roman"/>
                <a:cs typeface="Times New Roman"/>
              </a:rPr>
              <a:t>subverted, have known  vulnerabilities, </a:t>
            </a:r>
            <a:r>
              <a:rPr dirty="0" sz="1200">
                <a:latin typeface="Times New Roman"/>
                <a:cs typeface="Times New Roman"/>
              </a:rPr>
              <a:t>and/or </a:t>
            </a:r>
            <a:r>
              <a:rPr dirty="0" sz="1200" spc="-5">
                <a:latin typeface="Times New Roman"/>
                <a:cs typeface="Times New Roman"/>
              </a:rPr>
              <a:t>are </a:t>
            </a:r>
            <a:r>
              <a:rPr dirty="0" sz="1200">
                <a:latin typeface="Times New Roman"/>
                <a:cs typeface="Times New Roman"/>
              </a:rPr>
              <a:t>not </a:t>
            </a:r>
            <a:r>
              <a:rPr dirty="0" sz="1200" spc="-5">
                <a:latin typeface="Times New Roman"/>
                <a:cs typeface="Times New Roman"/>
              </a:rPr>
              <a:t>managed </a:t>
            </a:r>
            <a:r>
              <a:rPr dirty="0" sz="1200">
                <a:latin typeface="Times New Roman"/>
                <a:cs typeface="Times New Roman"/>
              </a:rPr>
              <a:t>by the </a:t>
            </a:r>
            <a:r>
              <a:rPr dirty="0" sz="1200" spc="-5">
                <a:latin typeface="Times New Roman"/>
                <a:cs typeface="Times New Roman"/>
              </a:rPr>
              <a:t>enterprise </a:t>
            </a:r>
            <a:r>
              <a:rPr dirty="0" sz="1200">
                <a:latin typeface="Times New Roman"/>
                <a:cs typeface="Times New Roman"/>
              </a:rPr>
              <a:t>may be </a:t>
            </a:r>
            <a:r>
              <a:rPr dirty="0" sz="1200" spc="-5">
                <a:latin typeface="Times New Roman"/>
                <a:cs typeface="Times New Roman"/>
              </a:rPr>
              <a:t>treated differently  (including denial of all connections to enterprise resources) than devices owned </a:t>
            </a:r>
            <a:r>
              <a:rPr dirty="0" sz="1200">
                <a:latin typeface="Times New Roman"/>
                <a:cs typeface="Times New Roman"/>
              </a:rPr>
              <a:t>by or  </a:t>
            </a:r>
            <a:r>
              <a:rPr dirty="0" sz="1200" spc="-5">
                <a:latin typeface="Times New Roman"/>
                <a:cs typeface="Times New Roman"/>
              </a:rPr>
              <a:t>associated with the enterprise </a:t>
            </a:r>
            <a:r>
              <a:rPr dirty="0" sz="1200">
                <a:latin typeface="Times New Roman"/>
                <a:cs typeface="Times New Roman"/>
              </a:rPr>
              <a:t>that </a:t>
            </a:r>
            <a:r>
              <a:rPr dirty="0" sz="1200" spc="-5">
                <a:latin typeface="Times New Roman"/>
                <a:cs typeface="Times New Roman"/>
              </a:rPr>
              <a:t>are deemed </a:t>
            </a:r>
            <a:r>
              <a:rPr dirty="0" sz="1200">
                <a:latin typeface="Times New Roman"/>
                <a:cs typeface="Times New Roman"/>
              </a:rPr>
              <a:t>to be in </a:t>
            </a:r>
            <a:r>
              <a:rPr dirty="0" sz="1200" spc="-5">
                <a:latin typeface="Times New Roman"/>
                <a:cs typeface="Times New Roman"/>
              </a:rPr>
              <a:t>their most secure state. This may  </a:t>
            </a:r>
            <a:r>
              <a:rPr dirty="0" sz="1200">
                <a:latin typeface="Times New Roman"/>
                <a:cs typeface="Times New Roman"/>
              </a:rPr>
              <a:t>also </a:t>
            </a:r>
            <a:r>
              <a:rPr dirty="0" sz="1200" spc="-5">
                <a:latin typeface="Times New Roman"/>
                <a:cs typeface="Times New Roman"/>
              </a:rPr>
              <a:t>apply </a:t>
            </a:r>
            <a:r>
              <a:rPr dirty="0" sz="1200">
                <a:latin typeface="Times New Roman"/>
                <a:cs typeface="Times New Roman"/>
              </a:rPr>
              <a:t>to </a:t>
            </a:r>
            <a:r>
              <a:rPr dirty="0" sz="1200" spc="-5">
                <a:latin typeface="Times New Roman"/>
                <a:cs typeface="Times New Roman"/>
              </a:rPr>
              <a:t>associated devices </a:t>
            </a:r>
            <a:r>
              <a:rPr dirty="0" sz="1200">
                <a:latin typeface="Times New Roman"/>
                <a:cs typeface="Times New Roman"/>
              </a:rPr>
              <a:t>(e.g., </a:t>
            </a:r>
            <a:r>
              <a:rPr dirty="0" sz="1200" spc="-5">
                <a:latin typeface="Times New Roman"/>
                <a:cs typeface="Times New Roman"/>
              </a:rPr>
              <a:t>personally owned devices) that </a:t>
            </a:r>
            <a:r>
              <a:rPr dirty="0" sz="1200">
                <a:latin typeface="Times New Roman"/>
                <a:cs typeface="Times New Roman"/>
              </a:rPr>
              <a:t>may be </a:t>
            </a:r>
            <a:r>
              <a:rPr dirty="0" sz="1200" spc="-5">
                <a:latin typeface="Times New Roman"/>
                <a:cs typeface="Times New Roman"/>
              </a:rPr>
              <a:t>allowed to  </a:t>
            </a:r>
            <a:r>
              <a:rPr dirty="0" sz="1200">
                <a:latin typeface="Times New Roman"/>
                <a:cs typeface="Times New Roman"/>
              </a:rPr>
              <a:t>access </a:t>
            </a:r>
            <a:r>
              <a:rPr dirty="0" sz="1200" spc="-5">
                <a:latin typeface="Times New Roman"/>
                <a:cs typeface="Times New Roman"/>
              </a:rPr>
              <a:t>some resources but </a:t>
            </a:r>
            <a:r>
              <a:rPr dirty="0" sz="1200">
                <a:latin typeface="Times New Roman"/>
                <a:cs typeface="Times New Roman"/>
              </a:rPr>
              <a:t>not </a:t>
            </a:r>
            <a:r>
              <a:rPr dirty="0" sz="1200" spc="-5">
                <a:latin typeface="Times New Roman"/>
                <a:cs typeface="Times New Roman"/>
              </a:rPr>
              <a:t>others. This, </a:t>
            </a:r>
            <a:r>
              <a:rPr dirty="0" sz="1200">
                <a:latin typeface="Times New Roman"/>
                <a:cs typeface="Times New Roman"/>
              </a:rPr>
              <a:t>too, </a:t>
            </a:r>
            <a:r>
              <a:rPr dirty="0" sz="1200" spc="-5">
                <a:latin typeface="Times New Roman"/>
                <a:cs typeface="Times New Roman"/>
              </a:rPr>
              <a:t>requires </a:t>
            </a:r>
            <a:r>
              <a:rPr dirty="0" sz="1200">
                <a:latin typeface="Times New Roman"/>
                <a:cs typeface="Times New Roman"/>
              </a:rPr>
              <a:t>a </a:t>
            </a:r>
            <a:r>
              <a:rPr dirty="0" sz="1200" spc="-5">
                <a:latin typeface="Times New Roman"/>
                <a:cs typeface="Times New Roman"/>
              </a:rPr>
              <a:t>robust monitoring </a:t>
            </a:r>
            <a:r>
              <a:rPr dirty="0" sz="1200">
                <a:latin typeface="Times New Roman"/>
                <a:cs typeface="Times New Roman"/>
              </a:rPr>
              <a:t>and  </a:t>
            </a:r>
            <a:r>
              <a:rPr dirty="0" sz="1200" spc="-5">
                <a:latin typeface="Times New Roman"/>
                <a:cs typeface="Times New Roman"/>
              </a:rPr>
              <a:t>reporting system </a:t>
            </a:r>
            <a:r>
              <a:rPr dirty="0" sz="1200">
                <a:latin typeface="Times New Roman"/>
                <a:cs typeface="Times New Roman"/>
              </a:rPr>
              <a:t>in </a:t>
            </a:r>
            <a:r>
              <a:rPr dirty="0" sz="1200" spc="-5">
                <a:latin typeface="Times New Roman"/>
                <a:cs typeface="Times New Roman"/>
              </a:rPr>
              <a:t>place </a:t>
            </a:r>
            <a:r>
              <a:rPr dirty="0" sz="1200">
                <a:latin typeface="Times New Roman"/>
                <a:cs typeface="Times New Roman"/>
              </a:rPr>
              <a:t>to </a:t>
            </a:r>
            <a:r>
              <a:rPr dirty="0" sz="1200" spc="-5">
                <a:latin typeface="Times New Roman"/>
                <a:cs typeface="Times New Roman"/>
              </a:rPr>
              <a:t>provide actionable data about </a:t>
            </a:r>
            <a:r>
              <a:rPr dirty="0" sz="1200">
                <a:latin typeface="Times New Roman"/>
                <a:cs typeface="Times New Roman"/>
              </a:rPr>
              <a:t>the </a:t>
            </a:r>
            <a:r>
              <a:rPr dirty="0" sz="1200" spc="-5">
                <a:latin typeface="Times New Roman"/>
                <a:cs typeface="Times New Roman"/>
              </a:rPr>
              <a:t>current state </a:t>
            </a:r>
            <a:r>
              <a:rPr dirty="0" sz="1200">
                <a:latin typeface="Times New Roman"/>
                <a:cs typeface="Times New Roman"/>
              </a:rPr>
              <a:t>of </a:t>
            </a:r>
            <a:r>
              <a:rPr dirty="0" sz="1200" spc="-5">
                <a:latin typeface="Times New Roman"/>
                <a:cs typeface="Times New Roman"/>
              </a:rPr>
              <a:t>enterprise  resources.</a:t>
            </a:r>
            <a:endParaRPr sz="1200">
              <a:latin typeface="Times New Roman"/>
              <a:cs typeface="Times New Roman"/>
            </a:endParaRPr>
          </a:p>
          <a:p>
            <a:pPr marL="469900" marR="21590" indent="-228600">
              <a:lnSpc>
                <a:spcPts val="1380"/>
              </a:lnSpc>
              <a:spcBef>
                <a:spcPts val="635"/>
              </a:spcBef>
              <a:buFont typeface="Times New Roman"/>
              <a:buAutoNum type="arabicPeriod" startAt="5"/>
              <a:tabLst>
                <a:tab pos="469900" algn="l"/>
              </a:tabLst>
            </a:pPr>
            <a:r>
              <a:rPr dirty="0" sz="1200" spc="-5" b="1">
                <a:latin typeface="Times New Roman"/>
                <a:cs typeface="Times New Roman"/>
              </a:rPr>
              <a:t>All resource authentication and authorization </a:t>
            </a:r>
            <a:r>
              <a:rPr dirty="0" sz="1200" b="1">
                <a:latin typeface="Times New Roman"/>
                <a:cs typeface="Times New Roman"/>
              </a:rPr>
              <a:t>are </a:t>
            </a:r>
            <a:r>
              <a:rPr dirty="0" sz="1200" spc="-5" b="1">
                <a:latin typeface="Times New Roman"/>
                <a:cs typeface="Times New Roman"/>
              </a:rPr>
              <a:t>dynamic and strictly enforced  before access </a:t>
            </a:r>
            <a:r>
              <a:rPr dirty="0" sz="1200" b="1">
                <a:latin typeface="Times New Roman"/>
                <a:cs typeface="Times New Roman"/>
              </a:rPr>
              <a:t>is </a:t>
            </a:r>
            <a:r>
              <a:rPr dirty="0" sz="1200" spc="-5" b="1">
                <a:latin typeface="Times New Roman"/>
                <a:cs typeface="Times New Roman"/>
              </a:rPr>
              <a:t>allowed. </a:t>
            </a:r>
            <a:r>
              <a:rPr dirty="0" sz="1200" spc="-5">
                <a:latin typeface="Times New Roman"/>
                <a:cs typeface="Times New Roman"/>
              </a:rPr>
              <a:t>This </a:t>
            </a:r>
            <a:r>
              <a:rPr dirty="0" sz="1200">
                <a:latin typeface="Times New Roman"/>
                <a:cs typeface="Times New Roman"/>
              </a:rPr>
              <a:t>is a </a:t>
            </a:r>
            <a:r>
              <a:rPr dirty="0" sz="1200" spc="-5">
                <a:latin typeface="Times New Roman"/>
                <a:cs typeface="Times New Roman"/>
              </a:rPr>
              <a:t>constant cycle </a:t>
            </a:r>
            <a:r>
              <a:rPr dirty="0" sz="1200">
                <a:latin typeface="Times New Roman"/>
                <a:cs typeface="Times New Roman"/>
              </a:rPr>
              <a:t>of </a:t>
            </a:r>
            <a:r>
              <a:rPr dirty="0" sz="1200" spc="-5">
                <a:latin typeface="Times New Roman"/>
                <a:cs typeface="Times New Roman"/>
              </a:rPr>
              <a:t>obtaining </a:t>
            </a:r>
            <a:r>
              <a:rPr dirty="0" sz="1200">
                <a:latin typeface="Times New Roman"/>
                <a:cs typeface="Times New Roman"/>
              </a:rPr>
              <a:t>access, </a:t>
            </a:r>
            <a:r>
              <a:rPr dirty="0" sz="1200" spc="-5">
                <a:latin typeface="Times New Roman"/>
                <a:cs typeface="Times New Roman"/>
              </a:rPr>
              <a:t>scanning </a:t>
            </a:r>
            <a:r>
              <a:rPr dirty="0" sz="1200">
                <a:latin typeface="Times New Roman"/>
                <a:cs typeface="Times New Roman"/>
              </a:rPr>
              <a:t>and  </a:t>
            </a:r>
            <a:r>
              <a:rPr dirty="0" sz="1200" spc="-5">
                <a:latin typeface="Times New Roman"/>
                <a:cs typeface="Times New Roman"/>
              </a:rPr>
              <a:t>assessing threats, adapting, </a:t>
            </a:r>
            <a:r>
              <a:rPr dirty="0" sz="1200">
                <a:latin typeface="Times New Roman"/>
                <a:cs typeface="Times New Roman"/>
              </a:rPr>
              <a:t>and </a:t>
            </a:r>
            <a:r>
              <a:rPr dirty="0" sz="1200" spc="-5">
                <a:latin typeface="Times New Roman"/>
                <a:cs typeface="Times New Roman"/>
              </a:rPr>
              <a:t>continually reevaluating trust </a:t>
            </a:r>
            <a:r>
              <a:rPr dirty="0" sz="1200">
                <a:latin typeface="Times New Roman"/>
                <a:cs typeface="Times New Roman"/>
              </a:rPr>
              <a:t>in ongoing </a:t>
            </a:r>
            <a:r>
              <a:rPr dirty="0" sz="1200" spc="-5">
                <a:latin typeface="Times New Roman"/>
                <a:cs typeface="Times New Roman"/>
              </a:rPr>
              <a:t>communication.  An enterprise implementing </a:t>
            </a:r>
            <a:r>
              <a:rPr dirty="0" sz="1200">
                <a:latin typeface="Times New Roman"/>
                <a:cs typeface="Times New Roman"/>
              </a:rPr>
              <a:t>a </a:t>
            </a:r>
            <a:r>
              <a:rPr dirty="0" sz="1200" spc="-5">
                <a:latin typeface="Times New Roman"/>
                <a:cs typeface="Times New Roman"/>
              </a:rPr>
              <a:t>ZTA would </a:t>
            </a:r>
            <a:r>
              <a:rPr dirty="0" sz="1200">
                <a:latin typeface="Times New Roman"/>
                <a:cs typeface="Times New Roman"/>
              </a:rPr>
              <a:t>be expected to </a:t>
            </a:r>
            <a:r>
              <a:rPr dirty="0" sz="1200" spc="-5">
                <a:latin typeface="Times New Roman"/>
                <a:cs typeface="Times New Roman"/>
              </a:rPr>
              <a:t>have Identity, Credential, and  Access Management (ICAM) </a:t>
            </a:r>
            <a:r>
              <a:rPr dirty="0" sz="1200">
                <a:latin typeface="Times New Roman"/>
                <a:cs typeface="Times New Roman"/>
              </a:rPr>
              <a:t>and </a:t>
            </a:r>
            <a:r>
              <a:rPr dirty="0" sz="1200" spc="-5">
                <a:latin typeface="Times New Roman"/>
                <a:cs typeface="Times New Roman"/>
              </a:rPr>
              <a:t>asset management systems </a:t>
            </a:r>
            <a:r>
              <a:rPr dirty="0" sz="1200">
                <a:latin typeface="Times New Roman"/>
                <a:cs typeface="Times New Roman"/>
              </a:rPr>
              <a:t>in </a:t>
            </a:r>
            <a:r>
              <a:rPr dirty="0" sz="1200" spc="-5">
                <a:latin typeface="Times New Roman"/>
                <a:cs typeface="Times New Roman"/>
              </a:rPr>
              <a:t>place. This includes the  </a:t>
            </a:r>
            <a:r>
              <a:rPr dirty="0" sz="1200">
                <a:latin typeface="Times New Roman"/>
                <a:cs typeface="Times New Roman"/>
              </a:rPr>
              <a:t>use of </a:t>
            </a:r>
            <a:r>
              <a:rPr dirty="0" sz="1200" spc="-5">
                <a:latin typeface="Times New Roman"/>
                <a:cs typeface="Times New Roman"/>
              </a:rPr>
              <a:t>multifactor authentication (MFA) </a:t>
            </a:r>
            <a:r>
              <a:rPr dirty="0" sz="1200">
                <a:latin typeface="Times New Roman"/>
                <a:cs typeface="Times New Roman"/>
              </a:rPr>
              <a:t>for </a:t>
            </a:r>
            <a:r>
              <a:rPr dirty="0" sz="1200" spc="-5">
                <a:latin typeface="Times New Roman"/>
                <a:cs typeface="Times New Roman"/>
              </a:rPr>
              <a:t>access </a:t>
            </a:r>
            <a:r>
              <a:rPr dirty="0" sz="1200">
                <a:latin typeface="Times New Roman"/>
                <a:cs typeface="Times New Roman"/>
              </a:rPr>
              <a:t>to some </a:t>
            </a:r>
            <a:r>
              <a:rPr dirty="0" sz="1200" spc="-5">
                <a:latin typeface="Times New Roman"/>
                <a:cs typeface="Times New Roman"/>
              </a:rPr>
              <a:t>or </a:t>
            </a:r>
            <a:r>
              <a:rPr dirty="0" sz="1200">
                <a:latin typeface="Times New Roman"/>
                <a:cs typeface="Times New Roman"/>
              </a:rPr>
              <a:t>all </a:t>
            </a:r>
            <a:r>
              <a:rPr dirty="0" sz="1200" spc="-5">
                <a:latin typeface="Times New Roman"/>
                <a:cs typeface="Times New Roman"/>
              </a:rPr>
              <a:t>enterprise resources.  Continual monitoring with possible reauthentication </a:t>
            </a:r>
            <a:r>
              <a:rPr dirty="0" sz="1200">
                <a:latin typeface="Times New Roman"/>
                <a:cs typeface="Times New Roman"/>
              </a:rPr>
              <a:t>and </a:t>
            </a:r>
            <a:r>
              <a:rPr dirty="0" sz="1200" spc="-5">
                <a:latin typeface="Times New Roman"/>
                <a:cs typeface="Times New Roman"/>
              </a:rPr>
              <a:t>reauthorization occurs  </a:t>
            </a:r>
            <a:r>
              <a:rPr dirty="0" sz="1200">
                <a:latin typeface="Times New Roman"/>
                <a:cs typeface="Times New Roman"/>
              </a:rPr>
              <a:t>throughout user </a:t>
            </a:r>
            <a:r>
              <a:rPr dirty="0" sz="1200" spc="-5">
                <a:latin typeface="Times New Roman"/>
                <a:cs typeface="Times New Roman"/>
              </a:rPr>
              <a:t>transactions, </a:t>
            </a:r>
            <a:r>
              <a:rPr dirty="0" sz="1200">
                <a:latin typeface="Times New Roman"/>
                <a:cs typeface="Times New Roman"/>
              </a:rPr>
              <a:t>as </a:t>
            </a:r>
            <a:r>
              <a:rPr dirty="0" sz="1200" spc="-5">
                <a:latin typeface="Times New Roman"/>
                <a:cs typeface="Times New Roman"/>
              </a:rPr>
              <a:t>defined </a:t>
            </a:r>
            <a:r>
              <a:rPr dirty="0" sz="1200">
                <a:latin typeface="Times New Roman"/>
                <a:cs typeface="Times New Roman"/>
              </a:rPr>
              <a:t>and </a:t>
            </a:r>
            <a:r>
              <a:rPr dirty="0" sz="1200" spc="-5">
                <a:latin typeface="Times New Roman"/>
                <a:cs typeface="Times New Roman"/>
              </a:rPr>
              <a:t>enforced </a:t>
            </a:r>
            <a:r>
              <a:rPr dirty="0" sz="1200">
                <a:latin typeface="Times New Roman"/>
                <a:cs typeface="Times New Roman"/>
              </a:rPr>
              <a:t>by </a:t>
            </a:r>
            <a:r>
              <a:rPr dirty="0" sz="1200" spc="-5">
                <a:latin typeface="Times New Roman"/>
                <a:cs typeface="Times New Roman"/>
              </a:rPr>
              <a:t>policy </a:t>
            </a:r>
            <a:r>
              <a:rPr dirty="0" sz="1200">
                <a:latin typeface="Times New Roman"/>
                <a:cs typeface="Times New Roman"/>
              </a:rPr>
              <a:t>(e.g., </a:t>
            </a:r>
            <a:r>
              <a:rPr dirty="0" sz="1200" spc="-5">
                <a:latin typeface="Times New Roman"/>
                <a:cs typeface="Times New Roman"/>
              </a:rPr>
              <a:t>time-based, new  resource requested, resource modification, anomalous subject activity detected) that  strives </a:t>
            </a:r>
            <a:r>
              <a:rPr dirty="0" sz="1200">
                <a:latin typeface="Times New Roman"/>
                <a:cs typeface="Times New Roman"/>
              </a:rPr>
              <a:t>to </a:t>
            </a:r>
            <a:r>
              <a:rPr dirty="0" sz="1200" spc="-5">
                <a:latin typeface="Times New Roman"/>
                <a:cs typeface="Times New Roman"/>
              </a:rPr>
              <a:t>achieve </a:t>
            </a:r>
            <a:r>
              <a:rPr dirty="0" sz="1200">
                <a:latin typeface="Times New Roman"/>
                <a:cs typeface="Times New Roman"/>
              </a:rPr>
              <a:t>a </a:t>
            </a:r>
            <a:r>
              <a:rPr dirty="0" sz="1200" spc="-5">
                <a:latin typeface="Times New Roman"/>
                <a:cs typeface="Times New Roman"/>
              </a:rPr>
              <a:t>balance </a:t>
            </a:r>
            <a:r>
              <a:rPr dirty="0" sz="1200">
                <a:latin typeface="Times New Roman"/>
                <a:cs typeface="Times New Roman"/>
              </a:rPr>
              <a:t>of </a:t>
            </a:r>
            <a:r>
              <a:rPr dirty="0" sz="1200" spc="-5">
                <a:latin typeface="Times New Roman"/>
                <a:cs typeface="Times New Roman"/>
              </a:rPr>
              <a:t>security, availability, usability, </a:t>
            </a:r>
            <a:r>
              <a:rPr dirty="0" sz="1200">
                <a:latin typeface="Times New Roman"/>
                <a:cs typeface="Times New Roman"/>
              </a:rPr>
              <a:t>and</a:t>
            </a:r>
            <a:r>
              <a:rPr dirty="0" sz="1200" spc="75">
                <a:latin typeface="Times New Roman"/>
                <a:cs typeface="Times New Roman"/>
              </a:rPr>
              <a:t> </a:t>
            </a:r>
            <a:r>
              <a:rPr dirty="0" sz="1200" spc="-5">
                <a:latin typeface="Times New Roman"/>
                <a:cs typeface="Times New Roman"/>
              </a:rPr>
              <a:t>cost-efficiency.</a:t>
            </a:r>
            <a:endParaRPr sz="1200">
              <a:latin typeface="Times New Roman"/>
              <a:cs typeface="Times New Roman"/>
            </a:endParaRPr>
          </a:p>
          <a:p>
            <a:pPr marL="469900" marR="43815" indent="-228600">
              <a:lnSpc>
                <a:spcPts val="1380"/>
              </a:lnSpc>
              <a:spcBef>
                <a:spcPts val="600"/>
              </a:spcBef>
              <a:buFont typeface="Times New Roman"/>
              <a:buAutoNum type="arabicPeriod" startAt="5"/>
              <a:tabLst>
                <a:tab pos="469900" algn="l"/>
              </a:tabLst>
            </a:pPr>
            <a:r>
              <a:rPr dirty="0" sz="1200" spc="-5" b="1">
                <a:latin typeface="Times New Roman"/>
                <a:cs typeface="Times New Roman"/>
              </a:rPr>
              <a:t>The enterprise collects </a:t>
            </a:r>
            <a:r>
              <a:rPr dirty="0" sz="1200" b="1">
                <a:latin typeface="Times New Roman"/>
                <a:cs typeface="Times New Roman"/>
              </a:rPr>
              <a:t>as </a:t>
            </a:r>
            <a:r>
              <a:rPr dirty="0" sz="1200" spc="-5" b="1">
                <a:latin typeface="Times New Roman"/>
                <a:cs typeface="Times New Roman"/>
              </a:rPr>
              <a:t>much information as possible about the current state </a:t>
            </a:r>
            <a:r>
              <a:rPr dirty="0" sz="1200" b="1">
                <a:latin typeface="Times New Roman"/>
                <a:cs typeface="Times New Roman"/>
              </a:rPr>
              <a:t>of  assets, </a:t>
            </a:r>
            <a:r>
              <a:rPr dirty="0" sz="1200" spc="-5" b="1">
                <a:latin typeface="Times New Roman"/>
                <a:cs typeface="Times New Roman"/>
              </a:rPr>
              <a:t>network infrastructure and communications and uses </a:t>
            </a:r>
            <a:r>
              <a:rPr dirty="0" sz="1200" b="1">
                <a:latin typeface="Times New Roman"/>
                <a:cs typeface="Times New Roman"/>
              </a:rPr>
              <a:t>it to </a:t>
            </a:r>
            <a:r>
              <a:rPr dirty="0" sz="1200" spc="-5" b="1">
                <a:latin typeface="Times New Roman"/>
                <a:cs typeface="Times New Roman"/>
              </a:rPr>
              <a:t>improve </a:t>
            </a:r>
            <a:r>
              <a:rPr dirty="0" sz="1200" b="1">
                <a:latin typeface="Times New Roman"/>
                <a:cs typeface="Times New Roman"/>
              </a:rPr>
              <a:t>its  </a:t>
            </a:r>
            <a:r>
              <a:rPr dirty="0" sz="1200" spc="-5" b="1">
                <a:latin typeface="Times New Roman"/>
                <a:cs typeface="Times New Roman"/>
              </a:rPr>
              <a:t>security posture. </a:t>
            </a:r>
            <a:r>
              <a:rPr dirty="0" sz="1200" spc="-5">
                <a:latin typeface="Times New Roman"/>
                <a:cs typeface="Times New Roman"/>
              </a:rPr>
              <a:t>An enterprise should collect data </a:t>
            </a:r>
            <a:r>
              <a:rPr dirty="0" sz="1200">
                <a:latin typeface="Times New Roman"/>
                <a:cs typeface="Times New Roman"/>
              </a:rPr>
              <a:t>about </a:t>
            </a:r>
            <a:r>
              <a:rPr dirty="0" sz="1200" spc="-5">
                <a:latin typeface="Times New Roman"/>
                <a:cs typeface="Times New Roman"/>
              </a:rPr>
              <a:t>asset security posture, network  traffic </a:t>
            </a:r>
            <a:r>
              <a:rPr dirty="0" sz="1200">
                <a:latin typeface="Times New Roman"/>
                <a:cs typeface="Times New Roman"/>
              </a:rPr>
              <a:t>and </a:t>
            </a:r>
            <a:r>
              <a:rPr dirty="0" sz="1200" spc="-5">
                <a:latin typeface="Times New Roman"/>
                <a:cs typeface="Times New Roman"/>
              </a:rPr>
              <a:t>access requests, process that data, </a:t>
            </a:r>
            <a:r>
              <a:rPr dirty="0" sz="1200">
                <a:latin typeface="Times New Roman"/>
                <a:cs typeface="Times New Roman"/>
              </a:rPr>
              <a:t>and use any </a:t>
            </a:r>
            <a:r>
              <a:rPr dirty="0" sz="1200" spc="-5">
                <a:latin typeface="Times New Roman"/>
                <a:cs typeface="Times New Roman"/>
              </a:rPr>
              <a:t>insight </a:t>
            </a:r>
            <a:r>
              <a:rPr dirty="0" sz="1200">
                <a:latin typeface="Times New Roman"/>
                <a:cs typeface="Times New Roman"/>
              </a:rPr>
              <a:t>gained </a:t>
            </a:r>
            <a:r>
              <a:rPr dirty="0" sz="1200" spc="-5">
                <a:latin typeface="Times New Roman"/>
                <a:cs typeface="Times New Roman"/>
              </a:rPr>
              <a:t>to improve  </a:t>
            </a:r>
            <a:r>
              <a:rPr dirty="0" sz="1200">
                <a:latin typeface="Times New Roman"/>
                <a:cs typeface="Times New Roman"/>
              </a:rPr>
              <a:t>policy </a:t>
            </a:r>
            <a:r>
              <a:rPr dirty="0" sz="1200" spc="-5">
                <a:latin typeface="Times New Roman"/>
                <a:cs typeface="Times New Roman"/>
              </a:rPr>
              <a:t>creation </a:t>
            </a:r>
            <a:r>
              <a:rPr dirty="0" sz="1200">
                <a:latin typeface="Times New Roman"/>
                <a:cs typeface="Times New Roman"/>
              </a:rPr>
              <a:t>and </a:t>
            </a:r>
            <a:r>
              <a:rPr dirty="0" sz="1200" spc="-5">
                <a:latin typeface="Times New Roman"/>
                <a:cs typeface="Times New Roman"/>
              </a:rPr>
              <a:t>enforcement. This </a:t>
            </a:r>
            <a:r>
              <a:rPr dirty="0" sz="1200">
                <a:latin typeface="Times New Roman"/>
                <a:cs typeface="Times New Roman"/>
              </a:rPr>
              <a:t>data </a:t>
            </a:r>
            <a:r>
              <a:rPr dirty="0" sz="1200" spc="-5">
                <a:latin typeface="Times New Roman"/>
                <a:cs typeface="Times New Roman"/>
              </a:rPr>
              <a:t>can also </a:t>
            </a:r>
            <a:r>
              <a:rPr dirty="0" sz="1200">
                <a:latin typeface="Times New Roman"/>
                <a:cs typeface="Times New Roman"/>
              </a:rPr>
              <a:t>be used </a:t>
            </a:r>
            <a:r>
              <a:rPr dirty="0" sz="1200" spc="-5">
                <a:latin typeface="Times New Roman"/>
                <a:cs typeface="Times New Roman"/>
              </a:rPr>
              <a:t>to </a:t>
            </a:r>
            <a:r>
              <a:rPr dirty="0" sz="1200">
                <a:latin typeface="Times New Roman"/>
                <a:cs typeface="Times New Roman"/>
              </a:rPr>
              <a:t>provide </a:t>
            </a:r>
            <a:r>
              <a:rPr dirty="0" sz="1200" spc="-5">
                <a:latin typeface="Times New Roman"/>
                <a:cs typeface="Times New Roman"/>
              </a:rPr>
              <a:t>context </a:t>
            </a:r>
            <a:r>
              <a:rPr dirty="0" sz="1200">
                <a:latin typeface="Times New Roman"/>
                <a:cs typeface="Times New Roman"/>
              </a:rPr>
              <a:t>for </a:t>
            </a:r>
            <a:r>
              <a:rPr dirty="0" sz="1200" spc="-5">
                <a:latin typeface="Times New Roman"/>
                <a:cs typeface="Times New Roman"/>
              </a:rPr>
              <a:t>access  requests from subjects (see Section</a:t>
            </a:r>
            <a:r>
              <a:rPr dirty="0" sz="1200" spc="5">
                <a:latin typeface="Times New Roman"/>
                <a:cs typeface="Times New Roman"/>
              </a:rPr>
              <a:t> </a:t>
            </a:r>
            <a:r>
              <a:rPr dirty="0" sz="1200">
                <a:latin typeface="Times New Roman"/>
                <a:cs typeface="Times New Roman"/>
                <a:hlinkClick r:id="rId2" action="ppaction://hlinksldjump"/>
              </a:rPr>
              <a:t>3.3.1</a:t>
            </a:r>
            <a:r>
              <a:rPr dirty="0" sz="1200">
                <a:latin typeface="Times New Roman"/>
                <a:cs typeface="Times New Roman"/>
              </a:rPr>
              <a:t>).</a:t>
            </a:r>
            <a:endParaRPr sz="1200">
              <a:latin typeface="Times New Roman"/>
              <a:cs typeface="Times New Roman"/>
            </a:endParaRPr>
          </a:p>
          <a:p>
            <a:pPr>
              <a:lnSpc>
                <a:spcPct val="100000"/>
              </a:lnSpc>
            </a:pPr>
            <a:endParaRPr sz="1200">
              <a:latin typeface="Times New Roman"/>
              <a:cs typeface="Times New Roman"/>
            </a:endParaRPr>
          </a:p>
          <a:p>
            <a:pPr marL="12700" marR="5080">
              <a:lnSpc>
                <a:spcPts val="1380"/>
              </a:lnSpc>
            </a:pPr>
            <a:r>
              <a:rPr dirty="0" sz="1200" spc="-5">
                <a:latin typeface="Times New Roman"/>
                <a:cs typeface="Times New Roman"/>
              </a:rPr>
              <a:t>The </a:t>
            </a:r>
            <a:r>
              <a:rPr dirty="0" sz="1200">
                <a:latin typeface="Times New Roman"/>
                <a:cs typeface="Times New Roman"/>
              </a:rPr>
              <a:t>above </a:t>
            </a:r>
            <a:r>
              <a:rPr dirty="0" sz="1200" spc="-5">
                <a:latin typeface="Times New Roman"/>
                <a:cs typeface="Times New Roman"/>
              </a:rPr>
              <a:t>tenets attempt </a:t>
            </a:r>
            <a:r>
              <a:rPr dirty="0" sz="1200">
                <a:latin typeface="Times New Roman"/>
                <a:cs typeface="Times New Roman"/>
              </a:rPr>
              <a:t>to be </a:t>
            </a:r>
            <a:r>
              <a:rPr dirty="0" sz="1200" spc="-5">
                <a:latin typeface="Times New Roman"/>
                <a:cs typeface="Times New Roman"/>
              </a:rPr>
              <a:t>technology agnostic. For example, “user identification (ID)”  </a:t>
            </a:r>
            <a:r>
              <a:rPr dirty="0" sz="1200">
                <a:latin typeface="Times New Roman"/>
                <a:cs typeface="Times New Roman"/>
              </a:rPr>
              <a:t>could </a:t>
            </a:r>
            <a:r>
              <a:rPr dirty="0" sz="1200" spc="-5">
                <a:latin typeface="Times New Roman"/>
                <a:cs typeface="Times New Roman"/>
              </a:rPr>
              <a:t>include several factors such </a:t>
            </a:r>
            <a:r>
              <a:rPr dirty="0" sz="1200">
                <a:latin typeface="Times New Roman"/>
                <a:cs typeface="Times New Roman"/>
              </a:rPr>
              <a:t>as </a:t>
            </a:r>
            <a:r>
              <a:rPr dirty="0" sz="1200" spc="-5">
                <a:latin typeface="Times New Roman"/>
                <a:cs typeface="Times New Roman"/>
              </a:rPr>
              <a:t>username/password, certificates, </a:t>
            </a:r>
            <a:r>
              <a:rPr dirty="0" sz="1200">
                <a:latin typeface="Times New Roman"/>
                <a:cs typeface="Times New Roman"/>
              </a:rPr>
              <a:t>and </a:t>
            </a:r>
            <a:r>
              <a:rPr dirty="0" sz="1200" spc="-5">
                <a:latin typeface="Times New Roman"/>
                <a:cs typeface="Times New Roman"/>
              </a:rPr>
              <a:t>onetime password.  These tenets </a:t>
            </a:r>
            <a:r>
              <a:rPr dirty="0" sz="1200">
                <a:latin typeface="Times New Roman"/>
                <a:cs typeface="Times New Roman"/>
              </a:rPr>
              <a:t>apply to </a:t>
            </a:r>
            <a:r>
              <a:rPr dirty="0" sz="1200" spc="-5">
                <a:latin typeface="Times New Roman"/>
                <a:cs typeface="Times New Roman"/>
              </a:rPr>
              <a:t>work </a:t>
            </a:r>
            <a:r>
              <a:rPr dirty="0" sz="1200">
                <a:latin typeface="Times New Roman"/>
                <a:cs typeface="Times New Roman"/>
              </a:rPr>
              <a:t>done </a:t>
            </a:r>
            <a:r>
              <a:rPr dirty="0" sz="1200" spc="-5">
                <a:latin typeface="Times New Roman"/>
                <a:cs typeface="Times New Roman"/>
              </a:rPr>
              <a:t>within </a:t>
            </a:r>
            <a:r>
              <a:rPr dirty="0" sz="1200">
                <a:latin typeface="Times New Roman"/>
                <a:cs typeface="Times New Roman"/>
              </a:rPr>
              <a:t>an </a:t>
            </a:r>
            <a:r>
              <a:rPr dirty="0" sz="1200" spc="-5">
                <a:latin typeface="Times New Roman"/>
                <a:cs typeface="Times New Roman"/>
              </a:rPr>
              <a:t>organization or </a:t>
            </a:r>
            <a:r>
              <a:rPr dirty="0" sz="1200">
                <a:latin typeface="Times New Roman"/>
                <a:cs typeface="Times New Roman"/>
              </a:rPr>
              <a:t>in </a:t>
            </a:r>
            <a:r>
              <a:rPr dirty="0" sz="1200" spc="-5">
                <a:latin typeface="Times New Roman"/>
                <a:cs typeface="Times New Roman"/>
              </a:rPr>
              <a:t>collaboration with </a:t>
            </a:r>
            <a:r>
              <a:rPr dirty="0" sz="1200">
                <a:latin typeface="Times New Roman"/>
                <a:cs typeface="Times New Roman"/>
              </a:rPr>
              <a:t>one </a:t>
            </a:r>
            <a:r>
              <a:rPr dirty="0" sz="1200" spc="-5">
                <a:latin typeface="Times New Roman"/>
                <a:cs typeface="Times New Roman"/>
              </a:rPr>
              <a:t>or </a:t>
            </a:r>
            <a:r>
              <a:rPr dirty="0" sz="1200">
                <a:latin typeface="Times New Roman"/>
                <a:cs typeface="Times New Roman"/>
              </a:rPr>
              <a:t>more  </a:t>
            </a:r>
            <a:r>
              <a:rPr dirty="0" sz="1200" spc="-5">
                <a:latin typeface="Times New Roman"/>
                <a:cs typeface="Times New Roman"/>
              </a:rPr>
              <a:t>partner organizations and </a:t>
            </a:r>
            <a:r>
              <a:rPr dirty="0" sz="1200">
                <a:latin typeface="Times New Roman"/>
                <a:cs typeface="Times New Roman"/>
              </a:rPr>
              <a:t>not to </a:t>
            </a:r>
            <a:r>
              <a:rPr dirty="0" sz="1200" spc="-5">
                <a:latin typeface="Times New Roman"/>
                <a:cs typeface="Times New Roman"/>
              </a:rPr>
              <a:t>anonymous public or consumer-facing business processes. An  organization </a:t>
            </a:r>
            <a:r>
              <a:rPr dirty="0" sz="1200">
                <a:latin typeface="Times New Roman"/>
                <a:cs typeface="Times New Roman"/>
              </a:rPr>
              <a:t>cannot </a:t>
            </a:r>
            <a:r>
              <a:rPr dirty="0" sz="1200" spc="-5">
                <a:latin typeface="Times New Roman"/>
                <a:cs typeface="Times New Roman"/>
              </a:rPr>
              <a:t>impose internal policies </a:t>
            </a:r>
            <a:r>
              <a:rPr dirty="0" sz="1200">
                <a:latin typeface="Times New Roman"/>
                <a:cs typeface="Times New Roman"/>
              </a:rPr>
              <a:t>on </a:t>
            </a:r>
            <a:r>
              <a:rPr dirty="0" sz="1200" spc="-5">
                <a:latin typeface="Times New Roman"/>
                <a:cs typeface="Times New Roman"/>
              </a:rPr>
              <a:t>external actors </a:t>
            </a:r>
            <a:r>
              <a:rPr dirty="0" sz="1200">
                <a:latin typeface="Times New Roman"/>
                <a:cs typeface="Times New Roman"/>
              </a:rPr>
              <a:t>(e.g., </a:t>
            </a:r>
            <a:r>
              <a:rPr dirty="0" sz="1200" spc="-5">
                <a:latin typeface="Times New Roman"/>
                <a:cs typeface="Times New Roman"/>
              </a:rPr>
              <a:t>customers or general  internet users) </a:t>
            </a:r>
            <a:r>
              <a:rPr dirty="0" sz="1200">
                <a:latin typeface="Times New Roman"/>
                <a:cs typeface="Times New Roman"/>
              </a:rPr>
              <a:t>but </a:t>
            </a:r>
            <a:r>
              <a:rPr dirty="0" sz="1200" spc="-5">
                <a:latin typeface="Times New Roman"/>
                <a:cs typeface="Times New Roman"/>
              </a:rPr>
              <a:t>may be </a:t>
            </a:r>
            <a:r>
              <a:rPr dirty="0" sz="1200">
                <a:latin typeface="Times New Roman"/>
                <a:cs typeface="Times New Roman"/>
              </a:rPr>
              <a:t>able to </a:t>
            </a:r>
            <a:r>
              <a:rPr dirty="0" sz="1200" spc="-5">
                <a:latin typeface="Times New Roman"/>
                <a:cs typeface="Times New Roman"/>
              </a:rPr>
              <a:t>implement some ZT-based policies </a:t>
            </a:r>
            <a:r>
              <a:rPr dirty="0" sz="1200">
                <a:latin typeface="Times New Roman"/>
                <a:cs typeface="Times New Roman"/>
              </a:rPr>
              <a:t>on </a:t>
            </a:r>
            <a:r>
              <a:rPr dirty="0" sz="1200" spc="-5">
                <a:latin typeface="Times New Roman"/>
                <a:cs typeface="Times New Roman"/>
              </a:rPr>
              <a:t>nonenterprise </a:t>
            </a:r>
            <a:r>
              <a:rPr dirty="0" sz="1200">
                <a:latin typeface="Times New Roman"/>
                <a:cs typeface="Times New Roman"/>
              </a:rPr>
              <a:t>users </a:t>
            </a:r>
            <a:r>
              <a:rPr dirty="0" sz="1200" spc="-5">
                <a:latin typeface="Times New Roman"/>
                <a:cs typeface="Times New Roman"/>
              </a:rPr>
              <a:t>who  </a:t>
            </a:r>
            <a:r>
              <a:rPr dirty="0" sz="1200">
                <a:latin typeface="Times New Roman"/>
                <a:cs typeface="Times New Roman"/>
              </a:rPr>
              <a:t>have a </a:t>
            </a:r>
            <a:r>
              <a:rPr dirty="0" sz="1200" spc="-5">
                <a:latin typeface="Times New Roman"/>
                <a:cs typeface="Times New Roman"/>
              </a:rPr>
              <a:t>special relationship with the organization (e.g. registered customers, employee  </a:t>
            </a:r>
            <a:r>
              <a:rPr dirty="0" sz="1200">
                <a:latin typeface="Times New Roman"/>
                <a:cs typeface="Times New Roman"/>
              </a:rPr>
              <a:t>dependents,</a:t>
            </a:r>
            <a:r>
              <a:rPr dirty="0" sz="1200" spc="-15">
                <a:latin typeface="Times New Roman"/>
                <a:cs typeface="Times New Roman"/>
              </a:rPr>
              <a:t> </a:t>
            </a:r>
            <a:r>
              <a:rPr dirty="0" sz="1200">
                <a:latin typeface="Times New Roman"/>
                <a:cs typeface="Times New Roman"/>
              </a:rPr>
              <a:t>etc.).</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69000" cy="7887970"/>
          </a:xfrm>
          <a:prstGeom prst="rect">
            <a:avLst/>
          </a:prstGeom>
        </p:spPr>
        <p:txBody>
          <a:bodyPr wrap="square" lIns="0" tIns="12065" rIns="0" bIns="0" rtlCol="0" vert="horz">
            <a:spAutoFit/>
          </a:bodyPr>
          <a:lstStyle/>
          <a:p>
            <a:pPr lvl="1" marL="378460" indent="-366395">
              <a:lnSpc>
                <a:spcPct val="100000"/>
              </a:lnSpc>
              <a:spcBef>
                <a:spcPts val="95"/>
              </a:spcBef>
              <a:buAutoNum type="arabicPeriod" startAt="2"/>
              <a:tabLst>
                <a:tab pos="377825" algn="l"/>
                <a:tab pos="379095" algn="l"/>
              </a:tabLst>
            </a:pPr>
            <a:r>
              <a:rPr dirty="0" sz="1100" spc="-5" b="1">
                <a:latin typeface="Arial"/>
                <a:cs typeface="Arial"/>
              </a:rPr>
              <a:t>A Zero Trust View of a</a:t>
            </a:r>
            <a:r>
              <a:rPr dirty="0" sz="1100" spc="15" b="1">
                <a:latin typeface="Arial"/>
                <a:cs typeface="Arial"/>
              </a:rPr>
              <a:t> </a:t>
            </a:r>
            <a:r>
              <a:rPr dirty="0" sz="1100" spc="-5" b="1">
                <a:latin typeface="Arial"/>
                <a:cs typeface="Arial"/>
              </a:rPr>
              <a:t>Network</a:t>
            </a:r>
            <a:endParaRPr sz="1100">
              <a:latin typeface="Arial"/>
              <a:cs typeface="Arial"/>
            </a:endParaRPr>
          </a:p>
          <a:p>
            <a:pPr lvl="1">
              <a:lnSpc>
                <a:spcPct val="100000"/>
              </a:lnSpc>
              <a:spcBef>
                <a:spcPts val="20"/>
              </a:spcBef>
              <a:buFont typeface="Arial"/>
              <a:buAutoNum type="arabicPeriod" startAt="2"/>
            </a:pPr>
            <a:endParaRPr sz="1050">
              <a:latin typeface="Arial"/>
              <a:cs typeface="Arial"/>
            </a:endParaRPr>
          </a:p>
          <a:p>
            <a:pPr marL="12700" marR="10160">
              <a:lnSpc>
                <a:spcPts val="1380"/>
              </a:lnSpc>
            </a:pPr>
            <a:r>
              <a:rPr dirty="0" sz="1200" spc="-5">
                <a:latin typeface="Times New Roman"/>
                <a:cs typeface="Times New Roman"/>
              </a:rPr>
              <a:t>There are some basic assumptions for network connectivity for </a:t>
            </a:r>
            <a:r>
              <a:rPr dirty="0" sz="1200">
                <a:latin typeface="Times New Roman"/>
                <a:cs typeface="Times New Roman"/>
              </a:rPr>
              <a:t>any </a:t>
            </a:r>
            <a:r>
              <a:rPr dirty="0" sz="1200" spc="-5">
                <a:latin typeface="Times New Roman"/>
                <a:cs typeface="Times New Roman"/>
              </a:rPr>
              <a:t>organization </a:t>
            </a:r>
            <a:r>
              <a:rPr dirty="0" sz="1200">
                <a:latin typeface="Times New Roman"/>
                <a:cs typeface="Times New Roman"/>
              </a:rPr>
              <a:t>that </a:t>
            </a:r>
            <a:r>
              <a:rPr dirty="0" sz="1200" spc="-5">
                <a:latin typeface="Times New Roman"/>
                <a:cs typeface="Times New Roman"/>
              </a:rPr>
              <a:t>utilizes  ZTA </a:t>
            </a:r>
            <a:r>
              <a:rPr dirty="0" sz="1200">
                <a:latin typeface="Times New Roman"/>
                <a:cs typeface="Times New Roman"/>
              </a:rPr>
              <a:t>in </a:t>
            </a:r>
            <a:r>
              <a:rPr dirty="0" sz="1200" spc="-5">
                <a:latin typeface="Times New Roman"/>
                <a:cs typeface="Times New Roman"/>
              </a:rPr>
              <a:t>network planning </a:t>
            </a:r>
            <a:r>
              <a:rPr dirty="0" sz="1200">
                <a:latin typeface="Times New Roman"/>
                <a:cs typeface="Times New Roman"/>
              </a:rPr>
              <a:t>and </a:t>
            </a:r>
            <a:r>
              <a:rPr dirty="0" sz="1200" spc="-5">
                <a:latin typeface="Times New Roman"/>
                <a:cs typeface="Times New Roman"/>
              </a:rPr>
              <a:t>deployment. Some </a:t>
            </a:r>
            <a:r>
              <a:rPr dirty="0" sz="1200">
                <a:latin typeface="Times New Roman"/>
                <a:cs typeface="Times New Roman"/>
              </a:rPr>
              <a:t>of these </a:t>
            </a:r>
            <a:r>
              <a:rPr dirty="0" sz="1200" spc="-5">
                <a:latin typeface="Times New Roman"/>
                <a:cs typeface="Times New Roman"/>
              </a:rPr>
              <a:t>assumptions </a:t>
            </a:r>
            <a:r>
              <a:rPr dirty="0" sz="1200">
                <a:latin typeface="Times New Roman"/>
                <a:cs typeface="Times New Roman"/>
              </a:rPr>
              <a:t>apply to </a:t>
            </a:r>
            <a:r>
              <a:rPr dirty="0" sz="1200" spc="-5">
                <a:latin typeface="Times New Roman"/>
                <a:cs typeface="Times New Roman"/>
              </a:rPr>
              <a:t>enterprise-owned  network infrastructure, and </a:t>
            </a:r>
            <a:r>
              <a:rPr dirty="0" sz="1200">
                <a:latin typeface="Times New Roman"/>
                <a:cs typeface="Times New Roman"/>
              </a:rPr>
              <a:t>some </a:t>
            </a:r>
            <a:r>
              <a:rPr dirty="0" sz="1200" spc="-5">
                <a:latin typeface="Times New Roman"/>
                <a:cs typeface="Times New Roman"/>
              </a:rPr>
              <a:t>apply </a:t>
            </a:r>
            <a:r>
              <a:rPr dirty="0" sz="1200">
                <a:latin typeface="Times New Roman"/>
                <a:cs typeface="Times New Roman"/>
              </a:rPr>
              <a:t>to </a:t>
            </a:r>
            <a:r>
              <a:rPr dirty="0" sz="1200" spc="-5">
                <a:latin typeface="Times New Roman"/>
                <a:cs typeface="Times New Roman"/>
              </a:rPr>
              <a:t>enterprise-owned resources operating</a:t>
            </a:r>
            <a:r>
              <a:rPr dirty="0" sz="1200" spc="65">
                <a:latin typeface="Times New Roman"/>
                <a:cs typeface="Times New Roman"/>
              </a:rPr>
              <a:t> </a:t>
            </a:r>
            <a:r>
              <a:rPr dirty="0" sz="1200">
                <a:latin typeface="Times New Roman"/>
                <a:cs typeface="Times New Roman"/>
              </a:rPr>
              <a:t>on</a:t>
            </a:r>
            <a:endParaRPr sz="1200">
              <a:latin typeface="Times New Roman"/>
              <a:cs typeface="Times New Roman"/>
            </a:endParaRPr>
          </a:p>
          <a:p>
            <a:pPr marL="12700" marR="30480">
              <a:lnSpc>
                <a:spcPts val="1380"/>
              </a:lnSpc>
            </a:pPr>
            <a:r>
              <a:rPr dirty="0" sz="1200" spc="-5">
                <a:latin typeface="Times New Roman"/>
                <a:cs typeface="Times New Roman"/>
              </a:rPr>
              <a:t>nonenterprise-owned network infrastructure </a:t>
            </a:r>
            <a:r>
              <a:rPr dirty="0" sz="1200">
                <a:latin typeface="Times New Roman"/>
                <a:cs typeface="Times New Roman"/>
              </a:rPr>
              <a:t>(e.g., public </a:t>
            </a:r>
            <a:r>
              <a:rPr dirty="0" sz="1200" spc="-5">
                <a:latin typeface="Times New Roman"/>
                <a:cs typeface="Times New Roman"/>
              </a:rPr>
              <a:t>Wi-Fi </a:t>
            </a:r>
            <a:r>
              <a:rPr dirty="0" sz="1200">
                <a:latin typeface="Times New Roman"/>
                <a:cs typeface="Times New Roman"/>
              </a:rPr>
              <a:t>or </a:t>
            </a:r>
            <a:r>
              <a:rPr dirty="0" sz="1200" spc="-5">
                <a:latin typeface="Times New Roman"/>
                <a:cs typeface="Times New Roman"/>
              </a:rPr>
              <a:t>public cloud providers). These  assumptions </a:t>
            </a:r>
            <a:r>
              <a:rPr dirty="0" sz="1200">
                <a:latin typeface="Times New Roman"/>
                <a:cs typeface="Times New Roman"/>
              </a:rPr>
              <a:t>are used to </a:t>
            </a:r>
            <a:r>
              <a:rPr dirty="0" sz="1200" spc="-5">
                <a:latin typeface="Times New Roman"/>
                <a:cs typeface="Times New Roman"/>
              </a:rPr>
              <a:t>direct </a:t>
            </a:r>
            <a:r>
              <a:rPr dirty="0" sz="1200">
                <a:latin typeface="Times New Roman"/>
                <a:cs typeface="Times New Roman"/>
              </a:rPr>
              <a:t>the </a:t>
            </a:r>
            <a:r>
              <a:rPr dirty="0" sz="1200" spc="-5">
                <a:latin typeface="Times New Roman"/>
                <a:cs typeface="Times New Roman"/>
              </a:rPr>
              <a:t>formation </a:t>
            </a:r>
            <a:r>
              <a:rPr dirty="0" sz="1200">
                <a:latin typeface="Times New Roman"/>
                <a:cs typeface="Times New Roman"/>
              </a:rPr>
              <a:t>of a </a:t>
            </a:r>
            <a:r>
              <a:rPr dirty="0" sz="1200" spc="-5">
                <a:latin typeface="Times New Roman"/>
                <a:cs typeface="Times New Roman"/>
              </a:rPr>
              <a:t>ZTA. The </a:t>
            </a:r>
            <a:r>
              <a:rPr dirty="0" sz="1200">
                <a:latin typeface="Times New Roman"/>
                <a:cs typeface="Times New Roman"/>
              </a:rPr>
              <a:t>network in an </a:t>
            </a:r>
            <a:r>
              <a:rPr dirty="0" sz="1200" spc="-5">
                <a:latin typeface="Times New Roman"/>
                <a:cs typeface="Times New Roman"/>
              </a:rPr>
              <a:t>enterprise  implementing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should be </a:t>
            </a:r>
            <a:r>
              <a:rPr dirty="0" sz="1200" spc="-5">
                <a:latin typeface="Times New Roman"/>
                <a:cs typeface="Times New Roman"/>
              </a:rPr>
              <a:t>developed with the ZTA tenets outlined above </a:t>
            </a:r>
            <a:r>
              <a:rPr dirty="0" sz="1200">
                <a:latin typeface="Times New Roman"/>
                <a:cs typeface="Times New Roman"/>
              </a:rPr>
              <a:t>and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following</a:t>
            </a:r>
            <a:r>
              <a:rPr dirty="0" sz="1200" spc="-15">
                <a:latin typeface="Times New Roman"/>
                <a:cs typeface="Times New Roman"/>
              </a:rPr>
              <a:t> </a:t>
            </a:r>
            <a:r>
              <a:rPr dirty="0" sz="1200" spc="-5">
                <a:latin typeface="Times New Roman"/>
                <a:cs typeface="Times New Roman"/>
              </a:rPr>
              <a:t>assumptions.</a:t>
            </a:r>
            <a:endParaRPr sz="1200">
              <a:latin typeface="Times New Roman"/>
              <a:cs typeface="Times New Roman"/>
            </a:endParaRPr>
          </a:p>
          <a:p>
            <a:pPr>
              <a:lnSpc>
                <a:spcPct val="100000"/>
              </a:lnSpc>
              <a:spcBef>
                <a:spcPts val="50"/>
              </a:spcBef>
            </a:pPr>
            <a:endParaRPr sz="1000">
              <a:latin typeface="Times New Roman"/>
              <a:cs typeface="Times New Roman"/>
            </a:endParaRPr>
          </a:p>
          <a:p>
            <a:pPr lvl="2" marL="469900" marR="8890" indent="-228600">
              <a:lnSpc>
                <a:spcPts val="1380"/>
              </a:lnSpc>
              <a:buFont typeface="Times New Roman"/>
              <a:buAutoNum type="arabicPeriod"/>
              <a:tabLst>
                <a:tab pos="469900" algn="l"/>
              </a:tabLst>
            </a:pPr>
            <a:r>
              <a:rPr dirty="0" sz="1200" spc="-5" b="1">
                <a:latin typeface="Times New Roman"/>
                <a:cs typeface="Times New Roman"/>
              </a:rPr>
              <a:t>The entire enterprise private network </a:t>
            </a:r>
            <a:r>
              <a:rPr dirty="0" sz="1200" b="1">
                <a:latin typeface="Times New Roman"/>
                <a:cs typeface="Times New Roman"/>
              </a:rPr>
              <a:t>is </a:t>
            </a:r>
            <a:r>
              <a:rPr dirty="0" sz="1200" spc="-5" b="1">
                <a:latin typeface="Times New Roman"/>
                <a:cs typeface="Times New Roman"/>
              </a:rPr>
              <a:t>not considered an implicit trust zone. </a:t>
            </a:r>
            <a:r>
              <a:rPr dirty="0" sz="1200" spc="-5">
                <a:latin typeface="Times New Roman"/>
                <a:cs typeface="Times New Roman"/>
              </a:rPr>
              <a:t>Assets  </a:t>
            </a:r>
            <a:r>
              <a:rPr dirty="0" sz="1200">
                <a:latin typeface="Times New Roman"/>
                <a:cs typeface="Times New Roman"/>
              </a:rPr>
              <a:t>should </a:t>
            </a:r>
            <a:r>
              <a:rPr dirty="0" sz="1200" spc="-5">
                <a:latin typeface="Times New Roman"/>
                <a:cs typeface="Times New Roman"/>
              </a:rPr>
              <a:t>always </a:t>
            </a:r>
            <a:r>
              <a:rPr dirty="0" sz="1200">
                <a:latin typeface="Times New Roman"/>
                <a:cs typeface="Times New Roman"/>
              </a:rPr>
              <a:t>act as if </a:t>
            </a:r>
            <a:r>
              <a:rPr dirty="0" sz="1200" spc="-5">
                <a:latin typeface="Times New Roman"/>
                <a:cs typeface="Times New Roman"/>
              </a:rPr>
              <a:t>an attacker </a:t>
            </a:r>
            <a:r>
              <a:rPr dirty="0" sz="1200">
                <a:latin typeface="Times New Roman"/>
                <a:cs typeface="Times New Roman"/>
              </a:rPr>
              <a:t>is present on </a:t>
            </a:r>
            <a:r>
              <a:rPr dirty="0" sz="1200" spc="-5">
                <a:latin typeface="Times New Roman"/>
                <a:cs typeface="Times New Roman"/>
              </a:rPr>
              <a:t>the enterprise network, and  communication should be done </a:t>
            </a:r>
            <a:r>
              <a:rPr dirty="0" sz="1200">
                <a:latin typeface="Times New Roman"/>
                <a:cs typeface="Times New Roman"/>
              </a:rPr>
              <a:t>in </a:t>
            </a:r>
            <a:r>
              <a:rPr dirty="0" sz="1200" spc="-5">
                <a:latin typeface="Times New Roman"/>
                <a:cs typeface="Times New Roman"/>
              </a:rPr>
              <a:t>the </a:t>
            </a:r>
            <a:r>
              <a:rPr dirty="0" sz="1200">
                <a:latin typeface="Times New Roman"/>
                <a:cs typeface="Times New Roman"/>
              </a:rPr>
              <a:t>most </a:t>
            </a:r>
            <a:r>
              <a:rPr dirty="0" sz="1200" spc="-5">
                <a:latin typeface="Times New Roman"/>
                <a:cs typeface="Times New Roman"/>
              </a:rPr>
              <a:t>secure manner available (see t</a:t>
            </a:r>
            <a:r>
              <a:rPr dirty="0" sz="1200" spc="-5">
                <a:latin typeface="Times New Roman"/>
                <a:cs typeface="Times New Roman"/>
                <a:hlinkClick r:id="rId2" action="ppaction://hlinksldjump"/>
              </a:rPr>
              <a:t>enet </a:t>
            </a:r>
            <a:r>
              <a:rPr dirty="0" sz="1200">
                <a:latin typeface="Times New Roman"/>
                <a:cs typeface="Times New Roman"/>
                <a:hlinkClick r:id="rId2" action="ppaction://hlinksldjump"/>
              </a:rPr>
              <a:t>2</a:t>
            </a:r>
            <a:r>
              <a:rPr dirty="0" sz="1200">
                <a:latin typeface="Times New Roman"/>
                <a:cs typeface="Times New Roman"/>
              </a:rPr>
              <a:t> </a:t>
            </a:r>
            <a:r>
              <a:rPr dirty="0" sz="1200" spc="-5">
                <a:latin typeface="Times New Roman"/>
                <a:cs typeface="Times New Roman"/>
              </a:rPr>
              <a:t>above).  This entails actions </a:t>
            </a:r>
            <a:r>
              <a:rPr dirty="0" sz="1200">
                <a:latin typeface="Times New Roman"/>
                <a:cs typeface="Times New Roman"/>
              </a:rPr>
              <a:t>such as </a:t>
            </a:r>
            <a:r>
              <a:rPr dirty="0" sz="1200" spc="-5">
                <a:latin typeface="Times New Roman"/>
                <a:cs typeface="Times New Roman"/>
              </a:rPr>
              <a:t>authenticating all connections </a:t>
            </a:r>
            <a:r>
              <a:rPr dirty="0" sz="1200">
                <a:latin typeface="Times New Roman"/>
                <a:cs typeface="Times New Roman"/>
              </a:rPr>
              <a:t>and </a:t>
            </a:r>
            <a:r>
              <a:rPr dirty="0" sz="1200" spc="-5">
                <a:latin typeface="Times New Roman"/>
                <a:cs typeface="Times New Roman"/>
              </a:rPr>
              <a:t>encrypting </a:t>
            </a:r>
            <a:r>
              <a:rPr dirty="0" sz="1200">
                <a:latin typeface="Times New Roman"/>
                <a:cs typeface="Times New Roman"/>
              </a:rPr>
              <a:t>all</a:t>
            </a:r>
            <a:r>
              <a:rPr dirty="0" sz="1200" spc="60">
                <a:latin typeface="Times New Roman"/>
                <a:cs typeface="Times New Roman"/>
              </a:rPr>
              <a:t> </a:t>
            </a:r>
            <a:r>
              <a:rPr dirty="0" sz="1200" spc="-5">
                <a:latin typeface="Times New Roman"/>
                <a:cs typeface="Times New Roman"/>
              </a:rPr>
              <a:t>traffic.</a:t>
            </a:r>
            <a:endParaRPr sz="1200">
              <a:latin typeface="Times New Roman"/>
              <a:cs typeface="Times New Roman"/>
            </a:endParaRPr>
          </a:p>
          <a:p>
            <a:pPr lvl="2" marL="469265" marR="21590" indent="-228600">
              <a:lnSpc>
                <a:spcPts val="1380"/>
              </a:lnSpc>
              <a:spcBef>
                <a:spcPts val="600"/>
              </a:spcBef>
              <a:buFont typeface="Times New Roman"/>
              <a:buAutoNum type="arabicPeriod"/>
              <a:tabLst>
                <a:tab pos="469900" algn="l"/>
              </a:tabLst>
            </a:pPr>
            <a:r>
              <a:rPr dirty="0" sz="1200" spc="-5" b="1">
                <a:latin typeface="Times New Roman"/>
                <a:cs typeface="Times New Roman"/>
              </a:rPr>
              <a:t>Devices on the network </a:t>
            </a:r>
            <a:r>
              <a:rPr dirty="0" sz="1200" b="1">
                <a:latin typeface="Times New Roman"/>
                <a:cs typeface="Times New Roman"/>
              </a:rPr>
              <a:t>may </a:t>
            </a:r>
            <a:r>
              <a:rPr dirty="0" sz="1200" spc="-5" b="1">
                <a:latin typeface="Times New Roman"/>
                <a:cs typeface="Times New Roman"/>
              </a:rPr>
              <a:t>not be owned </a:t>
            </a:r>
            <a:r>
              <a:rPr dirty="0" sz="1200" b="1">
                <a:latin typeface="Times New Roman"/>
                <a:cs typeface="Times New Roman"/>
              </a:rPr>
              <a:t>or </a:t>
            </a:r>
            <a:r>
              <a:rPr dirty="0" sz="1200" spc="-5" b="1">
                <a:latin typeface="Times New Roman"/>
                <a:cs typeface="Times New Roman"/>
              </a:rPr>
              <a:t>configurable by the enterprise. </a:t>
            </a:r>
            <a:r>
              <a:rPr dirty="0" sz="1200" spc="-5">
                <a:latin typeface="Times New Roman"/>
                <a:cs typeface="Times New Roman"/>
              </a:rPr>
              <a:t>Visitors  </a:t>
            </a:r>
            <a:r>
              <a:rPr dirty="0" sz="1200">
                <a:latin typeface="Times New Roman"/>
                <a:cs typeface="Times New Roman"/>
              </a:rPr>
              <a:t>and/or </a:t>
            </a:r>
            <a:r>
              <a:rPr dirty="0" sz="1200" spc="-5">
                <a:latin typeface="Times New Roman"/>
                <a:cs typeface="Times New Roman"/>
              </a:rPr>
              <a:t>contracted services </a:t>
            </a:r>
            <a:r>
              <a:rPr dirty="0" sz="1200">
                <a:latin typeface="Times New Roman"/>
                <a:cs typeface="Times New Roman"/>
              </a:rPr>
              <a:t>may </a:t>
            </a:r>
            <a:r>
              <a:rPr dirty="0" sz="1200" spc="-5">
                <a:latin typeface="Times New Roman"/>
                <a:cs typeface="Times New Roman"/>
              </a:rPr>
              <a:t>include nonenterprise-owned </a:t>
            </a:r>
            <a:r>
              <a:rPr dirty="0" sz="1200">
                <a:latin typeface="Times New Roman"/>
                <a:cs typeface="Times New Roman"/>
              </a:rPr>
              <a:t>assets </a:t>
            </a:r>
            <a:r>
              <a:rPr dirty="0" sz="1200" spc="-5">
                <a:latin typeface="Times New Roman"/>
                <a:cs typeface="Times New Roman"/>
              </a:rPr>
              <a:t>that need network  </a:t>
            </a:r>
            <a:r>
              <a:rPr dirty="0" sz="1200">
                <a:latin typeface="Times New Roman"/>
                <a:cs typeface="Times New Roman"/>
              </a:rPr>
              <a:t>access to </a:t>
            </a:r>
            <a:r>
              <a:rPr dirty="0" sz="1200" spc="-5">
                <a:latin typeface="Times New Roman"/>
                <a:cs typeface="Times New Roman"/>
              </a:rPr>
              <a:t>perform their role. This includes bring-your-own-device (BYOD) policies that  </a:t>
            </a:r>
            <a:r>
              <a:rPr dirty="0" sz="1200">
                <a:latin typeface="Times New Roman"/>
                <a:cs typeface="Times New Roman"/>
              </a:rPr>
              <a:t>allow </a:t>
            </a:r>
            <a:r>
              <a:rPr dirty="0" sz="1200" spc="-5">
                <a:latin typeface="Times New Roman"/>
                <a:cs typeface="Times New Roman"/>
              </a:rPr>
              <a:t>enterprise subjects </a:t>
            </a:r>
            <a:r>
              <a:rPr dirty="0" sz="1200">
                <a:latin typeface="Times New Roman"/>
                <a:cs typeface="Times New Roman"/>
              </a:rPr>
              <a:t>to use </a:t>
            </a:r>
            <a:r>
              <a:rPr dirty="0" sz="1200" spc="-5">
                <a:latin typeface="Times New Roman"/>
                <a:cs typeface="Times New Roman"/>
              </a:rPr>
              <a:t>nonenterprise-owned devices </a:t>
            </a:r>
            <a:r>
              <a:rPr dirty="0" sz="1200">
                <a:latin typeface="Times New Roman"/>
                <a:cs typeface="Times New Roman"/>
              </a:rPr>
              <a:t>to </a:t>
            </a:r>
            <a:r>
              <a:rPr dirty="0" sz="1200" spc="-5">
                <a:latin typeface="Times New Roman"/>
                <a:cs typeface="Times New Roman"/>
              </a:rPr>
              <a:t>access enterprise  resources.</a:t>
            </a:r>
            <a:endParaRPr sz="1200">
              <a:latin typeface="Times New Roman"/>
              <a:cs typeface="Times New Roman"/>
            </a:endParaRPr>
          </a:p>
          <a:p>
            <a:pPr lvl="2" marL="469265" marR="90170" indent="-228600">
              <a:lnSpc>
                <a:spcPts val="1380"/>
              </a:lnSpc>
              <a:spcBef>
                <a:spcPts val="600"/>
              </a:spcBef>
              <a:buFont typeface="Times New Roman"/>
              <a:buAutoNum type="arabicPeriod"/>
              <a:tabLst>
                <a:tab pos="469900" algn="l"/>
              </a:tabLst>
            </a:pPr>
            <a:r>
              <a:rPr dirty="0" sz="1200" spc="-5" b="1">
                <a:latin typeface="Times New Roman"/>
                <a:cs typeface="Times New Roman"/>
              </a:rPr>
              <a:t>No resource </a:t>
            </a:r>
            <a:r>
              <a:rPr dirty="0" sz="1200" b="1">
                <a:latin typeface="Times New Roman"/>
                <a:cs typeface="Times New Roman"/>
              </a:rPr>
              <a:t>is </a:t>
            </a:r>
            <a:r>
              <a:rPr dirty="0" sz="1200" spc="-5" b="1">
                <a:latin typeface="Times New Roman"/>
                <a:cs typeface="Times New Roman"/>
              </a:rPr>
              <a:t>inherently trusted. </a:t>
            </a:r>
            <a:r>
              <a:rPr dirty="0" sz="1200" spc="-5">
                <a:latin typeface="Times New Roman"/>
                <a:cs typeface="Times New Roman"/>
              </a:rPr>
              <a:t>Every asset </a:t>
            </a:r>
            <a:r>
              <a:rPr dirty="0" sz="1200">
                <a:latin typeface="Times New Roman"/>
                <a:cs typeface="Times New Roman"/>
              </a:rPr>
              <a:t>must </a:t>
            </a:r>
            <a:r>
              <a:rPr dirty="0" sz="1200" spc="-5">
                <a:latin typeface="Times New Roman"/>
                <a:cs typeface="Times New Roman"/>
              </a:rPr>
              <a:t>have its security posture evaluated  </a:t>
            </a:r>
            <a:r>
              <a:rPr dirty="0" sz="1200">
                <a:latin typeface="Times New Roman"/>
                <a:cs typeface="Times New Roman"/>
              </a:rPr>
              <a:t>via a </a:t>
            </a:r>
            <a:r>
              <a:rPr dirty="0" sz="1200" spc="-5">
                <a:latin typeface="Times New Roman"/>
                <a:cs typeface="Times New Roman"/>
              </a:rPr>
              <a:t>PEP before </a:t>
            </a:r>
            <a:r>
              <a:rPr dirty="0" sz="1200">
                <a:latin typeface="Times New Roman"/>
                <a:cs typeface="Times New Roman"/>
              </a:rPr>
              <a:t>a </a:t>
            </a:r>
            <a:r>
              <a:rPr dirty="0" sz="1200" spc="-5">
                <a:latin typeface="Times New Roman"/>
                <a:cs typeface="Times New Roman"/>
              </a:rPr>
              <a:t>request </a:t>
            </a:r>
            <a:r>
              <a:rPr dirty="0" sz="1200">
                <a:latin typeface="Times New Roman"/>
                <a:cs typeface="Times New Roman"/>
              </a:rPr>
              <a:t>is </a:t>
            </a:r>
            <a:r>
              <a:rPr dirty="0" sz="1200" spc="-5">
                <a:latin typeface="Times New Roman"/>
                <a:cs typeface="Times New Roman"/>
              </a:rPr>
              <a:t>granted </a:t>
            </a:r>
            <a:r>
              <a:rPr dirty="0" sz="1200">
                <a:latin typeface="Times New Roman"/>
                <a:cs typeface="Times New Roman"/>
              </a:rPr>
              <a:t>to an </a:t>
            </a:r>
            <a:r>
              <a:rPr dirty="0" sz="1200" spc="-5">
                <a:latin typeface="Times New Roman"/>
                <a:cs typeface="Times New Roman"/>
              </a:rPr>
              <a:t>enterprise-owned resource (similar </a:t>
            </a:r>
            <a:r>
              <a:rPr dirty="0" sz="1200">
                <a:latin typeface="Times New Roman"/>
                <a:cs typeface="Times New Roman"/>
              </a:rPr>
              <a:t>to </a:t>
            </a:r>
            <a:r>
              <a:rPr dirty="0" sz="1200" spc="-5">
                <a:latin typeface="Times New Roman"/>
                <a:cs typeface="Times New Roman"/>
              </a:rPr>
              <a:t>tenet </a:t>
            </a:r>
            <a:r>
              <a:rPr dirty="0" sz="1200">
                <a:latin typeface="Times New Roman"/>
                <a:cs typeface="Times New Roman"/>
                <a:hlinkClick r:id="rId3" action="ppaction://hlinksldjump"/>
              </a:rPr>
              <a:t>6 </a:t>
            </a:r>
            <a:r>
              <a:rPr dirty="0" sz="1200">
                <a:latin typeface="Times New Roman"/>
                <a:cs typeface="Times New Roman"/>
              </a:rPr>
              <a:t> above for </a:t>
            </a:r>
            <a:r>
              <a:rPr dirty="0" sz="1200" spc="-5">
                <a:latin typeface="Times New Roman"/>
                <a:cs typeface="Times New Roman"/>
              </a:rPr>
              <a:t>assets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a:t>
            </a:r>
            <a:r>
              <a:rPr dirty="0" sz="1200" spc="-5">
                <a:latin typeface="Times New Roman"/>
                <a:cs typeface="Times New Roman"/>
              </a:rPr>
              <a:t>subjects). This evaluation should </a:t>
            </a:r>
            <a:r>
              <a:rPr dirty="0" sz="1200">
                <a:latin typeface="Times New Roman"/>
                <a:cs typeface="Times New Roman"/>
              </a:rPr>
              <a:t>be </a:t>
            </a:r>
            <a:r>
              <a:rPr dirty="0" sz="1200" spc="-5">
                <a:latin typeface="Times New Roman"/>
                <a:cs typeface="Times New Roman"/>
              </a:rPr>
              <a:t>continual </a:t>
            </a:r>
            <a:r>
              <a:rPr dirty="0" sz="1200">
                <a:latin typeface="Times New Roman"/>
                <a:cs typeface="Times New Roman"/>
              </a:rPr>
              <a:t>for as long as  the </a:t>
            </a:r>
            <a:r>
              <a:rPr dirty="0" sz="1200" spc="-5">
                <a:latin typeface="Times New Roman"/>
                <a:cs typeface="Times New Roman"/>
              </a:rPr>
              <a:t>session lasts. Enterprise-owned devices </a:t>
            </a:r>
            <a:r>
              <a:rPr dirty="0" sz="1200">
                <a:latin typeface="Times New Roman"/>
                <a:cs typeface="Times New Roman"/>
              </a:rPr>
              <a:t>may have </a:t>
            </a:r>
            <a:r>
              <a:rPr dirty="0" sz="1200" spc="-5">
                <a:latin typeface="Times New Roman"/>
                <a:cs typeface="Times New Roman"/>
              </a:rPr>
              <a:t>artifacts </a:t>
            </a:r>
            <a:r>
              <a:rPr dirty="0" sz="1200">
                <a:latin typeface="Times New Roman"/>
                <a:cs typeface="Times New Roman"/>
              </a:rPr>
              <a:t>that enable </a:t>
            </a:r>
            <a:r>
              <a:rPr dirty="0" sz="1200" spc="-5">
                <a:latin typeface="Times New Roman"/>
                <a:cs typeface="Times New Roman"/>
              </a:rPr>
              <a:t>authentication  </a:t>
            </a:r>
            <a:r>
              <a:rPr dirty="0" sz="1200">
                <a:latin typeface="Times New Roman"/>
                <a:cs typeface="Times New Roman"/>
              </a:rPr>
              <a:t>and provide a </a:t>
            </a:r>
            <a:r>
              <a:rPr dirty="0" sz="1200" spc="-5">
                <a:latin typeface="Times New Roman"/>
                <a:cs typeface="Times New Roman"/>
              </a:rPr>
              <a:t>confidence </a:t>
            </a:r>
            <a:r>
              <a:rPr dirty="0" sz="1200">
                <a:latin typeface="Times New Roman"/>
                <a:cs typeface="Times New Roman"/>
              </a:rPr>
              <a:t>level </a:t>
            </a:r>
            <a:r>
              <a:rPr dirty="0" sz="1200" spc="-5">
                <a:latin typeface="Times New Roman"/>
                <a:cs typeface="Times New Roman"/>
              </a:rPr>
              <a:t>higher </a:t>
            </a:r>
            <a:r>
              <a:rPr dirty="0" sz="1200">
                <a:latin typeface="Times New Roman"/>
                <a:cs typeface="Times New Roman"/>
              </a:rPr>
              <a:t>than the </a:t>
            </a:r>
            <a:r>
              <a:rPr dirty="0" sz="1200" spc="-5">
                <a:latin typeface="Times New Roman"/>
                <a:cs typeface="Times New Roman"/>
              </a:rPr>
              <a:t>same request coming from nonenterprise-  owned devices. Subject credentials alone </a:t>
            </a:r>
            <a:r>
              <a:rPr dirty="0" sz="1200">
                <a:latin typeface="Times New Roman"/>
                <a:cs typeface="Times New Roman"/>
              </a:rPr>
              <a:t>are </a:t>
            </a:r>
            <a:r>
              <a:rPr dirty="0" sz="1200" spc="-5">
                <a:latin typeface="Times New Roman"/>
                <a:cs typeface="Times New Roman"/>
              </a:rPr>
              <a:t>insufficient </a:t>
            </a:r>
            <a:r>
              <a:rPr dirty="0" sz="1200">
                <a:latin typeface="Times New Roman"/>
                <a:cs typeface="Times New Roman"/>
              </a:rPr>
              <a:t>for </a:t>
            </a:r>
            <a:r>
              <a:rPr dirty="0" sz="1200" spc="-5">
                <a:latin typeface="Times New Roman"/>
                <a:cs typeface="Times New Roman"/>
              </a:rPr>
              <a:t>device authentication </a:t>
            </a:r>
            <a:r>
              <a:rPr dirty="0" sz="1200">
                <a:latin typeface="Times New Roman"/>
                <a:cs typeface="Times New Roman"/>
              </a:rPr>
              <a:t>to </a:t>
            </a:r>
            <a:r>
              <a:rPr dirty="0" sz="1200" spc="-5">
                <a:latin typeface="Times New Roman"/>
                <a:cs typeface="Times New Roman"/>
              </a:rPr>
              <a:t>an  enterprise resource.</a:t>
            </a:r>
            <a:endParaRPr sz="1200">
              <a:latin typeface="Times New Roman"/>
              <a:cs typeface="Times New Roman"/>
            </a:endParaRPr>
          </a:p>
          <a:p>
            <a:pPr lvl="2" marL="469265" marR="415925" indent="-228600">
              <a:lnSpc>
                <a:spcPts val="1380"/>
              </a:lnSpc>
              <a:spcBef>
                <a:spcPts val="600"/>
              </a:spcBef>
              <a:buFont typeface="Times New Roman"/>
              <a:buAutoNum type="arabicPeriod"/>
              <a:tabLst>
                <a:tab pos="469900" algn="l"/>
              </a:tabLst>
            </a:pPr>
            <a:r>
              <a:rPr dirty="0" sz="1200" spc="-5" b="1">
                <a:latin typeface="Times New Roman"/>
                <a:cs typeface="Times New Roman"/>
              </a:rPr>
              <a:t>Not </a:t>
            </a:r>
            <a:r>
              <a:rPr dirty="0" sz="1200" b="1">
                <a:latin typeface="Times New Roman"/>
                <a:cs typeface="Times New Roman"/>
              </a:rPr>
              <a:t>all </a:t>
            </a:r>
            <a:r>
              <a:rPr dirty="0" sz="1200" spc="-5" b="1">
                <a:latin typeface="Times New Roman"/>
                <a:cs typeface="Times New Roman"/>
              </a:rPr>
              <a:t>enterprise resources </a:t>
            </a:r>
            <a:r>
              <a:rPr dirty="0" sz="1200" b="1">
                <a:latin typeface="Times New Roman"/>
                <a:cs typeface="Times New Roman"/>
              </a:rPr>
              <a:t>are </a:t>
            </a:r>
            <a:r>
              <a:rPr dirty="0" sz="1200" spc="-5" b="1">
                <a:latin typeface="Times New Roman"/>
                <a:cs typeface="Times New Roman"/>
              </a:rPr>
              <a:t>on enterprise-owned infrastructure. </a:t>
            </a:r>
            <a:r>
              <a:rPr dirty="0" sz="1200" spc="-5">
                <a:latin typeface="Times New Roman"/>
                <a:cs typeface="Times New Roman"/>
              </a:rPr>
              <a:t>Resources  </a:t>
            </a:r>
            <a:r>
              <a:rPr dirty="0" sz="1200">
                <a:latin typeface="Times New Roman"/>
                <a:cs typeface="Times New Roman"/>
              </a:rPr>
              <a:t>include </a:t>
            </a:r>
            <a:r>
              <a:rPr dirty="0" sz="1200" spc="-5">
                <a:latin typeface="Times New Roman"/>
                <a:cs typeface="Times New Roman"/>
              </a:rPr>
              <a:t>remote enterprise subjects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a:t>
            </a:r>
            <a:r>
              <a:rPr dirty="0" sz="1200" spc="-5">
                <a:latin typeface="Times New Roman"/>
                <a:cs typeface="Times New Roman"/>
              </a:rPr>
              <a:t>cloud services. Enterprise-owned </a:t>
            </a:r>
            <a:r>
              <a:rPr dirty="0" sz="1200">
                <a:latin typeface="Times New Roman"/>
                <a:cs typeface="Times New Roman"/>
              </a:rPr>
              <a:t>or -  managed </a:t>
            </a:r>
            <a:r>
              <a:rPr dirty="0" sz="1200" spc="-5">
                <a:latin typeface="Times New Roman"/>
                <a:cs typeface="Times New Roman"/>
              </a:rPr>
              <a:t>assets may need </a:t>
            </a:r>
            <a:r>
              <a:rPr dirty="0" sz="1200">
                <a:latin typeface="Times New Roman"/>
                <a:cs typeface="Times New Roman"/>
              </a:rPr>
              <a:t>to </a:t>
            </a:r>
            <a:r>
              <a:rPr dirty="0" sz="1200" spc="-5">
                <a:latin typeface="Times New Roman"/>
                <a:cs typeface="Times New Roman"/>
              </a:rPr>
              <a:t>utilize the local (i.e., nonenterprise) network </a:t>
            </a:r>
            <a:r>
              <a:rPr dirty="0" sz="1200">
                <a:latin typeface="Times New Roman"/>
                <a:cs typeface="Times New Roman"/>
              </a:rPr>
              <a:t>for </a:t>
            </a:r>
            <a:r>
              <a:rPr dirty="0" sz="1200" spc="-5">
                <a:latin typeface="Times New Roman"/>
                <a:cs typeface="Times New Roman"/>
              </a:rPr>
              <a:t>basic  connectivity </a:t>
            </a:r>
            <a:r>
              <a:rPr dirty="0" sz="1200">
                <a:latin typeface="Times New Roman"/>
                <a:cs typeface="Times New Roman"/>
              </a:rPr>
              <a:t>and </a:t>
            </a:r>
            <a:r>
              <a:rPr dirty="0" sz="1200" spc="-5">
                <a:latin typeface="Times New Roman"/>
                <a:cs typeface="Times New Roman"/>
              </a:rPr>
              <a:t>network services (e.g., DNS</a:t>
            </a:r>
            <a:r>
              <a:rPr dirty="0" sz="1200" spc="15">
                <a:latin typeface="Times New Roman"/>
                <a:cs typeface="Times New Roman"/>
              </a:rPr>
              <a:t> </a:t>
            </a:r>
            <a:r>
              <a:rPr dirty="0" sz="1200" spc="-5">
                <a:latin typeface="Times New Roman"/>
                <a:cs typeface="Times New Roman"/>
              </a:rPr>
              <a:t>resolution).</a:t>
            </a:r>
            <a:endParaRPr sz="1200">
              <a:latin typeface="Times New Roman"/>
              <a:cs typeface="Times New Roman"/>
            </a:endParaRPr>
          </a:p>
          <a:p>
            <a:pPr lvl="2" marL="469265" marR="5080" indent="-228600">
              <a:lnSpc>
                <a:spcPts val="1380"/>
              </a:lnSpc>
              <a:spcBef>
                <a:spcPts val="600"/>
              </a:spcBef>
              <a:buFont typeface="Times New Roman"/>
              <a:buAutoNum type="arabicPeriod"/>
              <a:tabLst>
                <a:tab pos="469900" algn="l"/>
              </a:tabLst>
            </a:pPr>
            <a:r>
              <a:rPr dirty="0" sz="1200" spc="-5" b="1">
                <a:latin typeface="Times New Roman"/>
                <a:cs typeface="Times New Roman"/>
              </a:rPr>
              <a:t>Remote enterprise subjects and assets cannot fully trust their local network  connection. </a:t>
            </a:r>
            <a:r>
              <a:rPr dirty="0" sz="1200" spc="-5">
                <a:latin typeface="Times New Roman"/>
                <a:cs typeface="Times New Roman"/>
              </a:rPr>
              <a:t>Remote subjects should </a:t>
            </a:r>
            <a:r>
              <a:rPr dirty="0" sz="1200">
                <a:latin typeface="Times New Roman"/>
                <a:cs typeface="Times New Roman"/>
              </a:rPr>
              <a:t>assume that the </a:t>
            </a:r>
            <a:r>
              <a:rPr dirty="0" sz="1200" spc="-5">
                <a:latin typeface="Times New Roman"/>
                <a:cs typeface="Times New Roman"/>
              </a:rPr>
              <a:t>local (i.e., nonenterprise-owned)  network </a:t>
            </a:r>
            <a:r>
              <a:rPr dirty="0" sz="1200">
                <a:latin typeface="Times New Roman"/>
                <a:cs typeface="Times New Roman"/>
              </a:rPr>
              <a:t>is </a:t>
            </a:r>
            <a:r>
              <a:rPr dirty="0" sz="1200" spc="-5">
                <a:latin typeface="Times New Roman"/>
                <a:cs typeface="Times New Roman"/>
              </a:rPr>
              <a:t>hostile. Assets </a:t>
            </a:r>
            <a:r>
              <a:rPr dirty="0" sz="1200">
                <a:latin typeface="Times New Roman"/>
                <a:cs typeface="Times New Roman"/>
              </a:rPr>
              <a:t>should </a:t>
            </a:r>
            <a:r>
              <a:rPr dirty="0" sz="1200" spc="-5">
                <a:latin typeface="Times New Roman"/>
                <a:cs typeface="Times New Roman"/>
              </a:rPr>
              <a:t>assume that all traffic </a:t>
            </a:r>
            <a:r>
              <a:rPr dirty="0" sz="1200">
                <a:latin typeface="Times New Roman"/>
                <a:cs typeface="Times New Roman"/>
              </a:rPr>
              <a:t>is </a:t>
            </a:r>
            <a:r>
              <a:rPr dirty="0" sz="1200" spc="-5">
                <a:latin typeface="Times New Roman"/>
                <a:cs typeface="Times New Roman"/>
              </a:rPr>
              <a:t>being monitored </a:t>
            </a:r>
            <a:r>
              <a:rPr dirty="0" sz="1200">
                <a:latin typeface="Times New Roman"/>
                <a:cs typeface="Times New Roman"/>
              </a:rPr>
              <a:t>and </a:t>
            </a:r>
            <a:r>
              <a:rPr dirty="0" sz="1200" spc="-5">
                <a:latin typeface="Times New Roman"/>
                <a:cs typeface="Times New Roman"/>
              </a:rPr>
              <a:t>potentially  modified. All connection requests should </a:t>
            </a:r>
            <a:r>
              <a:rPr dirty="0" sz="1200">
                <a:latin typeface="Times New Roman"/>
                <a:cs typeface="Times New Roman"/>
              </a:rPr>
              <a:t>be </a:t>
            </a:r>
            <a:r>
              <a:rPr dirty="0" sz="1200" spc="-5">
                <a:latin typeface="Times New Roman"/>
                <a:cs typeface="Times New Roman"/>
              </a:rPr>
              <a:t>authenticated and authorized, </a:t>
            </a:r>
            <a:r>
              <a:rPr dirty="0" sz="1200">
                <a:latin typeface="Times New Roman"/>
                <a:cs typeface="Times New Roman"/>
              </a:rPr>
              <a:t>and all  </a:t>
            </a:r>
            <a:r>
              <a:rPr dirty="0" sz="1200" spc="-5">
                <a:latin typeface="Times New Roman"/>
                <a:cs typeface="Times New Roman"/>
              </a:rPr>
              <a:t>communications </a:t>
            </a:r>
            <a:r>
              <a:rPr dirty="0" sz="1200">
                <a:latin typeface="Times New Roman"/>
                <a:cs typeface="Times New Roman"/>
              </a:rPr>
              <a:t>should be done in </a:t>
            </a:r>
            <a:r>
              <a:rPr dirty="0" sz="1200" spc="-5">
                <a:latin typeface="Times New Roman"/>
                <a:cs typeface="Times New Roman"/>
              </a:rPr>
              <a:t>the </a:t>
            </a:r>
            <a:r>
              <a:rPr dirty="0" sz="1200">
                <a:latin typeface="Times New Roman"/>
                <a:cs typeface="Times New Roman"/>
              </a:rPr>
              <a:t>most </a:t>
            </a:r>
            <a:r>
              <a:rPr dirty="0" sz="1200" spc="-5">
                <a:latin typeface="Times New Roman"/>
                <a:cs typeface="Times New Roman"/>
              </a:rPr>
              <a:t>secure manner </a:t>
            </a:r>
            <a:r>
              <a:rPr dirty="0" sz="1200">
                <a:latin typeface="Times New Roman"/>
                <a:cs typeface="Times New Roman"/>
              </a:rPr>
              <a:t>possible </a:t>
            </a:r>
            <a:r>
              <a:rPr dirty="0" sz="1200" spc="-5">
                <a:latin typeface="Times New Roman"/>
                <a:cs typeface="Times New Roman"/>
              </a:rPr>
              <a:t>(i.e., </a:t>
            </a:r>
            <a:r>
              <a:rPr dirty="0" sz="1200">
                <a:latin typeface="Times New Roman"/>
                <a:cs typeface="Times New Roman"/>
              </a:rPr>
              <a:t>provide  </a:t>
            </a:r>
            <a:r>
              <a:rPr dirty="0" sz="1200" spc="-5">
                <a:latin typeface="Times New Roman"/>
                <a:cs typeface="Times New Roman"/>
              </a:rPr>
              <a:t>confidentiality, integrity protection, and </a:t>
            </a:r>
            <a:r>
              <a:rPr dirty="0" sz="1200">
                <a:latin typeface="Times New Roman"/>
                <a:cs typeface="Times New Roman"/>
              </a:rPr>
              <a:t>source </a:t>
            </a:r>
            <a:r>
              <a:rPr dirty="0" sz="1200" spc="-5">
                <a:latin typeface="Times New Roman"/>
                <a:cs typeface="Times New Roman"/>
              </a:rPr>
              <a:t>authentication). See </a:t>
            </a:r>
            <a:r>
              <a:rPr dirty="0" sz="1200">
                <a:latin typeface="Times New Roman"/>
                <a:cs typeface="Times New Roman"/>
              </a:rPr>
              <a:t>the </a:t>
            </a:r>
            <a:r>
              <a:rPr dirty="0" sz="1200" spc="-5">
                <a:latin typeface="Times New Roman"/>
                <a:cs typeface="Times New Roman"/>
              </a:rPr>
              <a:t>tenets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above.</a:t>
            </a:r>
            <a:endParaRPr sz="1200">
              <a:latin typeface="Times New Roman"/>
              <a:cs typeface="Times New Roman"/>
            </a:endParaRPr>
          </a:p>
          <a:p>
            <a:pPr lvl="2" marL="469265" marR="69850" indent="-228600">
              <a:lnSpc>
                <a:spcPts val="1380"/>
              </a:lnSpc>
              <a:spcBef>
                <a:spcPts val="600"/>
              </a:spcBef>
              <a:buFont typeface="Times New Roman"/>
              <a:buAutoNum type="arabicPeriod"/>
              <a:tabLst>
                <a:tab pos="469900" algn="l"/>
              </a:tabLst>
            </a:pPr>
            <a:r>
              <a:rPr dirty="0" sz="1200" spc="-5" b="1">
                <a:latin typeface="Times New Roman"/>
                <a:cs typeface="Times New Roman"/>
              </a:rPr>
              <a:t>Assets and workflows moving between enterprise and nonenterprise infrastructure  should have </a:t>
            </a:r>
            <a:r>
              <a:rPr dirty="0" sz="1200" b="1">
                <a:latin typeface="Times New Roman"/>
                <a:cs typeface="Times New Roman"/>
              </a:rPr>
              <a:t>a </a:t>
            </a:r>
            <a:r>
              <a:rPr dirty="0" sz="1200" spc="-5" b="1">
                <a:latin typeface="Times New Roman"/>
                <a:cs typeface="Times New Roman"/>
              </a:rPr>
              <a:t>consistent security policy and posture. </a:t>
            </a:r>
            <a:r>
              <a:rPr dirty="0" sz="1200" spc="-5">
                <a:latin typeface="Times New Roman"/>
                <a:cs typeface="Times New Roman"/>
              </a:rPr>
              <a:t>Assets </a:t>
            </a:r>
            <a:r>
              <a:rPr dirty="0" sz="1200">
                <a:latin typeface="Times New Roman"/>
                <a:cs typeface="Times New Roman"/>
              </a:rPr>
              <a:t>and </a:t>
            </a:r>
            <a:r>
              <a:rPr dirty="0" sz="1200" spc="-5">
                <a:latin typeface="Times New Roman"/>
                <a:cs typeface="Times New Roman"/>
              </a:rPr>
              <a:t>workloads </a:t>
            </a:r>
            <a:r>
              <a:rPr dirty="0" sz="1200">
                <a:latin typeface="Times New Roman"/>
                <a:cs typeface="Times New Roman"/>
              </a:rPr>
              <a:t>should  </a:t>
            </a:r>
            <a:r>
              <a:rPr dirty="0" sz="1200" spc="-5">
                <a:latin typeface="Times New Roman"/>
                <a:cs typeface="Times New Roman"/>
              </a:rPr>
              <a:t>retain their security posture when moving </a:t>
            </a:r>
            <a:r>
              <a:rPr dirty="0" sz="1200">
                <a:latin typeface="Times New Roman"/>
                <a:cs typeface="Times New Roman"/>
              </a:rPr>
              <a:t>to or </a:t>
            </a:r>
            <a:r>
              <a:rPr dirty="0" sz="1200" spc="-5">
                <a:latin typeface="Times New Roman"/>
                <a:cs typeface="Times New Roman"/>
              </a:rPr>
              <a:t>from enterprise-owned infrastructure.  This includes </a:t>
            </a:r>
            <a:r>
              <a:rPr dirty="0" sz="1200">
                <a:latin typeface="Times New Roman"/>
                <a:cs typeface="Times New Roman"/>
              </a:rPr>
              <a:t>devices </a:t>
            </a:r>
            <a:r>
              <a:rPr dirty="0" sz="1200" spc="-5">
                <a:latin typeface="Times New Roman"/>
                <a:cs typeface="Times New Roman"/>
              </a:rPr>
              <a:t>that </a:t>
            </a:r>
            <a:r>
              <a:rPr dirty="0" sz="1200">
                <a:latin typeface="Times New Roman"/>
                <a:cs typeface="Times New Roman"/>
              </a:rPr>
              <a:t>move from </a:t>
            </a:r>
            <a:r>
              <a:rPr dirty="0" sz="1200" spc="-5">
                <a:latin typeface="Times New Roman"/>
                <a:cs typeface="Times New Roman"/>
              </a:rPr>
              <a:t>enterprise networks </a:t>
            </a:r>
            <a:r>
              <a:rPr dirty="0" sz="1200">
                <a:latin typeface="Times New Roman"/>
                <a:cs typeface="Times New Roman"/>
              </a:rPr>
              <a:t>to </a:t>
            </a:r>
            <a:r>
              <a:rPr dirty="0" sz="1200" spc="-5">
                <a:latin typeface="Times New Roman"/>
                <a:cs typeface="Times New Roman"/>
              </a:rPr>
              <a:t>nonenterprise networks (i.e.  remote users). This also includes workloads migrating </a:t>
            </a:r>
            <a:r>
              <a:rPr dirty="0" sz="1200">
                <a:latin typeface="Times New Roman"/>
                <a:cs typeface="Times New Roman"/>
              </a:rPr>
              <a:t>from </a:t>
            </a:r>
            <a:r>
              <a:rPr dirty="0" sz="1200" spc="-5">
                <a:latin typeface="Times New Roman"/>
                <a:cs typeface="Times New Roman"/>
              </a:rPr>
              <a:t>on-premises </a:t>
            </a:r>
            <a:r>
              <a:rPr dirty="0" sz="1200">
                <a:latin typeface="Times New Roman"/>
                <a:cs typeface="Times New Roman"/>
              </a:rPr>
              <a:t>data </a:t>
            </a:r>
            <a:r>
              <a:rPr dirty="0" sz="1200" spc="-5">
                <a:latin typeface="Times New Roman"/>
                <a:cs typeface="Times New Roman"/>
              </a:rPr>
              <a:t>centers </a:t>
            </a:r>
            <a:r>
              <a:rPr dirty="0" sz="1200">
                <a:latin typeface="Times New Roman"/>
                <a:cs typeface="Times New Roman"/>
              </a:rPr>
              <a:t>to  </a:t>
            </a:r>
            <a:r>
              <a:rPr dirty="0" sz="1200" spc="-5">
                <a:latin typeface="Times New Roman"/>
                <a:cs typeface="Times New Roman"/>
              </a:rPr>
              <a:t>nonenterprise </a:t>
            </a:r>
            <a:r>
              <a:rPr dirty="0" sz="1200">
                <a:latin typeface="Times New Roman"/>
                <a:cs typeface="Times New Roman"/>
              </a:rPr>
              <a:t>cloud </a:t>
            </a:r>
            <a:r>
              <a:rPr dirty="0" sz="1200" spc="-5">
                <a:latin typeface="Times New Roman"/>
                <a:cs typeface="Times New Roman"/>
              </a:rPr>
              <a:t>instances.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3	</a:t>
            </a:r>
            <a:r>
              <a:rPr dirty="0" sz="1200" spc="-5" b="1">
                <a:solidFill>
                  <a:srgbClr val="FFFFFF"/>
                </a:solidFill>
                <a:latin typeface="Arial"/>
                <a:cs typeface="Arial"/>
              </a:rPr>
              <a:t>Logical Components of Zero Trust</a:t>
            </a:r>
            <a:r>
              <a:rPr dirty="0" sz="1200" spc="20" b="1">
                <a:solidFill>
                  <a:srgbClr val="FFFFFF"/>
                </a:solidFill>
                <a:latin typeface="Arial"/>
                <a:cs typeface="Arial"/>
              </a:rPr>
              <a:t> </a:t>
            </a:r>
            <a:r>
              <a:rPr dirty="0" sz="1200" spc="-5" b="1">
                <a:solidFill>
                  <a:srgbClr val="FFFFFF"/>
                </a:solidFill>
                <a:latin typeface="Arial"/>
                <a:cs typeface="Arial"/>
              </a:rPr>
              <a:t>Architecture</a:t>
            </a:r>
            <a:endParaRPr sz="1200">
              <a:latin typeface="Arial"/>
              <a:cs typeface="Arial"/>
            </a:endParaRPr>
          </a:p>
        </p:txBody>
      </p:sp>
      <p:sp>
        <p:nvSpPr>
          <p:cNvPr id="7" name="object 7"/>
          <p:cNvSpPr txBox="1"/>
          <p:nvPr/>
        </p:nvSpPr>
        <p:spPr>
          <a:xfrm>
            <a:off x="901700" y="1274318"/>
            <a:ext cx="5912485" cy="1434465"/>
          </a:xfrm>
          <a:prstGeom prst="rect">
            <a:avLst/>
          </a:prstGeom>
        </p:spPr>
        <p:txBody>
          <a:bodyPr wrap="square" lIns="0" tIns="20320" rIns="0" bIns="0" rtlCol="0" vert="horz">
            <a:spAutoFit/>
          </a:bodyPr>
          <a:lstStyle/>
          <a:p>
            <a:pPr marL="12700" marR="5080">
              <a:lnSpc>
                <a:spcPct val="95800"/>
              </a:lnSpc>
              <a:spcBef>
                <a:spcPts val="160"/>
              </a:spcBef>
            </a:pPr>
            <a:r>
              <a:rPr dirty="0" sz="1200" spc="-5">
                <a:latin typeface="Times New Roman"/>
                <a:cs typeface="Times New Roman"/>
              </a:rPr>
              <a:t>There are numerous logical components that make </a:t>
            </a:r>
            <a:r>
              <a:rPr dirty="0" sz="1200">
                <a:latin typeface="Times New Roman"/>
                <a:cs typeface="Times New Roman"/>
              </a:rPr>
              <a:t>up a </a:t>
            </a:r>
            <a:r>
              <a:rPr dirty="0" sz="1200" spc="-5">
                <a:latin typeface="Times New Roman"/>
                <a:cs typeface="Times New Roman"/>
              </a:rPr>
              <a:t>ZTA deployment </a:t>
            </a:r>
            <a:r>
              <a:rPr dirty="0" sz="1200">
                <a:latin typeface="Times New Roman"/>
                <a:cs typeface="Times New Roman"/>
              </a:rPr>
              <a:t>in an </a:t>
            </a:r>
            <a:r>
              <a:rPr dirty="0" sz="1200" spc="-5">
                <a:latin typeface="Times New Roman"/>
                <a:cs typeface="Times New Roman"/>
              </a:rPr>
              <a:t>enterprise. These  components </a:t>
            </a:r>
            <a:r>
              <a:rPr dirty="0" sz="1200">
                <a:latin typeface="Times New Roman"/>
                <a:cs typeface="Times New Roman"/>
              </a:rPr>
              <a:t>may be </a:t>
            </a:r>
            <a:r>
              <a:rPr dirty="0" sz="1200" spc="-5">
                <a:latin typeface="Times New Roman"/>
                <a:cs typeface="Times New Roman"/>
              </a:rPr>
              <a:t>operated </a:t>
            </a:r>
            <a:r>
              <a:rPr dirty="0" sz="1200">
                <a:latin typeface="Times New Roman"/>
                <a:cs typeface="Times New Roman"/>
              </a:rPr>
              <a:t>as an </a:t>
            </a:r>
            <a:r>
              <a:rPr dirty="0" sz="1200" spc="-5">
                <a:latin typeface="Times New Roman"/>
                <a:cs typeface="Times New Roman"/>
              </a:rPr>
              <a:t>on-premises service </a:t>
            </a:r>
            <a:r>
              <a:rPr dirty="0" sz="1200">
                <a:latin typeface="Times New Roman"/>
                <a:cs typeface="Times New Roman"/>
              </a:rPr>
              <a:t>or </a:t>
            </a:r>
            <a:r>
              <a:rPr dirty="0" sz="1200" spc="-5">
                <a:latin typeface="Times New Roman"/>
                <a:cs typeface="Times New Roman"/>
              </a:rPr>
              <a:t>through </a:t>
            </a:r>
            <a:r>
              <a:rPr dirty="0" sz="1200">
                <a:latin typeface="Times New Roman"/>
                <a:cs typeface="Times New Roman"/>
              </a:rPr>
              <a:t>a </a:t>
            </a:r>
            <a:r>
              <a:rPr dirty="0" sz="1200" spc="-5">
                <a:latin typeface="Times New Roman"/>
                <a:cs typeface="Times New Roman"/>
              </a:rPr>
              <a:t>cloud-based service. The  conceptual framework model </a:t>
            </a:r>
            <a:r>
              <a:rPr dirty="0" sz="1200">
                <a:latin typeface="Times New Roman"/>
                <a:cs typeface="Times New Roman"/>
              </a:rPr>
              <a:t>in </a:t>
            </a:r>
            <a:r>
              <a:rPr dirty="0" sz="1200" spc="-5">
                <a:latin typeface="Times New Roman"/>
                <a:cs typeface="Times New Roman"/>
              </a:rPr>
              <a:t>Figure </a:t>
            </a:r>
            <a:r>
              <a:rPr dirty="0" sz="1200">
                <a:latin typeface="Times New Roman"/>
                <a:cs typeface="Times New Roman"/>
              </a:rPr>
              <a:t>2 </a:t>
            </a:r>
            <a:r>
              <a:rPr dirty="0" sz="1200" spc="-5">
                <a:latin typeface="Times New Roman"/>
                <a:cs typeface="Times New Roman"/>
              </a:rPr>
              <a:t>shows the </a:t>
            </a:r>
            <a:r>
              <a:rPr dirty="0" sz="1200">
                <a:latin typeface="Times New Roman"/>
                <a:cs typeface="Times New Roman"/>
              </a:rPr>
              <a:t>basic </a:t>
            </a:r>
            <a:r>
              <a:rPr dirty="0" sz="1200" spc="-5">
                <a:latin typeface="Times New Roman"/>
                <a:cs typeface="Times New Roman"/>
              </a:rPr>
              <a:t>relationship between </a:t>
            </a:r>
            <a:r>
              <a:rPr dirty="0" sz="1200">
                <a:latin typeface="Times New Roman"/>
                <a:cs typeface="Times New Roman"/>
              </a:rPr>
              <a:t>the </a:t>
            </a:r>
            <a:r>
              <a:rPr dirty="0" sz="1200" spc="-5">
                <a:latin typeface="Times New Roman"/>
                <a:cs typeface="Times New Roman"/>
              </a:rPr>
              <a:t>components  </a:t>
            </a:r>
            <a:r>
              <a:rPr dirty="0" sz="1200">
                <a:latin typeface="Times New Roman"/>
                <a:cs typeface="Times New Roman"/>
              </a:rPr>
              <a:t>and </a:t>
            </a:r>
            <a:r>
              <a:rPr dirty="0" sz="1200" spc="-5">
                <a:latin typeface="Times New Roman"/>
                <a:cs typeface="Times New Roman"/>
              </a:rPr>
              <a:t>their interactions. Note that this </a:t>
            </a:r>
            <a:r>
              <a:rPr dirty="0" sz="1200">
                <a:latin typeface="Times New Roman"/>
                <a:cs typeface="Times New Roman"/>
              </a:rPr>
              <a:t>is an </a:t>
            </a:r>
            <a:r>
              <a:rPr dirty="0" sz="1200" spc="-5">
                <a:latin typeface="Times New Roman"/>
                <a:cs typeface="Times New Roman"/>
              </a:rPr>
              <a:t>ideal model showing logical components and their  interactions. From Figure </a:t>
            </a:r>
            <a:r>
              <a:rPr dirty="0" sz="1200">
                <a:latin typeface="Times New Roman"/>
                <a:cs typeface="Times New Roman"/>
              </a:rPr>
              <a:t>1, the </a:t>
            </a:r>
            <a:r>
              <a:rPr dirty="0" sz="1200" spc="-5">
                <a:latin typeface="Times New Roman"/>
                <a:cs typeface="Times New Roman"/>
              </a:rPr>
              <a:t>policy decision </a:t>
            </a:r>
            <a:r>
              <a:rPr dirty="0" sz="1200">
                <a:latin typeface="Times New Roman"/>
                <a:cs typeface="Times New Roman"/>
              </a:rPr>
              <a:t>point </a:t>
            </a:r>
            <a:r>
              <a:rPr dirty="0" sz="1200" spc="-5">
                <a:latin typeface="Times New Roman"/>
                <a:cs typeface="Times New Roman"/>
              </a:rPr>
              <a:t>(PDP) </a:t>
            </a:r>
            <a:r>
              <a:rPr dirty="0" sz="1200">
                <a:latin typeface="Times New Roman"/>
                <a:cs typeface="Times New Roman"/>
              </a:rPr>
              <a:t>is broken </a:t>
            </a:r>
            <a:r>
              <a:rPr dirty="0" sz="1200" spc="-5">
                <a:latin typeface="Times New Roman"/>
                <a:cs typeface="Times New Roman"/>
              </a:rPr>
              <a:t>down </a:t>
            </a:r>
            <a:r>
              <a:rPr dirty="0" sz="1200">
                <a:latin typeface="Times New Roman"/>
                <a:cs typeface="Times New Roman"/>
              </a:rPr>
              <a:t>into </a:t>
            </a:r>
            <a:r>
              <a:rPr dirty="0" sz="1200" spc="-5">
                <a:latin typeface="Times New Roman"/>
                <a:cs typeface="Times New Roman"/>
              </a:rPr>
              <a:t>two logical  components: </a:t>
            </a:r>
            <a:r>
              <a:rPr dirty="0" sz="1200">
                <a:latin typeface="Times New Roman"/>
                <a:cs typeface="Times New Roman"/>
              </a:rPr>
              <a:t>the </a:t>
            </a:r>
            <a:r>
              <a:rPr dirty="0" sz="1200" spc="-5">
                <a:latin typeface="Times New Roman"/>
                <a:cs typeface="Times New Roman"/>
              </a:rPr>
              <a:t>policy engine </a:t>
            </a:r>
            <a:r>
              <a:rPr dirty="0" sz="1200">
                <a:latin typeface="Times New Roman"/>
                <a:cs typeface="Times New Roman"/>
              </a:rPr>
              <a:t>and </a:t>
            </a:r>
            <a:r>
              <a:rPr dirty="0" sz="1200" spc="-5">
                <a:latin typeface="Times New Roman"/>
                <a:cs typeface="Times New Roman"/>
              </a:rPr>
              <a:t>policy administrator (defined below). The ZTA </a:t>
            </a:r>
            <a:r>
              <a:rPr dirty="0" sz="1200">
                <a:latin typeface="Times New Roman"/>
                <a:cs typeface="Times New Roman"/>
              </a:rPr>
              <a:t>logical  </a:t>
            </a:r>
            <a:r>
              <a:rPr dirty="0" sz="1200" spc="-5">
                <a:latin typeface="Times New Roman"/>
                <a:cs typeface="Times New Roman"/>
              </a:rPr>
              <a:t>components </a:t>
            </a:r>
            <a:r>
              <a:rPr dirty="0" sz="1200">
                <a:latin typeface="Times New Roman"/>
                <a:cs typeface="Times New Roman"/>
              </a:rPr>
              <a:t>use a </a:t>
            </a:r>
            <a:r>
              <a:rPr dirty="0" sz="1200" spc="-5">
                <a:latin typeface="Times New Roman"/>
                <a:cs typeface="Times New Roman"/>
              </a:rPr>
              <a:t>separate control plane </a:t>
            </a:r>
            <a:r>
              <a:rPr dirty="0" sz="1200">
                <a:latin typeface="Times New Roman"/>
                <a:cs typeface="Times New Roman"/>
              </a:rPr>
              <a:t>to </a:t>
            </a:r>
            <a:r>
              <a:rPr dirty="0" sz="1200" spc="-5">
                <a:latin typeface="Times New Roman"/>
                <a:cs typeface="Times New Roman"/>
              </a:rPr>
              <a:t>communicate, while application data is  communicated </a:t>
            </a:r>
            <a:r>
              <a:rPr dirty="0" sz="1200">
                <a:latin typeface="Times New Roman"/>
                <a:cs typeface="Times New Roman"/>
              </a:rPr>
              <a:t>on a data plane </a:t>
            </a:r>
            <a:r>
              <a:rPr dirty="0" sz="1200" spc="-5">
                <a:latin typeface="Times New Roman"/>
                <a:cs typeface="Times New Roman"/>
              </a:rPr>
              <a:t>(see S</a:t>
            </a:r>
            <a:r>
              <a:rPr dirty="0" sz="1200" spc="-5">
                <a:latin typeface="Times New Roman"/>
                <a:cs typeface="Times New Roman"/>
                <a:hlinkClick r:id="rId2" action="ppaction://hlinksldjump"/>
              </a:rPr>
              <a:t>ection</a:t>
            </a:r>
            <a:r>
              <a:rPr dirty="0" sz="1200" spc="5">
                <a:latin typeface="Times New Roman"/>
                <a:cs typeface="Times New Roman"/>
                <a:hlinkClick r:id="rId2" action="ppaction://hlinksldjump"/>
              </a:rPr>
              <a:t> </a:t>
            </a:r>
            <a:r>
              <a:rPr dirty="0" sz="1200" spc="-5">
                <a:latin typeface="Times New Roman"/>
                <a:cs typeface="Times New Roman"/>
                <a:hlinkClick r:id="rId2" action="ppaction://hlinksldjump"/>
              </a:rPr>
              <a:t>3.4</a:t>
            </a:r>
            <a:r>
              <a:rPr dirty="0" sz="1200" spc="-5">
                <a:latin typeface="Times New Roman"/>
                <a:cs typeface="Times New Roman"/>
              </a:rPr>
              <a:t>).</a:t>
            </a:r>
            <a:endParaRPr sz="1200">
              <a:latin typeface="Times New Roman"/>
              <a:cs typeface="Times New Roman"/>
            </a:endParaRPr>
          </a:p>
        </p:txBody>
      </p:sp>
      <p:sp>
        <p:nvSpPr>
          <p:cNvPr id="8" name="object 8"/>
          <p:cNvSpPr txBox="1"/>
          <p:nvPr/>
        </p:nvSpPr>
        <p:spPr>
          <a:xfrm>
            <a:off x="901700" y="5346446"/>
            <a:ext cx="5874385" cy="3543935"/>
          </a:xfrm>
          <a:prstGeom prst="rect">
            <a:avLst/>
          </a:prstGeom>
        </p:spPr>
        <p:txBody>
          <a:bodyPr wrap="square" lIns="0" tIns="12700" rIns="0" bIns="0" rtlCol="0" vert="horz">
            <a:spAutoFit/>
          </a:bodyPr>
          <a:lstStyle/>
          <a:p>
            <a:pPr algn="ctr" marL="93980">
              <a:lnSpc>
                <a:spcPct val="100000"/>
              </a:lnSpc>
              <a:spcBef>
                <a:spcPts val="100"/>
              </a:spcBef>
            </a:pPr>
            <a:r>
              <a:rPr dirty="0" sz="900" spc="-5" b="1">
                <a:latin typeface="Arial"/>
                <a:cs typeface="Arial"/>
              </a:rPr>
              <a:t>Figure 2: Core Zero Trust Logical</a:t>
            </a:r>
            <a:r>
              <a:rPr dirty="0" sz="900" spc="10" b="1">
                <a:latin typeface="Arial"/>
                <a:cs typeface="Arial"/>
              </a:rPr>
              <a:t> </a:t>
            </a:r>
            <a:r>
              <a:rPr dirty="0" sz="900" spc="-5" b="1">
                <a:latin typeface="Arial"/>
                <a:cs typeface="Arial"/>
              </a:rPr>
              <a:t>Components</a:t>
            </a:r>
            <a:endParaRPr sz="900">
              <a:latin typeface="Arial"/>
              <a:cs typeface="Arial"/>
            </a:endParaRPr>
          </a:p>
          <a:p>
            <a:pPr>
              <a:lnSpc>
                <a:spcPct val="100000"/>
              </a:lnSpc>
              <a:spcBef>
                <a:spcPts val="40"/>
              </a:spcBef>
            </a:pPr>
            <a:endParaRPr sz="950">
              <a:latin typeface="Arial"/>
              <a:cs typeface="Arial"/>
            </a:endParaRPr>
          </a:p>
          <a:p>
            <a:pPr marL="12700">
              <a:lnSpc>
                <a:spcPct val="100000"/>
              </a:lnSpc>
            </a:pPr>
            <a:r>
              <a:rPr dirty="0" sz="1200" spc="-5">
                <a:latin typeface="Times New Roman"/>
                <a:cs typeface="Times New Roman"/>
              </a:rPr>
              <a:t>The component</a:t>
            </a:r>
            <a:r>
              <a:rPr dirty="0" sz="1200">
                <a:latin typeface="Times New Roman"/>
                <a:cs typeface="Times New Roman"/>
              </a:rPr>
              <a:t> </a:t>
            </a:r>
            <a:r>
              <a:rPr dirty="0" sz="1200" spc="-5">
                <a:latin typeface="Times New Roman"/>
                <a:cs typeface="Times New Roman"/>
              </a:rPr>
              <a:t>descriptions:</a:t>
            </a:r>
            <a:endParaRPr sz="1200">
              <a:latin typeface="Times New Roman"/>
              <a:cs typeface="Times New Roman"/>
            </a:endParaRPr>
          </a:p>
          <a:p>
            <a:pPr>
              <a:lnSpc>
                <a:spcPct val="100000"/>
              </a:lnSpc>
              <a:spcBef>
                <a:spcPts val="55"/>
              </a:spcBef>
            </a:pPr>
            <a:endParaRPr sz="1100">
              <a:latin typeface="Times New Roman"/>
              <a:cs typeface="Times New Roman"/>
            </a:endParaRPr>
          </a:p>
          <a:p>
            <a:pPr marL="469265" marR="40005" indent="-228600">
              <a:lnSpc>
                <a:spcPts val="1380"/>
              </a:lnSpc>
              <a:buFont typeface="Symbol"/>
              <a:buChar char=""/>
              <a:tabLst>
                <a:tab pos="469265" algn="l"/>
                <a:tab pos="469900" algn="l"/>
              </a:tabLst>
            </a:pPr>
            <a:r>
              <a:rPr dirty="0" sz="1200" spc="-5" b="1">
                <a:latin typeface="Times New Roman"/>
                <a:cs typeface="Times New Roman"/>
              </a:rPr>
              <a:t>Policy engine (PE): </a:t>
            </a:r>
            <a:r>
              <a:rPr dirty="0" sz="1200" spc="-5">
                <a:latin typeface="Times New Roman"/>
                <a:cs typeface="Times New Roman"/>
              </a:rPr>
              <a:t>This component </a:t>
            </a:r>
            <a:r>
              <a:rPr dirty="0" sz="1200">
                <a:latin typeface="Times New Roman"/>
                <a:cs typeface="Times New Roman"/>
              </a:rPr>
              <a:t>is </a:t>
            </a:r>
            <a:r>
              <a:rPr dirty="0" sz="1200" spc="-5">
                <a:latin typeface="Times New Roman"/>
                <a:cs typeface="Times New Roman"/>
              </a:rPr>
              <a:t>responsible </a:t>
            </a:r>
            <a:r>
              <a:rPr dirty="0" sz="1200">
                <a:latin typeface="Times New Roman"/>
                <a:cs typeface="Times New Roman"/>
              </a:rPr>
              <a:t>for the </a:t>
            </a:r>
            <a:r>
              <a:rPr dirty="0" sz="1200" spc="-5">
                <a:latin typeface="Times New Roman"/>
                <a:cs typeface="Times New Roman"/>
              </a:rPr>
              <a:t>ultimate decision </a:t>
            </a:r>
            <a:r>
              <a:rPr dirty="0" sz="1200">
                <a:latin typeface="Times New Roman"/>
                <a:cs typeface="Times New Roman"/>
              </a:rPr>
              <a:t>to </a:t>
            </a:r>
            <a:r>
              <a:rPr dirty="0" sz="1200" spc="-5">
                <a:latin typeface="Times New Roman"/>
                <a:cs typeface="Times New Roman"/>
              </a:rPr>
              <a:t>grant  </a:t>
            </a:r>
            <a:r>
              <a:rPr dirty="0" sz="1200">
                <a:latin typeface="Times New Roman"/>
                <a:cs typeface="Times New Roman"/>
              </a:rPr>
              <a:t>access to a </a:t>
            </a:r>
            <a:r>
              <a:rPr dirty="0" sz="1200" spc="-5">
                <a:latin typeface="Times New Roman"/>
                <a:cs typeface="Times New Roman"/>
              </a:rPr>
              <a:t>resource </a:t>
            </a:r>
            <a:r>
              <a:rPr dirty="0" sz="1200">
                <a:latin typeface="Times New Roman"/>
                <a:cs typeface="Times New Roman"/>
              </a:rPr>
              <a:t>for a </a:t>
            </a:r>
            <a:r>
              <a:rPr dirty="0" sz="1200" spc="-5">
                <a:latin typeface="Times New Roman"/>
                <a:cs typeface="Times New Roman"/>
              </a:rPr>
              <a:t>given subject. The PE </a:t>
            </a:r>
            <a:r>
              <a:rPr dirty="0" sz="1200">
                <a:latin typeface="Times New Roman"/>
                <a:cs typeface="Times New Roman"/>
              </a:rPr>
              <a:t>uses </a:t>
            </a:r>
            <a:r>
              <a:rPr dirty="0" sz="1200" spc="-5">
                <a:latin typeface="Times New Roman"/>
                <a:cs typeface="Times New Roman"/>
              </a:rPr>
              <a:t>enterprise policy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input  from </a:t>
            </a:r>
            <a:r>
              <a:rPr dirty="0" sz="1200" spc="-5">
                <a:latin typeface="Times New Roman"/>
                <a:cs typeface="Times New Roman"/>
              </a:rPr>
              <a:t>external sources (e.g., CDM systems, threat intelligence services described below)  </a:t>
            </a:r>
            <a:r>
              <a:rPr dirty="0" sz="1200">
                <a:latin typeface="Times New Roman"/>
                <a:cs typeface="Times New Roman"/>
              </a:rPr>
              <a:t>as input to a trust </a:t>
            </a:r>
            <a:r>
              <a:rPr dirty="0" sz="1200" spc="-5">
                <a:latin typeface="Times New Roman"/>
                <a:cs typeface="Times New Roman"/>
              </a:rPr>
              <a:t>algorithm </a:t>
            </a:r>
            <a:r>
              <a:rPr dirty="0" sz="1200">
                <a:latin typeface="Times New Roman"/>
                <a:cs typeface="Times New Roman"/>
              </a:rPr>
              <a:t>(see </a:t>
            </a:r>
            <a:r>
              <a:rPr dirty="0" sz="1200" spc="-5">
                <a:latin typeface="Times New Roman"/>
                <a:cs typeface="Times New Roman"/>
              </a:rPr>
              <a:t>Sect</a:t>
            </a:r>
            <a:r>
              <a:rPr dirty="0" sz="1200" spc="-5">
                <a:latin typeface="Times New Roman"/>
                <a:cs typeface="Times New Roman"/>
                <a:hlinkClick r:id="rId3" action="ppaction://hlinksldjump"/>
              </a:rPr>
              <a:t>ion </a:t>
            </a:r>
            <a:r>
              <a:rPr dirty="0" sz="1200">
                <a:latin typeface="Times New Roman"/>
                <a:cs typeface="Times New Roman"/>
                <a:hlinkClick r:id="rId3" action="ppaction://hlinksldjump"/>
              </a:rPr>
              <a:t>3.3</a:t>
            </a:r>
            <a:r>
              <a:rPr dirty="0" sz="1200">
                <a:latin typeface="Times New Roman"/>
                <a:cs typeface="Times New Roman"/>
              </a:rPr>
              <a:t> for more </a:t>
            </a:r>
            <a:r>
              <a:rPr dirty="0" sz="1200" spc="-5">
                <a:latin typeface="Times New Roman"/>
                <a:cs typeface="Times New Roman"/>
              </a:rPr>
              <a:t>details) </a:t>
            </a:r>
            <a:r>
              <a:rPr dirty="0" sz="1200">
                <a:latin typeface="Times New Roman"/>
                <a:cs typeface="Times New Roman"/>
              </a:rPr>
              <a:t>to </a:t>
            </a:r>
            <a:r>
              <a:rPr dirty="0" sz="1200" spc="-5">
                <a:latin typeface="Times New Roman"/>
                <a:cs typeface="Times New Roman"/>
              </a:rPr>
              <a:t>grant, deny, </a:t>
            </a:r>
            <a:r>
              <a:rPr dirty="0" sz="1200">
                <a:latin typeface="Times New Roman"/>
                <a:cs typeface="Times New Roman"/>
              </a:rPr>
              <a:t>or </a:t>
            </a:r>
            <a:r>
              <a:rPr dirty="0" sz="1200" spc="-5">
                <a:latin typeface="Times New Roman"/>
                <a:cs typeface="Times New Roman"/>
              </a:rPr>
              <a:t>revoke  </a:t>
            </a:r>
            <a:r>
              <a:rPr dirty="0" sz="1200">
                <a:latin typeface="Times New Roman"/>
                <a:cs typeface="Times New Roman"/>
              </a:rPr>
              <a:t>access to the </a:t>
            </a:r>
            <a:r>
              <a:rPr dirty="0" sz="1200" spc="-5">
                <a:latin typeface="Times New Roman"/>
                <a:cs typeface="Times New Roman"/>
              </a:rPr>
              <a:t>resource. The PE </a:t>
            </a:r>
            <a:r>
              <a:rPr dirty="0" sz="1200">
                <a:latin typeface="Times New Roman"/>
                <a:cs typeface="Times New Roman"/>
              </a:rPr>
              <a:t>is </a:t>
            </a:r>
            <a:r>
              <a:rPr dirty="0" sz="1200" spc="-5">
                <a:latin typeface="Times New Roman"/>
                <a:cs typeface="Times New Roman"/>
              </a:rPr>
              <a:t>paired with </a:t>
            </a:r>
            <a:r>
              <a:rPr dirty="0" sz="1200">
                <a:latin typeface="Times New Roman"/>
                <a:cs typeface="Times New Roman"/>
              </a:rPr>
              <a:t>the policy </a:t>
            </a:r>
            <a:r>
              <a:rPr dirty="0" sz="1200" spc="-5">
                <a:latin typeface="Times New Roman"/>
                <a:cs typeface="Times New Roman"/>
              </a:rPr>
              <a:t>administrator component. The  </a:t>
            </a:r>
            <a:r>
              <a:rPr dirty="0" sz="1200">
                <a:latin typeface="Times New Roman"/>
                <a:cs typeface="Times New Roman"/>
              </a:rPr>
              <a:t>policy </a:t>
            </a:r>
            <a:r>
              <a:rPr dirty="0" sz="1200" spc="-5">
                <a:latin typeface="Times New Roman"/>
                <a:cs typeface="Times New Roman"/>
              </a:rPr>
              <a:t>engine </a:t>
            </a:r>
            <a:r>
              <a:rPr dirty="0" sz="1200">
                <a:latin typeface="Times New Roman"/>
                <a:cs typeface="Times New Roman"/>
              </a:rPr>
              <a:t>makes and </a:t>
            </a:r>
            <a:r>
              <a:rPr dirty="0" sz="1200" spc="-5">
                <a:latin typeface="Times New Roman"/>
                <a:cs typeface="Times New Roman"/>
              </a:rPr>
              <a:t>logs </a:t>
            </a:r>
            <a:r>
              <a:rPr dirty="0" sz="1200">
                <a:latin typeface="Times New Roman"/>
                <a:cs typeface="Times New Roman"/>
              </a:rPr>
              <a:t>the </a:t>
            </a:r>
            <a:r>
              <a:rPr dirty="0" sz="1200" spc="-5">
                <a:latin typeface="Times New Roman"/>
                <a:cs typeface="Times New Roman"/>
              </a:rPr>
              <a:t>decision (as approved, </a:t>
            </a:r>
            <a:r>
              <a:rPr dirty="0" sz="1200">
                <a:latin typeface="Times New Roman"/>
                <a:cs typeface="Times New Roman"/>
              </a:rPr>
              <a:t>or </a:t>
            </a:r>
            <a:r>
              <a:rPr dirty="0" sz="1200" spc="-5">
                <a:latin typeface="Times New Roman"/>
                <a:cs typeface="Times New Roman"/>
              </a:rPr>
              <a:t>denied), </a:t>
            </a:r>
            <a:r>
              <a:rPr dirty="0" sz="1200">
                <a:latin typeface="Times New Roman"/>
                <a:cs typeface="Times New Roman"/>
              </a:rPr>
              <a:t>and </a:t>
            </a:r>
            <a:r>
              <a:rPr dirty="0" sz="1200" spc="-5">
                <a:latin typeface="Times New Roman"/>
                <a:cs typeface="Times New Roman"/>
              </a:rPr>
              <a:t>the </a:t>
            </a:r>
            <a:r>
              <a:rPr dirty="0" sz="1200">
                <a:latin typeface="Times New Roman"/>
                <a:cs typeface="Times New Roman"/>
              </a:rPr>
              <a:t>policy  </a:t>
            </a:r>
            <a:r>
              <a:rPr dirty="0" sz="1200" spc="-5">
                <a:latin typeface="Times New Roman"/>
                <a:cs typeface="Times New Roman"/>
              </a:rPr>
              <a:t>administrator executes the</a:t>
            </a:r>
            <a:r>
              <a:rPr dirty="0" sz="1200" spc="10">
                <a:latin typeface="Times New Roman"/>
                <a:cs typeface="Times New Roman"/>
              </a:rPr>
              <a:t> </a:t>
            </a:r>
            <a:r>
              <a:rPr dirty="0" sz="1200" spc="-5">
                <a:latin typeface="Times New Roman"/>
                <a:cs typeface="Times New Roman"/>
              </a:rPr>
              <a:t>decision.</a:t>
            </a:r>
            <a:endParaRPr sz="1200">
              <a:latin typeface="Times New Roman"/>
              <a:cs typeface="Times New Roman"/>
            </a:endParaRPr>
          </a:p>
          <a:p>
            <a:pPr marL="469900" marR="5080" indent="-228600">
              <a:lnSpc>
                <a:spcPts val="1380"/>
              </a:lnSpc>
              <a:spcBef>
                <a:spcPts val="685"/>
              </a:spcBef>
              <a:buFont typeface="Symbol"/>
              <a:buChar char=""/>
              <a:tabLst>
                <a:tab pos="469265" algn="l"/>
                <a:tab pos="469900" algn="l"/>
              </a:tabLst>
            </a:pPr>
            <a:r>
              <a:rPr dirty="0" sz="1200" spc="-5" b="1">
                <a:latin typeface="Times New Roman"/>
                <a:cs typeface="Times New Roman"/>
              </a:rPr>
              <a:t>Policy administrator (PA): </a:t>
            </a:r>
            <a:r>
              <a:rPr dirty="0" sz="1200" spc="-5">
                <a:latin typeface="Times New Roman"/>
                <a:cs typeface="Times New Roman"/>
              </a:rPr>
              <a:t>This component </a:t>
            </a:r>
            <a:r>
              <a:rPr dirty="0" sz="1200">
                <a:latin typeface="Times New Roman"/>
                <a:cs typeface="Times New Roman"/>
              </a:rPr>
              <a:t>is </a:t>
            </a:r>
            <a:r>
              <a:rPr dirty="0" sz="1200" spc="-5">
                <a:latin typeface="Times New Roman"/>
                <a:cs typeface="Times New Roman"/>
              </a:rPr>
              <a:t>responsible for establishing </a:t>
            </a:r>
            <a:r>
              <a:rPr dirty="0" sz="1200">
                <a:latin typeface="Times New Roman"/>
                <a:cs typeface="Times New Roman"/>
              </a:rPr>
              <a:t>and/or  shutting </a:t>
            </a:r>
            <a:r>
              <a:rPr dirty="0" sz="1200" spc="-10">
                <a:latin typeface="Times New Roman"/>
                <a:cs typeface="Times New Roman"/>
              </a:rPr>
              <a:t>down </a:t>
            </a:r>
            <a:r>
              <a:rPr dirty="0" sz="1200">
                <a:latin typeface="Times New Roman"/>
                <a:cs typeface="Times New Roman"/>
              </a:rPr>
              <a:t>the </a:t>
            </a:r>
            <a:r>
              <a:rPr dirty="0" sz="1200" spc="-5">
                <a:latin typeface="Times New Roman"/>
                <a:cs typeface="Times New Roman"/>
              </a:rPr>
              <a:t>communication </a:t>
            </a:r>
            <a:r>
              <a:rPr dirty="0" sz="1200">
                <a:latin typeface="Times New Roman"/>
                <a:cs typeface="Times New Roman"/>
              </a:rPr>
              <a:t>path </a:t>
            </a:r>
            <a:r>
              <a:rPr dirty="0" sz="1200" spc="-5">
                <a:latin typeface="Times New Roman"/>
                <a:cs typeface="Times New Roman"/>
              </a:rPr>
              <a:t>between </a:t>
            </a:r>
            <a:r>
              <a:rPr dirty="0" sz="1200">
                <a:latin typeface="Times New Roman"/>
                <a:cs typeface="Times New Roman"/>
              </a:rPr>
              <a:t>a </a:t>
            </a:r>
            <a:r>
              <a:rPr dirty="0" sz="1200" spc="-5">
                <a:latin typeface="Times New Roman"/>
                <a:cs typeface="Times New Roman"/>
              </a:rPr>
              <a:t>subject and </a:t>
            </a:r>
            <a:r>
              <a:rPr dirty="0" sz="1200">
                <a:latin typeface="Times New Roman"/>
                <a:cs typeface="Times New Roman"/>
              </a:rPr>
              <a:t>a </a:t>
            </a:r>
            <a:r>
              <a:rPr dirty="0" sz="1200" spc="-5">
                <a:latin typeface="Times New Roman"/>
                <a:cs typeface="Times New Roman"/>
              </a:rPr>
              <a:t>resource </a:t>
            </a:r>
            <a:r>
              <a:rPr dirty="0" sz="1200">
                <a:latin typeface="Times New Roman"/>
                <a:cs typeface="Times New Roman"/>
              </a:rPr>
              <a:t>(via </a:t>
            </a:r>
            <a:r>
              <a:rPr dirty="0" sz="1200" spc="-5">
                <a:latin typeface="Times New Roman"/>
                <a:cs typeface="Times New Roman"/>
              </a:rPr>
              <a:t>commands  </a:t>
            </a:r>
            <a:r>
              <a:rPr dirty="0" sz="1200">
                <a:latin typeface="Times New Roman"/>
                <a:cs typeface="Times New Roman"/>
              </a:rPr>
              <a:t>to </a:t>
            </a:r>
            <a:r>
              <a:rPr dirty="0" sz="1200" spc="-5">
                <a:latin typeface="Times New Roman"/>
                <a:cs typeface="Times New Roman"/>
              </a:rPr>
              <a:t>relevant PEPs). </a:t>
            </a:r>
            <a:r>
              <a:rPr dirty="0" sz="1200">
                <a:latin typeface="Times New Roman"/>
                <a:cs typeface="Times New Roman"/>
              </a:rPr>
              <a:t>It </a:t>
            </a:r>
            <a:r>
              <a:rPr dirty="0" sz="1200" spc="-5">
                <a:latin typeface="Times New Roman"/>
                <a:cs typeface="Times New Roman"/>
              </a:rPr>
              <a:t>would generate any session-specific authentication and  authentication </a:t>
            </a:r>
            <a:r>
              <a:rPr dirty="0" sz="1200">
                <a:latin typeface="Times New Roman"/>
                <a:cs typeface="Times New Roman"/>
              </a:rPr>
              <a:t>token or </a:t>
            </a:r>
            <a:r>
              <a:rPr dirty="0" sz="1200" spc="-5">
                <a:latin typeface="Times New Roman"/>
                <a:cs typeface="Times New Roman"/>
              </a:rPr>
              <a:t>credential used </a:t>
            </a:r>
            <a:r>
              <a:rPr dirty="0" sz="1200">
                <a:latin typeface="Times New Roman"/>
                <a:cs typeface="Times New Roman"/>
              </a:rPr>
              <a:t>by a </a:t>
            </a:r>
            <a:r>
              <a:rPr dirty="0" sz="1200" spc="-5">
                <a:latin typeface="Times New Roman"/>
                <a:cs typeface="Times New Roman"/>
              </a:rPr>
              <a:t>client </a:t>
            </a:r>
            <a:r>
              <a:rPr dirty="0" sz="1200">
                <a:latin typeface="Times New Roman"/>
                <a:cs typeface="Times New Roman"/>
              </a:rPr>
              <a:t>to </a:t>
            </a:r>
            <a:r>
              <a:rPr dirty="0" sz="1200" spc="-5">
                <a:latin typeface="Times New Roman"/>
                <a:cs typeface="Times New Roman"/>
              </a:rPr>
              <a:t>access an enterprise resource. It is  closely tied to </a:t>
            </a:r>
            <a:r>
              <a:rPr dirty="0" sz="1200">
                <a:latin typeface="Times New Roman"/>
                <a:cs typeface="Times New Roman"/>
              </a:rPr>
              <a:t>the </a:t>
            </a:r>
            <a:r>
              <a:rPr dirty="0" sz="1200" spc="-5">
                <a:latin typeface="Times New Roman"/>
                <a:cs typeface="Times New Roman"/>
              </a:rPr>
              <a:t>PE </a:t>
            </a:r>
            <a:r>
              <a:rPr dirty="0" sz="1200">
                <a:latin typeface="Times New Roman"/>
                <a:cs typeface="Times New Roman"/>
              </a:rPr>
              <a:t>and </a:t>
            </a:r>
            <a:r>
              <a:rPr dirty="0" sz="1200" spc="-5">
                <a:latin typeface="Times New Roman"/>
                <a:cs typeface="Times New Roman"/>
              </a:rPr>
              <a:t>relies </a:t>
            </a:r>
            <a:r>
              <a:rPr dirty="0" sz="1200">
                <a:latin typeface="Times New Roman"/>
                <a:cs typeface="Times New Roman"/>
              </a:rPr>
              <a:t>on </a:t>
            </a:r>
            <a:r>
              <a:rPr dirty="0" sz="1200" spc="-5">
                <a:latin typeface="Times New Roman"/>
                <a:cs typeface="Times New Roman"/>
              </a:rPr>
              <a:t>its decision </a:t>
            </a:r>
            <a:r>
              <a:rPr dirty="0" sz="1200">
                <a:latin typeface="Times New Roman"/>
                <a:cs typeface="Times New Roman"/>
              </a:rPr>
              <a:t>to </a:t>
            </a:r>
            <a:r>
              <a:rPr dirty="0" sz="1200" spc="-5">
                <a:latin typeface="Times New Roman"/>
                <a:cs typeface="Times New Roman"/>
              </a:rPr>
              <a:t>ultimately allow </a:t>
            </a:r>
            <a:r>
              <a:rPr dirty="0" sz="1200">
                <a:latin typeface="Times New Roman"/>
                <a:cs typeface="Times New Roman"/>
              </a:rPr>
              <a:t>or deny a session. If  the </a:t>
            </a:r>
            <a:r>
              <a:rPr dirty="0" sz="1200" spc="-5">
                <a:latin typeface="Times New Roman"/>
                <a:cs typeface="Times New Roman"/>
              </a:rPr>
              <a:t>session is authorized </a:t>
            </a:r>
            <a:r>
              <a:rPr dirty="0" sz="1200">
                <a:latin typeface="Times New Roman"/>
                <a:cs typeface="Times New Roman"/>
              </a:rPr>
              <a:t>and the </a:t>
            </a:r>
            <a:r>
              <a:rPr dirty="0" sz="1200" spc="-5">
                <a:latin typeface="Times New Roman"/>
                <a:cs typeface="Times New Roman"/>
              </a:rPr>
              <a:t>request authenticated, the PA configures the PEP </a:t>
            </a:r>
            <a:r>
              <a:rPr dirty="0" sz="1200">
                <a:latin typeface="Times New Roman"/>
                <a:cs typeface="Times New Roman"/>
              </a:rPr>
              <a:t>to  allow the </a:t>
            </a:r>
            <a:r>
              <a:rPr dirty="0" sz="1200" spc="-5">
                <a:latin typeface="Times New Roman"/>
                <a:cs typeface="Times New Roman"/>
              </a:rPr>
              <a:t>session </a:t>
            </a:r>
            <a:r>
              <a:rPr dirty="0" sz="1200">
                <a:latin typeface="Times New Roman"/>
                <a:cs typeface="Times New Roman"/>
              </a:rPr>
              <a:t>to </a:t>
            </a:r>
            <a:r>
              <a:rPr dirty="0" sz="1200" spc="-5">
                <a:latin typeface="Times New Roman"/>
                <a:cs typeface="Times New Roman"/>
              </a:rPr>
              <a:t>start. </a:t>
            </a:r>
            <a:r>
              <a:rPr dirty="0" sz="1200">
                <a:latin typeface="Times New Roman"/>
                <a:cs typeface="Times New Roman"/>
              </a:rPr>
              <a:t>If the </a:t>
            </a:r>
            <a:r>
              <a:rPr dirty="0" sz="1200" spc="-5">
                <a:latin typeface="Times New Roman"/>
                <a:cs typeface="Times New Roman"/>
              </a:rPr>
              <a:t>session </a:t>
            </a:r>
            <a:r>
              <a:rPr dirty="0" sz="1200">
                <a:latin typeface="Times New Roman"/>
                <a:cs typeface="Times New Roman"/>
              </a:rPr>
              <a:t>is </a:t>
            </a:r>
            <a:r>
              <a:rPr dirty="0" sz="1200" spc="-5">
                <a:latin typeface="Times New Roman"/>
                <a:cs typeface="Times New Roman"/>
              </a:rPr>
              <a:t>denied </a:t>
            </a:r>
            <a:r>
              <a:rPr dirty="0" sz="1200">
                <a:latin typeface="Times New Roman"/>
                <a:cs typeface="Times New Roman"/>
              </a:rPr>
              <a:t>(or a </a:t>
            </a:r>
            <a:r>
              <a:rPr dirty="0" sz="1200" spc="-5">
                <a:latin typeface="Times New Roman"/>
                <a:cs typeface="Times New Roman"/>
              </a:rPr>
              <a:t>previous </a:t>
            </a:r>
            <a:r>
              <a:rPr dirty="0" sz="1200">
                <a:latin typeface="Times New Roman"/>
                <a:cs typeface="Times New Roman"/>
              </a:rPr>
              <a:t>approval is  </a:t>
            </a:r>
            <a:r>
              <a:rPr dirty="0" sz="1200" spc="-5">
                <a:latin typeface="Times New Roman"/>
                <a:cs typeface="Times New Roman"/>
              </a:rPr>
              <a:t>countermanded), </a:t>
            </a:r>
            <a:r>
              <a:rPr dirty="0" sz="1200">
                <a:latin typeface="Times New Roman"/>
                <a:cs typeface="Times New Roman"/>
              </a:rPr>
              <a:t>the </a:t>
            </a:r>
            <a:r>
              <a:rPr dirty="0" sz="1200" spc="-5">
                <a:latin typeface="Times New Roman"/>
                <a:cs typeface="Times New Roman"/>
              </a:rPr>
              <a:t>PA </a:t>
            </a:r>
            <a:r>
              <a:rPr dirty="0" sz="1200">
                <a:latin typeface="Times New Roman"/>
                <a:cs typeface="Times New Roman"/>
              </a:rPr>
              <a:t>signals to </a:t>
            </a:r>
            <a:r>
              <a:rPr dirty="0" sz="1200" spc="-5">
                <a:latin typeface="Times New Roman"/>
                <a:cs typeface="Times New Roman"/>
              </a:rPr>
              <a:t>the PEP </a:t>
            </a:r>
            <a:r>
              <a:rPr dirty="0" sz="1200">
                <a:latin typeface="Times New Roman"/>
                <a:cs typeface="Times New Roman"/>
              </a:rPr>
              <a:t>to shut </a:t>
            </a:r>
            <a:r>
              <a:rPr dirty="0" sz="1200" spc="-5">
                <a:latin typeface="Times New Roman"/>
                <a:cs typeface="Times New Roman"/>
              </a:rPr>
              <a:t>down </a:t>
            </a:r>
            <a:r>
              <a:rPr dirty="0" sz="1200">
                <a:latin typeface="Times New Roman"/>
                <a:cs typeface="Times New Roman"/>
              </a:rPr>
              <a:t>the </a:t>
            </a:r>
            <a:r>
              <a:rPr dirty="0" sz="1200" spc="-5">
                <a:latin typeface="Times New Roman"/>
                <a:cs typeface="Times New Roman"/>
              </a:rPr>
              <a:t>connection. Some  implementations </a:t>
            </a:r>
            <a:r>
              <a:rPr dirty="0" sz="1200">
                <a:latin typeface="Times New Roman"/>
                <a:cs typeface="Times New Roman"/>
              </a:rPr>
              <a:t>may </a:t>
            </a:r>
            <a:r>
              <a:rPr dirty="0" sz="1200" spc="-5">
                <a:latin typeface="Times New Roman"/>
                <a:cs typeface="Times New Roman"/>
              </a:rPr>
              <a:t>treat </a:t>
            </a:r>
            <a:r>
              <a:rPr dirty="0" sz="1200">
                <a:latin typeface="Times New Roman"/>
                <a:cs typeface="Times New Roman"/>
              </a:rPr>
              <a:t>the </a:t>
            </a:r>
            <a:r>
              <a:rPr dirty="0" sz="1200" spc="-5">
                <a:latin typeface="Times New Roman"/>
                <a:cs typeface="Times New Roman"/>
              </a:rPr>
              <a:t>PE and PA </a:t>
            </a:r>
            <a:r>
              <a:rPr dirty="0" sz="1200">
                <a:latin typeface="Times New Roman"/>
                <a:cs typeface="Times New Roman"/>
              </a:rPr>
              <a:t>as a </a:t>
            </a:r>
            <a:r>
              <a:rPr dirty="0" sz="1200" spc="-5">
                <a:latin typeface="Times New Roman"/>
                <a:cs typeface="Times New Roman"/>
              </a:rPr>
              <a:t>single service; here, it </a:t>
            </a:r>
            <a:r>
              <a:rPr dirty="0" sz="1200">
                <a:latin typeface="Times New Roman"/>
                <a:cs typeface="Times New Roman"/>
              </a:rPr>
              <a:t>is </a:t>
            </a:r>
            <a:r>
              <a:rPr dirty="0" sz="1200" spc="-5">
                <a:latin typeface="Times New Roman"/>
                <a:cs typeface="Times New Roman"/>
              </a:rPr>
              <a:t>divided into</a:t>
            </a:r>
            <a:r>
              <a:rPr dirty="0" sz="1200" spc="110">
                <a:latin typeface="Times New Roman"/>
                <a:cs typeface="Times New Roman"/>
              </a:rPr>
              <a:t> </a:t>
            </a:r>
            <a:r>
              <a:rPr dirty="0" sz="1200" spc="-5">
                <a:latin typeface="Times New Roman"/>
                <a:cs typeface="Times New Roman"/>
              </a:rPr>
              <a:t>its</a:t>
            </a:r>
            <a:endParaRPr sz="1200">
              <a:latin typeface="Times New Roman"/>
              <a:cs typeface="Times New Roman"/>
            </a:endParaRPr>
          </a:p>
        </p:txBody>
      </p:sp>
      <p:sp>
        <p:nvSpPr>
          <p:cNvPr id="9" name="object 9"/>
          <p:cNvSpPr/>
          <p:nvPr/>
        </p:nvSpPr>
        <p:spPr>
          <a:xfrm>
            <a:off x="1028700" y="3178634"/>
            <a:ext cx="5710463" cy="2035172"/>
          </a:xfrm>
          <a:prstGeom prst="rect">
            <a:avLst/>
          </a:prstGeom>
          <a:blipFill>
            <a:blip r:embed="rId4" cstate="print"/>
            <a:stretch>
              <a:fillRect/>
            </a:stretch>
          </a:blipFill>
        </p:spPr>
        <p:txBody>
          <a:bodyPr wrap="square" lIns="0" tIns="0" rIns="0" bIns="0" rtlCol="0"/>
          <a:lstStyle/>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9000" cy="7969250"/>
          </a:xfrm>
          <a:prstGeom prst="rect">
            <a:avLst/>
          </a:prstGeom>
        </p:spPr>
        <p:txBody>
          <a:bodyPr wrap="square" lIns="0" tIns="24765" rIns="0" bIns="0" rtlCol="0" vert="horz">
            <a:spAutoFit/>
          </a:bodyPr>
          <a:lstStyle/>
          <a:p>
            <a:pPr marL="469900" marR="617220">
              <a:lnSpc>
                <a:spcPts val="1380"/>
              </a:lnSpc>
              <a:spcBef>
                <a:spcPts val="195"/>
              </a:spcBef>
            </a:pPr>
            <a:r>
              <a:rPr dirty="0" sz="1200" spc="-5">
                <a:latin typeface="Times New Roman"/>
                <a:cs typeface="Times New Roman"/>
              </a:rPr>
              <a:t>two logical components. The PA communicates with </a:t>
            </a:r>
            <a:r>
              <a:rPr dirty="0" sz="1200">
                <a:latin typeface="Times New Roman"/>
                <a:cs typeface="Times New Roman"/>
              </a:rPr>
              <a:t>the </a:t>
            </a:r>
            <a:r>
              <a:rPr dirty="0" sz="1200" spc="-5">
                <a:latin typeface="Times New Roman"/>
                <a:cs typeface="Times New Roman"/>
              </a:rPr>
              <a:t>PEP when creating the  communication </a:t>
            </a:r>
            <a:r>
              <a:rPr dirty="0" sz="1200">
                <a:latin typeface="Times New Roman"/>
                <a:cs typeface="Times New Roman"/>
              </a:rPr>
              <a:t>path. </a:t>
            </a:r>
            <a:r>
              <a:rPr dirty="0" sz="1200" spc="-5">
                <a:latin typeface="Times New Roman"/>
                <a:cs typeface="Times New Roman"/>
              </a:rPr>
              <a:t>This communication </a:t>
            </a:r>
            <a:r>
              <a:rPr dirty="0" sz="1200">
                <a:latin typeface="Times New Roman"/>
                <a:cs typeface="Times New Roman"/>
              </a:rPr>
              <a:t>is </a:t>
            </a:r>
            <a:r>
              <a:rPr dirty="0" sz="1200" spc="-5">
                <a:latin typeface="Times New Roman"/>
                <a:cs typeface="Times New Roman"/>
              </a:rPr>
              <a:t>done </a:t>
            </a:r>
            <a:r>
              <a:rPr dirty="0" sz="1200">
                <a:latin typeface="Times New Roman"/>
                <a:cs typeface="Times New Roman"/>
              </a:rPr>
              <a:t>via </a:t>
            </a:r>
            <a:r>
              <a:rPr dirty="0" sz="1200" spc="-5">
                <a:latin typeface="Times New Roman"/>
                <a:cs typeface="Times New Roman"/>
              </a:rPr>
              <a:t>the control</a:t>
            </a:r>
            <a:r>
              <a:rPr dirty="0" sz="1200" spc="40">
                <a:latin typeface="Times New Roman"/>
                <a:cs typeface="Times New Roman"/>
              </a:rPr>
              <a:t> </a:t>
            </a:r>
            <a:r>
              <a:rPr dirty="0" sz="1200" spc="-5">
                <a:latin typeface="Times New Roman"/>
                <a:cs typeface="Times New Roman"/>
              </a:rPr>
              <a:t>plane.</a:t>
            </a:r>
            <a:endParaRPr sz="1200">
              <a:latin typeface="Times New Roman"/>
              <a:cs typeface="Times New Roman"/>
            </a:endParaRPr>
          </a:p>
          <a:p>
            <a:pPr marL="469900" marR="5080" indent="-228600">
              <a:lnSpc>
                <a:spcPts val="1380"/>
              </a:lnSpc>
              <a:spcBef>
                <a:spcPts val="685"/>
              </a:spcBef>
              <a:buFont typeface="Symbol"/>
              <a:buChar char=""/>
              <a:tabLst>
                <a:tab pos="469265" algn="l"/>
                <a:tab pos="469900" algn="l"/>
              </a:tabLst>
            </a:pPr>
            <a:r>
              <a:rPr dirty="0" sz="1200" spc="-5" b="1">
                <a:latin typeface="Times New Roman"/>
                <a:cs typeface="Times New Roman"/>
              </a:rPr>
              <a:t>Policy enforcement point (PEP): </a:t>
            </a:r>
            <a:r>
              <a:rPr dirty="0" sz="1200" spc="-5">
                <a:latin typeface="Times New Roman"/>
                <a:cs typeface="Times New Roman"/>
              </a:rPr>
              <a:t>This system </a:t>
            </a:r>
            <a:r>
              <a:rPr dirty="0" sz="1200">
                <a:latin typeface="Times New Roman"/>
                <a:cs typeface="Times New Roman"/>
              </a:rPr>
              <a:t>is </a:t>
            </a:r>
            <a:r>
              <a:rPr dirty="0" sz="1200" spc="-5">
                <a:latin typeface="Times New Roman"/>
                <a:cs typeface="Times New Roman"/>
              </a:rPr>
              <a:t>responsible </a:t>
            </a:r>
            <a:r>
              <a:rPr dirty="0" sz="1200">
                <a:latin typeface="Times New Roman"/>
                <a:cs typeface="Times New Roman"/>
              </a:rPr>
              <a:t>for </a:t>
            </a:r>
            <a:r>
              <a:rPr dirty="0" sz="1200" spc="-5">
                <a:latin typeface="Times New Roman"/>
                <a:cs typeface="Times New Roman"/>
              </a:rPr>
              <a:t>enabling, monitoring,  </a:t>
            </a:r>
            <a:r>
              <a:rPr dirty="0" sz="1200">
                <a:latin typeface="Times New Roman"/>
                <a:cs typeface="Times New Roman"/>
              </a:rPr>
              <a:t>and </a:t>
            </a:r>
            <a:r>
              <a:rPr dirty="0" sz="1200" spc="-5">
                <a:latin typeface="Times New Roman"/>
                <a:cs typeface="Times New Roman"/>
              </a:rPr>
              <a:t>eventually terminating connections between </a:t>
            </a:r>
            <a:r>
              <a:rPr dirty="0" sz="1200">
                <a:latin typeface="Times New Roman"/>
                <a:cs typeface="Times New Roman"/>
              </a:rPr>
              <a:t>a </a:t>
            </a:r>
            <a:r>
              <a:rPr dirty="0" sz="1200" spc="-5">
                <a:latin typeface="Times New Roman"/>
                <a:cs typeface="Times New Roman"/>
              </a:rPr>
              <a:t>subject and </a:t>
            </a:r>
            <a:r>
              <a:rPr dirty="0" sz="1200">
                <a:latin typeface="Times New Roman"/>
                <a:cs typeface="Times New Roman"/>
              </a:rPr>
              <a:t>an </a:t>
            </a:r>
            <a:r>
              <a:rPr dirty="0" sz="1200" spc="-5">
                <a:latin typeface="Times New Roman"/>
                <a:cs typeface="Times New Roman"/>
              </a:rPr>
              <a:t>enterprise resource. The  PEP communicates with </a:t>
            </a:r>
            <a:r>
              <a:rPr dirty="0" sz="1200">
                <a:latin typeface="Times New Roman"/>
                <a:cs typeface="Times New Roman"/>
              </a:rPr>
              <a:t>the </a:t>
            </a:r>
            <a:r>
              <a:rPr dirty="0" sz="1200" spc="-5">
                <a:latin typeface="Times New Roman"/>
                <a:cs typeface="Times New Roman"/>
              </a:rPr>
              <a:t>PA </a:t>
            </a:r>
            <a:r>
              <a:rPr dirty="0" sz="1200">
                <a:latin typeface="Times New Roman"/>
                <a:cs typeface="Times New Roman"/>
              </a:rPr>
              <a:t>to </a:t>
            </a:r>
            <a:r>
              <a:rPr dirty="0" sz="1200" spc="-5">
                <a:latin typeface="Times New Roman"/>
                <a:cs typeface="Times New Roman"/>
              </a:rPr>
              <a:t>forward requests and/or receive policy </a:t>
            </a:r>
            <a:r>
              <a:rPr dirty="0" sz="1200">
                <a:latin typeface="Times New Roman"/>
                <a:cs typeface="Times New Roman"/>
              </a:rPr>
              <a:t>updates </a:t>
            </a:r>
            <a:r>
              <a:rPr dirty="0" sz="1200" spc="-5">
                <a:latin typeface="Times New Roman"/>
                <a:cs typeface="Times New Roman"/>
              </a:rPr>
              <a:t>from  </a:t>
            </a:r>
            <a:r>
              <a:rPr dirty="0" sz="1200">
                <a:latin typeface="Times New Roman"/>
                <a:cs typeface="Times New Roman"/>
              </a:rPr>
              <a:t>the </a:t>
            </a:r>
            <a:r>
              <a:rPr dirty="0" sz="1200" spc="-5">
                <a:latin typeface="Times New Roman"/>
                <a:cs typeface="Times New Roman"/>
              </a:rPr>
              <a:t>PA. This </a:t>
            </a:r>
            <a:r>
              <a:rPr dirty="0" sz="1200">
                <a:latin typeface="Times New Roman"/>
                <a:cs typeface="Times New Roman"/>
              </a:rPr>
              <a:t>is a </a:t>
            </a:r>
            <a:r>
              <a:rPr dirty="0" sz="1200" spc="-5">
                <a:latin typeface="Times New Roman"/>
                <a:cs typeface="Times New Roman"/>
              </a:rPr>
              <a:t>single logical component </a:t>
            </a:r>
            <a:r>
              <a:rPr dirty="0" sz="1200">
                <a:latin typeface="Times New Roman"/>
                <a:cs typeface="Times New Roman"/>
              </a:rPr>
              <a:t>in </a:t>
            </a:r>
            <a:r>
              <a:rPr dirty="0" sz="1200" spc="-5">
                <a:latin typeface="Times New Roman"/>
                <a:cs typeface="Times New Roman"/>
              </a:rPr>
              <a:t>ZTA </a:t>
            </a:r>
            <a:r>
              <a:rPr dirty="0" sz="1200">
                <a:latin typeface="Times New Roman"/>
                <a:cs typeface="Times New Roman"/>
              </a:rPr>
              <a:t>but may </a:t>
            </a:r>
            <a:r>
              <a:rPr dirty="0" sz="1200" spc="-5">
                <a:latin typeface="Times New Roman"/>
                <a:cs typeface="Times New Roman"/>
              </a:rPr>
              <a:t>be </a:t>
            </a:r>
            <a:r>
              <a:rPr dirty="0" sz="1200">
                <a:latin typeface="Times New Roman"/>
                <a:cs typeface="Times New Roman"/>
              </a:rPr>
              <a:t>broken </a:t>
            </a:r>
            <a:r>
              <a:rPr dirty="0" sz="1200" spc="-5">
                <a:latin typeface="Times New Roman"/>
                <a:cs typeface="Times New Roman"/>
              </a:rPr>
              <a:t>into two different  components: </a:t>
            </a:r>
            <a:r>
              <a:rPr dirty="0" sz="1200">
                <a:latin typeface="Times New Roman"/>
                <a:cs typeface="Times New Roman"/>
              </a:rPr>
              <a:t>the </a:t>
            </a:r>
            <a:r>
              <a:rPr dirty="0" sz="1200" spc="-5">
                <a:latin typeface="Times New Roman"/>
                <a:cs typeface="Times New Roman"/>
              </a:rPr>
              <a:t>client (e.g., </a:t>
            </a:r>
            <a:r>
              <a:rPr dirty="0" sz="1200">
                <a:latin typeface="Times New Roman"/>
                <a:cs typeface="Times New Roman"/>
              </a:rPr>
              <a:t>agent on a </a:t>
            </a:r>
            <a:r>
              <a:rPr dirty="0" sz="1200" spc="-5">
                <a:latin typeface="Times New Roman"/>
                <a:cs typeface="Times New Roman"/>
              </a:rPr>
              <a:t>laptop) and resource side </a:t>
            </a:r>
            <a:r>
              <a:rPr dirty="0" sz="1200">
                <a:latin typeface="Times New Roman"/>
                <a:cs typeface="Times New Roman"/>
              </a:rPr>
              <a:t>(e.g., </a:t>
            </a:r>
            <a:r>
              <a:rPr dirty="0" sz="1200" spc="-5">
                <a:latin typeface="Times New Roman"/>
                <a:cs typeface="Times New Roman"/>
              </a:rPr>
              <a:t>gateway  </a:t>
            </a:r>
            <a:r>
              <a:rPr dirty="0" sz="1200">
                <a:latin typeface="Times New Roman"/>
                <a:cs typeface="Times New Roman"/>
              </a:rPr>
              <a:t>component </a:t>
            </a:r>
            <a:r>
              <a:rPr dirty="0" sz="1200" spc="-5">
                <a:latin typeface="Times New Roman"/>
                <a:cs typeface="Times New Roman"/>
              </a:rPr>
              <a:t>in </a:t>
            </a:r>
            <a:r>
              <a:rPr dirty="0" sz="1200">
                <a:latin typeface="Times New Roman"/>
                <a:cs typeface="Times New Roman"/>
              </a:rPr>
              <a:t>front </a:t>
            </a:r>
            <a:r>
              <a:rPr dirty="0" sz="1200" spc="-5">
                <a:latin typeface="Times New Roman"/>
                <a:cs typeface="Times New Roman"/>
              </a:rPr>
              <a:t>of resource that controls access) </a:t>
            </a:r>
            <a:r>
              <a:rPr dirty="0" sz="1200">
                <a:latin typeface="Times New Roman"/>
                <a:cs typeface="Times New Roman"/>
              </a:rPr>
              <a:t>or a </a:t>
            </a:r>
            <a:r>
              <a:rPr dirty="0" sz="1200" spc="-5">
                <a:latin typeface="Times New Roman"/>
                <a:cs typeface="Times New Roman"/>
              </a:rPr>
              <a:t>single portal component that </a:t>
            </a:r>
            <a:r>
              <a:rPr dirty="0" sz="1200">
                <a:latin typeface="Times New Roman"/>
                <a:cs typeface="Times New Roman"/>
              </a:rPr>
              <a:t>acts  as a </a:t>
            </a:r>
            <a:r>
              <a:rPr dirty="0" sz="1200" spc="-5">
                <a:latin typeface="Times New Roman"/>
                <a:cs typeface="Times New Roman"/>
              </a:rPr>
              <a:t>gatekeeper </a:t>
            </a:r>
            <a:r>
              <a:rPr dirty="0" sz="1200">
                <a:latin typeface="Times New Roman"/>
                <a:cs typeface="Times New Roman"/>
              </a:rPr>
              <a:t>for </a:t>
            </a:r>
            <a:r>
              <a:rPr dirty="0" sz="1200" spc="-5">
                <a:latin typeface="Times New Roman"/>
                <a:cs typeface="Times New Roman"/>
              </a:rPr>
              <a:t>communication </a:t>
            </a:r>
            <a:r>
              <a:rPr dirty="0" sz="1200">
                <a:latin typeface="Times New Roman"/>
                <a:cs typeface="Times New Roman"/>
              </a:rPr>
              <a:t>paths. </a:t>
            </a:r>
            <a:r>
              <a:rPr dirty="0" sz="1200" spc="-5">
                <a:latin typeface="Times New Roman"/>
                <a:cs typeface="Times New Roman"/>
              </a:rPr>
              <a:t>Beyond </a:t>
            </a:r>
            <a:r>
              <a:rPr dirty="0" sz="1200">
                <a:latin typeface="Times New Roman"/>
                <a:cs typeface="Times New Roman"/>
              </a:rPr>
              <a:t>the </a:t>
            </a:r>
            <a:r>
              <a:rPr dirty="0" sz="1200" spc="-5">
                <a:latin typeface="Times New Roman"/>
                <a:cs typeface="Times New Roman"/>
              </a:rPr>
              <a:t>PEP is </a:t>
            </a:r>
            <a:r>
              <a:rPr dirty="0" sz="1200">
                <a:latin typeface="Times New Roman"/>
                <a:cs typeface="Times New Roman"/>
              </a:rPr>
              <a:t>the </a:t>
            </a:r>
            <a:r>
              <a:rPr dirty="0" sz="1200" spc="-5">
                <a:latin typeface="Times New Roman"/>
                <a:cs typeface="Times New Roman"/>
              </a:rPr>
              <a:t>trust zone </a:t>
            </a:r>
            <a:r>
              <a:rPr dirty="0" sz="1200">
                <a:latin typeface="Times New Roman"/>
                <a:cs typeface="Times New Roman"/>
              </a:rPr>
              <a:t>(see</a:t>
            </a:r>
            <a:r>
              <a:rPr dirty="0" sz="1200" spc="55">
                <a:latin typeface="Times New Roman"/>
                <a:cs typeface="Times New Roman"/>
              </a:rPr>
              <a:t> </a:t>
            </a:r>
            <a:r>
              <a:rPr dirty="0" sz="1200" spc="-5">
                <a:latin typeface="Times New Roman"/>
                <a:cs typeface="Times New Roman"/>
              </a:rPr>
              <a:t>Section</a:t>
            </a:r>
            <a:endParaRPr sz="1200">
              <a:latin typeface="Times New Roman"/>
              <a:cs typeface="Times New Roman"/>
            </a:endParaRPr>
          </a:p>
          <a:p>
            <a:pPr marL="469900">
              <a:lnSpc>
                <a:spcPts val="1345"/>
              </a:lnSpc>
            </a:pPr>
            <a:r>
              <a:rPr dirty="0" sz="1200">
                <a:latin typeface="Times New Roman"/>
                <a:cs typeface="Times New Roman"/>
                <a:hlinkClick r:id="rId2" action="ppaction://hlinksldjump"/>
              </a:rPr>
              <a:t>2</a:t>
            </a:r>
            <a:r>
              <a:rPr dirty="0" sz="1200">
                <a:latin typeface="Times New Roman"/>
                <a:cs typeface="Times New Roman"/>
              </a:rPr>
              <a:t>) hosting </a:t>
            </a:r>
            <a:r>
              <a:rPr dirty="0" sz="1200" spc="-5">
                <a:latin typeface="Times New Roman"/>
                <a:cs typeface="Times New Roman"/>
              </a:rPr>
              <a:t>the enterprise</a:t>
            </a:r>
            <a:r>
              <a:rPr dirty="0" sz="1200" spc="-15">
                <a:latin typeface="Times New Roman"/>
                <a:cs typeface="Times New Roman"/>
              </a:rPr>
              <a:t> </a:t>
            </a:r>
            <a:r>
              <a:rPr dirty="0" sz="1200" spc="-5">
                <a:latin typeface="Times New Roman"/>
                <a:cs typeface="Times New Roman"/>
              </a:rPr>
              <a:t>resource.</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189230">
              <a:lnSpc>
                <a:spcPts val="1380"/>
              </a:lnSpc>
            </a:pPr>
            <a:r>
              <a:rPr dirty="0" sz="1200">
                <a:latin typeface="Times New Roman"/>
                <a:cs typeface="Times New Roman"/>
              </a:rPr>
              <a:t>In </a:t>
            </a:r>
            <a:r>
              <a:rPr dirty="0" sz="1200" spc="-5">
                <a:latin typeface="Times New Roman"/>
                <a:cs typeface="Times New Roman"/>
              </a:rPr>
              <a:t>addition to </a:t>
            </a:r>
            <a:r>
              <a:rPr dirty="0" sz="1200">
                <a:latin typeface="Times New Roman"/>
                <a:cs typeface="Times New Roman"/>
              </a:rPr>
              <a:t>the </a:t>
            </a:r>
            <a:r>
              <a:rPr dirty="0" sz="1200" spc="-5">
                <a:latin typeface="Times New Roman"/>
                <a:cs typeface="Times New Roman"/>
              </a:rPr>
              <a:t>core components in </a:t>
            </a:r>
            <a:r>
              <a:rPr dirty="0" sz="1200">
                <a:latin typeface="Times New Roman"/>
                <a:cs typeface="Times New Roman"/>
              </a:rPr>
              <a:t>an </a:t>
            </a:r>
            <a:r>
              <a:rPr dirty="0" sz="1200" spc="-5">
                <a:latin typeface="Times New Roman"/>
                <a:cs typeface="Times New Roman"/>
              </a:rPr>
              <a:t>enterprise implementing </a:t>
            </a:r>
            <a:r>
              <a:rPr dirty="0" sz="1200">
                <a:latin typeface="Times New Roman"/>
                <a:cs typeface="Times New Roman"/>
              </a:rPr>
              <a:t>a </a:t>
            </a:r>
            <a:r>
              <a:rPr dirty="0" sz="1200" spc="-5">
                <a:latin typeface="Times New Roman"/>
                <a:cs typeface="Times New Roman"/>
              </a:rPr>
              <a:t>ZTA, several data sources  </a:t>
            </a:r>
            <a:r>
              <a:rPr dirty="0" sz="1200">
                <a:latin typeface="Times New Roman"/>
                <a:cs typeface="Times New Roman"/>
              </a:rPr>
              <a:t>provide </a:t>
            </a:r>
            <a:r>
              <a:rPr dirty="0" sz="1200" spc="-5">
                <a:latin typeface="Times New Roman"/>
                <a:cs typeface="Times New Roman"/>
              </a:rPr>
              <a:t>input </a:t>
            </a:r>
            <a:r>
              <a:rPr dirty="0" sz="1200">
                <a:latin typeface="Times New Roman"/>
                <a:cs typeface="Times New Roman"/>
              </a:rPr>
              <a:t>and </a:t>
            </a:r>
            <a:r>
              <a:rPr dirty="0" sz="1200" spc="-5">
                <a:latin typeface="Times New Roman"/>
                <a:cs typeface="Times New Roman"/>
              </a:rPr>
              <a:t>policy </a:t>
            </a:r>
            <a:r>
              <a:rPr dirty="0" sz="1200">
                <a:latin typeface="Times New Roman"/>
                <a:cs typeface="Times New Roman"/>
              </a:rPr>
              <a:t>rules </a:t>
            </a:r>
            <a:r>
              <a:rPr dirty="0" sz="1200" spc="-5">
                <a:latin typeface="Times New Roman"/>
                <a:cs typeface="Times New Roman"/>
              </a:rPr>
              <a:t>used by </a:t>
            </a:r>
            <a:r>
              <a:rPr dirty="0" sz="1200">
                <a:latin typeface="Times New Roman"/>
                <a:cs typeface="Times New Roman"/>
              </a:rPr>
              <a:t>the </a:t>
            </a:r>
            <a:r>
              <a:rPr dirty="0" sz="1200" spc="-5">
                <a:latin typeface="Times New Roman"/>
                <a:cs typeface="Times New Roman"/>
              </a:rPr>
              <a:t>policy </a:t>
            </a:r>
            <a:r>
              <a:rPr dirty="0" sz="1200">
                <a:latin typeface="Times New Roman"/>
                <a:cs typeface="Times New Roman"/>
              </a:rPr>
              <a:t>engine </a:t>
            </a:r>
            <a:r>
              <a:rPr dirty="0" sz="1200" spc="-5">
                <a:latin typeface="Times New Roman"/>
                <a:cs typeface="Times New Roman"/>
              </a:rPr>
              <a:t>when </a:t>
            </a:r>
            <a:r>
              <a:rPr dirty="0" sz="1200">
                <a:latin typeface="Times New Roman"/>
                <a:cs typeface="Times New Roman"/>
              </a:rPr>
              <a:t>making </a:t>
            </a:r>
            <a:r>
              <a:rPr dirty="0" sz="1200" spc="-5">
                <a:latin typeface="Times New Roman"/>
                <a:cs typeface="Times New Roman"/>
              </a:rPr>
              <a:t>access decisions. These  </a:t>
            </a:r>
            <a:r>
              <a:rPr dirty="0" sz="1200">
                <a:latin typeface="Times New Roman"/>
                <a:cs typeface="Times New Roman"/>
              </a:rPr>
              <a:t>include </a:t>
            </a:r>
            <a:r>
              <a:rPr dirty="0" sz="1200" spc="-5">
                <a:latin typeface="Times New Roman"/>
                <a:cs typeface="Times New Roman"/>
              </a:rPr>
              <a:t>local </a:t>
            </a:r>
            <a:r>
              <a:rPr dirty="0" sz="1200">
                <a:latin typeface="Times New Roman"/>
                <a:cs typeface="Times New Roman"/>
              </a:rPr>
              <a:t>data </a:t>
            </a:r>
            <a:r>
              <a:rPr dirty="0" sz="1200" spc="-5">
                <a:latin typeface="Times New Roman"/>
                <a:cs typeface="Times New Roman"/>
              </a:rPr>
              <a:t>sources </a:t>
            </a:r>
            <a:r>
              <a:rPr dirty="0" sz="1200">
                <a:latin typeface="Times New Roman"/>
                <a:cs typeface="Times New Roman"/>
              </a:rPr>
              <a:t>as </a:t>
            </a:r>
            <a:r>
              <a:rPr dirty="0" sz="1200" spc="-5">
                <a:latin typeface="Times New Roman"/>
                <a:cs typeface="Times New Roman"/>
              </a:rPr>
              <a:t>well as external (i.e., nonenterprise-controlled </a:t>
            </a:r>
            <a:r>
              <a:rPr dirty="0" sz="1200">
                <a:latin typeface="Times New Roman"/>
                <a:cs typeface="Times New Roman"/>
              </a:rPr>
              <a:t>or </a:t>
            </a:r>
            <a:r>
              <a:rPr dirty="0" sz="1200" spc="-5">
                <a:latin typeface="Times New Roman"/>
                <a:cs typeface="Times New Roman"/>
              </a:rPr>
              <a:t>-created) </a:t>
            </a:r>
            <a:r>
              <a:rPr dirty="0" sz="1200">
                <a:latin typeface="Times New Roman"/>
                <a:cs typeface="Times New Roman"/>
              </a:rPr>
              <a:t>data  </a:t>
            </a:r>
            <a:r>
              <a:rPr dirty="0" sz="1200" spc="-5">
                <a:latin typeface="Times New Roman"/>
                <a:cs typeface="Times New Roman"/>
              </a:rPr>
              <a:t>sources. These </a:t>
            </a:r>
            <a:r>
              <a:rPr dirty="0" sz="1200">
                <a:latin typeface="Times New Roman"/>
                <a:cs typeface="Times New Roman"/>
              </a:rPr>
              <a:t>can</a:t>
            </a:r>
            <a:r>
              <a:rPr dirty="0" sz="1200" spc="5">
                <a:latin typeface="Times New Roman"/>
                <a:cs typeface="Times New Roman"/>
              </a:rPr>
              <a:t> </a:t>
            </a:r>
            <a:r>
              <a:rPr dirty="0" sz="1200" spc="-5">
                <a:latin typeface="Times New Roman"/>
                <a:cs typeface="Times New Roman"/>
              </a:rPr>
              <a:t>include:</a:t>
            </a:r>
            <a:endParaRPr sz="1200">
              <a:latin typeface="Times New Roman"/>
              <a:cs typeface="Times New Roman"/>
            </a:endParaRPr>
          </a:p>
          <a:p>
            <a:pPr>
              <a:lnSpc>
                <a:spcPct val="100000"/>
              </a:lnSpc>
              <a:spcBef>
                <a:spcPts val="20"/>
              </a:spcBef>
            </a:pPr>
            <a:endParaRPr sz="1100">
              <a:latin typeface="Times New Roman"/>
              <a:cs typeface="Times New Roman"/>
            </a:endParaRPr>
          </a:p>
          <a:p>
            <a:pPr marL="469900" marR="31750" indent="-228600">
              <a:lnSpc>
                <a:spcPts val="1380"/>
              </a:lnSpc>
              <a:buFont typeface="Symbol"/>
              <a:buChar char=""/>
              <a:tabLst>
                <a:tab pos="469265" algn="l"/>
                <a:tab pos="469900" algn="l"/>
              </a:tabLst>
            </a:pPr>
            <a:r>
              <a:rPr dirty="0" sz="1200" spc="-5" b="1">
                <a:latin typeface="Times New Roman"/>
                <a:cs typeface="Times New Roman"/>
              </a:rPr>
              <a:t>Continuous diagnostics and mitigation (CDM) system: </a:t>
            </a:r>
            <a:r>
              <a:rPr dirty="0" sz="1200" spc="-5">
                <a:latin typeface="Times New Roman"/>
                <a:cs typeface="Times New Roman"/>
              </a:rPr>
              <a:t>This gathers information about  </a:t>
            </a:r>
            <a:r>
              <a:rPr dirty="0" sz="1200">
                <a:latin typeface="Times New Roman"/>
                <a:cs typeface="Times New Roman"/>
              </a:rPr>
              <a:t>the </a:t>
            </a:r>
            <a:r>
              <a:rPr dirty="0" sz="1200" spc="-5">
                <a:latin typeface="Times New Roman"/>
                <a:cs typeface="Times New Roman"/>
              </a:rPr>
              <a:t>enterprise asset’s current state and applies updates </a:t>
            </a:r>
            <a:r>
              <a:rPr dirty="0" sz="1200">
                <a:latin typeface="Times New Roman"/>
                <a:cs typeface="Times New Roman"/>
              </a:rPr>
              <a:t>to </a:t>
            </a:r>
            <a:r>
              <a:rPr dirty="0" sz="1200" spc="-5">
                <a:latin typeface="Times New Roman"/>
                <a:cs typeface="Times New Roman"/>
              </a:rPr>
              <a:t>configuration and software  components. An enterprise CDM </a:t>
            </a:r>
            <a:r>
              <a:rPr dirty="0" sz="1200">
                <a:latin typeface="Times New Roman"/>
                <a:cs typeface="Times New Roman"/>
              </a:rPr>
              <a:t>system </a:t>
            </a:r>
            <a:r>
              <a:rPr dirty="0" sz="1200" spc="-5">
                <a:latin typeface="Times New Roman"/>
                <a:cs typeface="Times New Roman"/>
              </a:rPr>
              <a:t>provides </a:t>
            </a:r>
            <a:r>
              <a:rPr dirty="0" sz="1200">
                <a:latin typeface="Times New Roman"/>
                <a:cs typeface="Times New Roman"/>
              </a:rPr>
              <a:t>the </a:t>
            </a:r>
            <a:r>
              <a:rPr dirty="0" sz="1200" spc="-5">
                <a:latin typeface="Times New Roman"/>
                <a:cs typeface="Times New Roman"/>
              </a:rPr>
              <a:t>policy </a:t>
            </a:r>
            <a:r>
              <a:rPr dirty="0" sz="1200">
                <a:latin typeface="Times New Roman"/>
                <a:cs typeface="Times New Roman"/>
              </a:rPr>
              <a:t>engine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information  </a:t>
            </a:r>
            <a:r>
              <a:rPr dirty="0" sz="1200">
                <a:latin typeface="Times New Roman"/>
                <a:cs typeface="Times New Roman"/>
              </a:rPr>
              <a:t>about </a:t>
            </a:r>
            <a:r>
              <a:rPr dirty="0" sz="1200" spc="-5">
                <a:latin typeface="Times New Roman"/>
                <a:cs typeface="Times New Roman"/>
              </a:rPr>
              <a:t>the asset making an </a:t>
            </a:r>
            <a:r>
              <a:rPr dirty="0" sz="1200">
                <a:latin typeface="Times New Roman"/>
                <a:cs typeface="Times New Roman"/>
              </a:rPr>
              <a:t>access </a:t>
            </a:r>
            <a:r>
              <a:rPr dirty="0" sz="1200" spc="-5">
                <a:latin typeface="Times New Roman"/>
                <a:cs typeface="Times New Roman"/>
              </a:rPr>
              <a:t>request, such as whether it is </a:t>
            </a:r>
            <a:r>
              <a:rPr dirty="0" sz="1200">
                <a:latin typeface="Times New Roman"/>
                <a:cs typeface="Times New Roman"/>
              </a:rPr>
              <a:t>running </a:t>
            </a:r>
            <a:r>
              <a:rPr dirty="0" sz="1200" spc="-5">
                <a:latin typeface="Times New Roman"/>
                <a:cs typeface="Times New Roman"/>
              </a:rPr>
              <a:t>the appropriate  </a:t>
            </a:r>
            <a:r>
              <a:rPr dirty="0" sz="1200">
                <a:latin typeface="Times New Roman"/>
                <a:cs typeface="Times New Roman"/>
              </a:rPr>
              <a:t>patched </a:t>
            </a:r>
            <a:r>
              <a:rPr dirty="0" sz="1200" spc="-5">
                <a:latin typeface="Times New Roman"/>
                <a:cs typeface="Times New Roman"/>
              </a:rPr>
              <a:t>operating system (OS), </a:t>
            </a:r>
            <a:r>
              <a:rPr dirty="0" sz="1200">
                <a:latin typeface="Times New Roman"/>
                <a:cs typeface="Times New Roman"/>
              </a:rPr>
              <a:t>the </a:t>
            </a:r>
            <a:r>
              <a:rPr dirty="0" sz="1200" spc="-5">
                <a:latin typeface="Times New Roman"/>
                <a:cs typeface="Times New Roman"/>
              </a:rPr>
              <a:t>integrity of enterprise-approved software components  </a:t>
            </a:r>
            <a:r>
              <a:rPr dirty="0" sz="1200">
                <a:latin typeface="Times New Roman"/>
                <a:cs typeface="Times New Roman"/>
              </a:rPr>
              <a:t>or </a:t>
            </a:r>
            <a:r>
              <a:rPr dirty="0" sz="1200" spc="-5">
                <a:latin typeface="Times New Roman"/>
                <a:cs typeface="Times New Roman"/>
              </a:rPr>
              <a:t>presence </a:t>
            </a:r>
            <a:r>
              <a:rPr dirty="0" sz="1200">
                <a:latin typeface="Times New Roman"/>
                <a:cs typeface="Times New Roman"/>
              </a:rPr>
              <a:t>of </a:t>
            </a:r>
            <a:r>
              <a:rPr dirty="0" sz="1200" spc="-5">
                <a:latin typeface="Times New Roman"/>
                <a:cs typeface="Times New Roman"/>
              </a:rPr>
              <a:t>non-approved components </a:t>
            </a:r>
            <a:r>
              <a:rPr dirty="0" sz="1200">
                <a:latin typeface="Times New Roman"/>
                <a:cs typeface="Times New Roman"/>
              </a:rPr>
              <a:t>and </a:t>
            </a:r>
            <a:r>
              <a:rPr dirty="0" sz="1200" spc="-5">
                <a:latin typeface="Times New Roman"/>
                <a:cs typeface="Times New Roman"/>
              </a:rPr>
              <a:t>whether </a:t>
            </a:r>
            <a:r>
              <a:rPr dirty="0" sz="1200">
                <a:latin typeface="Times New Roman"/>
                <a:cs typeface="Times New Roman"/>
              </a:rPr>
              <a:t>the </a:t>
            </a:r>
            <a:r>
              <a:rPr dirty="0" sz="1200" spc="-5">
                <a:latin typeface="Times New Roman"/>
                <a:cs typeface="Times New Roman"/>
              </a:rPr>
              <a:t>asset </a:t>
            </a:r>
            <a:r>
              <a:rPr dirty="0" sz="1200">
                <a:latin typeface="Times New Roman"/>
                <a:cs typeface="Times New Roman"/>
              </a:rPr>
              <a:t>has any </a:t>
            </a:r>
            <a:r>
              <a:rPr dirty="0" sz="1200" spc="-5">
                <a:latin typeface="Times New Roman"/>
                <a:cs typeface="Times New Roman"/>
              </a:rPr>
              <a:t>known  vulnerabilities. CDM </a:t>
            </a:r>
            <a:r>
              <a:rPr dirty="0" sz="1200">
                <a:latin typeface="Times New Roman"/>
                <a:cs typeface="Times New Roman"/>
              </a:rPr>
              <a:t>systems are </a:t>
            </a:r>
            <a:r>
              <a:rPr dirty="0" sz="1200" spc="-5">
                <a:latin typeface="Times New Roman"/>
                <a:cs typeface="Times New Roman"/>
              </a:rPr>
              <a:t>also responsible </a:t>
            </a:r>
            <a:r>
              <a:rPr dirty="0" sz="1200">
                <a:latin typeface="Times New Roman"/>
                <a:cs typeface="Times New Roman"/>
              </a:rPr>
              <a:t>for </a:t>
            </a:r>
            <a:r>
              <a:rPr dirty="0" sz="1200" spc="-5">
                <a:latin typeface="Times New Roman"/>
                <a:cs typeface="Times New Roman"/>
              </a:rPr>
              <a:t>identifying </a:t>
            </a:r>
            <a:r>
              <a:rPr dirty="0" sz="1200">
                <a:latin typeface="Times New Roman"/>
                <a:cs typeface="Times New Roman"/>
              </a:rPr>
              <a:t>and </a:t>
            </a:r>
            <a:r>
              <a:rPr dirty="0" sz="1200" spc="-5">
                <a:latin typeface="Times New Roman"/>
                <a:cs typeface="Times New Roman"/>
              </a:rPr>
              <a:t>potentially  enforcing </a:t>
            </a:r>
            <a:r>
              <a:rPr dirty="0" sz="1200">
                <a:latin typeface="Times New Roman"/>
                <a:cs typeface="Times New Roman"/>
              </a:rPr>
              <a:t>a </a:t>
            </a:r>
            <a:r>
              <a:rPr dirty="0" sz="1200" spc="-5">
                <a:latin typeface="Times New Roman"/>
                <a:cs typeface="Times New Roman"/>
              </a:rPr>
              <a:t>subset </a:t>
            </a:r>
            <a:r>
              <a:rPr dirty="0" sz="1200">
                <a:latin typeface="Times New Roman"/>
                <a:cs typeface="Times New Roman"/>
              </a:rPr>
              <a:t>of </a:t>
            </a:r>
            <a:r>
              <a:rPr dirty="0" sz="1200" spc="-5">
                <a:latin typeface="Times New Roman"/>
                <a:cs typeface="Times New Roman"/>
              </a:rPr>
              <a:t>polices </a:t>
            </a:r>
            <a:r>
              <a:rPr dirty="0" sz="1200">
                <a:latin typeface="Times New Roman"/>
                <a:cs typeface="Times New Roman"/>
              </a:rPr>
              <a:t>on </a:t>
            </a:r>
            <a:r>
              <a:rPr dirty="0" sz="1200" spc="-5">
                <a:latin typeface="Times New Roman"/>
                <a:cs typeface="Times New Roman"/>
              </a:rPr>
              <a:t>nonenterprise devices active </a:t>
            </a:r>
            <a:r>
              <a:rPr dirty="0" sz="1200">
                <a:latin typeface="Times New Roman"/>
                <a:cs typeface="Times New Roman"/>
              </a:rPr>
              <a:t>on </a:t>
            </a:r>
            <a:r>
              <a:rPr dirty="0" sz="1200" spc="-5">
                <a:latin typeface="Times New Roman"/>
                <a:cs typeface="Times New Roman"/>
              </a:rPr>
              <a:t>enterprise</a:t>
            </a:r>
            <a:r>
              <a:rPr dirty="0" sz="1200" spc="165">
                <a:latin typeface="Times New Roman"/>
                <a:cs typeface="Times New Roman"/>
              </a:rPr>
              <a:t> </a:t>
            </a:r>
            <a:r>
              <a:rPr dirty="0" sz="1200" spc="-5">
                <a:latin typeface="Times New Roman"/>
                <a:cs typeface="Times New Roman"/>
              </a:rPr>
              <a:t>infrastructure.</a:t>
            </a:r>
            <a:endParaRPr sz="1200">
              <a:latin typeface="Times New Roman"/>
              <a:cs typeface="Times New Roman"/>
            </a:endParaRPr>
          </a:p>
          <a:p>
            <a:pPr marL="469900" marR="207645" indent="-228600">
              <a:lnSpc>
                <a:spcPts val="1380"/>
              </a:lnSpc>
              <a:spcBef>
                <a:spcPts val="685"/>
              </a:spcBef>
              <a:buFont typeface="Symbol"/>
              <a:buChar char=""/>
              <a:tabLst>
                <a:tab pos="469265" algn="l"/>
                <a:tab pos="469900" algn="l"/>
              </a:tabLst>
            </a:pPr>
            <a:r>
              <a:rPr dirty="0" sz="1200" spc="-5" b="1">
                <a:latin typeface="Times New Roman"/>
                <a:cs typeface="Times New Roman"/>
              </a:rPr>
              <a:t>Industry compliance system: </a:t>
            </a:r>
            <a:r>
              <a:rPr dirty="0" sz="1200" spc="-5">
                <a:latin typeface="Times New Roman"/>
                <a:cs typeface="Times New Roman"/>
              </a:rPr>
              <a:t>This ensures that the enterprise remains compliant with  </a:t>
            </a:r>
            <a:r>
              <a:rPr dirty="0" sz="1200">
                <a:latin typeface="Times New Roman"/>
                <a:cs typeface="Times New Roman"/>
              </a:rPr>
              <a:t>any </a:t>
            </a:r>
            <a:r>
              <a:rPr dirty="0" sz="1200" spc="-5">
                <a:latin typeface="Times New Roman"/>
                <a:cs typeface="Times New Roman"/>
              </a:rPr>
              <a:t>regulatory regime that it </a:t>
            </a:r>
            <a:r>
              <a:rPr dirty="0" sz="1200">
                <a:latin typeface="Times New Roman"/>
                <a:cs typeface="Times New Roman"/>
              </a:rPr>
              <a:t>may </a:t>
            </a:r>
            <a:r>
              <a:rPr dirty="0" sz="1200" spc="-5">
                <a:latin typeface="Times New Roman"/>
                <a:cs typeface="Times New Roman"/>
              </a:rPr>
              <a:t>fall </a:t>
            </a:r>
            <a:r>
              <a:rPr dirty="0" sz="1200">
                <a:latin typeface="Times New Roman"/>
                <a:cs typeface="Times New Roman"/>
              </a:rPr>
              <a:t>under (e.g., </a:t>
            </a:r>
            <a:r>
              <a:rPr dirty="0" sz="1200" spc="-5">
                <a:latin typeface="Times New Roman"/>
                <a:cs typeface="Times New Roman"/>
              </a:rPr>
              <a:t>FISMA, healthcare </a:t>
            </a:r>
            <a:r>
              <a:rPr dirty="0" sz="1200">
                <a:latin typeface="Times New Roman"/>
                <a:cs typeface="Times New Roman"/>
              </a:rPr>
              <a:t>or </a:t>
            </a:r>
            <a:r>
              <a:rPr dirty="0" sz="1200" spc="-5">
                <a:latin typeface="Times New Roman"/>
                <a:cs typeface="Times New Roman"/>
              </a:rPr>
              <a:t>financial  </a:t>
            </a:r>
            <a:r>
              <a:rPr dirty="0" sz="1200">
                <a:latin typeface="Times New Roman"/>
                <a:cs typeface="Times New Roman"/>
              </a:rPr>
              <a:t>industry </a:t>
            </a:r>
            <a:r>
              <a:rPr dirty="0" sz="1200" spc="-5">
                <a:latin typeface="Times New Roman"/>
                <a:cs typeface="Times New Roman"/>
              </a:rPr>
              <a:t>information security requirements). This includes all </a:t>
            </a:r>
            <a:r>
              <a:rPr dirty="0" sz="1200">
                <a:latin typeface="Times New Roman"/>
                <a:cs typeface="Times New Roman"/>
              </a:rPr>
              <a:t>the </a:t>
            </a:r>
            <a:r>
              <a:rPr dirty="0" sz="1200" spc="-5">
                <a:latin typeface="Times New Roman"/>
                <a:cs typeface="Times New Roman"/>
              </a:rPr>
              <a:t>policy rules that </a:t>
            </a:r>
            <a:r>
              <a:rPr dirty="0" sz="1200">
                <a:latin typeface="Times New Roman"/>
                <a:cs typeface="Times New Roman"/>
              </a:rPr>
              <a:t>an  </a:t>
            </a:r>
            <a:r>
              <a:rPr dirty="0" sz="1200" spc="-5">
                <a:latin typeface="Times New Roman"/>
                <a:cs typeface="Times New Roman"/>
              </a:rPr>
              <a:t>enterprise develops </a:t>
            </a:r>
            <a:r>
              <a:rPr dirty="0" sz="1200">
                <a:latin typeface="Times New Roman"/>
                <a:cs typeface="Times New Roman"/>
              </a:rPr>
              <a:t>to </a:t>
            </a:r>
            <a:r>
              <a:rPr dirty="0" sz="1200" spc="-5">
                <a:latin typeface="Times New Roman"/>
                <a:cs typeface="Times New Roman"/>
              </a:rPr>
              <a:t>ensure</a:t>
            </a:r>
            <a:r>
              <a:rPr dirty="0" sz="1200">
                <a:latin typeface="Times New Roman"/>
                <a:cs typeface="Times New Roman"/>
              </a:rPr>
              <a:t> </a:t>
            </a:r>
            <a:r>
              <a:rPr dirty="0" sz="1200" spc="-5">
                <a:latin typeface="Times New Roman"/>
                <a:cs typeface="Times New Roman"/>
              </a:rPr>
              <a:t>compliance.</a:t>
            </a:r>
            <a:endParaRPr sz="1200">
              <a:latin typeface="Times New Roman"/>
              <a:cs typeface="Times New Roman"/>
            </a:endParaRPr>
          </a:p>
          <a:p>
            <a:pPr marL="469900" marR="73025" indent="-228600">
              <a:lnSpc>
                <a:spcPct val="95800"/>
              </a:lnSpc>
              <a:spcBef>
                <a:spcPts val="650"/>
              </a:spcBef>
              <a:buFont typeface="Symbol"/>
              <a:buChar char=""/>
              <a:tabLst>
                <a:tab pos="469265" algn="l"/>
                <a:tab pos="469900" algn="l"/>
              </a:tabLst>
            </a:pPr>
            <a:r>
              <a:rPr dirty="0" sz="1200" spc="-5" b="1">
                <a:latin typeface="Times New Roman"/>
                <a:cs typeface="Times New Roman"/>
              </a:rPr>
              <a:t>Threat intelligence feed(s): </a:t>
            </a:r>
            <a:r>
              <a:rPr dirty="0" sz="1200" spc="-5">
                <a:latin typeface="Times New Roman"/>
                <a:cs typeface="Times New Roman"/>
              </a:rPr>
              <a:t>This provides information </a:t>
            </a:r>
            <a:r>
              <a:rPr dirty="0" sz="1200">
                <a:latin typeface="Times New Roman"/>
                <a:cs typeface="Times New Roman"/>
              </a:rPr>
              <a:t>from </a:t>
            </a:r>
            <a:r>
              <a:rPr dirty="0" sz="1200" spc="-5">
                <a:latin typeface="Times New Roman"/>
                <a:cs typeface="Times New Roman"/>
              </a:rPr>
              <a:t>internal </a:t>
            </a:r>
            <a:r>
              <a:rPr dirty="0" sz="1200">
                <a:latin typeface="Times New Roman"/>
                <a:cs typeface="Times New Roman"/>
              </a:rPr>
              <a:t>or </a:t>
            </a:r>
            <a:r>
              <a:rPr dirty="0" sz="1200" spc="-5">
                <a:latin typeface="Times New Roman"/>
                <a:cs typeface="Times New Roman"/>
              </a:rPr>
              <a:t>external sources  </a:t>
            </a:r>
            <a:r>
              <a:rPr dirty="0" sz="1200">
                <a:latin typeface="Times New Roman"/>
                <a:cs typeface="Times New Roman"/>
              </a:rPr>
              <a:t>that </a:t>
            </a:r>
            <a:r>
              <a:rPr dirty="0" sz="1200" spc="-5">
                <a:latin typeface="Times New Roman"/>
                <a:cs typeface="Times New Roman"/>
              </a:rPr>
              <a:t>help </a:t>
            </a:r>
            <a:r>
              <a:rPr dirty="0" sz="1200">
                <a:latin typeface="Times New Roman"/>
                <a:cs typeface="Times New Roman"/>
              </a:rPr>
              <a:t>the policy </a:t>
            </a:r>
            <a:r>
              <a:rPr dirty="0" sz="1200" spc="-5">
                <a:latin typeface="Times New Roman"/>
                <a:cs typeface="Times New Roman"/>
              </a:rPr>
              <a:t>engine </a:t>
            </a:r>
            <a:r>
              <a:rPr dirty="0" sz="1200">
                <a:latin typeface="Times New Roman"/>
                <a:cs typeface="Times New Roman"/>
              </a:rPr>
              <a:t>make </a:t>
            </a:r>
            <a:r>
              <a:rPr dirty="0" sz="1200" spc="-5">
                <a:latin typeface="Times New Roman"/>
                <a:cs typeface="Times New Roman"/>
              </a:rPr>
              <a:t>access decisions. These could </a:t>
            </a:r>
            <a:r>
              <a:rPr dirty="0" sz="1200">
                <a:latin typeface="Times New Roman"/>
                <a:cs typeface="Times New Roman"/>
              </a:rPr>
              <a:t>be </a:t>
            </a:r>
            <a:r>
              <a:rPr dirty="0" sz="1200" spc="-5">
                <a:latin typeface="Times New Roman"/>
                <a:cs typeface="Times New Roman"/>
              </a:rPr>
              <a:t>multiple services that  </a:t>
            </a:r>
            <a:r>
              <a:rPr dirty="0" sz="1200">
                <a:latin typeface="Times New Roman"/>
                <a:cs typeface="Times New Roman"/>
              </a:rPr>
              <a:t>take </a:t>
            </a:r>
            <a:r>
              <a:rPr dirty="0" sz="1200" spc="-5">
                <a:latin typeface="Times New Roman"/>
                <a:cs typeface="Times New Roman"/>
              </a:rPr>
              <a:t>data from internal and/or multiple external sources </a:t>
            </a:r>
            <a:r>
              <a:rPr dirty="0" sz="1200">
                <a:latin typeface="Times New Roman"/>
                <a:cs typeface="Times New Roman"/>
              </a:rPr>
              <a:t>and </a:t>
            </a:r>
            <a:r>
              <a:rPr dirty="0" sz="1200" spc="-5">
                <a:latin typeface="Times New Roman"/>
                <a:cs typeface="Times New Roman"/>
              </a:rPr>
              <a:t>provide information about  newly discovered attacks </a:t>
            </a:r>
            <a:r>
              <a:rPr dirty="0" sz="1200">
                <a:latin typeface="Times New Roman"/>
                <a:cs typeface="Times New Roman"/>
              </a:rPr>
              <a:t>or </a:t>
            </a:r>
            <a:r>
              <a:rPr dirty="0" sz="1200" spc="-5">
                <a:latin typeface="Times New Roman"/>
                <a:cs typeface="Times New Roman"/>
              </a:rPr>
              <a:t>vulnerabilities. This </a:t>
            </a:r>
            <a:r>
              <a:rPr dirty="0" sz="1200">
                <a:latin typeface="Times New Roman"/>
                <a:cs typeface="Times New Roman"/>
              </a:rPr>
              <a:t>also </a:t>
            </a:r>
            <a:r>
              <a:rPr dirty="0" sz="1200" spc="-5">
                <a:latin typeface="Times New Roman"/>
                <a:cs typeface="Times New Roman"/>
              </a:rPr>
              <a:t>includes newly discovered flaws </a:t>
            </a:r>
            <a:r>
              <a:rPr dirty="0" sz="1200">
                <a:latin typeface="Times New Roman"/>
                <a:cs typeface="Times New Roman"/>
              </a:rPr>
              <a:t>in  </a:t>
            </a:r>
            <a:r>
              <a:rPr dirty="0" sz="1200" spc="-5">
                <a:latin typeface="Times New Roman"/>
                <a:cs typeface="Times New Roman"/>
              </a:rPr>
              <a:t>software, newly identified malware, </a:t>
            </a:r>
            <a:r>
              <a:rPr dirty="0" sz="1200">
                <a:latin typeface="Times New Roman"/>
                <a:cs typeface="Times New Roman"/>
              </a:rPr>
              <a:t>and </a:t>
            </a:r>
            <a:r>
              <a:rPr dirty="0" sz="1200" spc="-5">
                <a:latin typeface="Times New Roman"/>
                <a:cs typeface="Times New Roman"/>
              </a:rPr>
              <a:t>reported attacks </a:t>
            </a:r>
            <a:r>
              <a:rPr dirty="0" sz="1200">
                <a:latin typeface="Times New Roman"/>
                <a:cs typeface="Times New Roman"/>
              </a:rPr>
              <a:t>to </a:t>
            </a:r>
            <a:r>
              <a:rPr dirty="0" sz="1200" spc="-5">
                <a:latin typeface="Times New Roman"/>
                <a:cs typeface="Times New Roman"/>
              </a:rPr>
              <a:t>other assets that </a:t>
            </a:r>
            <a:r>
              <a:rPr dirty="0" sz="1200">
                <a:latin typeface="Times New Roman"/>
                <a:cs typeface="Times New Roman"/>
              </a:rPr>
              <a:t>the </a:t>
            </a:r>
            <a:r>
              <a:rPr dirty="0" sz="1200" spc="-5">
                <a:latin typeface="Times New Roman"/>
                <a:cs typeface="Times New Roman"/>
              </a:rPr>
              <a:t>policy  </a:t>
            </a:r>
            <a:r>
              <a:rPr dirty="0" sz="1200">
                <a:latin typeface="Times New Roman"/>
                <a:cs typeface="Times New Roman"/>
              </a:rPr>
              <a:t>engine </a:t>
            </a:r>
            <a:r>
              <a:rPr dirty="0" sz="1200" spc="-5">
                <a:latin typeface="Times New Roman"/>
                <a:cs typeface="Times New Roman"/>
              </a:rPr>
              <a:t>will want </a:t>
            </a:r>
            <a:r>
              <a:rPr dirty="0" sz="1200">
                <a:latin typeface="Times New Roman"/>
                <a:cs typeface="Times New Roman"/>
              </a:rPr>
              <a:t>to </a:t>
            </a:r>
            <a:r>
              <a:rPr dirty="0" sz="1200" spc="-5">
                <a:latin typeface="Times New Roman"/>
                <a:cs typeface="Times New Roman"/>
              </a:rPr>
              <a:t>deny </a:t>
            </a:r>
            <a:r>
              <a:rPr dirty="0" sz="1200">
                <a:latin typeface="Times New Roman"/>
                <a:cs typeface="Times New Roman"/>
              </a:rPr>
              <a:t>access to </a:t>
            </a:r>
            <a:r>
              <a:rPr dirty="0" sz="1200" spc="-5">
                <a:latin typeface="Times New Roman"/>
                <a:cs typeface="Times New Roman"/>
              </a:rPr>
              <a:t>from enterprise</a:t>
            </a:r>
            <a:r>
              <a:rPr dirty="0" sz="1200" spc="10">
                <a:latin typeface="Times New Roman"/>
                <a:cs typeface="Times New Roman"/>
              </a:rPr>
              <a:t> </a:t>
            </a:r>
            <a:r>
              <a:rPr dirty="0" sz="1200" spc="-5">
                <a:latin typeface="Times New Roman"/>
                <a:cs typeface="Times New Roman"/>
              </a:rPr>
              <a:t>assets.</a:t>
            </a:r>
            <a:endParaRPr sz="1200">
              <a:latin typeface="Times New Roman"/>
              <a:cs typeface="Times New Roman"/>
            </a:endParaRPr>
          </a:p>
          <a:p>
            <a:pPr marL="469900" marR="92075" indent="-228600">
              <a:lnSpc>
                <a:spcPct val="96000"/>
              </a:lnSpc>
              <a:spcBef>
                <a:spcPts val="680"/>
              </a:spcBef>
              <a:buFont typeface="Symbol"/>
              <a:buChar char=""/>
              <a:tabLst>
                <a:tab pos="469265" algn="l"/>
                <a:tab pos="469900" algn="l"/>
              </a:tabLst>
            </a:pPr>
            <a:r>
              <a:rPr dirty="0" sz="1200" spc="-5" b="1">
                <a:latin typeface="Times New Roman"/>
                <a:cs typeface="Times New Roman"/>
              </a:rPr>
              <a:t>Network and </a:t>
            </a:r>
            <a:r>
              <a:rPr dirty="0" sz="1200" b="1">
                <a:latin typeface="Times New Roman"/>
                <a:cs typeface="Times New Roman"/>
              </a:rPr>
              <a:t>system </a:t>
            </a:r>
            <a:r>
              <a:rPr dirty="0" sz="1200" spc="-5" b="1">
                <a:latin typeface="Times New Roman"/>
                <a:cs typeface="Times New Roman"/>
              </a:rPr>
              <a:t>activity logs: </a:t>
            </a:r>
            <a:r>
              <a:rPr dirty="0" sz="1200" spc="-5">
                <a:latin typeface="Times New Roman"/>
                <a:cs typeface="Times New Roman"/>
              </a:rPr>
              <a:t>This enterprise system aggregates asset </a:t>
            </a:r>
            <a:r>
              <a:rPr dirty="0" sz="1200">
                <a:latin typeface="Times New Roman"/>
                <a:cs typeface="Times New Roman"/>
              </a:rPr>
              <a:t>logs,  </a:t>
            </a:r>
            <a:r>
              <a:rPr dirty="0" sz="1200" spc="-5">
                <a:latin typeface="Times New Roman"/>
                <a:cs typeface="Times New Roman"/>
              </a:rPr>
              <a:t>network traffic, resource </a:t>
            </a:r>
            <a:r>
              <a:rPr dirty="0" sz="1200">
                <a:latin typeface="Times New Roman"/>
                <a:cs typeface="Times New Roman"/>
              </a:rPr>
              <a:t>access </a:t>
            </a:r>
            <a:r>
              <a:rPr dirty="0" sz="1200" spc="-5">
                <a:latin typeface="Times New Roman"/>
                <a:cs typeface="Times New Roman"/>
              </a:rPr>
              <a:t>actions, </a:t>
            </a:r>
            <a:r>
              <a:rPr dirty="0" sz="1200">
                <a:latin typeface="Times New Roman"/>
                <a:cs typeface="Times New Roman"/>
              </a:rPr>
              <a:t>and </a:t>
            </a:r>
            <a:r>
              <a:rPr dirty="0" sz="1200" spc="-5">
                <a:latin typeface="Times New Roman"/>
                <a:cs typeface="Times New Roman"/>
              </a:rPr>
              <a:t>other </a:t>
            </a:r>
            <a:r>
              <a:rPr dirty="0" sz="1200">
                <a:latin typeface="Times New Roman"/>
                <a:cs typeface="Times New Roman"/>
              </a:rPr>
              <a:t>events </a:t>
            </a:r>
            <a:r>
              <a:rPr dirty="0" sz="1200" spc="-5">
                <a:latin typeface="Times New Roman"/>
                <a:cs typeface="Times New Roman"/>
              </a:rPr>
              <a:t>that </a:t>
            </a:r>
            <a:r>
              <a:rPr dirty="0" sz="1200">
                <a:latin typeface="Times New Roman"/>
                <a:cs typeface="Times New Roman"/>
              </a:rPr>
              <a:t>provide </a:t>
            </a:r>
            <a:r>
              <a:rPr dirty="0" sz="1200" spc="-5">
                <a:latin typeface="Times New Roman"/>
                <a:cs typeface="Times New Roman"/>
              </a:rPr>
              <a:t>real-time (or near-  real-time) feedback </a:t>
            </a:r>
            <a:r>
              <a:rPr dirty="0" sz="1200">
                <a:latin typeface="Times New Roman"/>
                <a:cs typeface="Times New Roman"/>
              </a:rPr>
              <a:t>on </a:t>
            </a:r>
            <a:r>
              <a:rPr dirty="0" sz="1200" spc="-5">
                <a:latin typeface="Times New Roman"/>
                <a:cs typeface="Times New Roman"/>
              </a:rPr>
              <a:t>the security posture of enterprise information</a:t>
            </a:r>
            <a:r>
              <a:rPr dirty="0" sz="1200" spc="8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marL="469900" marR="69850" indent="-228600">
              <a:lnSpc>
                <a:spcPts val="1380"/>
              </a:lnSpc>
              <a:spcBef>
                <a:spcPts val="720"/>
              </a:spcBef>
              <a:buFont typeface="Symbol"/>
              <a:buChar char=""/>
              <a:tabLst>
                <a:tab pos="469265" algn="l"/>
                <a:tab pos="469900" algn="l"/>
              </a:tabLst>
            </a:pPr>
            <a:r>
              <a:rPr dirty="0" sz="1200" spc="-5" b="1">
                <a:latin typeface="Times New Roman"/>
                <a:cs typeface="Times New Roman"/>
              </a:rPr>
              <a:t>Data </a:t>
            </a:r>
            <a:r>
              <a:rPr dirty="0" sz="1200" b="1">
                <a:latin typeface="Times New Roman"/>
                <a:cs typeface="Times New Roman"/>
              </a:rPr>
              <a:t>access </a:t>
            </a:r>
            <a:r>
              <a:rPr dirty="0" sz="1200" spc="-5" b="1">
                <a:latin typeface="Times New Roman"/>
                <a:cs typeface="Times New Roman"/>
              </a:rPr>
              <a:t>policies: </a:t>
            </a:r>
            <a:r>
              <a:rPr dirty="0" sz="1200" spc="-5">
                <a:latin typeface="Times New Roman"/>
                <a:cs typeface="Times New Roman"/>
              </a:rPr>
              <a:t>These are </a:t>
            </a:r>
            <a:r>
              <a:rPr dirty="0" sz="1200">
                <a:latin typeface="Times New Roman"/>
                <a:cs typeface="Times New Roman"/>
              </a:rPr>
              <a:t>the </a:t>
            </a:r>
            <a:r>
              <a:rPr dirty="0" sz="1200" spc="-5">
                <a:latin typeface="Times New Roman"/>
                <a:cs typeface="Times New Roman"/>
              </a:rPr>
              <a:t>attributes, rules, </a:t>
            </a:r>
            <a:r>
              <a:rPr dirty="0" sz="1200">
                <a:latin typeface="Times New Roman"/>
                <a:cs typeface="Times New Roman"/>
              </a:rPr>
              <a:t>and </a:t>
            </a:r>
            <a:r>
              <a:rPr dirty="0" sz="1200" spc="-5">
                <a:latin typeface="Times New Roman"/>
                <a:cs typeface="Times New Roman"/>
              </a:rPr>
              <a:t>policies about access </a:t>
            </a:r>
            <a:r>
              <a:rPr dirty="0" sz="1200">
                <a:latin typeface="Times New Roman"/>
                <a:cs typeface="Times New Roman"/>
              </a:rPr>
              <a:t>to  </a:t>
            </a:r>
            <a:r>
              <a:rPr dirty="0" sz="1200" spc="-5">
                <a:latin typeface="Times New Roman"/>
                <a:cs typeface="Times New Roman"/>
              </a:rPr>
              <a:t>enterprise resources. This </a:t>
            </a:r>
            <a:r>
              <a:rPr dirty="0" sz="1200">
                <a:latin typeface="Times New Roman"/>
                <a:cs typeface="Times New Roman"/>
              </a:rPr>
              <a:t>set of </a:t>
            </a:r>
            <a:r>
              <a:rPr dirty="0" sz="1200" spc="-5">
                <a:latin typeface="Times New Roman"/>
                <a:cs typeface="Times New Roman"/>
              </a:rPr>
              <a:t>rules </a:t>
            </a:r>
            <a:r>
              <a:rPr dirty="0" sz="1200">
                <a:latin typeface="Times New Roman"/>
                <a:cs typeface="Times New Roman"/>
              </a:rPr>
              <a:t>could be </a:t>
            </a:r>
            <a:r>
              <a:rPr dirty="0" sz="1200" spc="-5">
                <a:latin typeface="Times New Roman"/>
                <a:cs typeface="Times New Roman"/>
              </a:rPr>
              <a:t>encoded </a:t>
            </a:r>
            <a:r>
              <a:rPr dirty="0" sz="1200">
                <a:latin typeface="Times New Roman"/>
                <a:cs typeface="Times New Roman"/>
              </a:rPr>
              <a:t>in </a:t>
            </a:r>
            <a:r>
              <a:rPr dirty="0" sz="1200" spc="-5">
                <a:latin typeface="Times New Roman"/>
                <a:cs typeface="Times New Roman"/>
              </a:rPr>
              <a:t>(via management interface) </a:t>
            </a:r>
            <a:r>
              <a:rPr dirty="0" sz="1200">
                <a:latin typeface="Times New Roman"/>
                <a:cs typeface="Times New Roman"/>
              </a:rPr>
              <a:t>or  </a:t>
            </a:r>
            <a:r>
              <a:rPr dirty="0" sz="1200" spc="-5">
                <a:latin typeface="Times New Roman"/>
                <a:cs typeface="Times New Roman"/>
              </a:rPr>
              <a:t>dynamically generated by </a:t>
            </a:r>
            <a:r>
              <a:rPr dirty="0" sz="1200">
                <a:latin typeface="Times New Roman"/>
                <a:cs typeface="Times New Roman"/>
              </a:rPr>
              <a:t>the </a:t>
            </a:r>
            <a:r>
              <a:rPr dirty="0" sz="1200" spc="-5">
                <a:latin typeface="Times New Roman"/>
                <a:cs typeface="Times New Roman"/>
              </a:rPr>
              <a:t>policy </a:t>
            </a:r>
            <a:r>
              <a:rPr dirty="0" sz="1200">
                <a:latin typeface="Times New Roman"/>
                <a:cs typeface="Times New Roman"/>
              </a:rPr>
              <a:t>engine. </a:t>
            </a:r>
            <a:r>
              <a:rPr dirty="0" sz="1200" spc="-5">
                <a:latin typeface="Times New Roman"/>
                <a:cs typeface="Times New Roman"/>
              </a:rPr>
              <a:t>These policies are </a:t>
            </a:r>
            <a:r>
              <a:rPr dirty="0" sz="1200">
                <a:latin typeface="Times New Roman"/>
                <a:cs typeface="Times New Roman"/>
              </a:rPr>
              <a:t>the </a:t>
            </a:r>
            <a:r>
              <a:rPr dirty="0" sz="1200" spc="-5">
                <a:latin typeface="Times New Roman"/>
                <a:cs typeface="Times New Roman"/>
              </a:rPr>
              <a:t>starting </a:t>
            </a:r>
            <a:r>
              <a:rPr dirty="0" sz="1200">
                <a:latin typeface="Times New Roman"/>
                <a:cs typeface="Times New Roman"/>
              </a:rPr>
              <a:t>point </a:t>
            </a:r>
            <a:r>
              <a:rPr dirty="0" sz="1200" spc="-5">
                <a:latin typeface="Times New Roman"/>
                <a:cs typeface="Times New Roman"/>
              </a:rPr>
              <a:t>for  authorizing </a:t>
            </a:r>
            <a:r>
              <a:rPr dirty="0" sz="1200">
                <a:latin typeface="Times New Roman"/>
                <a:cs typeface="Times New Roman"/>
              </a:rPr>
              <a:t>access to a </a:t>
            </a:r>
            <a:r>
              <a:rPr dirty="0" sz="1200" spc="-5">
                <a:latin typeface="Times New Roman"/>
                <a:cs typeface="Times New Roman"/>
              </a:rPr>
              <a:t>resource </a:t>
            </a:r>
            <a:r>
              <a:rPr dirty="0" sz="1200">
                <a:latin typeface="Times New Roman"/>
                <a:cs typeface="Times New Roman"/>
              </a:rPr>
              <a:t>as </a:t>
            </a:r>
            <a:r>
              <a:rPr dirty="0" sz="1200" spc="-5">
                <a:latin typeface="Times New Roman"/>
                <a:cs typeface="Times New Roman"/>
              </a:rPr>
              <a:t>they </a:t>
            </a:r>
            <a:r>
              <a:rPr dirty="0" sz="1200">
                <a:latin typeface="Times New Roman"/>
                <a:cs typeface="Times New Roman"/>
              </a:rPr>
              <a:t>provide the </a:t>
            </a:r>
            <a:r>
              <a:rPr dirty="0" sz="1200" spc="-5">
                <a:latin typeface="Times New Roman"/>
                <a:cs typeface="Times New Roman"/>
              </a:rPr>
              <a:t>basic access privileges </a:t>
            </a:r>
            <a:r>
              <a:rPr dirty="0" sz="1200">
                <a:latin typeface="Times New Roman"/>
                <a:cs typeface="Times New Roman"/>
              </a:rPr>
              <a:t>for </a:t>
            </a:r>
            <a:r>
              <a:rPr dirty="0" sz="1200" spc="-5">
                <a:latin typeface="Times New Roman"/>
                <a:cs typeface="Times New Roman"/>
              </a:rPr>
              <a:t>accounts  </a:t>
            </a:r>
            <a:r>
              <a:rPr dirty="0" sz="1200">
                <a:latin typeface="Times New Roman"/>
                <a:cs typeface="Times New Roman"/>
              </a:rPr>
              <a:t>and </a:t>
            </a:r>
            <a:r>
              <a:rPr dirty="0" sz="1200" spc="-5">
                <a:latin typeface="Times New Roman"/>
                <a:cs typeface="Times New Roman"/>
              </a:rPr>
              <a:t>applications/services </a:t>
            </a:r>
            <a:r>
              <a:rPr dirty="0" sz="1200">
                <a:latin typeface="Times New Roman"/>
                <a:cs typeface="Times New Roman"/>
              </a:rPr>
              <a:t>in the </a:t>
            </a:r>
            <a:r>
              <a:rPr dirty="0" sz="1200" spc="-5">
                <a:latin typeface="Times New Roman"/>
                <a:cs typeface="Times New Roman"/>
              </a:rPr>
              <a:t>enterprise. These policies should </a:t>
            </a:r>
            <a:r>
              <a:rPr dirty="0" sz="1200">
                <a:latin typeface="Times New Roman"/>
                <a:cs typeface="Times New Roman"/>
              </a:rPr>
              <a:t>be </a:t>
            </a:r>
            <a:r>
              <a:rPr dirty="0" sz="1200" spc="-5">
                <a:latin typeface="Times New Roman"/>
                <a:cs typeface="Times New Roman"/>
              </a:rPr>
              <a:t>based </a:t>
            </a:r>
            <a:r>
              <a:rPr dirty="0" sz="1200">
                <a:latin typeface="Times New Roman"/>
                <a:cs typeface="Times New Roman"/>
              </a:rPr>
              <a:t>on the </a:t>
            </a:r>
            <a:r>
              <a:rPr dirty="0" sz="1200" spc="-5">
                <a:latin typeface="Times New Roman"/>
                <a:cs typeface="Times New Roman"/>
              </a:rPr>
              <a:t>defined  mission roles </a:t>
            </a:r>
            <a:r>
              <a:rPr dirty="0" sz="1200">
                <a:latin typeface="Times New Roman"/>
                <a:cs typeface="Times New Roman"/>
              </a:rPr>
              <a:t>and needs of the </a:t>
            </a:r>
            <a:r>
              <a:rPr dirty="0" sz="1200" spc="-5">
                <a:latin typeface="Times New Roman"/>
                <a:cs typeface="Times New Roman"/>
              </a:rPr>
              <a:t>organization.</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7605" y="862837"/>
            <a:ext cx="3674110" cy="330200"/>
          </a:xfrm>
          <a:prstGeom prst="rect">
            <a:avLst/>
          </a:prstGeom>
        </p:spPr>
        <p:txBody>
          <a:bodyPr wrap="square" lIns="0" tIns="12065" rIns="0" bIns="0" rtlCol="0" vert="horz">
            <a:spAutoFit/>
          </a:bodyPr>
          <a:lstStyle/>
          <a:p>
            <a:pPr marL="12700">
              <a:lnSpc>
                <a:spcPct val="100000"/>
              </a:lnSpc>
              <a:spcBef>
                <a:spcPts val="95"/>
              </a:spcBef>
            </a:pPr>
            <a:r>
              <a:rPr dirty="0" sz="2000" spc="-5" b="1">
                <a:latin typeface="Times New Roman"/>
                <a:cs typeface="Times New Roman"/>
              </a:rPr>
              <a:t>NIST Special Publication</a:t>
            </a:r>
            <a:r>
              <a:rPr dirty="0" sz="2000" spc="-20" b="1">
                <a:latin typeface="Times New Roman"/>
                <a:cs typeface="Times New Roman"/>
              </a:rPr>
              <a:t> </a:t>
            </a:r>
            <a:r>
              <a:rPr dirty="0" sz="2000" spc="-5" b="1">
                <a:latin typeface="Times New Roman"/>
                <a:cs typeface="Times New Roman"/>
              </a:rPr>
              <a:t>800-207</a:t>
            </a:r>
            <a:endParaRPr sz="2000">
              <a:latin typeface="Times New Roman"/>
              <a:cs typeface="Times New Roman"/>
            </a:endParaRPr>
          </a:p>
        </p:txBody>
      </p:sp>
      <p:sp>
        <p:nvSpPr>
          <p:cNvPr id="3" name="object 3"/>
          <p:cNvSpPr txBox="1">
            <a:spLocks noGrp="1"/>
          </p:cNvSpPr>
          <p:nvPr>
            <p:ph type="title"/>
          </p:nvPr>
        </p:nvSpPr>
        <p:spPr>
          <a:prstGeom prst="rect"/>
        </p:spPr>
        <p:txBody>
          <a:bodyPr wrap="square" lIns="0" tIns="12700" rIns="0" bIns="0" rtlCol="0" vert="horz">
            <a:spAutoFit/>
          </a:bodyPr>
          <a:lstStyle/>
          <a:p>
            <a:pPr marL="2263140">
              <a:lnSpc>
                <a:spcPct val="100000"/>
              </a:lnSpc>
              <a:spcBef>
                <a:spcPts val="100"/>
              </a:spcBef>
            </a:pPr>
            <a:r>
              <a:rPr dirty="0" spc="-5"/>
              <a:t>Zero Trust</a:t>
            </a:r>
            <a:r>
              <a:rPr dirty="0" spc="-35"/>
              <a:t> </a:t>
            </a:r>
            <a:r>
              <a:rPr dirty="0" spc="-5"/>
              <a:t>Architecture</a:t>
            </a:r>
          </a:p>
        </p:txBody>
      </p:sp>
      <p:sp>
        <p:nvSpPr>
          <p:cNvPr id="4" name="object 4"/>
          <p:cNvSpPr txBox="1"/>
          <p:nvPr/>
        </p:nvSpPr>
        <p:spPr>
          <a:xfrm>
            <a:off x="3364279" y="2543810"/>
            <a:ext cx="3507104" cy="3918585"/>
          </a:xfrm>
          <a:prstGeom prst="rect">
            <a:avLst/>
          </a:prstGeom>
        </p:spPr>
        <p:txBody>
          <a:bodyPr wrap="square" lIns="0" tIns="26670" rIns="0" bIns="0" rtlCol="0" vert="horz">
            <a:spAutoFit/>
          </a:bodyPr>
          <a:lstStyle/>
          <a:p>
            <a:pPr algn="r" marL="2372995" marR="5080" indent="354330">
              <a:lnSpc>
                <a:spcPts val="1610"/>
              </a:lnSpc>
              <a:spcBef>
                <a:spcPts val="210"/>
              </a:spcBef>
            </a:pPr>
            <a:r>
              <a:rPr dirty="0" sz="1400" spc="-5">
                <a:latin typeface="Times New Roman"/>
                <a:cs typeface="Times New Roman"/>
              </a:rPr>
              <a:t>Scott</a:t>
            </a:r>
            <a:r>
              <a:rPr dirty="0" sz="1400" spc="-75">
                <a:latin typeface="Times New Roman"/>
                <a:cs typeface="Times New Roman"/>
              </a:rPr>
              <a:t> </a:t>
            </a:r>
            <a:r>
              <a:rPr dirty="0" sz="1400" spc="-5">
                <a:latin typeface="Times New Roman"/>
                <a:cs typeface="Times New Roman"/>
              </a:rPr>
              <a:t>Rose </a:t>
            </a:r>
            <a:r>
              <a:rPr dirty="0" sz="1400" spc="-5">
                <a:latin typeface="Times New Roman"/>
                <a:cs typeface="Times New Roman"/>
              </a:rPr>
              <a:t> </a:t>
            </a:r>
            <a:r>
              <a:rPr dirty="0" sz="1400" spc="-5">
                <a:latin typeface="Times New Roman"/>
                <a:cs typeface="Times New Roman"/>
              </a:rPr>
              <a:t>Oliver</a:t>
            </a:r>
            <a:r>
              <a:rPr dirty="0" sz="1400" spc="-70">
                <a:latin typeface="Times New Roman"/>
                <a:cs typeface="Times New Roman"/>
              </a:rPr>
              <a:t> </a:t>
            </a:r>
            <a:r>
              <a:rPr dirty="0" sz="1400" spc="-5">
                <a:latin typeface="Times New Roman"/>
                <a:cs typeface="Times New Roman"/>
              </a:rPr>
              <a:t>Borchert</a:t>
            </a:r>
            <a:endParaRPr sz="1400">
              <a:latin typeface="Times New Roman"/>
              <a:cs typeface="Times New Roman"/>
            </a:endParaRPr>
          </a:p>
          <a:p>
            <a:pPr algn="r" marR="5715">
              <a:lnSpc>
                <a:spcPts val="1530"/>
              </a:lnSpc>
            </a:pPr>
            <a:r>
              <a:rPr dirty="0" sz="1400" spc="-5" i="1">
                <a:latin typeface="Times New Roman"/>
                <a:cs typeface="Times New Roman"/>
              </a:rPr>
              <a:t>Advanced Network Technologies</a:t>
            </a:r>
            <a:r>
              <a:rPr dirty="0" sz="1400" i="1">
                <a:latin typeface="Times New Roman"/>
                <a:cs typeface="Times New Roman"/>
              </a:rPr>
              <a:t> </a:t>
            </a:r>
            <a:r>
              <a:rPr dirty="0" sz="1400" spc="-5" i="1">
                <a:latin typeface="Times New Roman"/>
                <a:cs typeface="Times New Roman"/>
              </a:rPr>
              <a:t>Division</a:t>
            </a:r>
            <a:endParaRPr sz="1400">
              <a:latin typeface="Times New Roman"/>
              <a:cs typeface="Times New Roman"/>
            </a:endParaRPr>
          </a:p>
          <a:p>
            <a:pPr algn="r" marR="5715">
              <a:lnSpc>
                <a:spcPts val="1645"/>
              </a:lnSpc>
            </a:pPr>
            <a:r>
              <a:rPr dirty="0" sz="1400" spc="-5" i="1">
                <a:latin typeface="Times New Roman"/>
                <a:cs typeface="Times New Roman"/>
              </a:rPr>
              <a:t>Information Technology Laboratory</a:t>
            </a:r>
            <a:endParaRPr sz="1400">
              <a:latin typeface="Times New Roman"/>
              <a:cs typeface="Times New Roman"/>
            </a:endParaRPr>
          </a:p>
          <a:p>
            <a:pPr>
              <a:lnSpc>
                <a:spcPct val="100000"/>
              </a:lnSpc>
              <a:spcBef>
                <a:spcPts val="50"/>
              </a:spcBef>
            </a:pPr>
            <a:endParaRPr sz="1350">
              <a:latin typeface="Times New Roman"/>
              <a:cs typeface="Times New Roman"/>
            </a:endParaRPr>
          </a:p>
          <a:p>
            <a:pPr algn="r" marL="2613660" marR="5080" indent="-5080">
              <a:lnSpc>
                <a:spcPct val="95900"/>
              </a:lnSpc>
            </a:pPr>
            <a:r>
              <a:rPr dirty="0" sz="1400" spc="-5">
                <a:latin typeface="Times New Roman"/>
                <a:cs typeface="Times New Roman"/>
              </a:rPr>
              <a:t>Stu</a:t>
            </a:r>
            <a:r>
              <a:rPr dirty="0" sz="1400" spc="-70">
                <a:latin typeface="Times New Roman"/>
                <a:cs typeface="Times New Roman"/>
              </a:rPr>
              <a:t> </a:t>
            </a:r>
            <a:r>
              <a:rPr dirty="0" sz="1400" spc="-5">
                <a:latin typeface="Times New Roman"/>
                <a:cs typeface="Times New Roman"/>
              </a:rPr>
              <a:t>Mitchell </a:t>
            </a:r>
            <a:r>
              <a:rPr dirty="0" sz="1400" spc="-5">
                <a:latin typeface="Times New Roman"/>
                <a:cs typeface="Times New Roman"/>
              </a:rPr>
              <a:t> </a:t>
            </a:r>
            <a:r>
              <a:rPr dirty="0" sz="1400" spc="-5" i="1">
                <a:latin typeface="Times New Roman"/>
                <a:cs typeface="Times New Roman"/>
              </a:rPr>
              <a:t>Stu2</a:t>
            </a:r>
            <a:r>
              <a:rPr dirty="0" sz="1400" spc="-10" i="1">
                <a:latin typeface="Times New Roman"/>
                <a:cs typeface="Times New Roman"/>
              </a:rPr>
              <a:t>L</a:t>
            </a:r>
            <a:r>
              <a:rPr dirty="0" sz="1400" spc="-5" i="1">
                <a:latin typeface="Times New Roman"/>
                <a:cs typeface="Times New Roman"/>
              </a:rPr>
              <a:t>abs </a:t>
            </a:r>
            <a:r>
              <a:rPr dirty="0" sz="1400" spc="-5" i="1">
                <a:latin typeface="Times New Roman"/>
                <a:cs typeface="Times New Roman"/>
              </a:rPr>
              <a:t> </a:t>
            </a:r>
            <a:r>
              <a:rPr dirty="0" sz="1400" spc="-5" i="1">
                <a:latin typeface="Times New Roman"/>
                <a:cs typeface="Times New Roman"/>
              </a:rPr>
              <a:t>Stafford,</a:t>
            </a:r>
            <a:r>
              <a:rPr dirty="0" sz="1400" spc="-70" i="1">
                <a:latin typeface="Times New Roman"/>
                <a:cs typeface="Times New Roman"/>
              </a:rPr>
              <a:t> </a:t>
            </a:r>
            <a:r>
              <a:rPr dirty="0" sz="1400" spc="-5" i="1">
                <a:latin typeface="Times New Roman"/>
                <a:cs typeface="Times New Roman"/>
              </a:rPr>
              <a:t>VA</a:t>
            </a:r>
            <a:endParaRPr sz="1400">
              <a:latin typeface="Times New Roman"/>
              <a:cs typeface="Times New Roman"/>
            </a:endParaRPr>
          </a:p>
          <a:p>
            <a:pPr>
              <a:lnSpc>
                <a:spcPct val="100000"/>
              </a:lnSpc>
              <a:spcBef>
                <a:spcPts val="45"/>
              </a:spcBef>
            </a:pPr>
            <a:endParaRPr sz="1400">
              <a:latin typeface="Times New Roman"/>
              <a:cs typeface="Times New Roman"/>
            </a:endParaRPr>
          </a:p>
          <a:p>
            <a:pPr algn="r" marL="77470" marR="5080" indent="2374265">
              <a:lnSpc>
                <a:spcPts val="1610"/>
              </a:lnSpc>
            </a:pPr>
            <a:r>
              <a:rPr dirty="0" sz="1400" spc="-5">
                <a:latin typeface="Times New Roman"/>
                <a:cs typeface="Times New Roman"/>
              </a:rPr>
              <a:t>Sean</a:t>
            </a:r>
            <a:r>
              <a:rPr dirty="0" sz="1400" spc="-75">
                <a:latin typeface="Times New Roman"/>
                <a:cs typeface="Times New Roman"/>
              </a:rPr>
              <a:t> </a:t>
            </a:r>
            <a:r>
              <a:rPr dirty="0" sz="1400" spc="-5">
                <a:latin typeface="Times New Roman"/>
                <a:cs typeface="Times New Roman"/>
              </a:rPr>
              <a:t>Connelly </a:t>
            </a:r>
            <a:r>
              <a:rPr dirty="0" sz="1400" spc="-5">
                <a:latin typeface="Times New Roman"/>
                <a:cs typeface="Times New Roman"/>
              </a:rPr>
              <a:t> </a:t>
            </a:r>
            <a:r>
              <a:rPr dirty="0" sz="1400" spc="-5" i="1">
                <a:latin typeface="Times New Roman"/>
                <a:cs typeface="Times New Roman"/>
              </a:rPr>
              <a:t>Cybersecurity &amp; Infrastructure</a:t>
            </a:r>
            <a:r>
              <a:rPr dirty="0" sz="1400" spc="10" i="1">
                <a:latin typeface="Times New Roman"/>
                <a:cs typeface="Times New Roman"/>
              </a:rPr>
              <a:t> </a:t>
            </a:r>
            <a:r>
              <a:rPr dirty="0" sz="1400" spc="-5" i="1">
                <a:latin typeface="Times New Roman"/>
                <a:cs typeface="Times New Roman"/>
              </a:rPr>
              <a:t>Security</a:t>
            </a:r>
            <a:r>
              <a:rPr dirty="0" sz="1400" i="1">
                <a:latin typeface="Times New Roman"/>
                <a:cs typeface="Times New Roman"/>
              </a:rPr>
              <a:t> </a:t>
            </a:r>
            <a:r>
              <a:rPr dirty="0" sz="1400" spc="-5" i="1">
                <a:latin typeface="Times New Roman"/>
                <a:cs typeface="Times New Roman"/>
              </a:rPr>
              <a:t>Agency </a:t>
            </a:r>
            <a:r>
              <a:rPr dirty="0" sz="1400" spc="-5" i="1">
                <a:latin typeface="Times New Roman"/>
                <a:cs typeface="Times New Roman"/>
              </a:rPr>
              <a:t> </a:t>
            </a:r>
            <a:r>
              <a:rPr dirty="0" sz="1400" spc="-5" i="1">
                <a:latin typeface="Times New Roman"/>
                <a:cs typeface="Times New Roman"/>
              </a:rPr>
              <a:t>Department of Homeland</a:t>
            </a:r>
            <a:r>
              <a:rPr dirty="0" sz="1400" spc="-30" i="1">
                <a:latin typeface="Times New Roman"/>
                <a:cs typeface="Times New Roman"/>
              </a:rPr>
              <a:t> </a:t>
            </a:r>
            <a:r>
              <a:rPr dirty="0" sz="1400" spc="-5" i="1">
                <a:latin typeface="Times New Roman"/>
                <a:cs typeface="Times New Roman"/>
              </a:rPr>
              <a:t>Security</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0"/>
              </a:spcBef>
            </a:pPr>
            <a:endParaRPr sz="1250">
              <a:latin typeface="Times New Roman"/>
              <a:cs typeface="Times New Roman"/>
            </a:endParaRPr>
          </a:p>
          <a:p>
            <a:pPr algn="r" marL="539750" marR="5080" indent="-527685">
              <a:lnSpc>
                <a:spcPts val="1610"/>
              </a:lnSpc>
              <a:spcBef>
                <a:spcPts val="5"/>
              </a:spcBef>
            </a:pPr>
            <a:r>
              <a:rPr dirty="0" sz="1400" spc="-5">
                <a:latin typeface="Times New Roman"/>
                <a:cs typeface="Times New Roman"/>
              </a:rPr>
              <a:t>This publication is available free of</a:t>
            </a:r>
            <a:r>
              <a:rPr dirty="0" sz="1400" spc="45">
                <a:latin typeface="Times New Roman"/>
                <a:cs typeface="Times New Roman"/>
              </a:rPr>
              <a:t> </a:t>
            </a:r>
            <a:r>
              <a:rPr dirty="0" sz="1400" spc="-5">
                <a:latin typeface="Times New Roman"/>
                <a:cs typeface="Times New Roman"/>
              </a:rPr>
              <a:t>charge</a:t>
            </a:r>
            <a:r>
              <a:rPr dirty="0" sz="1400">
                <a:latin typeface="Times New Roman"/>
                <a:cs typeface="Times New Roman"/>
              </a:rPr>
              <a:t> </a:t>
            </a:r>
            <a:r>
              <a:rPr dirty="0" sz="1400" spc="-5">
                <a:latin typeface="Times New Roman"/>
                <a:cs typeface="Times New Roman"/>
              </a:rPr>
              <a:t>from: </a:t>
            </a:r>
            <a:r>
              <a:rPr dirty="0" sz="1400" spc="-5">
                <a:latin typeface="Times New Roman"/>
                <a:cs typeface="Times New Roman"/>
              </a:rPr>
              <a:t> </a:t>
            </a:r>
            <a:r>
              <a:rPr dirty="0" sz="1400" spc="-5">
                <a:latin typeface="Times New Roman"/>
                <a:cs typeface="Times New Roman"/>
              </a:rPr>
              <a:t>https://doi.org/10.6028/NIST.SP.800-207</a:t>
            </a:r>
            <a:endParaRPr sz="1400">
              <a:latin typeface="Times New Roman"/>
              <a:cs typeface="Times New Roman"/>
            </a:endParaRPr>
          </a:p>
          <a:p>
            <a:pPr>
              <a:lnSpc>
                <a:spcPct val="100000"/>
              </a:lnSpc>
            </a:pPr>
            <a:endParaRPr sz="1500">
              <a:latin typeface="Times New Roman"/>
              <a:cs typeface="Times New Roman"/>
            </a:endParaRPr>
          </a:p>
          <a:p>
            <a:pPr>
              <a:lnSpc>
                <a:spcPct val="100000"/>
              </a:lnSpc>
            </a:pPr>
            <a:endParaRPr sz="1200">
              <a:latin typeface="Times New Roman"/>
              <a:cs typeface="Times New Roman"/>
            </a:endParaRPr>
          </a:p>
          <a:p>
            <a:pPr algn="r" marR="5080">
              <a:lnSpc>
                <a:spcPct val="100000"/>
              </a:lnSpc>
            </a:pPr>
            <a:r>
              <a:rPr dirty="0" sz="1400" spc="-5">
                <a:latin typeface="Times New Roman"/>
                <a:cs typeface="Times New Roman"/>
              </a:rPr>
              <a:t>August</a:t>
            </a:r>
            <a:r>
              <a:rPr dirty="0" sz="1400" spc="-75">
                <a:latin typeface="Times New Roman"/>
                <a:cs typeface="Times New Roman"/>
              </a:rPr>
              <a:t> </a:t>
            </a:r>
            <a:r>
              <a:rPr dirty="0" sz="1400" spc="-5">
                <a:latin typeface="Times New Roman"/>
                <a:cs typeface="Times New Roman"/>
              </a:rPr>
              <a:t>2020</a:t>
            </a:r>
            <a:endParaRPr sz="1400">
              <a:latin typeface="Times New Roman"/>
              <a:cs typeface="Times New Roman"/>
            </a:endParaRPr>
          </a:p>
        </p:txBody>
      </p:sp>
      <p:sp>
        <p:nvSpPr>
          <p:cNvPr id="5" name="object 5"/>
          <p:cNvSpPr txBox="1"/>
          <p:nvPr/>
        </p:nvSpPr>
        <p:spPr>
          <a:xfrm>
            <a:off x="1953239" y="8099490"/>
            <a:ext cx="4919345" cy="777240"/>
          </a:xfrm>
          <a:prstGeom prst="rect">
            <a:avLst/>
          </a:prstGeom>
        </p:spPr>
        <p:txBody>
          <a:bodyPr wrap="square" lIns="0" tIns="12065" rIns="0" bIns="0" rtlCol="0" vert="horz">
            <a:spAutoFit/>
          </a:bodyPr>
          <a:lstStyle/>
          <a:p>
            <a:pPr algn="r" marR="6985">
              <a:lnSpc>
                <a:spcPts val="1295"/>
              </a:lnSpc>
              <a:spcBef>
                <a:spcPts val="95"/>
              </a:spcBef>
            </a:pPr>
            <a:r>
              <a:rPr dirty="0" sz="1100" spc="-5">
                <a:latin typeface="Times New Roman"/>
                <a:cs typeface="Times New Roman"/>
              </a:rPr>
              <a:t>U.S. Department of</a:t>
            </a:r>
            <a:r>
              <a:rPr dirty="0" sz="1100" spc="-50">
                <a:latin typeface="Times New Roman"/>
                <a:cs typeface="Times New Roman"/>
              </a:rPr>
              <a:t> </a:t>
            </a:r>
            <a:r>
              <a:rPr dirty="0" sz="1100" spc="-5">
                <a:latin typeface="Times New Roman"/>
                <a:cs typeface="Times New Roman"/>
              </a:rPr>
              <a:t>Commerce</a:t>
            </a:r>
            <a:endParaRPr sz="1100">
              <a:latin typeface="Times New Roman"/>
              <a:cs typeface="Times New Roman"/>
            </a:endParaRPr>
          </a:p>
          <a:p>
            <a:pPr algn="r" marR="5080">
              <a:lnSpc>
                <a:spcPts val="1175"/>
              </a:lnSpc>
            </a:pPr>
            <a:r>
              <a:rPr dirty="0" sz="1000" spc="-5" i="1">
                <a:latin typeface="Times New Roman"/>
                <a:cs typeface="Times New Roman"/>
              </a:rPr>
              <a:t>Wilbur </a:t>
            </a:r>
            <a:r>
              <a:rPr dirty="0" sz="1000" i="1">
                <a:latin typeface="Times New Roman"/>
                <a:cs typeface="Times New Roman"/>
              </a:rPr>
              <a:t>L. </a:t>
            </a:r>
            <a:r>
              <a:rPr dirty="0" sz="1000" spc="-5" i="1">
                <a:latin typeface="Times New Roman"/>
                <a:cs typeface="Times New Roman"/>
              </a:rPr>
              <a:t>Ross, Jr.,</a:t>
            </a:r>
            <a:r>
              <a:rPr dirty="0" sz="1000" spc="-30" i="1">
                <a:latin typeface="Times New Roman"/>
                <a:cs typeface="Times New Roman"/>
              </a:rPr>
              <a:t> </a:t>
            </a:r>
            <a:r>
              <a:rPr dirty="0" sz="1000" spc="-5" i="1">
                <a:latin typeface="Times New Roman"/>
                <a:cs typeface="Times New Roman"/>
              </a:rPr>
              <a:t>Secretary</a:t>
            </a:r>
            <a:endParaRPr sz="1000">
              <a:latin typeface="Times New Roman"/>
              <a:cs typeface="Times New Roman"/>
            </a:endParaRPr>
          </a:p>
          <a:p>
            <a:pPr>
              <a:lnSpc>
                <a:spcPct val="100000"/>
              </a:lnSpc>
              <a:spcBef>
                <a:spcPts val="5"/>
              </a:spcBef>
            </a:pPr>
            <a:endParaRPr sz="950">
              <a:latin typeface="Times New Roman"/>
              <a:cs typeface="Times New Roman"/>
            </a:endParaRPr>
          </a:p>
          <a:p>
            <a:pPr algn="r" marR="5080">
              <a:lnSpc>
                <a:spcPts val="1175"/>
              </a:lnSpc>
              <a:spcBef>
                <a:spcPts val="5"/>
              </a:spcBef>
            </a:pPr>
            <a:r>
              <a:rPr dirty="0" sz="1000" spc="-5">
                <a:latin typeface="Times New Roman"/>
                <a:cs typeface="Times New Roman"/>
              </a:rPr>
              <a:t>National Institute of Standards and</a:t>
            </a:r>
            <a:r>
              <a:rPr dirty="0" sz="1000" spc="25">
                <a:latin typeface="Times New Roman"/>
                <a:cs typeface="Times New Roman"/>
              </a:rPr>
              <a:t> </a:t>
            </a:r>
            <a:r>
              <a:rPr dirty="0" sz="1000" spc="-5">
                <a:latin typeface="Times New Roman"/>
                <a:cs typeface="Times New Roman"/>
              </a:rPr>
              <a:t>Technology</a:t>
            </a:r>
            <a:endParaRPr sz="1000">
              <a:latin typeface="Times New Roman"/>
              <a:cs typeface="Times New Roman"/>
            </a:endParaRPr>
          </a:p>
          <a:p>
            <a:pPr algn="r" marR="5080">
              <a:lnSpc>
                <a:spcPts val="1175"/>
              </a:lnSpc>
            </a:pPr>
            <a:r>
              <a:rPr dirty="0" sz="1000" spc="-5" i="1">
                <a:latin typeface="Times New Roman"/>
                <a:cs typeface="Times New Roman"/>
              </a:rPr>
              <a:t>Walter Copan, NIST Director and Under Secretary </a:t>
            </a:r>
            <a:r>
              <a:rPr dirty="0" sz="1000" i="1">
                <a:latin typeface="Times New Roman"/>
                <a:cs typeface="Times New Roman"/>
              </a:rPr>
              <a:t>of </a:t>
            </a:r>
            <a:r>
              <a:rPr dirty="0" sz="1000" spc="-5" i="1">
                <a:latin typeface="Times New Roman"/>
                <a:cs typeface="Times New Roman"/>
              </a:rPr>
              <a:t>Commerce for Standards and</a:t>
            </a:r>
            <a:r>
              <a:rPr dirty="0" sz="1000" spc="135" i="1">
                <a:latin typeface="Times New Roman"/>
                <a:cs typeface="Times New Roman"/>
              </a:rPr>
              <a:t> </a:t>
            </a:r>
            <a:r>
              <a:rPr dirty="0" sz="1000" spc="-5" i="1">
                <a:latin typeface="Times New Roman"/>
                <a:cs typeface="Times New Roman"/>
              </a:rPr>
              <a:t>Technology</a:t>
            </a:r>
            <a:endParaRPr sz="1000">
              <a:latin typeface="Times New Roman"/>
              <a:cs typeface="Times New Roman"/>
            </a:endParaRPr>
          </a:p>
        </p:txBody>
      </p:sp>
      <p:sp>
        <p:nvSpPr>
          <p:cNvPr id="6" name="object 6"/>
          <p:cNvSpPr/>
          <p:nvPr/>
        </p:nvSpPr>
        <p:spPr>
          <a:xfrm>
            <a:off x="5740039" y="6681268"/>
            <a:ext cx="1076894" cy="109382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5721563" y="7188402"/>
            <a:ext cx="61594" cy="57785"/>
          </a:xfrm>
          <a:custGeom>
            <a:avLst/>
            <a:gdLst/>
            <a:ahLst/>
            <a:cxnLst/>
            <a:rect l="l" t="t" r="r" b="b"/>
            <a:pathLst>
              <a:path w="61595" h="57784">
                <a:moveTo>
                  <a:pt x="12866" y="57316"/>
                </a:moveTo>
                <a:lnTo>
                  <a:pt x="19465" y="35742"/>
                </a:lnTo>
                <a:lnTo>
                  <a:pt x="0" y="22540"/>
                </a:lnTo>
                <a:lnTo>
                  <a:pt x="23425" y="21896"/>
                </a:lnTo>
                <a:lnTo>
                  <a:pt x="30023" y="0"/>
                </a:lnTo>
                <a:lnTo>
                  <a:pt x="37942" y="21574"/>
                </a:lnTo>
                <a:lnTo>
                  <a:pt x="60129" y="21574"/>
                </a:lnTo>
                <a:lnTo>
                  <a:pt x="43220" y="34775"/>
                </a:lnTo>
                <a:lnTo>
                  <a:pt x="46325" y="43469"/>
                </a:lnTo>
                <a:lnTo>
                  <a:pt x="31343" y="43469"/>
                </a:lnTo>
                <a:lnTo>
                  <a:pt x="12866" y="57316"/>
                </a:lnTo>
                <a:close/>
              </a:path>
              <a:path w="61595" h="57784">
                <a:moveTo>
                  <a:pt x="60129" y="21574"/>
                </a:moveTo>
                <a:lnTo>
                  <a:pt x="37942" y="21574"/>
                </a:lnTo>
                <a:lnTo>
                  <a:pt x="61367" y="20607"/>
                </a:lnTo>
                <a:lnTo>
                  <a:pt x="60129" y="21574"/>
                </a:lnTo>
                <a:close/>
              </a:path>
              <a:path w="61595" h="57784">
                <a:moveTo>
                  <a:pt x="50809" y="56028"/>
                </a:moveTo>
                <a:lnTo>
                  <a:pt x="31343" y="43469"/>
                </a:lnTo>
                <a:lnTo>
                  <a:pt x="46325" y="43469"/>
                </a:lnTo>
                <a:lnTo>
                  <a:pt x="50809" y="56028"/>
                </a:lnTo>
                <a:close/>
              </a:path>
            </a:pathLst>
          </a:custGeom>
          <a:solidFill>
            <a:srgbClr val="000000"/>
          </a:solidFill>
        </p:spPr>
        <p:txBody>
          <a:bodyPr wrap="square" lIns="0" tIns="0" rIns="0" bIns="0" rtlCol="0"/>
          <a:lstStyle/>
          <a:p/>
        </p:txBody>
      </p:sp>
      <p:sp>
        <p:nvSpPr>
          <p:cNvPr id="8" name="object 8"/>
          <p:cNvSpPr/>
          <p:nvPr/>
        </p:nvSpPr>
        <p:spPr>
          <a:xfrm>
            <a:off x="5721562" y="7188402"/>
            <a:ext cx="61594" cy="57785"/>
          </a:xfrm>
          <a:custGeom>
            <a:avLst/>
            <a:gdLst/>
            <a:ahLst/>
            <a:cxnLst/>
            <a:rect l="l" t="t" r="r" b="b"/>
            <a:pathLst>
              <a:path w="61595" h="57784">
                <a:moveTo>
                  <a:pt x="50809" y="56027"/>
                </a:moveTo>
                <a:lnTo>
                  <a:pt x="31343" y="43469"/>
                </a:lnTo>
                <a:lnTo>
                  <a:pt x="12867" y="57315"/>
                </a:lnTo>
                <a:lnTo>
                  <a:pt x="19465" y="35741"/>
                </a:lnTo>
                <a:lnTo>
                  <a:pt x="0" y="22539"/>
                </a:lnTo>
                <a:lnTo>
                  <a:pt x="23425" y="21895"/>
                </a:lnTo>
                <a:lnTo>
                  <a:pt x="30023" y="0"/>
                </a:lnTo>
                <a:lnTo>
                  <a:pt x="37942" y="21573"/>
                </a:lnTo>
                <a:lnTo>
                  <a:pt x="61367" y="20607"/>
                </a:lnTo>
                <a:lnTo>
                  <a:pt x="43220" y="34775"/>
                </a:lnTo>
                <a:lnTo>
                  <a:pt x="50809" y="56027"/>
                </a:lnTo>
                <a:close/>
              </a:path>
            </a:pathLst>
          </a:custGeom>
          <a:ln w="3175">
            <a:solidFill>
              <a:srgbClr val="000000"/>
            </a:solidFill>
          </a:ln>
        </p:spPr>
        <p:txBody>
          <a:bodyPr wrap="square" lIns="0" tIns="0" rIns="0" bIns="0" rtlCol="0"/>
          <a:lstStyle/>
          <a:p/>
        </p:txBody>
      </p:sp>
      <p:sp>
        <p:nvSpPr>
          <p:cNvPr id="9" name="object 9"/>
          <p:cNvSpPr/>
          <p:nvPr/>
        </p:nvSpPr>
        <p:spPr>
          <a:xfrm>
            <a:off x="6769423" y="7181318"/>
            <a:ext cx="62230" cy="57785"/>
          </a:xfrm>
          <a:custGeom>
            <a:avLst/>
            <a:gdLst/>
            <a:ahLst/>
            <a:cxnLst/>
            <a:rect l="l" t="t" r="r" b="b"/>
            <a:pathLst>
              <a:path w="62229" h="57784">
                <a:moveTo>
                  <a:pt x="12867" y="57315"/>
                </a:moveTo>
                <a:lnTo>
                  <a:pt x="19465" y="35741"/>
                </a:lnTo>
                <a:lnTo>
                  <a:pt x="0" y="22539"/>
                </a:lnTo>
                <a:lnTo>
                  <a:pt x="23425" y="21895"/>
                </a:lnTo>
                <a:lnTo>
                  <a:pt x="30023" y="0"/>
                </a:lnTo>
                <a:lnTo>
                  <a:pt x="37942" y="21573"/>
                </a:lnTo>
                <a:lnTo>
                  <a:pt x="60437" y="21573"/>
                </a:lnTo>
                <a:lnTo>
                  <a:pt x="43220" y="34775"/>
                </a:lnTo>
                <a:lnTo>
                  <a:pt x="46440" y="43791"/>
                </a:lnTo>
                <a:lnTo>
                  <a:pt x="31673" y="43791"/>
                </a:lnTo>
                <a:lnTo>
                  <a:pt x="12867" y="57315"/>
                </a:lnTo>
                <a:close/>
              </a:path>
              <a:path w="62229" h="57784">
                <a:moveTo>
                  <a:pt x="60437" y="21573"/>
                </a:moveTo>
                <a:lnTo>
                  <a:pt x="37942" y="21573"/>
                </a:lnTo>
                <a:lnTo>
                  <a:pt x="61697" y="20607"/>
                </a:lnTo>
                <a:lnTo>
                  <a:pt x="60437" y="21573"/>
                </a:lnTo>
                <a:close/>
              </a:path>
              <a:path w="62229" h="57784">
                <a:moveTo>
                  <a:pt x="50809" y="56027"/>
                </a:moveTo>
                <a:lnTo>
                  <a:pt x="31673" y="43791"/>
                </a:lnTo>
                <a:lnTo>
                  <a:pt x="46440" y="43791"/>
                </a:lnTo>
                <a:lnTo>
                  <a:pt x="50809" y="56027"/>
                </a:lnTo>
                <a:close/>
              </a:path>
            </a:pathLst>
          </a:custGeom>
          <a:solidFill>
            <a:srgbClr val="000000"/>
          </a:solidFill>
        </p:spPr>
        <p:txBody>
          <a:bodyPr wrap="square" lIns="0" tIns="0" rIns="0" bIns="0" rtlCol="0"/>
          <a:lstStyle/>
          <a:p/>
        </p:txBody>
      </p:sp>
      <p:sp>
        <p:nvSpPr>
          <p:cNvPr id="10" name="object 10"/>
          <p:cNvSpPr/>
          <p:nvPr/>
        </p:nvSpPr>
        <p:spPr>
          <a:xfrm>
            <a:off x="6769423" y="7181319"/>
            <a:ext cx="62230" cy="57785"/>
          </a:xfrm>
          <a:custGeom>
            <a:avLst/>
            <a:gdLst/>
            <a:ahLst/>
            <a:cxnLst/>
            <a:rect l="l" t="t" r="r" b="b"/>
            <a:pathLst>
              <a:path w="62229" h="57784">
                <a:moveTo>
                  <a:pt x="50809" y="56027"/>
                </a:moveTo>
                <a:lnTo>
                  <a:pt x="31673" y="43791"/>
                </a:lnTo>
                <a:lnTo>
                  <a:pt x="12867" y="57315"/>
                </a:lnTo>
                <a:lnTo>
                  <a:pt x="19465" y="35741"/>
                </a:lnTo>
                <a:lnTo>
                  <a:pt x="0" y="22539"/>
                </a:lnTo>
                <a:lnTo>
                  <a:pt x="23425" y="21895"/>
                </a:lnTo>
                <a:lnTo>
                  <a:pt x="30023" y="0"/>
                </a:lnTo>
                <a:lnTo>
                  <a:pt x="37942" y="21573"/>
                </a:lnTo>
                <a:lnTo>
                  <a:pt x="61697" y="20607"/>
                </a:lnTo>
                <a:lnTo>
                  <a:pt x="43220" y="34775"/>
                </a:lnTo>
                <a:lnTo>
                  <a:pt x="50809" y="56027"/>
                </a:lnTo>
                <a:close/>
              </a:path>
            </a:pathLst>
          </a:custGeom>
          <a:ln w="3175">
            <a:solidFill>
              <a:srgbClr val="000000"/>
            </a:solidFill>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50900" y="919226"/>
            <a:ext cx="6098540" cy="7424420"/>
          </a:xfrm>
          <a:prstGeom prst="rect">
            <a:avLst/>
          </a:prstGeom>
        </p:spPr>
        <p:txBody>
          <a:bodyPr wrap="square" lIns="0" tIns="24765" rIns="0" bIns="0" rtlCol="0" vert="horz">
            <a:spAutoFit/>
          </a:bodyPr>
          <a:lstStyle/>
          <a:p>
            <a:pPr marL="520700" marR="127000" indent="-228600">
              <a:lnSpc>
                <a:spcPts val="1380"/>
              </a:lnSpc>
              <a:spcBef>
                <a:spcPts val="195"/>
              </a:spcBef>
              <a:buFont typeface="Symbol"/>
              <a:buChar char=""/>
              <a:tabLst>
                <a:tab pos="520065" algn="l"/>
                <a:tab pos="520700" algn="l"/>
              </a:tabLst>
            </a:pPr>
            <a:r>
              <a:rPr dirty="0" sz="1200" spc="-5" b="1">
                <a:latin typeface="Times New Roman"/>
                <a:cs typeface="Times New Roman"/>
              </a:rPr>
              <a:t>Enterprise public key infrastructure (PKI): </a:t>
            </a:r>
            <a:r>
              <a:rPr dirty="0" sz="1200" spc="-5">
                <a:latin typeface="Times New Roman"/>
                <a:cs typeface="Times New Roman"/>
              </a:rPr>
              <a:t>This system </a:t>
            </a:r>
            <a:r>
              <a:rPr dirty="0" sz="1200">
                <a:latin typeface="Times New Roman"/>
                <a:cs typeface="Times New Roman"/>
              </a:rPr>
              <a:t>is </a:t>
            </a:r>
            <a:r>
              <a:rPr dirty="0" sz="1200" spc="-5">
                <a:latin typeface="Times New Roman"/>
                <a:cs typeface="Times New Roman"/>
              </a:rPr>
              <a:t>responsible for generating  </a:t>
            </a:r>
            <a:r>
              <a:rPr dirty="0" sz="1200">
                <a:latin typeface="Times New Roman"/>
                <a:cs typeface="Times New Roman"/>
              </a:rPr>
              <a:t>and logging </a:t>
            </a:r>
            <a:r>
              <a:rPr dirty="0" sz="1200" spc="-5">
                <a:latin typeface="Times New Roman"/>
                <a:cs typeface="Times New Roman"/>
              </a:rPr>
              <a:t>certificates issued </a:t>
            </a:r>
            <a:r>
              <a:rPr dirty="0" sz="1200">
                <a:latin typeface="Times New Roman"/>
                <a:cs typeface="Times New Roman"/>
              </a:rPr>
              <a:t>by the </a:t>
            </a:r>
            <a:r>
              <a:rPr dirty="0" sz="1200" spc="-5">
                <a:latin typeface="Times New Roman"/>
                <a:cs typeface="Times New Roman"/>
              </a:rPr>
              <a:t>enterprise to resources, subjects, services </a:t>
            </a:r>
            <a:r>
              <a:rPr dirty="0" sz="1200">
                <a:latin typeface="Times New Roman"/>
                <a:cs typeface="Times New Roman"/>
              </a:rPr>
              <a:t>and  </a:t>
            </a:r>
            <a:r>
              <a:rPr dirty="0" sz="1200" spc="-5">
                <a:latin typeface="Times New Roman"/>
                <a:cs typeface="Times New Roman"/>
              </a:rPr>
              <a:t>applications. This </a:t>
            </a:r>
            <a:r>
              <a:rPr dirty="0" sz="1200">
                <a:latin typeface="Times New Roman"/>
                <a:cs typeface="Times New Roman"/>
              </a:rPr>
              <a:t>also </a:t>
            </a:r>
            <a:r>
              <a:rPr dirty="0" sz="1200" spc="-5">
                <a:latin typeface="Times New Roman"/>
                <a:cs typeface="Times New Roman"/>
              </a:rPr>
              <a:t>includes </a:t>
            </a:r>
            <a:r>
              <a:rPr dirty="0" sz="1200">
                <a:latin typeface="Times New Roman"/>
                <a:cs typeface="Times New Roman"/>
              </a:rPr>
              <a:t>the </a:t>
            </a:r>
            <a:r>
              <a:rPr dirty="0" sz="1200" spc="-5">
                <a:latin typeface="Times New Roman"/>
                <a:cs typeface="Times New Roman"/>
              </a:rPr>
              <a:t>global certificate authority ecosystem and </a:t>
            </a:r>
            <a:r>
              <a:rPr dirty="0" sz="1200">
                <a:latin typeface="Times New Roman"/>
                <a:cs typeface="Times New Roman"/>
              </a:rPr>
              <a:t>the </a:t>
            </a:r>
            <a:r>
              <a:rPr dirty="0" sz="1200" spc="-5">
                <a:latin typeface="Times New Roman"/>
                <a:cs typeface="Times New Roman"/>
              </a:rPr>
              <a:t>Federal  </a:t>
            </a:r>
            <a:r>
              <a:rPr dirty="0" sz="1200" spc="5">
                <a:latin typeface="Times New Roman"/>
                <a:cs typeface="Times New Roman"/>
              </a:rPr>
              <a:t>PKI,</a:t>
            </a:r>
            <a:r>
              <a:rPr dirty="0" baseline="31250" sz="1200" spc="7">
                <a:latin typeface="Times New Roman"/>
                <a:cs typeface="Times New Roman"/>
                <a:hlinkClick r:id="rId2" action="ppaction://hlinksldjump"/>
              </a:rPr>
              <a:t>4</a:t>
            </a:r>
            <a:r>
              <a:rPr dirty="0" baseline="31250" sz="1200" spc="7">
                <a:latin typeface="Times New Roman"/>
                <a:cs typeface="Times New Roman"/>
              </a:rPr>
              <a:t> </a:t>
            </a:r>
            <a:r>
              <a:rPr dirty="0" sz="1200" spc="-5">
                <a:latin typeface="Times New Roman"/>
                <a:cs typeface="Times New Roman"/>
              </a:rPr>
              <a:t>which </a:t>
            </a:r>
            <a:r>
              <a:rPr dirty="0" sz="1200">
                <a:latin typeface="Times New Roman"/>
                <a:cs typeface="Times New Roman"/>
              </a:rPr>
              <a:t>may or may not be </a:t>
            </a:r>
            <a:r>
              <a:rPr dirty="0" sz="1200" spc="-5">
                <a:latin typeface="Times New Roman"/>
                <a:cs typeface="Times New Roman"/>
              </a:rPr>
              <a:t>integrated with the enterprise PKI. This </a:t>
            </a:r>
            <a:r>
              <a:rPr dirty="0" sz="1200">
                <a:latin typeface="Times New Roman"/>
                <a:cs typeface="Times New Roman"/>
              </a:rPr>
              <a:t>could also </a:t>
            </a:r>
            <a:r>
              <a:rPr dirty="0" sz="1200" spc="-5">
                <a:latin typeface="Times New Roman"/>
                <a:cs typeface="Times New Roman"/>
              </a:rPr>
              <a:t>be </a:t>
            </a:r>
            <a:r>
              <a:rPr dirty="0" sz="1200">
                <a:latin typeface="Times New Roman"/>
                <a:cs typeface="Times New Roman"/>
              </a:rPr>
              <a:t>a  </a:t>
            </a:r>
            <a:r>
              <a:rPr dirty="0" sz="1200" spc="-5">
                <a:latin typeface="Times New Roman"/>
                <a:cs typeface="Times New Roman"/>
              </a:rPr>
              <a:t>PKI </a:t>
            </a:r>
            <a:r>
              <a:rPr dirty="0" sz="1200">
                <a:latin typeface="Times New Roman"/>
                <a:cs typeface="Times New Roman"/>
              </a:rPr>
              <a:t>that is </a:t>
            </a:r>
            <a:r>
              <a:rPr dirty="0" sz="1200" spc="-5">
                <a:latin typeface="Times New Roman"/>
                <a:cs typeface="Times New Roman"/>
              </a:rPr>
              <a:t>not built </a:t>
            </a:r>
            <a:r>
              <a:rPr dirty="0" sz="1200">
                <a:latin typeface="Times New Roman"/>
                <a:cs typeface="Times New Roman"/>
              </a:rPr>
              <a:t>upon </a:t>
            </a:r>
            <a:r>
              <a:rPr dirty="0" sz="1200" spc="-5">
                <a:latin typeface="Times New Roman"/>
                <a:cs typeface="Times New Roman"/>
              </a:rPr>
              <a:t>X.509</a:t>
            </a:r>
            <a:r>
              <a:rPr dirty="0" sz="1200" spc="5">
                <a:latin typeface="Times New Roman"/>
                <a:cs typeface="Times New Roman"/>
              </a:rPr>
              <a:t> </a:t>
            </a:r>
            <a:r>
              <a:rPr dirty="0" sz="1200" spc="-5">
                <a:latin typeface="Times New Roman"/>
                <a:cs typeface="Times New Roman"/>
              </a:rPr>
              <a:t>certificates.</a:t>
            </a:r>
            <a:endParaRPr sz="1200">
              <a:latin typeface="Times New Roman"/>
              <a:cs typeface="Times New Roman"/>
            </a:endParaRPr>
          </a:p>
          <a:p>
            <a:pPr marL="520700" marR="139065" indent="-228600">
              <a:lnSpc>
                <a:spcPts val="1380"/>
              </a:lnSpc>
              <a:spcBef>
                <a:spcPts val="685"/>
              </a:spcBef>
              <a:buFont typeface="Symbol"/>
              <a:buChar char=""/>
              <a:tabLst>
                <a:tab pos="520065" algn="l"/>
                <a:tab pos="520700" algn="l"/>
              </a:tabLst>
            </a:pPr>
            <a:r>
              <a:rPr dirty="0" sz="1200" b="1">
                <a:latin typeface="Times New Roman"/>
                <a:cs typeface="Times New Roman"/>
              </a:rPr>
              <a:t>ID </a:t>
            </a:r>
            <a:r>
              <a:rPr dirty="0" sz="1200" spc="-5" b="1">
                <a:latin typeface="Times New Roman"/>
                <a:cs typeface="Times New Roman"/>
              </a:rPr>
              <a:t>management system: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responsible for creating, </a:t>
            </a:r>
            <a:r>
              <a:rPr dirty="0" sz="1200">
                <a:latin typeface="Times New Roman"/>
                <a:cs typeface="Times New Roman"/>
              </a:rPr>
              <a:t>storing, and managing  </a:t>
            </a:r>
            <a:r>
              <a:rPr dirty="0" sz="1200" spc="-5">
                <a:latin typeface="Times New Roman"/>
                <a:cs typeface="Times New Roman"/>
              </a:rPr>
              <a:t>enterprise user accounts </a:t>
            </a:r>
            <a:r>
              <a:rPr dirty="0" sz="1200">
                <a:latin typeface="Times New Roman"/>
                <a:cs typeface="Times New Roman"/>
              </a:rPr>
              <a:t>and </a:t>
            </a:r>
            <a:r>
              <a:rPr dirty="0" sz="1200" spc="-5">
                <a:latin typeface="Times New Roman"/>
                <a:cs typeface="Times New Roman"/>
              </a:rPr>
              <a:t>identity </a:t>
            </a:r>
            <a:r>
              <a:rPr dirty="0" sz="1200">
                <a:latin typeface="Times New Roman"/>
                <a:cs typeface="Times New Roman"/>
              </a:rPr>
              <a:t>records </a:t>
            </a:r>
            <a:r>
              <a:rPr dirty="0" sz="1200" spc="-5">
                <a:latin typeface="Times New Roman"/>
                <a:cs typeface="Times New Roman"/>
              </a:rPr>
              <a:t>(e.g., lightweight directory access protocol  (LDAP) </a:t>
            </a:r>
            <a:r>
              <a:rPr dirty="0" sz="1200">
                <a:latin typeface="Times New Roman"/>
                <a:cs typeface="Times New Roman"/>
              </a:rPr>
              <a:t>server). </a:t>
            </a:r>
            <a:r>
              <a:rPr dirty="0" sz="1200" spc="-5">
                <a:latin typeface="Times New Roman"/>
                <a:cs typeface="Times New Roman"/>
              </a:rPr>
              <a:t>This system contains </a:t>
            </a:r>
            <a:r>
              <a:rPr dirty="0" sz="1200">
                <a:latin typeface="Times New Roman"/>
                <a:cs typeface="Times New Roman"/>
              </a:rPr>
              <a:t>the </a:t>
            </a:r>
            <a:r>
              <a:rPr dirty="0" sz="1200" spc="-5">
                <a:latin typeface="Times New Roman"/>
                <a:cs typeface="Times New Roman"/>
              </a:rPr>
              <a:t>necessary subject information (e.g., </a:t>
            </a:r>
            <a:r>
              <a:rPr dirty="0" sz="1200">
                <a:latin typeface="Times New Roman"/>
                <a:cs typeface="Times New Roman"/>
              </a:rPr>
              <a:t>name,  </a:t>
            </a:r>
            <a:r>
              <a:rPr dirty="0" sz="1200" spc="-5">
                <a:latin typeface="Times New Roman"/>
                <a:cs typeface="Times New Roman"/>
              </a:rPr>
              <a:t>email address, certificates) </a:t>
            </a:r>
            <a:r>
              <a:rPr dirty="0" sz="1200">
                <a:latin typeface="Times New Roman"/>
                <a:cs typeface="Times New Roman"/>
              </a:rPr>
              <a:t>and </a:t>
            </a:r>
            <a:r>
              <a:rPr dirty="0" sz="1200" spc="-5">
                <a:latin typeface="Times New Roman"/>
                <a:cs typeface="Times New Roman"/>
              </a:rPr>
              <a:t>other enterprise characteristics such </a:t>
            </a:r>
            <a:r>
              <a:rPr dirty="0" sz="1200">
                <a:latin typeface="Times New Roman"/>
                <a:cs typeface="Times New Roman"/>
              </a:rPr>
              <a:t>as </a:t>
            </a:r>
            <a:r>
              <a:rPr dirty="0" sz="1200" spc="-5">
                <a:latin typeface="Times New Roman"/>
                <a:cs typeface="Times New Roman"/>
              </a:rPr>
              <a:t>role, access  attributes, and </a:t>
            </a:r>
            <a:r>
              <a:rPr dirty="0" sz="1200">
                <a:latin typeface="Times New Roman"/>
                <a:cs typeface="Times New Roman"/>
              </a:rPr>
              <a:t>assigned assets. </a:t>
            </a:r>
            <a:r>
              <a:rPr dirty="0" sz="1200" spc="-5">
                <a:latin typeface="Times New Roman"/>
                <a:cs typeface="Times New Roman"/>
              </a:rPr>
              <a:t>This system often utilizes other systems (such </a:t>
            </a:r>
            <a:r>
              <a:rPr dirty="0" sz="1200">
                <a:latin typeface="Times New Roman"/>
                <a:cs typeface="Times New Roman"/>
              </a:rPr>
              <a:t>as a </a:t>
            </a:r>
            <a:r>
              <a:rPr dirty="0" sz="1200" spc="-5">
                <a:latin typeface="Times New Roman"/>
                <a:cs typeface="Times New Roman"/>
              </a:rPr>
              <a:t>PKI)  </a:t>
            </a:r>
            <a:r>
              <a:rPr dirty="0" sz="1200">
                <a:latin typeface="Times New Roman"/>
                <a:cs typeface="Times New Roman"/>
              </a:rPr>
              <a:t>for </a:t>
            </a:r>
            <a:r>
              <a:rPr dirty="0" sz="1200" spc="-5">
                <a:latin typeface="Times New Roman"/>
                <a:cs typeface="Times New Roman"/>
              </a:rPr>
              <a:t>artifacts associated with user accounts. This system </a:t>
            </a:r>
            <a:r>
              <a:rPr dirty="0" sz="1200">
                <a:latin typeface="Times New Roman"/>
                <a:cs typeface="Times New Roman"/>
              </a:rPr>
              <a:t>may be part of a </a:t>
            </a:r>
            <a:r>
              <a:rPr dirty="0" sz="1200" spc="-5">
                <a:latin typeface="Times New Roman"/>
                <a:cs typeface="Times New Roman"/>
              </a:rPr>
              <a:t>larger federated  community </a:t>
            </a:r>
            <a:r>
              <a:rPr dirty="0" sz="1200">
                <a:latin typeface="Times New Roman"/>
                <a:cs typeface="Times New Roman"/>
              </a:rPr>
              <a:t>and may </a:t>
            </a:r>
            <a:r>
              <a:rPr dirty="0" sz="1200" spc="-5">
                <a:latin typeface="Times New Roman"/>
                <a:cs typeface="Times New Roman"/>
              </a:rPr>
              <a:t>include nonenterprise employees </a:t>
            </a:r>
            <a:r>
              <a:rPr dirty="0" sz="1200">
                <a:latin typeface="Times New Roman"/>
                <a:cs typeface="Times New Roman"/>
              </a:rPr>
              <a:t>or </a:t>
            </a:r>
            <a:r>
              <a:rPr dirty="0" sz="1200" spc="-5">
                <a:latin typeface="Times New Roman"/>
                <a:cs typeface="Times New Roman"/>
              </a:rPr>
              <a:t>links </a:t>
            </a:r>
            <a:r>
              <a:rPr dirty="0" sz="1200">
                <a:latin typeface="Times New Roman"/>
                <a:cs typeface="Times New Roman"/>
              </a:rPr>
              <a:t>to </a:t>
            </a:r>
            <a:r>
              <a:rPr dirty="0" sz="1200" spc="-5">
                <a:latin typeface="Times New Roman"/>
                <a:cs typeface="Times New Roman"/>
              </a:rPr>
              <a:t>nonenterprise assets </a:t>
            </a:r>
            <a:r>
              <a:rPr dirty="0" sz="1200">
                <a:latin typeface="Times New Roman"/>
                <a:cs typeface="Times New Roman"/>
              </a:rPr>
              <a:t>for  </a:t>
            </a:r>
            <a:r>
              <a:rPr dirty="0" sz="1200" spc="-5">
                <a:latin typeface="Times New Roman"/>
                <a:cs typeface="Times New Roman"/>
              </a:rPr>
              <a:t>collaboration.</a:t>
            </a:r>
            <a:endParaRPr sz="1200">
              <a:latin typeface="Times New Roman"/>
              <a:cs typeface="Times New Roman"/>
            </a:endParaRPr>
          </a:p>
          <a:p>
            <a:pPr marL="520700" marR="119380" indent="-228600">
              <a:lnSpc>
                <a:spcPts val="1380"/>
              </a:lnSpc>
              <a:spcBef>
                <a:spcPts val="685"/>
              </a:spcBef>
              <a:buFont typeface="Symbol"/>
              <a:buChar char=""/>
              <a:tabLst>
                <a:tab pos="520065" algn="l"/>
                <a:tab pos="520700" algn="l"/>
              </a:tabLst>
            </a:pPr>
            <a:r>
              <a:rPr dirty="0" sz="1200" spc="-5" b="1">
                <a:latin typeface="Times New Roman"/>
                <a:cs typeface="Times New Roman"/>
              </a:rPr>
              <a:t>Security information and event management (SIEM) system: </a:t>
            </a:r>
            <a:r>
              <a:rPr dirty="0" sz="1200" spc="-5">
                <a:latin typeface="Times New Roman"/>
                <a:cs typeface="Times New Roman"/>
              </a:rPr>
              <a:t>This collects security-  centric information </a:t>
            </a:r>
            <a:r>
              <a:rPr dirty="0" sz="1200">
                <a:latin typeface="Times New Roman"/>
                <a:cs typeface="Times New Roman"/>
              </a:rPr>
              <a:t>for </a:t>
            </a:r>
            <a:r>
              <a:rPr dirty="0" sz="1200" spc="-5">
                <a:latin typeface="Times New Roman"/>
                <a:cs typeface="Times New Roman"/>
              </a:rPr>
              <a:t>later analysis. This </a:t>
            </a:r>
            <a:r>
              <a:rPr dirty="0" sz="1200">
                <a:latin typeface="Times New Roman"/>
                <a:cs typeface="Times New Roman"/>
              </a:rPr>
              <a:t>data is then used to </a:t>
            </a:r>
            <a:r>
              <a:rPr dirty="0" sz="1200" spc="-5">
                <a:latin typeface="Times New Roman"/>
                <a:cs typeface="Times New Roman"/>
              </a:rPr>
              <a:t>refine policies </a:t>
            </a:r>
            <a:r>
              <a:rPr dirty="0" sz="1200">
                <a:latin typeface="Times New Roman"/>
                <a:cs typeface="Times New Roman"/>
              </a:rPr>
              <a:t>and </a:t>
            </a:r>
            <a:r>
              <a:rPr dirty="0" sz="1200" spc="-5">
                <a:latin typeface="Times New Roman"/>
                <a:cs typeface="Times New Roman"/>
              </a:rPr>
              <a:t>warn </a:t>
            </a:r>
            <a:r>
              <a:rPr dirty="0" sz="1200">
                <a:latin typeface="Times New Roman"/>
                <a:cs typeface="Times New Roman"/>
              </a:rPr>
              <a:t>of  possible </a:t>
            </a:r>
            <a:r>
              <a:rPr dirty="0" sz="1200" spc="-5">
                <a:latin typeface="Times New Roman"/>
                <a:cs typeface="Times New Roman"/>
              </a:rPr>
              <a:t>attacks against enterprise assets.</a:t>
            </a:r>
            <a:endParaRPr sz="1200">
              <a:latin typeface="Times New Roman"/>
              <a:cs typeface="Times New Roman"/>
            </a:endParaRPr>
          </a:p>
          <a:p>
            <a:pPr lvl="1" marL="429259" indent="-366395">
              <a:lnSpc>
                <a:spcPct val="100000"/>
              </a:lnSpc>
              <a:spcBef>
                <a:spcPts val="1110"/>
              </a:spcBef>
              <a:buAutoNum type="arabicPeriod"/>
              <a:tabLst>
                <a:tab pos="428625" algn="l"/>
                <a:tab pos="429895" algn="l"/>
              </a:tabLst>
            </a:pPr>
            <a:r>
              <a:rPr dirty="0" sz="1100" spc="-5" b="1">
                <a:latin typeface="Arial"/>
                <a:cs typeface="Arial"/>
              </a:rPr>
              <a:t>Variations of Zero Trust Architecture</a:t>
            </a:r>
            <a:r>
              <a:rPr dirty="0" sz="1100" spc="20" b="1">
                <a:latin typeface="Arial"/>
                <a:cs typeface="Arial"/>
              </a:rPr>
              <a:t> </a:t>
            </a:r>
            <a:r>
              <a:rPr dirty="0" sz="1100" spc="-5" b="1">
                <a:latin typeface="Arial"/>
                <a:cs typeface="Arial"/>
              </a:rPr>
              <a:t>Approaches</a:t>
            </a:r>
            <a:endParaRPr sz="1100">
              <a:latin typeface="Arial"/>
              <a:cs typeface="Arial"/>
            </a:endParaRPr>
          </a:p>
          <a:p>
            <a:pPr lvl="1">
              <a:lnSpc>
                <a:spcPct val="100000"/>
              </a:lnSpc>
              <a:spcBef>
                <a:spcPts val="25"/>
              </a:spcBef>
              <a:buFont typeface="Arial"/>
              <a:buAutoNum type="arabicPeriod"/>
            </a:pPr>
            <a:endParaRPr sz="1050">
              <a:latin typeface="Arial"/>
              <a:cs typeface="Arial"/>
            </a:endParaRPr>
          </a:p>
          <a:p>
            <a:pPr marL="63500" marR="111125">
              <a:lnSpc>
                <a:spcPts val="1380"/>
              </a:lnSpc>
            </a:pPr>
            <a:r>
              <a:rPr dirty="0" sz="1200" spc="-5">
                <a:latin typeface="Times New Roman"/>
                <a:cs typeface="Times New Roman"/>
              </a:rPr>
              <a:t>There are several ways that </a:t>
            </a:r>
            <a:r>
              <a:rPr dirty="0" sz="1200">
                <a:latin typeface="Times New Roman"/>
                <a:cs typeface="Times New Roman"/>
              </a:rPr>
              <a:t>an </a:t>
            </a:r>
            <a:r>
              <a:rPr dirty="0" sz="1200" spc="-5">
                <a:latin typeface="Times New Roman"/>
                <a:cs typeface="Times New Roman"/>
              </a:rPr>
              <a:t>enterprise can enact </a:t>
            </a:r>
            <a:r>
              <a:rPr dirty="0" sz="1200">
                <a:latin typeface="Times New Roman"/>
                <a:cs typeface="Times New Roman"/>
              </a:rPr>
              <a:t>a </a:t>
            </a:r>
            <a:r>
              <a:rPr dirty="0" sz="1200" spc="-5">
                <a:latin typeface="Times New Roman"/>
                <a:cs typeface="Times New Roman"/>
              </a:rPr>
              <a:t>ZTA for workflows. These approaches vary  </a:t>
            </a:r>
            <a:r>
              <a:rPr dirty="0" sz="1200">
                <a:latin typeface="Times New Roman"/>
                <a:cs typeface="Times New Roman"/>
              </a:rPr>
              <a:t>in the </a:t>
            </a:r>
            <a:r>
              <a:rPr dirty="0" sz="1200" spc="-5">
                <a:latin typeface="Times New Roman"/>
                <a:cs typeface="Times New Roman"/>
              </a:rPr>
              <a:t>components </a:t>
            </a:r>
            <a:r>
              <a:rPr dirty="0" sz="1200">
                <a:latin typeface="Times New Roman"/>
                <a:cs typeface="Times New Roman"/>
              </a:rPr>
              <a:t>used and in the </a:t>
            </a:r>
            <a:r>
              <a:rPr dirty="0" sz="1200" spc="-5">
                <a:latin typeface="Times New Roman"/>
                <a:cs typeface="Times New Roman"/>
              </a:rPr>
              <a:t>main source of policy rules </a:t>
            </a:r>
            <a:r>
              <a:rPr dirty="0" sz="1200">
                <a:latin typeface="Times New Roman"/>
                <a:cs typeface="Times New Roman"/>
              </a:rPr>
              <a:t>for an </a:t>
            </a:r>
            <a:r>
              <a:rPr dirty="0" sz="1200" spc="-5">
                <a:latin typeface="Times New Roman"/>
                <a:cs typeface="Times New Roman"/>
              </a:rPr>
              <a:t>organization. Each  </a:t>
            </a:r>
            <a:r>
              <a:rPr dirty="0" sz="1200">
                <a:latin typeface="Times New Roman"/>
                <a:cs typeface="Times New Roman"/>
              </a:rPr>
              <a:t>approach </a:t>
            </a:r>
            <a:r>
              <a:rPr dirty="0" sz="1200" spc="-5">
                <a:latin typeface="Times New Roman"/>
                <a:cs typeface="Times New Roman"/>
              </a:rPr>
              <a:t>implements all </a:t>
            </a:r>
            <a:r>
              <a:rPr dirty="0" sz="1200">
                <a:latin typeface="Times New Roman"/>
                <a:cs typeface="Times New Roman"/>
              </a:rPr>
              <a:t>the </a:t>
            </a:r>
            <a:r>
              <a:rPr dirty="0" sz="1200" spc="-5">
                <a:latin typeface="Times New Roman"/>
                <a:cs typeface="Times New Roman"/>
              </a:rPr>
              <a:t>tenets of ZT </a:t>
            </a:r>
            <a:r>
              <a:rPr dirty="0" sz="1200">
                <a:latin typeface="Times New Roman"/>
                <a:cs typeface="Times New Roman"/>
              </a:rPr>
              <a:t>(see </a:t>
            </a:r>
            <a:r>
              <a:rPr dirty="0" sz="1200" spc="-5">
                <a:latin typeface="Times New Roman"/>
                <a:cs typeface="Times New Roman"/>
              </a:rPr>
              <a:t>Sec</a:t>
            </a:r>
            <a:r>
              <a:rPr dirty="0" sz="1200" spc="-5">
                <a:latin typeface="Times New Roman"/>
                <a:cs typeface="Times New Roman"/>
                <a:hlinkClick r:id="rId3" action="ppaction://hlinksldjump"/>
              </a:rPr>
              <a:t>tion </a:t>
            </a:r>
            <a:r>
              <a:rPr dirty="0" sz="1200">
                <a:latin typeface="Times New Roman"/>
                <a:cs typeface="Times New Roman"/>
                <a:hlinkClick r:id="rId3" action="ppaction://hlinksldjump"/>
              </a:rPr>
              <a:t>2.1</a:t>
            </a:r>
            <a:r>
              <a:rPr dirty="0" sz="1200">
                <a:latin typeface="Times New Roman"/>
                <a:cs typeface="Times New Roman"/>
              </a:rPr>
              <a:t>) </a:t>
            </a:r>
            <a:r>
              <a:rPr dirty="0" sz="1200" spc="-5">
                <a:latin typeface="Times New Roman"/>
                <a:cs typeface="Times New Roman"/>
              </a:rPr>
              <a:t>but </a:t>
            </a:r>
            <a:r>
              <a:rPr dirty="0" sz="1200">
                <a:latin typeface="Times New Roman"/>
                <a:cs typeface="Times New Roman"/>
              </a:rPr>
              <a:t>may use </a:t>
            </a:r>
            <a:r>
              <a:rPr dirty="0" sz="1200" spc="-5">
                <a:latin typeface="Times New Roman"/>
                <a:cs typeface="Times New Roman"/>
              </a:rPr>
              <a:t>one </a:t>
            </a:r>
            <a:r>
              <a:rPr dirty="0" sz="1200">
                <a:latin typeface="Times New Roman"/>
                <a:cs typeface="Times New Roman"/>
              </a:rPr>
              <a:t>or </a:t>
            </a:r>
            <a:r>
              <a:rPr dirty="0" sz="1200" spc="-5">
                <a:latin typeface="Times New Roman"/>
                <a:cs typeface="Times New Roman"/>
              </a:rPr>
              <a:t>two </a:t>
            </a:r>
            <a:r>
              <a:rPr dirty="0" sz="1200">
                <a:latin typeface="Times New Roman"/>
                <a:cs typeface="Times New Roman"/>
              </a:rPr>
              <a:t>(or one  </a:t>
            </a:r>
            <a:r>
              <a:rPr dirty="0" sz="1200" spc="-5">
                <a:latin typeface="Times New Roman"/>
                <a:cs typeface="Times New Roman"/>
              </a:rPr>
              <a:t>component) </a:t>
            </a:r>
            <a:r>
              <a:rPr dirty="0" sz="1200">
                <a:latin typeface="Times New Roman"/>
                <a:cs typeface="Times New Roman"/>
              </a:rPr>
              <a:t>as the main driver </a:t>
            </a:r>
            <a:r>
              <a:rPr dirty="0" sz="1200" spc="-5">
                <a:latin typeface="Times New Roman"/>
                <a:cs typeface="Times New Roman"/>
              </a:rPr>
              <a:t>of policies. </a:t>
            </a:r>
            <a:r>
              <a:rPr dirty="0" sz="1200">
                <a:latin typeface="Times New Roman"/>
                <a:cs typeface="Times New Roman"/>
              </a:rPr>
              <a:t>A full </a:t>
            </a:r>
            <a:r>
              <a:rPr dirty="0" sz="1200" spc="-5">
                <a:latin typeface="Times New Roman"/>
                <a:cs typeface="Times New Roman"/>
              </a:rPr>
              <a:t>ZT </a:t>
            </a:r>
            <a:r>
              <a:rPr dirty="0" sz="1200">
                <a:latin typeface="Times New Roman"/>
                <a:cs typeface="Times New Roman"/>
              </a:rPr>
              <a:t>solution </a:t>
            </a:r>
            <a:r>
              <a:rPr dirty="0" sz="1200" spc="-5">
                <a:latin typeface="Times New Roman"/>
                <a:cs typeface="Times New Roman"/>
              </a:rPr>
              <a:t>will include elements of </a:t>
            </a:r>
            <a:r>
              <a:rPr dirty="0" sz="1200">
                <a:latin typeface="Times New Roman"/>
                <a:cs typeface="Times New Roman"/>
              </a:rPr>
              <a:t>all three  </a:t>
            </a:r>
            <a:r>
              <a:rPr dirty="0" sz="1200" spc="-5">
                <a:latin typeface="Times New Roman"/>
                <a:cs typeface="Times New Roman"/>
              </a:rPr>
              <a:t>approaches. The approaches include </a:t>
            </a:r>
            <a:r>
              <a:rPr dirty="0" sz="1200">
                <a:latin typeface="Times New Roman"/>
                <a:cs typeface="Times New Roman"/>
              </a:rPr>
              <a:t>enhanced </a:t>
            </a:r>
            <a:r>
              <a:rPr dirty="0" sz="1200" spc="-5">
                <a:latin typeface="Times New Roman"/>
                <a:cs typeface="Times New Roman"/>
              </a:rPr>
              <a:t>identity governance–driven, logical micro-  segmentation, </a:t>
            </a:r>
            <a:r>
              <a:rPr dirty="0" sz="1200">
                <a:latin typeface="Times New Roman"/>
                <a:cs typeface="Times New Roman"/>
              </a:rPr>
              <a:t>and </a:t>
            </a:r>
            <a:r>
              <a:rPr dirty="0" sz="1200" spc="-5">
                <a:latin typeface="Times New Roman"/>
                <a:cs typeface="Times New Roman"/>
              </a:rPr>
              <a:t>network-based segmentation.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63500" marR="93345">
              <a:lnSpc>
                <a:spcPts val="1380"/>
              </a:lnSpc>
            </a:pPr>
            <a:r>
              <a:rPr dirty="0" sz="1200" spc="-5">
                <a:latin typeface="Times New Roman"/>
                <a:cs typeface="Times New Roman"/>
              </a:rPr>
              <a:t>Certain approaches lend themselves to </a:t>
            </a:r>
            <a:r>
              <a:rPr dirty="0" sz="1200">
                <a:latin typeface="Times New Roman"/>
                <a:cs typeface="Times New Roman"/>
              </a:rPr>
              <a:t>some use cases </a:t>
            </a:r>
            <a:r>
              <a:rPr dirty="0" sz="1200" spc="-5">
                <a:latin typeface="Times New Roman"/>
                <a:cs typeface="Times New Roman"/>
              </a:rPr>
              <a:t>more than </a:t>
            </a:r>
            <a:r>
              <a:rPr dirty="0" sz="1200">
                <a:latin typeface="Times New Roman"/>
                <a:cs typeface="Times New Roman"/>
              </a:rPr>
              <a:t>others. </a:t>
            </a:r>
            <a:r>
              <a:rPr dirty="0" sz="1200" spc="-5">
                <a:latin typeface="Times New Roman"/>
                <a:cs typeface="Times New Roman"/>
              </a:rPr>
              <a:t>An organization looking  </a:t>
            </a:r>
            <a:r>
              <a:rPr dirty="0" sz="1200">
                <a:latin typeface="Times New Roman"/>
                <a:cs typeface="Times New Roman"/>
              </a:rPr>
              <a:t>to </a:t>
            </a:r>
            <a:r>
              <a:rPr dirty="0" sz="1200" spc="-5">
                <a:latin typeface="Times New Roman"/>
                <a:cs typeface="Times New Roman"/>
              </a:rPr>
              <a:t>develop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for its </a:t>
            </a:r>
            <a:r>
              <a:rPr dirty="0" sz="1200" spc="-5">
                <a:latin typeface="Times New Roman"/>
                <a:cs typeface="Times New Roman"/>
              </a:rPr>
              <a:t>enterprise may find </a:t>
            </a:r>
            <a:r>
              <a:rPr dirty="0" sz="1200">
                <a:latin typeface="Times New Roman"/>
                <a:cs typeface="Times New Roman"/>
              </a:rPr>
              <a:t>that </a:t>
            </a:r>
            <a:r>
              <a:rPr dirty="0" sz="1200" spc="-5">
                <a:latin typeface="Times New Roman"/>
                <a:cs typeface="Times New Roman"/>
              </a:rPr>
              <a:t>its </a:t>
            </a:r>
            <a:r>
              <a:rPr dirty="0" sz="1200">
                <a:latin typeface="Times New Roman"/>
                <a:cs typeface="Times New Roman"/>
              </a:rPr>
              <a:t>chosen </a:t>
            </a:r>
            <a:r>
              <a:rPr dirty="0" sz="1200" spc="-5">
                <a:latin typeface="Times New Roman"/>
                <a:cs typeface="Times New Roman"/>
              </a:rPr>
              <a:t>use </a:t>
            </a:r>
            <a:r>
              <a:rPr dirty="0" sz="1200">
                <a:latin typeface="Times New Roman"/>
                <a:cs typeface="Times New Roman"/>
              </a:rPr>
              <a:t>case and </a:t>
            </a:r>
            <a:r>
              <a:rPr dirty="0" sz="1200" spc="-5">
                <a:latin typeface="Times New Roman"/>
                <a:cs typeface="Times New Roman"/>
              </a:rPr>
              <a:t>existing policies point  </a:t>
            </a:r>
            <a:r>
              <a:rPr dirty="0" sz="1200">
                <a:latin typeface="Times New Roman"/>
                <a:cs typeface="Times New Roman"/>
              </a:rPr>
              <a:t>to one </a:t>
            </a:r>
            <a:r>
              <a:rPr dirty="0" sz="1200" spc="-5">
                <a:latin typeface="Times New Roman"/>
                <a:cs typeface="Times New Roman"/>
              </a:rPr>
              <a:t>approach </a:t>
            </a:r>
            <a:r>
              <a:rPr dirty="0" sz="1200">
                <a:latin typeface="Times New Roman"/>
                <a:cs typeface="Times New Roman"/>
              </a:rPr>
              <a:t>over </a:t>
            </a:r>
            <a:r>
              <a:rPr dirty="0" sz="1200" spc="-5">
                <a:latin typeface="Times New Roman"/>
                <a:cs typeface="Times New Roman"/>
              </a:rPr>
              <a:t>others. That does </a:t>
            </a:r>
            <a:r>
              <a:rPr dirty="0" sz="1200">
                <a:latin typeface="Times New Roman"/>
                <a:cs typeface="Times New Roman"/>
              </a:rPr>
              <a:t>not </a:t>
            </a:r>
            <a:r>
              <a:rPr dirty="0" sz="1200" spc="-5">
                <a:latin typeface="Times New Roman"/>
                <a:cs typeface="Times New Roman"/>
              </a:rPr>
              <a:t>mean </a:t>
            </a:r>
            <a:r>
              <a:rPr dirty="0" sz="1200">
                <a:latin typeface="Times New Roman"/>
                <a:cs typeface="Times New Roman"/>
              </a:rPr>
              <a:t>the </a:t>
            </a:r>
            <a:r>
              <a:rPr dirty="0" sz="1200" spc="-5">
                <a:latin typeface="Times New Roman"/>
                <a:cs typeface="Times New Roman"/>
              </a:rPr>
              <a:t>other approaches would </a:t>
            </a:r>
            <a:r>
              <a:rPr dirty="0" sz="1200">
                <a:latin typeface="Times New Roman"/>
                <a:cs typeface="Times New Roman"/>
              </a:rPr>
              <a:t>not </a:t>
            </a:r>
            <a:r>
              <a:rPr dirty="0" sz="1200" spc="-5">
                <a:latin typeface="Times New Roman"/>
                <a:cs typeface="Times New Roman"/>
              </a:rPr>
              <a:t>work </a:t>
            </a:r>
            <a:r>
              <a:rPr dirty="0" sz="1200">
                <a:latin typeface="Times New Roman"/>
                <a:cs typeface="Times New Roman"/>
              </a:rPr>
              <a:t>but </a:t>
            </a:r>
            <a:r>
              <a:rPr dirty="0" sz="1200" spc="-5">
                <a:latin typeface="Times New Roman"/>
                <a:cs typeface="Times New Roman"/>
              </a:rPr>
              <a:t>rather  </a:t>
            </a:r>
            <a:r>
              <a:rPr dirty="0" sz="1200">
                <a:latin typeface="Times New Roman"/>
                <a:cs typeface="Times New Roman"/>
              </a:rPr>
              <a:t>that </a:t>
            </a:r>
            <a:r>
              <a:rPr dirty="0" sz="1200" spc="-5">
                <a:latin typeface="Times New Roman"/>
                <a:cs typeface="Times New Roman"/>
              </a:rPr>
              <a:t>other approaches may </a:t>
            </a:r>
            <a:r>
              <a:rPr dirty="0" sz="1200">
                <a:latin typeface="Times New Roman"/>
                <a:cs typeface="Times New Roman"/>
              </a:rPr>
              <a:t>be more </a:t>
            </a:r>
            <a:r>
              <a:rPr dirty="0" sz="1200" spc="-5">
                <a:latin typeface="Times New Roman"/>
                <a:cs typeface="Times New Roman"/>
              </a:rPr>
              <a:t>difficult </a:t>
            </a:r>
            <a:r>
              <a:rPr dirty="0" sz="1200">
                <a:latin typeface="Times New Roman"/>
                <a:cs typeface="Times New Roman"/>
              </a:rPr>
              <a:t>to </a:t>
            </a:r>
            <a:r>
              <a:rPr dirty="0" sz="1200" spc="-5">
                <a:latin typeface="Times New Roman"/>
                <a:cs typeface="Times New Roman"/>
              </a:rPr>
              <a:t>implement and </a:t>
            </a:r>
            <a:r>
              <a:rPr dirty="0" sz="1200">
                <a:latin typeface="Times New Roman"/>
                <a:cs typeface="Times New Roman"/>
              </a:rPr>
              <a:t>may </a:t>
            </a:r>
            <a:r>
              <a:rPr dirty="0" sz="1200" spc="-5">
                <a:latin typeface="Times New Roman"/>
                <a:cs typeface="Times New Roman"/>
              </a:rPr>
              <a:t>require </a:t>
            </a:r>
            <a:r>
              <a:rPr dirty="0" sz="1200">
                <a:latin typeface="Times New Roman"/>
                <a:cs typeface="Times New Roman"/>
              </a:rPr>
              <a:t>more </a:t>
            </a:r>
            <a:r>
              <a:rPr dirty="0" sz="1200" spc="-5">
                <a:latin typeface="Times New Roman"/>
                <a:cs typeface="Times New Roman"/>
              </a:rPr>
              <a:t>fundamental  </a:t>
            </a:r>
            <a:r>
              <a:rPr dirty="0" sz="1200">
                <a:latin typeface="Times New Roman"/>
                <a:cs typeface="Times New Roman"/>
              </a:rPr>
              <a:t>changes to </a:t>
            </a:r>
            <a:r>
              <a:rPr dirty="0" sz="1200" spc="-5">
                <a:latin typeface="Times New Roman"/>
                <a:cs typeface="Times New Roman"/>
              </a:rPr>
              <a:t>how </a:t>
            </a:r>
            <a:r>
              <a:rPr dirty="0" sz="1200">
                <a:latin typeface="Times New Roman"/>
                <a:cs typeface="Times New Roman"/>
              </a:rPr>
              <a:t>the </a:t>
            </a:r>
            <a:r>
              <a:rPr dirty="0" sz="1200" spc="-5">
                <a:latin typeface="Times New Roman"/>
                <a:cs typeface="Times New Roman"/>
              </a:rPr>
              <a:t>enterprise currently conducts </a:t>
            </a:r>
            <a:r>
              <a:rPr dirty="0" sz="1200">
                <a:latin typeface="Times New Roman"/>
                <a:cs typeface="Times New Roman"/>
              </a:rPr>
              <a:t>business</a:t>
            </a:r>
            <a:r>
              <a:rPr dirty="0" sz="1200" spc="5">
                <a:latin typeface="Times New Roman"/>
                <a:cs typeface="Times New Roman"/>
              </a:rPr>
              <a:t> </a:t>
            </a:r>
            <a:r>
              <a:rPr dirty="0" sz="1200" spc="-5">
                <a:latin typeface="Times New Roman"/>
                <a:cs typeface="Times New Roman"/>
              </a:rPr>
              <a:t>flows.</a:t>
            </a:r>
            <a:endParaRPr sz="1200">
              <a:latin typeface="Times New Roman"/>
              <a:cs typeface="Times New Roman"/>
            </a:endParaRPr>
          </a:p>
          <a:p>
            <a:pPr lvl="2" marL="520700" indent="-457834">
              <a:lnSpc>
                <a:spcPct val="100000"/>
              </a:lnSpc>
              <a:spcBef>
                <a:spcPts val="1115"/>
              </a:spcBef>
              <a:buAutoNum type="arabicPeriod"/>
              <a:tabLst>
                <a:tab pos="520065" algn="l"/>
                <a:tab pos="521334" algn="l"/>
              </a:tabLst>
            </a:pPr>
            <a:r>
              <a:rPr dirty="0" sz="1100" b="1">
                <a:latin typeface="Arial"/>
                <a:cs typeface="Arial"/>
              </a:rPr>
              <a:t>ZTA </a:t>
            </a:r>
            <a:r>
              <a:rPr dirty="0" sz="1100" spc="-5" b="1">
                <a:latin typeface="Arial"/>
                <a:cs typeface="Arial"/>
              </a:rPr>
              <a:t>Using Enhanced Identity</a:t>
            </a:r>
            <a:r>
              <a:rPr dirty="0" sz="1100" b="1">
                <a:latin typeface="Arial"/>
                <a:cs typeface="Arial"/>
              </a:rPr>
              <a:t> </a:t>
            </a:r>
            <a:r>
              <a:rPr dirty="0" sz="1100" spc="-5" b="1">
                <a:latin typeface="Arial"/>
                <a:cs typeface="Arial"/>
              </a:rPr>
              <a:t>Governance</a:t>
            </a:r>
            <a:endParaRPr sz="1100">
              <a:latin typeface="Arial"/>
              <a:cs typeface="Arial"/>
            </a:endParaRPr>
          </a:p>
          <a:p>
            <a:pPr>
              <a:lnSpc>
                <a:spcPct val="100000"/>
              </a:lnSpc>
              <a:spcBef>
                <a:spcPts val="25"/>
              </a:spcBef>
            </a:pPr>
            <a:endParaRPr sz="1050">
              <a:latin typeface="Arial"/>
              <a:cs typeface="Arial"/>
            </a:endParaRPr>
          </a:p>
          <a:p>
            <a:pPr marL="63500" marR="110489">
              <a:lnSpc>
                <a:spcPts val="1380"/>
              </a:lnSpc>
            </a:pPr>
            <a:r>
              <a:rPr dirty="0" sz="1200" spc="-5">
                <a:latin typeface="Times New Roman"/>
                <a:cs typeface="Times New Roman"/>
              </a:rPr>
              <a:t>The enhanced identity governance approach </a:t>
            </a:r>
            <a:r>
              <a:rPr dirty="0" sz="1200">
                <a:latin typeface="Times New Roman"/>
                <a:cs typeface="Times New Roman"/>
              </a:rPr>
              <a:t>to </a:t>
            </a:r>
            <a:r>
              <a:rPr dirty="0" sz="1200" spc="-5">
                <a:latin typeface="Times New Roman"/>
                <a:cs typeface="Times New Roman"/>
              </a:rPr>
              <a:t>developing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uses the </a:t>
            </a:r>
            <a:r>
              <a:rPr dirty="0" sz="1200" spc="-5">
                <a:latin typeface="Times New Roman"/>
                <a:cs typeface="Times New Roman"/>
              </a:rPr>
              <a:t>identity </a:t>
            </a:r>
            <a:r>
              <a:rPr dirty="0" sz="1200">
                <a:latin typeface="Times New Roman"/>
                <a:cs typeface="Times New Roman"/>
              </a:rPr>
              <a:t>of </a:t>
            </a:r>
            <a:r>
              <a:rPr dirty="0" sz="1200" spc="-5">
                <a:latin typeface="Times New Roman"/>
                <a:cs typeface="Times New Roman"/>
              </a:rPr>
              <a:t>actors as  </a:t>
            </a:r>
            <a:r>
              <a:rPr dirty="0" sz="1200">
                <a:latin typeface="Times New Roman"/>
                <a:cs typeface="Times New Roman"/>
              </a:rPr>
              <a:t>the key </a:t>
            </a:r>
            <a:r>
              <a:rPr dirty="0" sz="1200" spc="-5">
                <a:latin typeface="Times New Roman"/>
                <a:cs typeface="Times New Roman"/>
              </a:rPr>
              <a:t>component </a:t>
            </a:r>
            <a:r>
              <a:rPr dirty="0" sz="1200">
                <a:latin typeface="Times New Roman"/>
                <a:cs typeface="Times New Roman"/>
              </a:rPr>
              <a:t>of </a:t>
            </a:r>
            <a:r>
              <a:rPr dirty="0" sz="1200" spc="-5">
                <a:latin typeface="Times New Roman"/>
                <a:cs typeface="Times New Roman"/>
              </a:rPr>
              <a:t>policy creation. </a:t>
            </a:r>
            <a:r>
              <a:rPr dirty="0" sz="1200">
                <a:latin typeface="Times New Roman"/>
                <a:cs typeface="Times New Roman"/>
              </a:rPr>
              <a:t>If </a:t>
            </a:r>
            <a:r>
              <a:rPr dirty="0" sz="1200" spc="-5">
                <a:latin typeface="Times New Roman"/>
                <a:cs typeface="Times New Roman"/>
              </a:rPr>
              <a:t>it were not </a:t>
            </a:r>
            <a:r>
              <a:rPr dirty="0" sz="1200">
                <a:latin typeface="Times New Roman"/>
                <a:cs typeface="Times New Roman"/>
              </a:rPr>
              <a:t>for </a:t>
            </a:r>
            <a:r>
              <a:rPr dirty="0" sz="1200" spc="-5">
                <a:latin typeface="Times New Roman"/>
                <a:cs typeface="Times New Roman"/>
              </a:rPr>
              <a:t>subjects requesting </a:t>
            </a:r>
            <a:r>
              <a:rPr dirty="0" sz="1200">
                <a:latin typeface="Times New Roman"/>
                <a:cs typeface="Times New Roman"/>
              </a:rPr>
              <a:t>access to </a:t>
            </a:r>
            <a:r>
              <a:rPr dirty="0" sz="1200" spc="-5">
                <a:latin typeface="Times New Roman"/>
                <a:cs typeface="Times New Roman"/>
              </a:rPr>
              <a:t>enterprise  resources, there would be </a:t>
            </a:r>
            <a:r>
              <a:rPr dirty="0" sz="1200">
                <a:latin typeface="Times New Roman"/>
                <a:cs typeface="Times New Roman"/>
              </a:rPr>
              <a:t>no need to </a:t>
            </a:r>
            <a:r>
              <a:rPr dirty="0" sz="1200" spc="-5">
                <a:latin typeface="Times New Roman"/>
                <a:cs typeface="Times New Roman"/>
              </a:rPr>
              <a:t>create access polices. For </a:t>
            </a:r>
            <a:r>
              <a:rPr dirty="0" sz="1200">
                <a:latin typeface="Times New Roman"/>
                <a:cs typeface="Times New Roman"/>
              </a:rPr>
              <a:t>this </a:t>
            </a:r>
            <a:r>
              <a:rPr dirty="0" sz="1200" spc="-5">
                <a:latin typeface="Times New Roman"/>
                <a:cs typeface="Times New Roman"/>
              </a:rPr>
              <a:t>approach, enterprise resource  </a:t>
            </a:r>
            <a:r>
              <a:rPr dirty="0" sz="1200">
                <a:latin typeface="Times New Roman"/>
                <a:cs typeface="Times New Roman"/>
              </a:rPr>
              <a:t>access </a:t>
            </a:r>
            <a:r>
              <a:rPr dirty="0" sz="1200" spc="-5">
                <a:latin typeface="Times New Roman"/>
                <a:cs typeface="Times New Roman"/>
              </a:rPr>
              <a:t>policies </a:t>
            </a:r>
            <a:r>
              <a:rPr dirty="0" sz="1200">
                <a:latin typeface="Times New Roman"/>
                <a:cs typeface="Times New Roman"/>
              </a:rPr>
              <a:t>are </a:t>
            </a:r>
            <a:r>
              <a:rPr dirty="0" sz="1200" spc="-5">
                <a:latin typeface="Times New Roman"/>
                <a:cs typeface="Times New Roman"/>
              </a:rPr>
              <a:t>based </a:t>
            </a:r>
            <a:r>
              <a:rPr dirty="0" sz="1200">
                <a:latin typeface="Times New Roman"/>
                <a:cs typeface="Times New Roman"/>
              </a:rPr>
              <a:t>on </a:t>
            </a:r>
            <a:r>
              <a:rPr dirty="0" sz="1200" spc="-5">
                <a:latin typeface="Times New Roman"/>
                <a:cs typeface="Times New Roman"/>
              </a:rPr>
              <a:t>identity and </a:t>
            </a:r>
            <a:r>
              <a:rPr dirty="0" sz="1200">
                <a:latin typeface="Times New Roman"/>
                <a:cs typeface="Times New Roman"/>
              </a:rPr>
              <a:t>assigned </a:t>
            </a:r>
            <a:r>
              <a:rPr dirty="0" sz="1200" spc="-5">
                <a:latin typeface="Times New Roman"/>
                <a:cs typeface="Times New Roman"/>
              </a:rPr>
              <a:t>attributes. The primary requirement for  resource access </a:t>
            </a:r>
            <a:r>
              <a:rPr dirty="0" sz="1200">
                <a:latin typeface="Times New Roman"/>
                <a:cs typeface="Times New Roman"/>
              </a:rPr>
              <a:t>is </a:t>
            </a:r>
            <a:r>
              <a:rPr dirty="0" sz="1200" spc="-5">
                <a:latin typeface="Times New Roman"/>
                <a:cs typeface="Times New Roman"/>
              </a:rPr>
              <a:t>based </a:t>
            </a:r>
            <a:r>
              <a:rPr dirty="0" sz="1200">
                <a:latin typeface="Times New Roman"/>
                <a:cs typeface="Times New Roman"/>
              </a:rPr>
              <a:t>on the </a:t>
            </a:r>
            <a:r>
              <a:rPr dirty="0" sz="1200" spc="-5">
                <a:latin typeface="Times New Roman"/>
                <a:cs typeface="Times New Roman"/>
              </a:rPr>
              <a:t>access privileges </a:t>
            </a:r>
            <a:r>
              <a:rPr dirty="0" sz="1200">
                <a:latin typeface="Times New Roman"/>
                <a:cs typeface="Times New Roman"/>
              </a:rPr>
              <a:t>granted to </a:t>
            </a:r>
            <a:r>
              <a:rPr dirty="0" sz="1200" spc="-5">
                <a:latin typeface="Times New Roman"/>
                <a:cs typeface="Times New Roman"/>
              </a:rPr>
              <a:t>the </a:t>
            </a:r>
            <a:r>
              <a:rPr dirty="0" sz="1200">
                <a:latin typeface="Times New Roman"/>
                <a:cs typeface="Times New Roman"/>
              </a:rPr>
              <a:t>given </a:t>
            </a:r>
            <a:r>
              <a:rPr dirty="0" sz="1200" spc="-5">
                <a:latin typeface="Times New Roman"/>
                <a:cs typeface="Times New Roman"/>
              </a:rPr>
              <a:t>subject. Other factors such  </a:t>
            </a:r>
            <a:r>
              <a:rPr dirty="0" sz="1200">
                <a:latin typeface="Times New Roman"/>
                <a:cs typeface="Times New Roman"/>
              </a:rPr>
              <a:t>as </a:t>
            </a:r>
            <a:r>
              <a:rPr dirty="0" sz="1200" spc="-5">
                <a:latin typeface="Times New Roman"/>
                <a:cs typeface="Times New Roman"/>
              </a:rPr>
              <a:t>device used, </a:t>
            </a:r>
            <a:r>
              <a:rPr dirty="0" sz="1200">
                <a:latin typeface="Times New Roman"/>
                <a:cs typeface="Times New Roman"/>
              </a:rPr>
              <a:t>asset </a:t>
            </a:r>
            <a:r>
              <a:rPr dirty="0" sz="1200" spc="-5">
                <a:latin typeface="Times New Roman"/>
                <a:cs typeface="Times New Roman"/>
              </a:rPr>
              <a:t>status, </a:t>
            </a:r>
            <a:r>
              <a:rPr dirty="0" sz="1200">
                <a:latin typeface="Times New Roman"/>
                <a:cs typeface="Times New Roman"/>
              </a:rPr>
              <a:t>and </a:t>
            </a:r>
            <a:r>
              <a:rPr dirty="0" sz="1200" spc="-5">
                <a:latin typeface="Times New Roman"/>
                <a:cs typeface="Times New Roman"/>
              </a:rPr>
              <a:t>environmental factors </a:t>
            </a:r>
            <a:r>
              <a:rPr dirty="0" sz="1200">
                <a:latin typeface="Times New Roman"/>
                <a:cs typeface="Times New Roman"/>
              </a:rPr>
              <a:t>may </a:t>
            </a:r>
            <a:r>
              <a:rPr dirty="0" sz="1200" spc="-5">
                <a:latin typeface="Times New Roman"/>
                <a:cs typeface="Times New Roman"/>
              </a:rPr>
              <a:t>alter </a:t>
            </a:r>
            <a:r>
              <a:rPr dirty="0" sz="1200">
                <a:latin typeface="Times New Roman"/>
                <a:cs typeface="Times New Roman"/>
              </a:rPr>
              <a:t>the </a:t>
            </a:r>
            <a:r>
              <a:rPr dirty="0" sz="1200" spc="-5">
                <a:latin typeface="Times New Roman"/>
                <a:cs typeface="Times New Roman"/>
              </a:rPr>
              <a:t>final confidence level  calculation (and ultimate </a:t>
            </a:r>
            <a:r>
              <a:rPr dirty="0" sz="1200">
                <a:latin typeface="Times New Roman"/>
                <a:cs typeface="Times New Roman"/>
              </a:rPr>
              <a:t>access </a:t>
            </a:r>
            <a:r>
              <a:rPr dirty="0" sz="1200" spc="-5">
                <a:latin typeface="Times New Roman"/>
                <a:cs typeface="Times New Roman"/>
              </a:rPr>
              <a:t>authorization) or tailor the result </a:t>
            </a:r>
            <a:r>
              <a:rPr dirty="0" sz="1200">
                <a:latin typeface="Times New Roman"/>
                <a:cs typeface="Times New Roman"/>
              </a:rPr>
              <a:t>in some </a:t>
            </a:r>
            <a:r>
              <a:rPr dirty="0" sz="1200" spc="-5">
                <a:latin typeface="Times New Roman"/>
                <a:cs typeface="Times New Roman"/>
              </a:rPr>
              <a:t>way, </a:t>
            </a:r>
            <a:r>
              <a:rPr dirty="0" sz="1200">
                <a:latin typeface="Times New Roman"/>
                <a:cs typeface="Times New Roman"/>
              </a:rPr>
              <a:t>such as </a:t>
            </a:r>
            <a:r>
              <a:rPr dirty="0" sz="1200" spc="-5">
                <a:latin typeface="Times New Roman"/>
                <a:cs typeface="Times New Roman"/>
              </a:rPr>
              <a:t>granting  </a:t>
            </a:r>
            <a:r>
              <a:rPr dirty="0" sz="1200">
                <a:latin typeface="Times New Roman"/>
                <a:cs typeface="Times New Roman"/>
              </a:rPr>
              <a:t>only </a:t>
            </a:r>
            <a:r>
              <a:rPr dirty="0" sz="1200" spc="-5">
                <a:latin typeface="Times New Roman"/>
                <a:cs typeface="Times New Roman"/>
              </a:rPr>
              <a:t>partial </a:t>
            </a:r>
            <a:r>
              <a:rPr dirty="0" sz="1200">
                <a:latin typeface="Times New Roman"/>
                <a:cs typeface="Times New Roman"/>
              </a:rPr>
              <a:t>access to a </a:t>
            </a:r>
            <a:r>
              <a:rPr dirty="0" sz="1200" spc="-5">
                <a:latin typeface="Times New Roman"/>
                <a:cs typeface="Times New Roman"/>
              </a:rPr>
              <a:t>given data source based on network location. Individual resources </a:t>
            </a:r>
            <a:r>
              <a:rPr dirty="0" sz="1200">
                <a:latin typeface="Times New Roman"/>
                <a:cs typeface="Times New Roman"/>
              </a:rPr>
              <a:t>or</a:t>
            </a:r>
            <a:r>
              <a:rPr dirty="0" sz="1200" spc="165">
                <a:latin typeface="Times New Roman"/>
                <a:cs typeface="Times New Roman"/>
              </a:rPr>
              <a:t> </a:t>
            </a:r>
            <a:r>
              <a:rPr dirty="0" sz="1200" spc="-5">
                <a:latin typeface="Times New Roman"/>
                <a:cs typeface="Times New Roman"/>
              </a:rPr>
              <a:t>PEP</a:t>
            </a:r>
            <a:endParaRPr sz="1200">
              <a:latin typeface="Times New Roman"/>
              <a:cs typeface="Times New Roman"/>
            </a:endParaRPr>
          </a:p>
        </p:txBody>
      </p:sp>
      <p:sp>
        <p:nvSpPr>
          <p:cNvPr id="7" name="object 7"/>
          <p:cNvSpPr/>
          <p:nvPr/>
        </p:nvSpPr>
        <p:spPr>
          <a:xfrm>
            <a:off x="914400" y="8507730"/>
            <a:ext cx="1828800" cy="0"/>
          </a:xfrm>
          <a:custGeom>
            <a:avLst/>
            <a:gdLst/>
            <a:ahLst/>
            <a:cxnLst/>
            <a:rect l="l" t="t" r="r" b="b"/>
            <a:pathLst>
              <a:path w="1828800" h="0">
                <a:moveTo>
                  <a:pt x="0" y="0"/>
                </a:moveTo>
                <a:lnTo>
                  <a:pt x="1828800" y="0"/>
                </a:lnTo>
              </a:path>
            </a:pathLst>
          </a:custGeom>
          <a:ln w="7619">
            <a:solidFill>
              <a:srgbClr val="000000"/>
            </a:solidFill>
          </a:ln>
        </p:spPr>
        <p:txBody>
          <a:bodyPr wrap="square" lIns="0" tIns="0" rIns="0" bIns="0" rtlCol="0"/>
          <a:lstStyle/>
          <a:p/>
        </p:txBody>
      </p:sp>
      <p:sp>
        <p:nvSpPr>
          <p:cNvPr id="8" name="object 8"/>
          <p:cNvSpPr txBox="1"/>
          <p:nvPr/>
        </p:nvSpPr>
        <p:spPr>
          <a:xfrm>
            <a:off x="876300" y="8708390"/>
            <a:ext cx="2172970" cy="162560"/>
          </a:xfrm>
          <a:prstGeom prst="rect">
            <a:avLst/>
          </a:prstGeom>
        </p:spPr>
        <p:txBody>
          <a:bodyPr wrap="square" lIns="0" tIns="12700" rIns="0" bIns="0" rtlCol="0" vert="horz">
            <a:spAutoFit/>
          </a:bodyPr>
          <a:lstStyle/>
          <a:p>
            <a:pPr marL="38100">
              <a:lnSpc>
                <a:spcPct val="100000"/>
              </a:lnSpc>
              <a:spcBef>
                <a:spcPts val="100"/>
              </a:spcBef>
            </a:pPr>
            <a:r>
              <a:rPr dirty="0" baseline="27777" sz="900">
                <a:latin typeface="Times New Roman"/>
                <a:cs typeface="Times New Roman"/>
              </a:rPr>
              <a:t>4</a:t>
            </a:r>
            <a:r>
              <a:rPr dirty="0" baseline="27777" sz="900" spc="15">
                <a:latin typeface="Times New Roman"/>
                <a:cs typeface="Times New Roman"/>
              </a:rPr>
              <a:t> </a:t>
            </a:r>
            <a:r>
              <a:rPr dirty="0" u="sng" sz="900" spc="-5">
                <a:solidFill>
                  <a:srgbClr val="0000FF"/>
                </a:solidFill>
                <a:uFill>
                  <a:solidFill>
                    <a:srgbClr val="0000FF"/>
                  </a:solidFill>
                </a:uFill>
                <a:latin typeface="Times New Roman"/>
                <a:cs typeface="Times New Roman"/>
                <a:hlinkClick r:id="rId4"/>
              </a:rPr>
              <a:t>https://www.idmanagement.gov/topics/fpki/</a:t>
            </a:r>
            <a:endParaRPr sz="9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0110" cy="8233409"/>
          </a:xfrm>
          <a:prstGeom prst="rect">
            <a:avLst/>
          </a:prstGeom>
        </p:spPr>
        <p:txBody>
          <a:bodyPr wrap="square" lIns="0" tIns="24765" rIns="0" bIns="0" rtlCol="0" vert="horz">
            <a:spAutoFit/>
          </a:bodyPr>
          <a:lstStyle/>
          <a:p>
            <a:pPr marL="12700" marR="370840">
              <a:lnSpc>
                <a:spcPts val="1380"/>
              </a:lnSpc>
              <a:spcBef>
                <a:spcPts val="195"/>
              </a:spcBef>
            </a:pPr>
            <a:r>
              <a:rPr dirty="0" sz="1200" spc="-5">
                <a:latin typeface="Times New Roman"/>
                <a:cs typeface="Times New Roman"/>
              </a:rPr>
              <a:t>components protecting the resource must </a:t>
            </a:r>
            <a:r>
              <a:rPr dirty="0" sz="1200">
                <a:latin typeface="Times New Roman"/>
                <a:cs typeface="Times New Roman"/>
              </a:rPr>
              <a:t>have a </a:t>
            </a:r>
            <a:r>
              <a:rPr dirty="0" sz="1200" spc="-5">
                <a:latin typeface="Times New Roman"/>
                <a:cs typeface="Times New Roman"/>
              </a:rPr>
              <a:t>way </a:t>
            </a:r>
            <a:r>
              <a:rPr dirty="0" sz="1200">
                <a:latin typeface="Times New Roman"/>
                <a:cs typeface="Times New Roman"/>
              </a:rPr>
              <a:t>to </a:t>
            </a:r>
            <a:r>
              <a:rPr dirty="0" sz="1200" spc="-5">
                <a:latin typeface="Times New Roman"/>
                <a:cs typeface="Times New Roman"/>
              </a:rPr>
              <a:t>forward requests </a:t>
            </a:r>
            <a:r>
              <a:rPr dirty="0" sz="1200">
                <a:latin typeface="Times New Roman"/>
                <a:cs typeface="Times New Roman"/>
              </a:rPr>
              <a:t>to a policy </a:t>
            </a:r>
            <a:r>
              <a:rPr dirty="0" sz="1200" spc="-5">
                <a:latin typeface="Times New Roman"/>
                <a:cs typeface="Times New Roman"/>
              </a:rPr>
              <a:t>engine  service or authenticate the subject and approve the request before granting</a:t>
            </a:r>
            <a:r>
              <a:rPr dirty="0" sz="1200" spc="90">
                <a:latin typeface="Times New Roman"/>
                <a:cs typeface="Times New Roman"/>
              </a:rPr>
              <a:t> </a:t>
            </a:r>
            <a:r>
              <a:rPr dirty="0" sz="1200">
                <a:latin typeface="Times New Roman"/>
                <a:cs typeface="Times New Roman"/>
              </a:rPr>
              <a:t>access.</a:t>
            </a:r>
            <a:endParaRPr sz="1200">
              <a:latin typeface="Times New Roman"/>
              <a:cs typeface="Times New Roman"/>
            </a:endParaRPr>
          </a:p>
          <a:p>
            <a:pPr marL="12700" marR="13970">
              <a:lnSpc>
                <a:spcPct val="95800"/>
              </a:lnSpc>
              <a:spcBef>
                <a:spcPts val="1165"/>
              </a:spcBef>
            </a:pPr>
            <a:r>
              <a:rPr dirty="0" sz="1200" spc="-5">
                <a:latin typeface="Times New Roman"/>
                <a:cs typeface="Times New Roman"/>
              </a:rPr>
              <a:t>Enhanced identity governance-based approaches </a:t>
            </a:r>
            <a:r>
              <a:rPr dirty="0" sz="1200">
                <a:latin typeface="Times New Roman"/>
                <a:cs typeface="Times New Roman"/>
              </a:rPr>
              <a:t>for </a:t>
            </a:r>
            <a:r>
              <a:rPr dirty="0" sz="1200" spc="-5">
                <a:latin typeface="Times New Roman"/>
                <a:cs typeface="Times New Roman"/>
              </a:rPr>
              <a:t>enterprises </a:t>
            </a:r>
            <a:r>
              <a:rPr dirty="0" sz="1200">
                <a:latin typeface="Times New Roman"/>
                <a:cs typeface="Times New Roman"/>
              </a:rPr>
              <a:t>are </a:t>
            </a:r>
            <a:r>
              <a:rPr dirty="0" sz="1200" spc="-5">
                <a:latin typeface="Times New Roman"/>
                <a:cs typeface="Times New Roman"/>
              </a:rPr>
              <a:t>often </a:t>
            </a:r>
            <a:r>
              <a:rPr dirty="0" sz="1200">
                <a:latin typeface="Times New Roman"/>
                <a:cs typeface="Times New Roman"/>
              </a:rPr>
              <a:t>employed </a:t>
            </a:r>
            <a:r>
              <a:rPr dirty="0" sz="1200" spc="-5">
                <a:latin typeface="Times New Roman"/>
                <a:cs typeface="Times New Roman"/>
              </a:rPr>
              <a:t>using </a:t>
            </a:r>
            <a:r>
              <a:rPr dirty="0" sz="1200">
                <a:latin typeface="Times New Roman"/>
                <a:cs typeface="Times New Roman"/>
              </a:rPr>
              <a:t>an  open </a:t>
            </a:r>
            <a:r>
              <a:rPr dirty="0" sz="1200" spc="-5">
                <a:latin typeface="Times New Roman"/>
                <a:cs typeface="Times New Roman"/>
              </a:rPr>
              <a:t>network </a:t>
            </a:r>
            <a:r>
              <a:rPr dirty="0" sz="1200">
                <a:latin typeface="Times New Roman"/>
                <a:cs typeface="Times New Roman"/>
              </a:rPr>
              <a:t>model </a:t>
            </a:r>
            <a:r>
              <a:rPr dirty="0" sz="1200" spc="-5">
                <a:latin typeface="Times New Roman"/>
                <a:cs typeface="Times New Roman"/>
              </a:rPr>
              <a:t>or an enterprise network with visitor access </a:t>
            </a:r>
            <a:r>
              <a:rPr dirty="0" sz="1200">
                <a:latin typeface="Times New Roman"/>
                <a:cs typeface="Times New Roman"/>
              </a:rPr>
              <a:t>or </a:t>
            </a:r>
            <a:r>
              <a:rPr dirty="0" sz="1200" spc="-5">
                <a:latin typeface="Times New Roman"/>
                <a:cs typeface="Times New Roman"/>
              </a:rPr>
              <a:t>frequent nonenterprise  </a:t>
            </a:r>
            <a:r>
              <a:rPr dirty="0" sz="1200">
                <a:latin typeface="Times New Roman"/>
                <a:cs typeface="Times New Roman"/>
              </a:rPr>
              <a:t>devices on </a:t>
            </a:r>
            <a:r>
              <a:rPr dirty="0" sz="1200" spc="-5">
                <a:latin typeface="Times New Roman"/>
                <a:cs typeface="Times New Roman"/>
              </a:rPr>
              <a:t>the network (such </a:t>
            </a:r>
            <a:r>
              <a:rPr dirty="0" sz="1200">
                <a:latin typeface="Times New Roman"/>
                <a:cs typeface="Times New Roman"/>
              </a:rPr>
              <a:t>as </a:t>
            </a:r>
            <a:r>
              <a:rPr dirty="0" sz="1200" spc="-5">
                <a:latin typeface="Times New Roman"/>
                <a:cs typeface="Times New Roman"/>
              </a:rPr>
              <a:t>with </a:t>
            </a:r>
            <a:r>
              <a:rPr dirty="0" sz="1200">
                <a:latin typeface="Times New Roman"/>
                <a:cs typeface="Times New Roman"/>
              </a:rPr>
              <a:t>the use </a:t>
            </a:r>
            <a:r>
              <a:rPr dirty="0" sz="1200" spc="-5">
                <a:latin typeface="Times New Roman"/>
                <a:cs typeface="Times New Roman"/>
              </a:rPr>
              <a:t>case </a:t>
            </a:r>
            <a:r>
              <a:rPr dirty="0" sz="1200">
                <a:latin typeface="Times New Roman"/>
                <a:cs typeface="Times New Roman"/>
              </a:rPr>
              <a:t>in </a:t>
            </a:r>
            <a:r>
              <a:rPr dirty="0" sz="1200" spc="-5">
                <a:latin typeface="Times New Roman"/>
                <a:cs typeface="Times New Roman"/>
              </a:rPr>
              <a:t>Section </a:t>
            </a:r>
            <a:r>
              <a:rPr dirty="0" sz="1200" spc="-5">
                <a:latin typeface="Times New Roman"/>
                <a:cs typeface="Times New Roman"/>
                <a:hlinkClick r:id="rId2" action="ppaction://hlinksldjump"/>
              </a:rPr>
              <a:t>4.3 </a:t>
            </a:r>
            <a:r>
              <a:rPr dirty="0" sz="1200" spc="-5">
                <a:latin typeface="Times New Roman"/>
                <a:cs typeface="Times New Roman"/>
              </a:rPr>
              <a:t>below). Network access </a:t>
            </a:r>
            <a:r>
              <a:rPr dirty="0" sz="1200">
                <a:latin typeface="Times New Roman"/>
                <a:cs typeface="Times New Roman"/>
              </a:rPr>
              <a:t>is  </a:t>
            </a:r>
            <a:r>
              <a:rPr dirty="0" sz="1200" spc="-5">
                <a:latin typeface="Times New Roman"/>
                <a:cs typeface="Times New Roman"/>
              </a:rPr>
              <a:t>initially granted </a:t>
            </a:r>
            <a:r>
              <a:rPr dirty="0" sz="1200">
                <a:latin typeface="Times New Roman"/>
                <a:cs typeface="Times New Roman"/>
              </a:rPr>
              <a:t>to </a:t>
            </a:r>
            <a:r>
              <a:rPr dirty="0" sz="1200" spc="-5">
                <a:latin typeface="Times New Roman"/>
                <a:cs typeface="Times New Roman"/>
              </a:rPr>
              <a:t>all assets </a:t>
            </a:r>
            <a:r>
              <a:rPr dirty="0" sz="1200">
                <a:latin typeface="Times New Roman"/>
                <a:cs typeface="Times New Roman"/>
              </a:rPr>
              <a:t>but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enterprise resources </a:t>
            </a:r>
            <a:r>
              <a:rPr dirty="0" sz="1200">
                <a:latin typeface="Times New Roman"/>
                <a:cs typeface="Times New Roman"/>
              </a:rPr>
              <a:t>are </a:t>
            </a:r>
            <a:r>
              <a:rPr dirty="0" sz="1200" spc="-5">
                <a:latin typeface="Times New Roman"/>
                <a:cs typeface="Times New Roman"/>
              </a:rPr>
              <a:t>restricted </a:t>
            </a:r>
            <a:r>
              <a:rPr dirty="0" sz="1200">
                <a:latin typeface="Times New Roman"/>
                <a:cs typeface="Times New Roman"/>
              </a:rPr>
              <a:t>to </a:t>
            </a:r>
            <a:r>
              <a:rPr dirty="0" sz="1200" spc="-5">
                <a:latin typeface="Times New Roman"/>
                <a:cs typeface="Times New Roman"/>
              </a:rPr>
              <a:t>identities with the  appropriate </a:t>
            </a:r>
            <a:r>
              <a:rPr dirty="0" sz="1200">
                <a:latin typeface="Times New Roman"/>
                <a:cs typeface="Times New Roman"/>
              </a:rPr>
              <a:t>access </a:t>
            </a:r>
            <a:r>
              <a:rPr dirty="0" sz="1200" spc="-5">
                <a:latin typeface="Times New Roman"/>
                <a:cs typeface="Times New Roman"/>
              </a:rPr>
              <a:t>privileges. There </a:t>
            </a:r>
            <a:r>
              <a:rPr dirty="0" sz="1200">
                <a:latin typeface="Times New Roman"/>
                <a:cs typeface="Times New Roman"/>
              </a:rPr>
              <a:t>is a </a:t>
            </a:r>
            <a:r>
              <a:rPr dirty="0" sz="1200" spc="-5">
                <a:latin typeface="Times New Roman"/>
                <a:cs typeface="Times New Roman"/>
              </a:rPr>
              <a:t>downside </a:t>
            </a:r>
            <a:r>
              <a:rPr dirty="0" sz="1200">
                <a:latin typeface="Times New Roman"/>
                <a:cs typeface="Times New Roman"/>
              </a:rPr>
              <a:t>in </a:t>
            </a:r>
            <a:r>
              <a:rPr dirty="0" sz="1200" spc="-5">
                <a:latin typeface="Times New Roman"/>
                <a:cs typeface="Times New Roman"/>
              </a:rPr>
              <a:t>granting </a:t>
            </a:r>
            <a:r>
              <a:rPr dirty="0" sz="1200">
                <a:latin typeface="Times New Roman"/>
                <a:cs typeface="Times New Roman"/>
              </a:rPr>
              <a:t>basic </a:t>
            </a:r>
            <a:r>
              <a:rPr dirty="0" sz="1200" spc="-5">
                <a:latin typeface="Times New Roman"/>
                <a:cs typeface="Times New Roman"/>
              </a:rPr>
              <a:t>network connectivity </a:t>
            </a:r>
            <a:r>
              <a:rPr dirty="0" sz="1200">
                <a:latin typeface="Times New Roman"/>
                <a:cs typeface="Times New Roman"/>
              </a:rPr>
              <a:t>as  </a:t>
            </a:r>
            <a:r>
              <a:rPr dirty="0" sz="1200" spc="-5">
                <a:latin typeface="Times New Roman"/>
                <a:cs typeface="Times New Roman"/>
              </a:rPr>
              <a:t>malicious actors could still attempt network reconnaissance and/or </a:t>
            </a:r>
            <a:r>
              <a:rPr dirty="0" sz="1200">
                <a:latin typeface="Times New Roman"/>
                <a:cs typeface="Times New Roman"/>
              </a:rPr>
              <a:t>use </a:t>
            </a:r>
            <a:r>
              <a:rPr dirty="0" sz="1200" spc="-5">
                <a:latin typeface="Times New Roman"/>
                <a:cs typeface="Times New Roman"/>
              </a:rPr>
              <a:t>the network </a:t>
            </a:r>
            <a:r>
              <a:rPr dirty="0" sz="1200">
                <a:latin typeface="Times New Roman"/>
                <a:cs typeface="Times New Roman"/>
              </a:rPr>
              <a:t>to launch  denial </a:t>
            </a:r>
            <a:r>
              <a:rPr dirty="0" sz="1200" spc="-5">
                <a:latin typeface="Times New Roman"/>
                <a:cs typeface="Times New Roman"/>
              </a:rPr>
              <a:t>of service attacks either internally or against </a:t>
            </a:r>
            <a:r>
              <a:rPr dirty="0" sz="1200">
                <a:latin typeface="Times New Roman"/>
                <a:cs typeface="Times New Roman"/>
              </a:rPr>
              <a:t>a </a:t>
            </a:r>
            <a:r>
              <a:rPr dirty="0" sz="1200" spc="-5">
                <a:latin typeface="Times New Roman"/>
                <a:cs typeface="Times New Roman"/>
              </a:rPr>
              <a:t>third party. Enterprises still need </a:t>
            </a:r>
            <a:r>
              <a:rPr dirty="0" sz="1200">
                <a:latin typeface="Times New Roman"/>
                <a:cs typeface="Times New Roman"/>
              </a:rPr>
              <a:t>to </a:t>
            </a:r>
            <a:r>
              <a:rPr dirty="0" sz="1200" spc="-5">
                <a:latin typeface="Times New Roman"/>
                <a:cs typeface="Times New Roman"/>
              </a:rPr>
              <a:t>monitor  </a:t>
            </a:r>
            <a:r>
              <a:rPr dirty="0" sz="1200">
                <a:latin typeface="Times New Roman"/>
                <a:cs typeface="Times New Roman"/>
              </a:rPr>
              <a:t>and respond to such </a:t>
            </a:r>
            <a:r>
              <a:rPr dirty="0" sz="1200" spc="-5">
                <a:latin typeface="Times New Roman"/>
                <a:cs typeface="Times New Roman"/>
              </a:rPr>
              <a:t>behavior before it impacts</a:t>
            </a:r>
            <a:r>
              <a:rPr dirty="0" sz="1200">
                <a:latin typeface="Times New Roman"/>
                <a:cs typeface="Times New Roman"/>
              </a:rPr>
              <a:t> </a:t>
            </a:r>
            <a:r>
              <a:rPr dirty="0" sz="1200" spc="-5">
                <a:latin typeface="Times New Roman"/>
                <a:cs typeface="Times New Roman"/>
              </a:rPr>
              <a:t>workflows.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5080">
              <a:lnSpc>
                <a:spcPts val="1380"/>
              </a:lnSpc>
              <a:spcBef>
                <a:spcPts val="5"/>
              </a:spcBef>
            </a:pPr>
            <a:r>
              <a:rPr dirty="0" sz="1200" spc="-5">
                <a:latin typeface="Times New Roman"/>
                <a:cs typeface="Times New Roman"/>
              </a:rPr>
              <a:t>The identity-driven approach works well with the resource portal model </a:t>
            </a:r>
            <a:r>
              <a:rPr dirty="0" sz="1200">
                <a:latin typeface="Times New Roman"/>
                <a:cs typeface="Times New Roman"/>
              </a:rPr>
              <a:t>(see </a:t>
            </a:r>
            <a:r>
              <a:rPr dirty="0" sz="1200" spc="-5">
                <a:latin typeface="Times New Roman"/>
                <a:cs typeface="Times New Roman"/>
              </a:rPr>
              <a:t>Section </a:t>
            </a:r>
            <a:r>
              <a:rPr dirty="0" sz="1200">
                <a:latin typeface="Times New Roman"/>
                <a:cs typeface="Times New Roman"/>
                <a:hlinkClick r:id="rId3" action="ppaction://hlinksldjump"/>
              </a:rPr>
              <a:t>3.2.3</a:t>
            </a:r>
            <a:r>
              <a:rPr dirty="0" sz="1200">
                <a:latin typeface="Times New Roman"/>
                <a:cs typeface="Times New Roman"/>
              </a:rPr>
              <a:t>) since  device </a:t>
            </a:r>
            <a:r>
              <a:rPr dirty="0" sz="1200" spc="-5">
                <a:latin typeface="Times New Roman"/>
                <a:cs typeface="Times New Roman"/>
              </a:rPr>
              <a:t>identity </a:t>
            </a:r>
            <a:r>
              <a:rPr dirty="0" sz="1200">
                <a:latin typeface="Times New Roman"/>
                <a:cs typeface="Times New Roman"/>
              </a:rPr>
              <a:t>and </a:t>
            </a:r>
            <a:r>
              <a:rPr dirty="0" sz="1200" spc="-5">
                <a:latin typeface="Times New Roman"/>
                <a:cs typeface="Times New Roman"/>
              </a:rPr>
              <a:t>status </a:t>
            </a:r>
            <a:r>
              <a:rPr dirty="0" sz="1200">
                <a:latin typeface="Times New Roman"/>
                <a:cs typeface="Times New Roman"/>
              </a:rPr>
              <a:t>provide </a:t>
            </a:r>
            <a:r>
              <a:rPr dirty="0" sz="1200" spc="-5">
                <a:latin typeface="Times New Roman"/>
                <a:cs typeface="Times New Roman"/>
              </a:rPr>
              <a:t>secondary support data </a:t>
            </a:r>
            <a:r>
              <a:rPr dirty="0" sz="1200">
                <a:latin typeface="Times New Roman"/>
                <a:cs typeface="Times New Roman"/>
              </a:rPr>
              <a:t>to access </a:t>
            </a:r>
            <a:r>
              <a:rPr dirty="0" sz="1200" spc="-5">
                <a:latin typeface="Times New Roman"/>
                <a:cs typeface="Times New Roman"/>
              </a:rPr>
              <a:t>decisions. Other </a:t>
            </a:r>
            <a:r>
              <a:rPr dirty="0" sz="1200">
                <a:latin typeface="Times New Roman"/>
                <a:cs typeface="Times New Roman"/>
              </a:rPr>
              <a:t>models </a:t>
            </a:r>
            <a:r>
              <a:rPr dirty="0" sz="1200" spc="-5">
                <a:latin typeface="Times New Roman"/>
                <a:cs typeface="Times New Roman"/>
              </a:rPr>
              <a:t>work  </a:t>
            </a:r>
            <a:r>
              <a:rPr dirty="0" sz="1200">
                <a:latin typeface="Times New Roman"/>
                <a:cs typeface="Times New Roman"/>
              </a:rPr>
              <a:t>as </a:t>
            </a:r>
            <a:r>
              <a:rPr dirty="0" sz="1200" spc="-5">
                <a:latin typeface="Times New Roman"/>
                <a:cs typeface="Times New Roman"/>
              </a:rPr>
              <a:t>well, depending </a:t>
            </a:r>
            <a:r>
              <a:rPr dirty="0" sz="1200">
                <a:latin typeface="Times New Roman"/>
                <a:cs typeface="Times New Roman"/>
              </a:rPr>
              <a:t>on </a:t>
            </a:r>
            <a:r>
              <a:rPr dirty="0" sz="1200" spc="-5">
                <a:latin typeface="Times New Roman"/>
                <a:cs typeface="Times New Roman"/>
              </a:rPr>
              <a:t>policies </a:t>
            </a:r>
            <a:r>
              <a:rPr dirty="0" sz="1200">
                <a:latin typeface="Times New Roman"/>
                <a:cs typeface="Times New Roman"/>
              </a:rPr>
              <a:t>in </a:t>
            </a:r>
            <a:r>
              <a:rPr dirty="0" sz="1200" spc="-5">
                <a:latin typeface="Times New Roman"/>
                <a:cs typeface="Times New Roman"/>
              </a:rPr>
              <a:t>place. Identity-driven approaches also work well for enterprises  </a:t>
            </a:r>
            <a:r>
              <a:rPr dirty="0" sz="1200">
                <a:latin typeface="Times New Roman"/>
                <a:cs typeface="Times New Roman"/>
              </a:rPr>
              <a:t>that </a:t>
            </a:r>
            <a:r>
              <a:rPr dirty="0" sz="1200" spc="-5">
                <a:latin typeface="Times New Roman"/>
                <a:cs typeface="Times New Roman"/>
              </a:rPr>
              <a:t>use cloud-based applications/services </a:t>
            </a:r>
            <a:r>
              <a:rPr dirty="0" sz="1200">
                <a:latin typeface="Times New Roman"/>
                <a:cs typeface="Times New Roman"/>
              </a:rPr>
              <a:t>that </a:t>
            </a:r>
            <a:r>
              <a:rPr dirty="0" sz="1200" spc="-5">
                <a:latin typeface="Times New Roman"/>
                <a:cs typeface="Times New Roman"/>
              </a:rPr>
              <a:t>may not allow for enterprise-owned </a:t>
            </a:r>
            <a:r>
              <a:rPr dirty="0" sz="1200">
                <a:latin typeface="Times New Roman"/>
                <a:cs typeface="Times New Roman"/>
              </a:rPr>
              <a:t>or </a:t>
            </a:r>
            <a:r>
              <a:rPr dirty="0" sz="1200" spc="-5">
                <a:latin typeface="Times New Roman"/>
                <a:cs typeface="Times New Roman"/>
              </a:rPr>
              <a:t>-operated  ZT security components </a:t>
            </a:r>
            <a:r>
              <a:rPr dirty="0" sz="1200">
                <a:latin typeface="Times New Roman"/>
                <a:cs typeface="Times New Roman"/>
              </a:rPr>
              <a:t>to be used </a:t>
            </a:r>
            <a:r>
              <a:rPr dirty="0" sz="1200" spc="-5">
                <a:latin typeface="Times New Roman"/>
                <a:cs typeface="Times New Roman"/>
              </a:rPr>
              <a:t>(such </a:t>
            </a:r>
            <a:r>
              <a:rPr dirty="0" sz="1200">
                <a:latin typeface="Times New Roman"/>
                <a:cs typeface="Times New Roman"/>
              </a:rPr>
              <a:t>as many </a:t>
            </a:r>
            <a:r>
              <a:rPr dirty="0" sz="1200" spc="-5">
                <a:latin typeface="Times New Roman"/>
                <a:cs typeface="Times New Roman"/>
              </a:rPr>
              <a:t>SaaS offerings). The enterprise </a:t>
            </a:r>
            <a:r>
              <a:rPr dirty="0" sz="1200">
                <a:latin typeface="Times New Roman"/>
                <a:cs typeface="Times New Roman"/>
              </a:rPr>
              <a:t>can use the  </a:t>
            </a:r>
            <a:r>
              <a:rPr dirty="0" sz="1200" spc="-5">
                <a:latin typeface="Times New Roman"/>
                <a:cs typeface="Times New Roman"/>
              </a:rPr>
              <a:t>identity </a:t>
            </a:r>
            <a:r>
              <a:rPr dirty="0" sz="1200">
                <a:latin typeface="Times New Roman"/>
                <a:cs typeface="Times New Roman"/>
              </a:rPr>
              <a:t>of </a:t>
            </a:r>
            <a:r>
              <a:rPr dirty="0" sz="1200" spc="-5">
                <a:latin typeface="Times New Roman"/>
                <a:cs typeface="Times New Roman"/>
              </a:rPr>
              <a:t>requestors </a:t>
            </a:r>
            <a:r>
              <a:rPr dirty="0" sz="1200">
                <a:latin typeface="Times New Roman"/>
                <a:cs typeface="Times New Roman"/>
              </a:rPr>
              <a:t>to form and </a:t>
            </a:r>
            <a:r>
              <a:rPr dirty="0" sz="1200" spc="-5">
                <a:latin typeface="Times New Roman"/>
                <a:cs typeface="Times New Roman"/>
              </a:rPr>
              <a:t>enforce policy </a:t>
            </a:r>
            <a:r>
              <a:rPr dirty="0" sz="1200">
                <a:latin typeface="Times New Roman"/>
                <a:cs typeface="Times New Roman"/>
              </a:rPr>
              <a:t>on these</a:t>
            </a:r>
            <a:r>
              <a:rPr dirty="0" sz="1200" spc="-10">
                <a:latin typeface="Times New Roman"/>
                <a:cs typeface="Times New Roman"/>
              </a:rPr>
              <a:t> </a:t>
            </a:r>
            <a:r>
              <a:rPr dirty="0" sz="1200" spc="-5">
                <a:latin typeface="Times New Roman"/>
                <a:cs typeface="Times New Roman"/>
              </a:rPr>
              <a:t>platforms.</a:t>
            </a:r>
            <a:endParaRPr sz="1200">
              <a:latin typeface="Times New Roman"/>
              <a:cs typeface="Times New Roman"/>
            </a:endParaRPr>
          </a:p>
          <a:p>
            <a:pPr lvl="2" marL="469900" indent="-457834">
              <a:lnSpc>
                <a:spcPct val="100000"/>
              </a:lnSpc>
              <a:spcBef>
                <a:spcPts val="1110"/>
              </a:spcBef>
              <a:buAutoNum type="arabicPeriod" startAt="2"/>
              <a:tabLst>
                <a:tab pos="469265" algn="l"/>
                <a:tab pos="470534" algn="l"/>
              </a:tabLst>
            </a:pPr>
            <a:r>
              <a:rPr dirty="0" sz="1100" b="1">
                <a:latin typeface="Arial"/>
                <a:cs typeface="Arial"/>
              </a:rPr>
              <a:t>ZTA </a:t>
            </a:r>
            <a:r>
              <a:rPr dirty="0" sz="1100" spc="-5" b="1">
                <a:latin typeface="Arial"/>
                <a:cs typeface="Arial"/>
              </a:rPr>
              <a:t>Using</a:t>
            </a:r>
            <a:r>
              <a:rPr dirty="0" sz="1100" spc="-20" b="1">
                <a:latin typeface="Arial"/>
                <a:cs typeface="Arial"/>
              </a:rPr>
              <a:t> </a:t>
            </a:r>
            <a:r>
              <a:rPr dirty="0" sz="1100" spc="-5" b="1">
                <a:latin typeface="Arial"/>
                <a:cs typeface="Arial"/>
              </a:rPr>
              <a:t>Micro-Segmentation</a:t>
            </a:r>
            <a:endParaRPr sz="1100">
              <a:latin typeface="Arial"/>
              <a:cs typeface="Arial"/>
            </a:endParaRPr>
          </a:p>
          <a:p>
            <a:pPr lvl="2">
              <a:lnSpc>
                <a:spcPct val="100000"/>
              </a:lnSpc>
              <a:spcBef>
                <a:spcPts val="25"/>
              </a:spcBef>
              <a:buFont typeface="Arial"/>
              <a:buAutoNum type="arabicPeriod" startAt="2"/>
            </a:pPr>
            <a:endParaRPr sz="1050">
              <a:latin typeface="Arial"/>
              <a:cs typeface="Arial"/>
            </a:endParaRPr>
          </a:p>
          <a:p>
            <a:pPr marL="12700" marR="34925">
              <a:lnSpc>
                <a:spcPts val="1380"/>
              </a:lnSpc>
            </a:pPr>
            <a:r>
              <a:rPr dirty="0" sz="1200" spc="-5">
                <a:latin typeface="Times New Roman"/>
                <a:cs typeface="Times New Roman"/>
              </a:rPr>
              <a:t>An enterprise </a:t>
            </a:r>
            <a:r>
              <a:rPr dirty="0" sz="1200">
                <a:latin typeface="Times New Roman"/>
                <a:cs typeface="Times New Roman"/>
              </a:rPr>
              <a:t>may </a:t>
            </a:r>
            <a:r>
              <a:rPr dirty="0" sz="1200" spc="-5">
                <a:latin typeface="Times New Roman"/>
                <a:cs typeface="Times New Roman"/>
              </a:rPr>
              <a:t>choose </a:t>
            </a:r>
            <a:r>
              <a:rPr dirty="0" sz="1200">
                <a:latin typeface="Times New Roman"/>
                <a:cs typeface="Times New Roman"/>
              </a:rPr>
              <a:t>to </a:t>
            </a:r>
            <a:r>
              <a:rPr dirty="0" sz="1200" spc="-5">
                <a:latin typeface="Times New Roman"/>
                <a:cs typeface="Times New Roman"/>
              </a:rPr>
              <a:t>implement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based on </a:t>
            </a:r>
            <a:r>
              <a:rPr dirty="0" sz="1200" spc="-5">
                <a:latin typeface="Times New Roman"/>
                <a:cs typeface="Times New Roman"/>
              </a:rPr>
              <a:t>placing individual </a:t>
            </a:r>
            <a:r>
              <a:rPr dirty="0" sz="1200">
                <a:latin typeface="Times New Roman"/>
                <a:cs typeface="Times New Roman"/>
              </a:rPr>
              <a:t>or </a:t>
            </a:r>
            <a:r>
              <a:rPr dirty="0" sz="1200" spc="-5">
                <a:latin typeface="Times New Roman"/>
                <a:cs typeface="Times New Roman"/>
              </a:rPr>
              <a:t>groups </a:t>
            </a:r>
            <a:r>
              <a:rPr dirty="0" sz="1200">
                <a:latin typeface="Times New Roman"/>
                <a:cs typeface="Times New Roman"/>
              </a:rPr>
              <a:t>of  </a:t>
            </a:r>
            <a:r>
              <a:rPr dirty="0" sz="1200" spc="-5">
                <a:latin typeface="Times New Roman"/>
                <a:cs typeface="Times New Roman"/>
              </a:rPr>
              <a:t>resources </a:t>
            </a:r>
            <a:r>
              <a:rPr dirty="0" sz="1200">
                <a:latin typeface="Times New Roman"/>
                <a:cs typeface="Times New Roman"/>
              </a:rPr>
              <a:t>on a unique </a:t>
            </a:r>
            <a:r>
              <a:rPr dirty="0" sz="1200" spc="-5">
                <a:latin typeface="Times New Roman"/>
                <a:cs typeface="Times New Roman"/>
              </a:rPr>
              <a:t>network segment protected </a:t>
            </a:r>
            <a:r>
              <a:rPr dirty="0" sz="1200">
                <a:latin typeface="Times New Roman"/>
                <a:cs typeface="Times New Roman"/>
              </a:rPr>
              <a:t>by a </a:t>
            </a:r>
            <a:r>
              <a:rPr dirty="0" sz="1200" spc="-5">
                <a:latin typeface="Times New Roman"/>
                <a:cs typeface="Times New Roman"/>
              </a:rPr>
              <a:t>gateway security component. In </a:t>
            </a:r>
            <a:r>
              <a:rPr dirty="0" sz="1200">
                <a:latin typeface="Times New Roman"/>
                <a:cs typeface="Times New Roman"/>
              </a:rPr>
              <a:t>this  approach, </a:t>
            </a:r>
            <a:r>
              <a:rPr dirty="0" sz="1200" spc="-5">
                <a:latin typeface="Times New Roman"/>
                <a:cs typeface="Times New Roman"/>
              </a:rPr>
              <a:t>the enterprise </a:t>
            </a:r>
            <a:r>
              <a:rPr dirty="0" sz="1200">
                <a:latin typeface="Times New Roman"/>
                <a:cs typeface="Times New Roman"/>
              </a:rPr>
              <a:t>places </a:t>
            </a:r>
            <a:r>
              <a:rPr dirty="0" sz="1200" spc="-5">
                <a:latin typeface="Times New Roman"/>
                <a:cs typeface="Times New Roman"/>
              </a:rPr>
              <a:t>infrastructure devices such </a:t>
            </a:r>
            <a:r>
              <a:rPr dirty="0" sz="1200">
                <a:latin typeface="Times New Roman"/>
                <a:cs typeface="Times New Roman"/>
              </a:rPr>
              <a:t>as </a:t>
            </a:r>
            <a:r>
              <a:rPr dirty="0" sz="1200" spc="-5">
                <a:latin typeface="Times New Roman"/>
                <a:cs typeface="Times New Roman"/>
              </a:rPr>
              <a:t>intelligent switches (or routers) </a:t>
            </a:r>
            <a:r>
              <a:rPr dirty="0" sz="1200">
                <a:latin typeface="Times New Roman"/>
                <a:cs typeface="Times New Roman"/>
              </a:rPr>
              <a:t>or  next </a:t>
            </a:r>
            <a:r>
              <a:rPr dirty="0" sz="1200" spc="-5">
                <a:latin typeface="Times New Roman"/>
                <a:cs typeface="Times New Roman"/>
              </a:rPr>
              <a:t>generation firewalls (NGFWs) </a:t>
            </a:r>
            <a:r>
              <a:rPr dirty="0" sz="1200">
                <a:latin typeface="Times New Roman"/>
                <a:cs typeface="Times New Roman"/>
              </a:rPr>
              <a:t>or </a:t>
            </a:r>
            <a:r>
              <a:rPr dirty="0" sz="1200" spc="-5">
                <a:latin typeface="Times New Roman"/>
                <a:cs typeface="Times New Roman"/>
              </a:rPr>
              <a:t>special purpose gateway </a:t>
            </a:r>
            <a:r>
              <a:rPr dirty="0" sz="1200">
                <a:latin typeface="Times New Roman"/>
                <a:cs typeface="Times New Roman"/>
              </a:rPr>
              <a:t>devices to act as </a:t>
            </a:r>
            <a:r>
              <a:rPr dirty="0" sz="1200" spc="-5">
                <a:latin typeface="Times New Roman"/>
                <a:cs typeface="Times New Roman"/>
              </a:rPr>
              <a:t>PEPs protecting  </a:t>
            </a:r>
            <a:r>
              <a:rPr dirty="0" sz="1200">
                <a:latin typeface="Times New Roman"/>
                <a:cs typeface="Times New Roman"/>
              </a:rPr>
              <a:t>each </a:t>
            </a:r>
            <a:r>
              <a:rPr dirty="0" sz="1200" spc="-5">
                <a:latin typeface="Times New Roman"/>
                <a:cs typeface="Times New Roman"/>
              </a:rPr>
              <a:t>resource </a:t>
            </a:r>
            <a:r>
              <a:rPr dirty="0" sz="1200">
                <a:latin typeface="Times New Roman"/>
                <a:cs typeface="Times New Roman"/>
              </a:rPr>
              <a:t>or </a:t>
            </a:r>
            <a:r>
              <a:rPr dirty="0" sz="1200" spc="-5">
                <a:latin typeface="Times New Roman"/>
                <a:cs typeface="Times New Roman"/>
              </a:rPr>
              <a:t>small group </a:t>
            </a:r>
            <a:r>
              <a:rPr dirty="0" sz="1200">
                <a:latin typeface="Times New Roman"/>
                <a:cs typeface="Times New Roman"/>
              </a:rPr>
              <a:t>of </a:t>
            </a:r>
            <a:r>
              <a:rPr dirty="0" sz="1200" spc="-5">
                <a:latin typeface="Times New Roman"/>
                <a:cs typeface="Times New Roman"/>
              </a:rPr>
              <a:t>related resources. Alternatively </a:t>
            </a:r>
            <a:r>
              <a:rPr dirty="0" sz="1200">
                <a:latin typeface="Times New Roman"/>
                <a:cs typeface="Times New Roman"/>
              </a:rPr>
              <a:t>(or </a:t>
            </a:r>
            <a:r>
              <a:rPr dirty="0" sz="1200" spc="-5">
                <a:latin typeface="Times New Roman"/>
                <a:cs typeface="Times New Roman"/>
              </a:rPr>
              <a:t>additionally), </a:t>
            </a:r>
            <a:r>
              <a:rPr dirty="0" sz="1200">
                <a:latin typeface="Times New Roman"/>
                <a:cs typeface="Times New Roman"/>
              </a:rPr>
              <a:t>the </a:t>
            </a:r>
            <a:r>
              <a:rPr dirty="0" sz="1200" spc="-5">
                <a:latin typeface="Times New Roman"/>
                <a:cs typeface="Times New Roman"/>
              </a:rPr>
              <a:t>enterprise  </a:t>
            </a:r>
            <a:r>
              <a:rPr dirty="0" sz="1200">
                <a:latin typeface="Times New Roman"/>
                <a:cs typeface="Times New Roman"/>
              </a:rPr>
              <a:t>may choose to </a:t>
            </a:r>
            <a:r>
              <a:rPr dirty="0" sz="1200" spc="-5">
                <a:latin typeface="Times New Roman"/>
                <a:cs typeface="Times New Roman"/>
              </a:rPr>
              <a:t>implement host-based micro-segmentation using software </a:t>
            </a:r>
            <a:r>
              <a:rPr dirty="0" sz="1200">
                <a:latin typeface="Times New Roman"/>
                <a:cs typeface="Times New Roman"/>
              </a:rPr>
              <a:t>agents </a:t>
            </a:r>
            <a:r>
              <a:rPr dirty="0" sz="1200" spc="-5">
                <a:latin typeface="Times New Roman"/>
                <a:cs typeface="Times New Roman"/>
              </a:rPr>
              <a:t>(see Section  </a:t>
            </a:r>
            <a:r>
              <a:rPr dirty="0" sz="1200">
                <a:latin typeface="Times New Roman"/>
                <a:cs typeface="Times New Roman"/>
                <a:hlinkClick r:id="rId4" action="ppaction://hlinksldjump"/>
              </a:rPr>
              <a:t>3.2.1</a:t>
            </a:r>
            <a:r>
              <a:rPr dirty="0" sz="1200">
                <a:latin typeface="Times New Roman"/>
                <a:cs typeface="Times New Roman"/>
              </a:rPr>
              <a:t>) or </a:t>
            </a:r>
            <a:r>
              <a:rPr dirty="0" sz="1200" spc="-5">
                <a:latin typeface="Times New Roman"/>
                <a:cs typeface="Times New Roman"/>
              </a:rPr>
              <a:t>firewalls </a:t>
            </a:r>
            <a:r>
              <a:rPr dirty="0" sz="1200">
                <a:latin typeface="Times New Roman"/>
                <a:cs typeface="Times New Roman"/>
              </a:rPr>
              <a:t>on </a:t>
            </a:r>
            <a:r>
              <a:rPr dirty="0" sz="1200" spc="-5">
                <a:latin typeface="Times New Roman"/>
                <a:cs typeface="Times New Roman"/>
              </a:rPr>
              <a:t>the </a:t>
            </a:r>
            <a:r>
              <a:rPr dirty="0" sz="1200">
                <a:latin typeface="Times New Roman"/>
                <a:cs typeface="Times New Roman"/>
              </a:rPr>
              <a:t>endpoint </a:t>
            </a:r>
            <a:r>
              <a:rPr dirty="0" sz="1200" spc="-5">
                <a:latin typeface="Times New Roman"/>
                <a:cs typeface="Times New Roman"/>
              </a:rPr>
              <a:t>asset(s), These gateway devices dynamically grant access </a:t>
            </a:r>
            <a:r>
              <a:rPr dirty="0" sz="1200">
                <a:latin typeface="Times New Roman"/>
                <a:cs typeface="Times New Roman"/>
              </a:rPr>
              <a:t>to  </a:t>
            </a:r>
            <a:r>
              <a:rPr dirty="0" sz="1200" spc="-5">
                <a:latin typeface="Times New Roman"/>
                <a:cs typeface="Times New Roman"/>
              </a:rPr>
              <a:t>individual requests from </a:t>
            </a:r>
            <a:r>
              <a:rPr dirty="0" sz="1200">
                <a:latin typeface="Times New Roman"/>
                <a:cs typeface="Times New Roman"/>
              </a:rPr>
              <a:t>a </a:t>
            </a:r>
            <a:r>
              <a:rPr dirty="0" sz="1200" spc="-5">
                <a:latin typeface="Times New Roman"/>
                <a:cs typeface="Times New Roman"/>
              </a:rPr>
              <a:t>client, asset </a:t>
            </a:r>
            <a:r>
              <a:rPr dirty="0" sz="1200">
                <a:latin typeface="Times New Roman"/>
                <a:cs typeface="Times New Roman"/>
              </a:rPr>
              <a:t>or </a:t>
            </a:r>
            <a:r>
              <a:rPr dirty="0" sz="1200" spc="-5">
                <a:latin typeface="Times New Roman"/>
                <a:cs typeface="Times New Roman"/>
              </a:rPr>
              <a:t>service. Depending </a:t>
            </a:r>
            <a:r>
              <a:rPr dirty="0" sz="1200">
                <a:latin typeface="Times New Roman"/>
                <a:cs typeface="Times New Roman"/>
              </a:rPr>
              <a:t>on the </a:t>
            </a:r>
            <a:r>
              <a:rPr dirty="0" sz="1200" spc="-5">
                <a:latin typeface="Times New Roman"/>
                <a:cs typeface="Times New Roman"/>
              </a:rPr>
              <a:t>model, </a:t>
            </a:r>
            <a:r>
              <a:rPr dirty="0" sz="1200">
                <a:latin typeface="Times New Roman"/>
                <a:cs typeface="Times New Roman"/>
              </a:rPr>
              <a:t>the </a:t>
            </a:r>
            <a:r>
              <a:rPr dirty="0" sz="1200" spc="-5">
                <a:latin typeface="Times New Roman"/>
                <a:cs typeface="Times New Roman"/>
              </a:rPr>
              <a:t>gateway </a:t>
            </a:r>
            <a:r>
              <a:rPr dirty="0" sz="1200">
                <a:latin typeface="Times New Roman"/>
                <a:cs typeface="Times New Roman"/>
              </a:rPr>
              <a:t>may be  the </a:t>
            </a:r>
            <a:r>
              <a:rPr dirty="0" sz="1200" spc="-5">
                <a:latin typeface="Times New Roman"/>
                <a:cs typeface="Times New Roman"/>
              </a:rPr>
              <a:t>sole PEP </a:t>
            </a:r>
            <a:r>
              <a:rPr dirty="0" sz="1200">
                <a:latin typeface="Times New Roman"/>
                <a:cs typeface="Times New Roman"/>
              </a:rPr>
              <a:t>component or part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multipart PEP consisting </a:t>
            </a:r>
            <a:r>
              <a:rPr dirty="0" sz="1200">
                <a:latin typeface="Times New Roman"/>
                <a:cs typeface="Times New Roman"/>
              </a:rPr>
              <a:t>of the </a:t>
            </a:r>
            <a:r>
              <a:rPr dirty="0" sz="1200" spc="-5">
                <a:latin typeface="Times New Roman"/>
                <a:cs typeface="Times New Roman"/>
              </a:rPr>
              <a:t>gateway </a:t>
            </a:r>
            <a:r>
              <a:rPr dirty="0" sz="1200">
                <a:latin typeface="Times New Roman"/>
                <a:cs typeface="Times New Roman"/>
              </a:rPr>
              <a:t>and </a:t>
            </a:r>
            <a:r>
              <a:rPr dirty="0" sz="1200" spc="-5">
                <a:latin typeface="Times New Roman"/>
                <a:cs typeface="Times New Roman"/>
              </a:rPr>
              <a:t>client-side  </a:t>
            </a:r>
            <a:r>
              <a:rPr dirty="0" sz="1200">
                <a:latin typeface="Times New Roman"/>
                <a:cs typeface="Times New Roman"/>
              </a:rPr>
              <a:t>agent </a:t>
            </a:r>
            <a:r>
              <a:rPr dirty="0" sz="1200" spc="-5">
                <a:latin typeface="Times New Roman"/>
                <a:cs typeface="Times New Roman"/>
              </a:rPr>
              <a:t>(see Section</a:t>
            </a:r>
            <a:r>
              <a:rPr dirty="0" sz="1200">
                <a:latin typeface="Times New Roman"/>
                <a:cs typeface="Times New Roman"/>
              </a:rPr>
              <a:t> </a:t>
            </a:r>
            <a:r>
              <a:rPr dirty="0" sz="1200" spc="-5">
                <a:latin typeface="Times New Roman"/>
                <a:cs typeface="Times New Roman"/>
                <a:hlinkClick r:id="rId4" action="ppaction://hlinksldjump"/>
              </a:rPr>
              <a:t>3.2.1</a:t>
            </a:r>
            <a:r>
              <a:rPr dirty="0" sz="1200" spc="-5">
                <a:latin typeface="Times New Roman"/>
                <a:cs typeface="Times New Roman"/>
              </a:rPr>
              <a:t>).</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35890">
              <a:lnSpc>
                <a:spcPts val="1380"/>
              </a:lnSpc>
            </a:pPr>
            <a:r>
              <a:rPr dirty="0" sz="1200" spc="-5">
                <a:latin typeface="Times New Roman"/>
                <a:cs typeface="Times New Roman"/>
              </a:rPr>
              <a:t>This approach applies </a:t>
            </a:r>
            <a:r>
              <a:rPr dirty="0" sz="1200">
                <a:latin typeface="Times New Roman"/>
                <a:cs typeface="Times New Roman"/>
              </a:rPr>
              <a:t>to a </a:t>
            </a:r>
            <a:r>
              <a:rPr dirty="0" sz="1200" spc="-5">
                <a:latin typeface="Times New Roman"/>
                <a:cs typeface="Times New Roman"/>
              </a:rPr>
              <a:t>variety </a:t>
            </a:r>
            <a:r>
              <a:rPr dirty="0" sz="1200">
                <a:latin typeface="Times New Roman"/>
                <a:cs typeface="Times New Roman"/>
              </a:rPr>
              <a:t>of use cases </a:t>
            </a:r>
            <a:r>
              <a:rPr dirty="0" sz="1200" spc="-5">
                <a:latin typeface="Times New Roman"/>
                <a:cs typeface="Times New Roman"/>
              </a:rPr>
              <a:t>and deployment models </a:t>
            </a:r>
            <a:r>
              <a:rPr dirty="0" sz="1200">
                <a:latin typeface="Times New Roman"/>
                <a:cs typeface="Times New Roman"/>
              </a:rPr>
              <a:t>as the </a:t>
            </a:r>
            <a:r>
              <a:rPr dirty="0" sz="1200" spc="-5">
                <a:latin typeface="Times New Roman"/>
                <a:cs typeface="Times New Roman"/>
              </a:rPr>
              <a:t>protecting </a:t>
            </a:r>
            <a:r>
              <a:rPr dirty="0" sz="1200">
                <a:latin typeface="Times New Roman"/>
                <a:cs typeface="Times New Roman"/>
              </a:rPr>
              <a:t>device  acts as </a:t>
            </a:r>
            <a:r>
              <a:rPr dirty="0" sz="1200" spc="-5">
                <a:latin typeface="Times New Roman"/>
                <a:cs typeface="Times New Roman"/>
              </a:rPr>
              <a:t>the PEP, with management </a:t>
            </a:r>
            <a:r>
              <a:rPr dirty="0" sz="1200">
                <a:latin typeface="Times New Roman"/>
                <a:cs typeface="Times New Roman"/>
              </a:rPr>
              <a:t>of said </a:t>
            </a:r>
            <a:r>
              <a:rPr dirty="0" sz="1200" spc="-5">
                <a:latin typeface="Times New Roman"/>
                <a:cs typeface="Times New Roman"/>
              </a:rPr>
              <a:t>devices </a:t>
            </a:r>
            <a:r>
              <a:rPr dirty="0" sz="1200">
                <a:latin typeface="Times New Roman"/>
                <a:cs typeface="Times New Roman"/>
              </a:rPr>
              <a:t>acting as </a:t>
            </a:r>
            <a:r>
              <a:rPr dirty="0" sz="1200" spc="-5">
                <a:latin typeface="Times New Roman"/>
                <a:cs typeface="Times New Roman"/>
              </a:rPr>
              <a:t>the PE/PA </a:t>
            </a:r>
            <a:r>
              <a:rPr dirty="0" sz="1200">
                <a:latin typeface="Times New Roman"/>
                <a:cs typeface="Times New Roman"/>
              </a:rPr>
              <a:t>component. </a:t>
            </a:r>
            <a:r>
              <a:rPr dirty="0" sz="1200" spc="-5">
                <a:latin typeface="Times New Roman"/>
                <a:cs typeface="Times New Roman"/>
              </a:rPr>
              <a:t>This  </a:t>
            </a:r>
            <a:r>
              <a:rPr dirty="0" sz="1200">
                <a:latin typeface="Times New Roman"/>
                <a:cs typeface="Times New Roman"/>
              </a:rPr>
              <a:t>approach </a:t>
            </a:r>
            <a:r>
              <a:rPr dirty="0" sz="1200" spc="-5">
                <a:latin typeface="Times New Roman"/>
                <a:cs typeface="Times New Roman"/>
              </a:rPr>
              <a:t>requires </a:t>
            </a:r>
            <a:r>
              <a:rPr dirty="0" sz="1200">
                <a:latin typeface="Times New Roman"/>
                <a:cs typeface="Times New Roman"/>
              </a:rPr>
              <a:t>an </a:t>
            </a:r>
            <a:r>
              <a:rPr dirty="0" sz="1200" spc="-5">
                <a:latin typeface="Times New Roman"/>
                <a:cs typeface="Times New Roman"/>
              </a:rPr>
              <a:t>identity governance program (IGP) </a:t>
            </a:r>
            <a:r>
              <a:rPr dirty="0" sz="1200">
                <a:latin typeface="Times New Roman"/>
                <a:cs typeface="Times New Roman"/>
              </a:rPr>
              <a:t>to </a:t>
            </a:r>
            <a:r>
              <a:rPr dirty="0" sz="1200" spc="-5">
                <a:latin typeface="Times New Roman"/>
                <a:cs typeface="Times New Roman"/>
              </a:rPr>
              <a:t>fully function </a:t>
            </a:r>
            <a:r>
              <a:rPr dirty="0" sz="1200">
                <a:latin typeface="Times New Roman"/>
                <a:cs typeface="Times New Roman"/>
              </a:rPr>
              <a:t>but </a:t>
            </a:r>
            <a:r>
              <a:rPr dirty="0" sz="1200" spc="-5">
                <a:latin typeface="Times New Roman"/>
                <a:cs typeface="Times New Roman"/>
              </a:rPr>
              <a:t>relies </a:t>
            </a:r>
            <a:r>
              <a:rPr dirty="0" sz="1200">
                <a:latin typeface="Times New Roman"/>
                <a:cs typeface="Times New Roman"/>
              </a:rPr>
              <a:t>on the  </a:t>
            </a:r>
            <a:r>
              <a:rPr dirty="0" sz="1200" spc="-5">
                <a:latin typeface="Times New Roman"/>
                <a:cs typeface="Times New Roman"/>
              </a:rPr>
              <a:t>gateway components </a:t>
            </a:r>
            <a:r>
              <a:rPr dirty="0" sz="1200">
                <a:latin typeface="Times New Roman"/>
                <a:cs typeface="Times New Roman"/>
              </a:rPr>
              <a:t>to act as the </a:t>
            </a:r>
            <a:r>
              <a:rPr dirty="0" sz="1200" spc="-5">
                <a:latin typeface="Times New Roman"/>
                <a:cs typeface="Times New Roman"/>
              </a:rPr>
              <a:t>PEP </a:t>
            </a:r>
            <a:r>
              <a:rPr dirty="0" sz="1200">
                <a:latin typeface="Times New Roman"/>
                <a:cs typeface="Times New Roman"/>
              </a:rPr>
              <a:t>that </a:t>
            </a:r>
            <a:r>
              <a:rPr dirty="0" sz="1200" spc="-5">
                <a:latin typeface="Times New Roman"/>
                <a:cs typeface="Times New Roman"/>
              </a:rPr>
              <a:t>shields resources </a:t>
            </a:r>
            <a:r>
              <a:rPr dirty="0" sz="1200">
                <a:latin typeface="Times New Roman"/>
                <a:cs typeface="Times New Roman"/>
              </a:rPr>
              <a:t>from </a:t>
            </a:r>
            <a:r>
              <a:rPr dirty="0" sz="1200" spc="-5">
                <a:latin typeface="Times New Roman"/>
                <a:cs typeface="Times New Roman"/>
              </a:rPr>
              <a:t>unauthorized access </a:t>
            </a:r>
            <a:r>
              <a:rPr dirty="0" sz="1200">
                <a:latin typeface="Times New Roman"/>
                <a:cs typeface="Times New Roman"/>
              </a:rPr>
              <a:t>and/or  discovery.</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43815">
              <a:lnSpc>
                <a:spcPts val="1380"/>
              </a:lnSpc>
            </a:pPr>
            <a:r>
              <a:rPr dirty="0" sz="1200" spc="-5">
                <a:latin typeface="Times New Roman"/>
                <a:cs typeface="Times New Roman"/>
              </a:rPr>
              <a:t>The </a:t>
            </a:r>
            <a:r>
              <a:rPr dirty="0" sz="1200">
                <a:latin typeface="Times New Roman"/>
                <a:cs typeface="Times New Roman"/>
              </a:rPr>
              <a:t>key </a:t>
            </a:r>
            <a:r>
              <a:rPr dirty="0" sz="1200" spc="-5">
                <a:latin typeface="Times New Roman"/>
                <a:cs typeface="Times New Roman"/>
              </a:rPr>
              <a:t>necessity </a:t>
            </a:r>
            <a:r>
              <a:rPr dirty="0" sz="1200">
                <a:latin typeface="Times New Roman"/>
                <a:cs typeface="Times New Roman"/>
              </a:rPr>
              <a:t>to </a:t>
            </a:r>
            <a:r>
              <a:rPr dirty="0" sz="1200" spc="-5">
                <a:latin typeface="Times New Roman"/>
                <a:cs typeface="Times New Roman"/>
              </a:rPr>
              <a:t>this </a:t>
            </a:r>
            <a:r>
              <a:rPr dirty="0" sz="1200">
                <a:latin typeface="Times New Roman"/>
                <a:cs typeface="Times New Roman"/>
              </a:rPr>
              <a:t>approach is that the </a:t>
            </a:r>
            <a:r>
              <a:rPr dirty="0" sz="1200" spc="-5">
                <a:latin typeface="Times New Roman"/>
                <a:cs typeface="Times New Roman"/>
              </a:rPr>
              <a:t>PEP components </a:t>
            </a:r>
            <a:r>
              <a:rPr dirty="0" sz="1200">
                <a:latin typeface="Times New Roman"/>
                <a:cs typeface="Times New Roman"/>
              </a:rPr>
              <a:t>are </a:t>
            </a:r>
            <a:r>
              <a:rPr dirty="0" sz="1200" spc="-5">
                <a:latin typeface="Times New Roman"/>
                <a:cs typeface="Times New Roman"/>
              </a:rPr>
              <a:t>managed </a:t>
            </a:r>
            <a:r>
              <a:rPr dirty="0" sz="1200">
                <a:latin typeface="Times New Roman"/>
                <a:cs typeface="Times New Roman"/>
              </a:rPr>
              <a:t>and should be able  to </a:t>
            </a:r>
            <a:r>
              <a:rPr dirty="0" sz="1200" spc="-5">
                <a:latin typeface="Times New Roman"/>
                <a:cs typeface="Times New Roman"/>
              </a:rPr>
              <a:t>react </a:t>
            </a:r>
            <a:r>
              <a:rPr dirty="0" sz="1200">
                <a:latin typeface="Times New Roman"/>
                <a:cs typeface="Times New Roman"/>
              </a:rPr>
              <a:t>and </a:t>
            </a:r>
            <a:r>
              <a:rPr dirty="0" sz="1200" spc="-5">
                <a:latin typeface="Times New Roman"/>
                <a:cs typeface="Times New Roman"/>
              </a:rPr>
              <a:t>reconfigure </a:t>
            </a:r>
            <a:r>
              <a:rPr dirty="0" sz="1200">
                <a:latin typeface="Times New Roman"/>
                <a:cs typeface="Times New Roman"/>
              </a:rPr>
              <a:t>as needed to respond to </a:t>
            </a:r>
            <a:r>
              <a:rPr dirty="0" sz="1200" spc="-5">
                <a:latin typeface="Times New Roman"/>
                <a:cs typeface="Times New Roman"/>
              </a:rPr>
              <a:t>threats or change </a:t>
            </a:r>
            <a:r>
              <a:rPr dirty="0" sz="1200">
                <a:latin typeface="Times New Roman"/>
                <a:cs typeface="Times New Roman"/>
              </a:rPr>
              <a:t>in the </a:t>
            </a:r>
            <a:r>
              <a:rPr dirty="0" sz="1200" spc="-5">
                <a:latin typeface="Times New Roman"/>
                <a:cs typeface="Times New Roman"/>
              </a:rPr>
              <a:t>workflow. It is possible  </a:t>
            </a:r>
            <a:r>
              <a:rPr dirty="0" sz="1200">
                <a:latin typeface="Times New Roman"/>
                <a:cs typeface="Times New Roman"/>
              </a:rPr>
              <a:t>to </a:t>
            </a:r>
            <a:r>
              <a:rPr dirty="0" sz="1200" spc="-5">
                <a:latin typeface="Times New Roman"/>
                <a:cs typeface="Times New Roman"/>
              </a:rPr>
              <a:t>implement </a:t>
            </a:r>
            <a:r>
              <a:rPr dirty="0" sz="1200">
                <a:latin typeface="Times New Roman"/>
                <a:cs typeface="Times New Roman"/>
              </a:rPr>
              <a:t>some </a:t>
            </a:r>
            <a:r>
              <a:rPr dirty="0" sz="1200" spc="-5">
                <a:latin typeface="Times New Roman"/>
                <a:cs typeface="Times New Roman"/>
              </a:rPr>
              <a:t>features </a:t>
            </a:r>
            <a:r>
              <a:rPr dirty="0" sz="1200">
                <a:latin typeface="Times New Roman"/>
                <a:cs typeface="Times New Roman"/>
              </a:rPr>
              <a:t>of a </a:t>
            </a:r>
            <a:r>
              <a:rPr dirty="0" sz="1200" spc="-5">
                <a:latin typeface="Times New Roman"/>
                <a:cs typeface="Times New Roman"/>
              </a:rPr>
              <a:t>micro-segmented enterprise by using less </a:t>
            </a:r>
            <a:r>
              <a:rPr dirty="0" sz="1200">
                <a:latin typeface="Times New Roman"/>
                <a:cs typeface="Times New Roman"/>
              </a:rPr>
              <a:t>advanced </a:t>
            </a:r>
            <a:r>
              <a:rPr dirty="0" sz="1200" spc="-5">
                <a:latin typeface="Times New Roman"/>
                <a:cs typeface="Times New Roman"/>
              </a:rPr>
              <a:t>gateway  </a:t>
            </a:r>
            <a:r>
              <a:rPr dirty="0" sz="1200">
                <a:latin typeface="Times New Roman"/>
                <a:cs typeface="Times New Roman"/>
              </a:rPr>
              <a:t>devices and even </a:t>
            </a:r>
            <a:r>
              <a:rPr dirty="0" sz="1200" spc="-5">
                <a:latin typeface="Times New Roman"/>
                <a:cs typeface="Times New Roman"/>
              </a:rPr>
              <a:t>stateless firewalls, </a:t>
            </a:r>
            <a:r>
              <a:rPr dirty="0" sz="1200">
                <a:latin typeface="Times New Roman"/>
                <a:cs typeface="Times New Roman"/>
              </a:rPr>
              <a:t>but the </a:t>
            </a:r>
            <a:r>
              <a:rPr dirty="0" sz="1200" spc="-5">
                <a:latin typeface="Times New Roman"/>
                <a:cs typeface="Times New Roman"/>
              </a:rPr>
              <a:t>administration cost </a:t>
            </a:r>
            <a:r>
              <a:rPr dirty="0" sz="1200">
                <a:latin typeface="Times New Roman"/>
                <a:cs typeface="Times New Roman"/>
              </a:rPr>
              <a:t>and </a:t>
            </a:r>
            <a:r>
              <a:rPr dirty="0" sz="1200" spc="-5">
                <a:latin typeface="Times New Roman"/>
                <a:cs typeface="Times New Roman"/>
              </a:rPr>
              <a:t>difficulty </a:t>
            </a:r>
            <a:r>
              <a:rPr dirty="0" sz="1200">
                <a:latin typeface="Times New Roman"/>
                <a:cs typeface="Times New Roman"/>
              </a:rPr>
              <a:t>to </a:t>
            </a:r>
            <a:r>
              <a:rPr dirty="0" sz="1200" spc="-5">
                <a:latin typeface="Times New Roman"/>
                <a:cs typeface="Times New Roman"/>
              </a:rPr>
              <a:t>quickly </a:t>
            </a:r>
            <a:r>
              <a:rPr dirty="0" sz="1200">
                <a:latin typeface="Times New Roman"/>
                <a:cs typeface="Times New Roman"/>
              </a:rPr>
              <a:t>adapt to  changes </a:t>
            </a:r>
            <a:r>
              <a:rPr dirty="0" sz="1200" spc="-5">
                <a:latin typeface="Times New Roman"/>
                <a:cs typeface="Times New Roman"/>
              </a:rPr>
              <a:t>make </a:t>
            </a:r>
            <a:r>
              <a:rPr dirty="0" sz="1200">
                <a:latin typeface="Times New Roman"/>
                <a:cs typeface="Times New Roman"/>
              </a:rPr>
              <a:t>this a </a:t>
            </a:r>
            <a:r>
              <a:rPr dirty="0" sz="1200" spc="-5">
                <a:latin typeface="Times New Roman"/>
                <a:cs typeface="Times New Roman"/>
              </a:rPr>
              <a:t>very </a:t>
            </a:r>
            <a:r>
              <a:rPr dirty="0" sz="1200">
                <a:latin typeface="Times New Roman"/>
                <a:cs typeface="Times New Roman"/>
              </a:rPr>
              <a:t>poor </a:t>
            </a:r>
            <a:r>
              <a:rPr dirty="0" sz="1200" spc="-5">
                <a:latin typeface="Times New Roman"/>
                <a:cs typeface="Times New Roman"/>
              </a:rPr>
              <a:t>choice.</a:t>
            </a:r>
            <a:endParaRPr sz="1200">
              <a:latin typeface="Times New Roman"/>
              <a:cs typeface="Times New Roman"/>
            </a:endParaRPr>
          </a:p>
          <a:p>
            <a:pPr lvl="2" marL="469900" indent="-457834">
              <a:lnSpc>
                <a:spcPct val="100000"/>
              </a:lnSpc>
              <a:spcBef>
                <a:spcPts val="1115"/>
              </a:spcBef>
              <a:buAutoNum type="arabicPeriod" startAt="3"/>
              <a:tabLst>
                <a:tab pos="469265" algn="l"/>
                <a:tab pos="470534" algn="l"/>
              </a:tabLst>
            </a:pPr>
            <a:r>
              <a:rPr dirty="0" sz="1100" b="1">
                <a:latin typeface="Arial"/>
                <a:cs typeface="Arial"/>
              </a:rPr>
              <a:t>ZTA </a:t>
            </a:r>
            <a:r>
              <a:rPr dirty="0" sz="1100" spc="-5" b="1">
                <a:latin typeface="Arial"/>
                <a:cs typeface="Arial"/>
              </a:rPr>
              <a:t>Using Network Infrastructure and Software Defined</a:t>
            </a:r>
            <a:r>
              <a:rPr dirty="0" sz="1100" spc="30" b="1">
                <a:latin typeface="Arial"/>
                <a:cs typeface="Arial"/>
              </a:rPr>
              <a:t> </a:t>
            </a:r>
            <a:r>
              <a:rPr dirty="0" sz="1100" spc="-5" b="1">
                <a:latin typeface="Arial"/>
                <a:cs typeface="Arial"/>
              </a:rPr>
              <a:t>Perimeters</a:t>
            </a:r>
            <a:endParaRPr sz="1100">
              <a:latin typeface="Arial"/>
              <a:cs typeface="Arial"/>
            </a:endParaRPr>
          </a:p>
          <a:p>
            <a:pPr>
              <a:lnSpc>
                <a:spcPct val="100000"/>
              </a:lnSpc>
              <a:spcBef>
                <a:spcPts val="25"/>
              </a:spcBef>
            </a:pPr>
            <a:endParaRPr sz="1050">
              <a:latin typeface="Arial"/>
              <a:cs typeface="Arial"/>
            </a:endParaRPr>
          </a:p>
          <a:p>
            <a:pPr marL="12700" marR="5715">
              <a:lnSpc>
                <a:spcPts val="1380"/>
              </a:lnSpc>
            </a:pPr>
            <a:r>
              <a:rPr dirty="0" sz="1200" spc="-5">
                <a:latin typeface="Times New Roman"/>
                <a:cs typeface="Times New Roman"/>
              </a:rPr>
              <a:t>The </a:t>
            </a:r>
            <a:r>
              <a:rPr dirty="0" sz="1200">
                <a:latin typeface="Times New Roman"/>
                <a:cs typeface="Times New Roman"/>
              </a:rPr>
              <a:t>last </a:t>
            </a:r>
            <a:r>
              <a:rPr dirty="0" sz="1200" spc="-5">
                <a:latin typeface="Times New Roman"/>
                <a:cs typeface="Times New Roman"/>
              </a:rPr>
              <a:t>approach </a:t>
            </a:r>
            <a:r>
              <a:rPr dirty="0" sz="1200">
                <a:latin typeface="Times New Roman"/>
                <a:cs typeface="Times New Roman"/>
              </a:rPr>
              <a:t>uses </a:t>
            </a:r>
            <a:r>
              <a:rPr dirty="0" sz="1200" spc="-5">
                <a:latin typeface="Times New Roman"/>
                <a:cs typeface="Times New Roman"/>
              </a:rPr>
              <a:t>the network infrastructure </a:t>
            </a:r>
            <a:r>
              <a:rPr dirty="0" sz="1200">
                <a:latin typeface="Times New Roman"/>
                <a:cs typeface="Times New Roman"/>
              </a:rPr>
              <a:t>to </a:t>
            </a:r>
            <a:r>
              <a:rPr dirty="0" sz="1200" spc="-5">
                <a:latin typeface="Times New Roman"/>
                <a:cs typeface="Times New Roman"/>
              </a:rPr>
              <a:t>implement </a:t>
            </a:r>
            <a:r>
              <a:rPr dirty="0" sz="1200">
                <a:latin typeface="Times New Roman"/>
                <a:cs typeface="Times New Roman"/>
              </a:rPr>
              <a:t>a </a:t>
            </a:r>
            <a:r>
              <a:rPr dirty="0" sz="1200" spc="-5">
                <a:latin typeface="Times New Roman"/>
                <a:cs typeface="Times New Roman"/>
              </a:rPr>
              <a:t>ZTA. The ZTA implementation  </a:t>
            </a:r>
            <a:r>
              <a:rPr dirty="0" sz="1200">
                <a:latin typeface="Times New Roman"/>
                <a:cs typeface="Times New Roman"/>
              </a:rPr>
              <a:t>could be </a:t>
            </a:r>
            <a:r>
              <a:rPr dirty="0" sz="1200" spc="-5">
                <a:latin typeface="Times New Roman"/>
                <a:cs typeface="Times New Roman"/>
              </a:rPr>
              <a:t>achieved </a:t>
            </a:r>
            <a:r>
              <a:rPr dirty="0" sz="1200">
                <a:latin typeface="Times New Roman"/>
                <a:cs typeface="Times New Roman"/>
              </a:rPr>
              <a:t>by </a:t>
            </a:r>
            <a:r>
              <a:rPr dirty="0" sz="1200" spc="-5">
                <a:latin typeface="Times New Roman"/>
                <a:cs typeface="Times New Roman"/>
              </a:rPr>
              <a:t>using </a:t>
            </a:r>
            <a:r>
              <a:rPr dirty="0" sz="1200">
                <a:latin typeface="Times New Roman"/>
                <a:cs typeface="Times New Roman"/>
              </a:rPr>
              <a:t>an </a:t>
            </a:r>
            <a:r>
              <a:rPr dirty="0" sz="1200" spc="-5">
                <a:latin typeface="Times New Roman"/>
                <a:cs typeface="Times New Roman"/>
              </a:rPr>
              <a:t>overlay network (i.e., layer </a:t>
            </a:r>
            <a:r>
              <a:rPr dirty="0" sz="1200">
                <a:latin typeface="Times New Roman"/>
                <a:cs typeface="Times New Roman"/>
              </a:rPr>
              <a:t>7 </a:t>
            </a:r>
            <a:r>
              <a:rPr dirty="0" sz="1200" spc="-5">
                <a:latin typeface="Times New Roman"/>
                <a:cs typeface="Times New Roman"/>
              </a:rPr>
              <a:t>but </a:t>
            </a:r>
            <a:r>
              <a:rPr dirty="0" sz="1200">
                <a:latin typeface="Times New Roman"/>
                <a:cs typeface="Times New Roman"/>
              </a:rPr>
              <a:t>also could be set up </a:t>
            </a:r>
            <a:r>
              <a:rPr dirty="0" sz="1200" spc="-5">
                <a:latin typeface="Times New Roman"/>
                <a:cs typeface="Times New Roman"/>
              </a:rPr>
              <a:t>lower </a:t>
            </a:r>
            <a:r>
              <a:rPr dirty="0" sz="1200">
                <a:latin typeface="Times New Roman"/>
                <a:cs typeface="Times New Roman"/>
              </a:rPr>
              <a:t>of</a:t>
            </a:r>
            <a:r>
              <a:rPr dirty="0" sz="1200" spc="65">
                <a:latin typeface="Times New Roman"/>
                <a:cs typeface="Times New Roman"/>
              </a:rPr>
              <a:t> </a:t>
            </a:r>
            <a:r>
              <a:rPr dirty="0" sz="1200">
                <a:latin typeface="Times New Roman"/>
                <a:cs typeface="Times New Roman"/>
              </a:rPr>
              <a:t>the</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09310" cy="6351270"/>
          </a:xfrm>
          <a:prstGeom prst="rect">
            <a:avLst/>
          </a:prstGeom>
        </p:spPr>
        <p:txBody>
          <a:bodyPr wrap="square" lIns="0" tIns="24765" rIns="0" bIns="0" rtlCol="0" vert="horz">
            <a:spAutoFit/>
          </a:bodyPr>
          <a:lstStyle/>
          <a:p>
            <a:pPr marL="12700" marR="26670">
              <a:lnSpc>
                <a:spcPts val="1380"/>
              </a:lnSpc>
              <a:spcBef>
                <a:spcPts val="195"/>
              </a:spcBef>
            </a:pPr>
            <a:r>
              <a:rPr dirty="0" sz="1200" spc="-5">
                <a:latin typeface="Times New Roman"/>
                <a:cs typeface="Times New Roman"/>
              </a:rPr>
              <a:t>OSI network </a:t>
            </a:r>
            <a:r>
              <a:rPr dirty="0" sz="1200">
                <a:latin typeface="Times New Roman"/>
                <a:cs typeface="Times New Roman"/>
              </a:rPr>
              <a:t>stack). </a:t>
            </a:r>
            <a:r>
              <a:rPr dirty="0" sz="1200" spc="-5">
                <a:latin typeface="Times New Roman"/>
                <a:cs typeface="Times New Roman"/>
              </a:rPr>
              <a:t>These approaches </a:t>
            </a:r>
            <a:r>
              <a:rPr dirty="0" sz="1200">
                <a:latin typeface="Times New Roman"/>
                <a:cs typeface="Times New Roman"/>
              </a:rPr>
              <a:t>are </a:t>
            </a:r>
            <a:r>
              <a:rPr dirty="0" sz="1200" spc="-5">
                <a:latin typeface="Times New Roman"/>
                <a:cs typeface="Times New Roman"/>
              </a:rPr>
              <a:t>sometimes referred </a:t>
            </a:r>
            <a:r>
              <a:rPr dirty="0" sz="1200">
                <a:latin typeface="Times New Roman"/>
                <a:cs typeface="Times New Roman"/>
              </a:rPr>
              <a:t>to as </a:t>
            </a:r>
            <a:r>
              <a:rPr dirty="0" sz="1200" spc="-5">
                <a:latin typeface="Times New Roman"/>
                <a:cs typeface="Times New Roman"/>
              </a:rPr>
              <a:t>software defined perimeter  (SDP) approaches </a:t>
            </a:r>
            <a:r>
              <a:rPr dirty="0" sz="1200">
                <a:latin typeface="Times New Roman"/>
                <a:cs typeface="Times New Roman"/>
              </a:rPr>
              <a:t>and </a:t>
            </a:r>
            <a:r>
              <a:rPr dirty="0" sz="1200" spc="-5">
                <a:latin typeface="Times New Roman"/>
                <a:cs typeface="Times New Roman"/>
              </a:rPr>
              <a:t>frequently include concepts </a:t>
            </a:r>
            <a:r>
              <a:rPr dirty="0" sz="1200">
                <a:latin typeface="Times New Roman"/>
                <a:cs typeface="Times New Roman"/>
              </a:rPr>
              <a:t>from </a:t>
            </a:r>
            <a:r>
              <a:rPr dirty="0" sz="1200" spc="-5">
                <a:latin typeface="Times New Roman"/>
                <a:cs typeface="Times New Roman"/>
              </a:rPr>
              <a:t>Software Defined Networks (SDN)  [SDNBOOK] </a:t>
            </a:r>
            <a:r>
              <a:rPr dirty="0" sz="1200">
                <a:latin typeface="Times New Roman"/>
                <a:cs typeface="Times New Roman"/>
              </a:rPr>
              <a:t>and </a:t>
            </a:r>
            <a:r>
              <a:rPr dirty="0" sz="1200" spc="-5">
                <a:latin typeface="Times New Roman"/>
                <a:cs typeface="Times New Roman"/>
              </a:rPr>
              <a:t>intent-based networking (IBN) [IBNVN]. </a:t>
            </a:r>
            <a:r>
              <a:rPr dirty="0" sz="1200">
                <a:latin typeface="Times New Roman"/>
                <a:cs typeface="Times New Roman"/>
              </a:rPr>
              <a:t>In this </a:t>
            </a:r>
            <a:r>
              <a:rPr dirty="0" sz="1200" spc="-5">
                <a:latin typeface="Times New Roman"/>
                <a:cs typeface="Times New Roman"/>
              </a:rPr>
              <a:t>approach, </a:t>
            </a:r>
            <a:r>
              <a:rPr dirty="0" sz="1200">
                <a:latin typeface="Times New Roman"/>
                <a:cs typeface="Times New Roman"/>
              </a:rPr>
              <a:t>the </a:t>
            </a:r>
            <a:r>
              <a:rPr dirty="0" sz="1200" spc="-5">
                <a:latin typeface="Times New Roman"/>
                <a:cs typeface="Times New Roman"/>
              </a:rPr>
              <a:t>PA </a:t>
            </a:r>
            <a:r>
              <a:rPr dirty="0" sz="1200">
                <a:latin typeface="Times New Roman"/>
                <a:cs typeface="Times New Roman"/>
              </a:rPr>
              <a:t>acts as the  </a:t>
            </a:r>
            <a:r>
              <a:rPr dirty="0" sz="1200" spc="-5">
                <a:latin typeface="Times New Roman"/>
                <a:cs typeface="Times New Roman"/>
              </a:rPr>
              <a:t>network controller </a:t>
            </a:r>
            <a:r>
              <a:rPr dirty="0" sz="1200">
                <a:latin typeface="Times New Roman"/>
                <a:cs typeface="Times New Roman"/>
              </a:rPr>
              <a:t>that </a:t>
            </a:r>
            <a:r>
              <a:rPr dirty="0" sz="1200" spc="-5">
                <a:latin typeface="Times New Roman"/>
                <a:cs typeface="Times New Roman"/>
              </a:rPr>
              <a:t>sets </a:t>
            </a:r>
            <a:r>
              <a:rPr dirty="0" sz="1200">
                <a:latin typeface="Times New Roman"/>
                <a:cs typeface="Times New Roman"/>
              </a:rPr>
              <a:t>up and </a:t>
            </a:r>
            <a:r>
              <a:rPr dirty="0" sz="1200" spc="-5">
                <a:latin typeface="Times New Roman"/>
                <a:cs typeface="Times New Roman"/>
              </a:rPr>
              <a:t>reconfigures the network </a:t>
            </a:r>
            <a:r>
              <a:rPr dirty="0" sz="1200">
                <a:latin typeface="Times New Roman"/>
                <a:cs typeface="Times New Roman"/>
              </a:rPr>
              <a:t>based on the </a:t>
            </a:r>
            <a:r>
              <a:rPr dirty="0" sz="1200" spc="-5">
                <a:latin typeface="Times New Roman"/>
                <a:cs typeface="Times New Roman"/>
              </a:rPr>
              <a:t>decisions made </a:t>
            </a:r>
            <a:r>
              <a:rPr dirty="0" sz="1200">
                <a:latin typeface="Times New Roman"/>
                <a:cs typeface="Times New Roman"/>
              </a:rPr>
              <a:t>by the  </a:t>
            </a:r>
            <a:r>
              <a:rPr dirty="0" sz="1200" spc="-5">
                <a:latin typeface="Times New Roman"/>
                <a:cs typeface="Times New Roman"/>
              </a:rPr>
              <a:t>PE. The clients continue </a:t>
            </a:r>
            <a:r>
              <a:rPr dirty="0" sz="1200">
                <a:latin typeface="Times New Roman"/>
                <a:cs typeface="Times New Roman"/>
              </a:rPr>
              <a:t>to </a:t>
            </a:r>
            <a:r>
              <a:rPr dirty="0" sz="1200" spc="-5">
                <a:latin typeface="Times New Roman"/>
                <a:cs typeface="Times New Roman"/>
              </a:rPr>
              <a:t>request access </a:t>
            </a:r>
            <a:r>
              <a:rPr dirty="0" sz="1200">
                <a:latin typeface="Times New Roman"/>
                <a:cs typeface="Times New Roman"/>
              </a:rPr>
              <a:t>via </a:t>
            </a:r>
            <a:r>
              <a:rPr dirty="0" sz="1200" spc="-5">
                <a:latin typeface="Times New Roman"/>
                <a:cs typeface="Times New Roman"/>
              </a:rPr>
              <a:t>PEPs, which </a:t>
            </a:r>
            <a:r>
              <a:rPr dirty="0" sz="1200">
                <a:latin typeface="Times New Roman"/>
                <a:cs typeface="Times New Roman"/>
              </a:rPr>
              <a:t>are managed by the </a:t>
            </a:r>
            <a:r>
              <a:rPr dirty="0" sz="1200" spc="-5">
                <a:latin typeface="Times New Roman"/>
                <a:cs typeface="Times New Roman"/>
              </a:rPr>
              <a:t>PA</a:t>
            </a:r>
            <a:r>
              <a:rPr dirty="0" sz="1200" spc="110">
                <a:latin typeface="Times New Roman"/>
                <a:cs typeface="Times New Roman"/>
              </a:rPr>
              <a:t> </a:t>
            </a:r>
            <a:r>
              <a:rPr dirty="0" sz="1200" spc="-5">
                <a:latin typeface="Times New Roman"/>
                <a:cs typeface="Times New Roman"/>
              </a:rPr>
              <a:t>component.</a:t>
            </a:r>
            <a:endParaRPr sz="1200">
              <a:latin typeface="Times New Roman"/>
              <a:cs typeface="Times New Roman"/>
            </a:endParaRPr>
          </a:p>
          <a:p>
            <a:pPr marL="12700" marR="5080">
              <a:lnSpc>
                <a:spcPct val="95700"/>
              </a:lnSpc>
              <a:spcBef>
                <a:spcPts val="1165"/>
              </a:spcBef>
            </a:pPr>
            <a:r>
              <a:rPr dirty="0" sz="1200">
                <a:latin typeface="Times New Roman"/>
                <a:cs typeface="Times New Roman"/>
              </a:rPr>
              <a:t>When the </a:t>
            </a:r>
            <a:r>
              <a:rPr dirty="0" sz="1200" spc="-5">
                <a:latin typeface="Times New Roman"/>
                <a:cs typeface="Times New Roman"/>
              </a:rPr>
              <a:t>approach </a:t>
            </a:r>
            <a:r>
              <a:rPr dirty="0" sz="1200">
                <a:latin typeface="Times New Roman"/>
                <a:cs typeface="Times New Roman"/>
              </a:rPr>
              <a:t>is </a:t>
            </a:r>
            <a:r>
              <a:rPr dirty="0" sz="1200" spc="-5">
                <a:latin typeface="Times New Roman"/>
                <a:cs typeface="Times New Roman"/>
              </a:rPr>
              <a:t>implemented at </a:t>
            </a:r>
            <a:r>
              <a:rPr dirty="0" sz="1200">
                <a:latin typeface="Times New Roman"/>
                <a:cs typeface="Times New Roman"/>
              </a:rPr>
              <a:t>the </a:t>
            </a:r>
            <a:r>
              <a:rPr dirty="0" sz="1200" spc="-5">
                <a:latin typeface="Times New Roman"/>
                <a:cs typeface="Times New Roman"/>
              </a:rPr>
              <a:t>application network </a:t>
            </a:r>
            <a:r>
              <a:rPr dirty="0" sz="1200">
                <a:latin typeface="Times New Roman"/>
                <a:cs typeface="Times New Roman"/>
              </a:rPr>
              <a:t>layer (i.e., </a:t>
            </a:r>
            <a:r>
              <a:rPr dirty="0" sz="1200" spc="-5">
                <a:latin typeface="Times New Roman"/>
                <a:cs typeface="Times New Roman"/>
              </a:rPr>
              <a:t>layer </a:t>
            </a:r>
            <a:r>
              <a:rPr dirty="0" sz="1200">
                <a:latin typeface="Times New Roman"/>
                <a:cs typeface="Times New Roman"/>
              </a:rPr>
              <a:t>7), the most  common </a:t>
            </a:r>
            <a:r>
              <a:rPr dirty="0" sz="1200" spc="-5">
                <a:latin typeface="Times New Roman"/>
                <a:cs typeface="Times New Roman"/>
              </a:rPr>
              <a:t>deployment model </a:t>
            </a:r>
            <a:r>
              <a:rPr dirty="0" sz="1200">
                <a:latin typeface="Times New Roman"/>
                <a:cs typeface="Times New Roman"/>
              </a:rPr>
              <a:t>is the </a:t>
            </a:r>
            <a:r>
              <a:rPr dirty="0" sz="1200" spc="-5">
                <a:latin typeface="Times New Roman"/>
                <a:cs typeface="Times New Roman"/>
              </a:rPr>
              <a:t>agent/gateway </a:t>
            </a:r>
            <a:r>
              <a:rPr dirty="0" sz="1200">
                <a:latin typeface="Times New Roman"/>
                <a:cs typeface="Times New Roman"/>
              </a:rPr>
              <a:t>(see </a:t>
            </a:r>
            <a:r>
              <a:rPr dirty="0" sz="1200" spc="-5">
                <a:latin typeface="Times New Roman"/>
                <a:cs typeface="Times New Roman"/>
              </a:rPr>
              <a:t>Sectio</a:t>
            </a:r>
            <a:r>
              <a:rPr dirty="0" sz="1200" spc="-5">
                <a:latin typeface="Times New Roman"/>
                <a:cs typeface="Times New Roman"/>
                <a:hlinkClick r:id="rId2" action="ppaction://hlinksldjump"/>
              </a:rPr>
              <a:t>n </a:t>
            </a:r>
            <a:r>
              <a:rPr dirty="0" sz="1200">
                <a:latin typeface="Times New Roman"/>
                <a:cs typeface="Times New Roman"/>
                <a:hlinkClick r:id="rId2" action="ppaction://hlinksldjump"/>
              </a:rPr>
              <a:t>3.2.1</a:t>
            </a:r>
            <a:r>
              <a:rPr dirty="0" sz="1200">
                <a:latin typeface="Times New Roman"/>
                <a:cs typeface="Times New Roman"/>
              </a:rPr>
              <a:t>). In </a:t>
            </a:r>
            <a:r>
              <a:rPr dirty="0" sz="1200" spc="-5">
                <a:latin typeface="Times New Roman"/>
                <a:cs typeface="Times New Roman"/>
              </a:rPr>
              <a:t>this implementation, </a:t>
            </a:r>
            <a:r>
              <a:rPr dirty="0" sz="1200">
                <a:latin typeface="Times New Roman"/>
                <a:cs typeface="Times New Roman"/>
              </a:rPr>
              <a:t>the  agent and </a:t>
            </a:r>
            <a:r>
              <a:rPr dirty="0" sz="1200" spc="-5">
                <a:latin typeface="Times New Roman"/>
                <a:cs typeface="Times New Roman"/>
              </a:rPr>
              <a:t>resource gateway (acting </a:t>
            </a:r>
            <a:r>
              <a:rPr dirty="0" sz="1200">
                <a:latin typeface="Times New Roman"/>
                <a:cs typeface="Times New Roman"/>
              </a:rPr>
              <a:t>as the </a:t>
            </a:r>
            <a:r>
              <a:rPr dirty="0" sz="1200" spc="-5">
                <a:latin typeface="Times New Roman"/>
                <a:cs typeface="Times New Roman"/>
              </a:rPr>
              <a:t>single PEP </a:t>
            </a:r>
            <a:r>
              <a:rPr dirty="0" sz="1200">
                <a:latin typeface="Times New Roman"/>
                <a:cs typeface="Times New Roman"/>
              </a:rPr>
              <a:t>and configured by the </a:t>
            </a:r>
            <a:r>
              <a:rPr dirty="0" sz="1200" spc="-5">
                <a:latin typeface="Times New Roman"/>
                <a:cs typeface="Times New Roman"/>
              </a:rPr>
              <a:t>PA) establish </a:t>
            </a:r>
            <a:r>
              <a:rPr dirty="0" sz="1200">
                <a:latin typeface="Times New Roman"/>
                <a:cs typeface="Times New Roman"/>
              </a:rPr>
              <a:t>a  </a:t>
            </a:r>
            <a:r>
              <a:rPr dirty="0" sz="1200" spc="-5">
                <a:latin typeface="Times New Roman"/>
                <a:cs typeface="Times New Roman"/>
              </a:rPr>
              <a:t>secure channel </a:t>
            </a:r>
            <a:r>
              <a:rPr dirty="0" sz="1200">
                <a:latin typeface="Times New Roman"/>
                <a:cs typeface="Times New Roman"/>
              </a:rPr>
              <a:t>used </a:t>
            </a:r>
            <a:r>
              <a:rPr dirty="0" sz="1200" spc="-5">
                <a:latin typeface="Times New Roman"/>
                <a:cs typeface="Times New Roman"/>
              </a:rPr>
              <a:t>for communication between </a:t>
            </a:r>
            <a:r>
              <a:rPr dirty="0" sz="1200">
                <a:latin typeface="Times New Roman"/>
                <a:cs typeface="Times New Roman"/>
              </a:rPr>
              <a:t>the </a:t>
            </a:r>
            <a:r>
              <a:rPr dirty="0" sz="1200" spc="-5">
                <a:latin typeface="Times New Roman"/>
                <a:cs typeface="Times New Roman"/>
              </a:rPr>
              <a:t>client and resource. There </a:t>
            </a:r>
            <a:r>
              <a:rPr dirty="0" sz="1200">
                <a:latin typeface="Times New Roman"/>
                <a:cs typeface="Times New Roman"/>
              </a:rPr>
              <a:t>may </a:t>
            </a:r>
            <a:r>
              <a:rPr dirty="0" sz="1200" spc="-5">
                <a:latin typeface="Times New Roman"/>
                <a:cs typeface="Times New Roman"/>
              </a:rPr>
              <a:t>be </a:t>
            </a:r>
            <a:r>
              <a:rPr dirty="0" sz="1200">
                <a:latin typeface="Times New Roman"/>
                <a:cs typeface="Times New Roman"/>
              </a:rPr>
              <a:t>other  </a:t>
            </a:r>
            <a:r>
              <a:rPr dirty="0" sz="1200" spc="-5">
                <a:latin typeface="Times New Roman"/>
                <a:cs typeface="Times New Roman"/>
              </a:rPr>
              <a:t>variations of </a:t>
            </a:r>
            <a:r>
              <a:rPr dirty="0" sz="1200">
                <a:latin typeface="Times New Roman"/>
                <a:cs typeface="Times New Roman"/>
              </a:rPr>
              <a:t>this </a:t>
            </a:r>
            <a:r>
              <a:rPr dirty="0" sz="1200" spc="-5">
                <a:latin typeface="Times New Roman"/>
                <a:cs typeface="Times New Roman"/>
              </a:rPr>
              <a:t>model, </a:t>
            </a:r>
            <a:r>
              <a:rPr dirty="0" sz="1200">
                <a:latin typeface="Times New Roman"/>
                <a:cs typeface="Times New Roman"/>
              </a:rPr>
              <a:t>as </a:t>
            </a:r>
            <a:r>
              <a:rPr dirty="0" sz="1200" spc="-5">
                <a:latin typeface="Times New Roman"/>
                <a:cs typeface="Times New Roman"/>
              </a:rPr>
              <a:t>well for cloud virtual networks, non-IP </a:t>
            </a:r>
            <a:r>
              <a:rPr dirty="0" sz="1200">
                <a:latin typeface="Times New Roman"/>
                <a:cs typeface="Times New Roman"/>
              </a:rPr>
              <a:t>based </a:t>
            </a:r>
            <a:r>
              <a:rPr dirty="0" sz="1200" spc="-5">
                <a:latin typeface="Times New Roman"/>
                <a:cs typeface="Times New Roman"/>
              </a:rPr>
              <a:t>networks,</a:t>
            </a:r>
            <a:r>
              <a:rPr dirty="0" sz="1200" spc="70">
                <a:latin typeface="Times New Roman"/>
                <a:cs typeface="Times New Roman"/>
              </a:rPr>
              <a:t> </a:t>
            </a:r>
            <a:r>
              <a:rPr dirty="0" sz="1200" spc="-5">
                <a:latin typeface="Times New Roman"/>
                <a:cs typeface="Times New Roman"/>
              </a:rPr>
              <a:t>etc.</a:t>
            </a:r>
            <a:endParaRPr sz="1200">
              <a:latin typeface="Times New Roman"/>
              <a:cs typeface="Times New Roman"/>
            </a:endParaRPr>
          </a:p>
          <a:p>
            <a:pPr lvl="1" marL="378460" indent="-366395">
              <a:lnSpc>
                <a:spcPct val="100000"/>
              </a:lnSpc>
              <a:spcBef>
                <a:spcPts val="1150"/>
              </a:spcBef>
              <a:buAutoNum type="arabicPeriod" startAt="2"/>
              <a:tabLst>
                <a:tab pos="377825" algn="l"/>
                <a:tab pos="379095" algn="l"/>
              </a:tabLst>
            </a:pPr>
            <a:r>
              <a:rPr dirty="0" sz="1100" spc="-5" b="1">
                <a:latin typeface="Arial"/>
                <a:cs typeface="Arial"/>
              </a:rPr>
              <a:t>Deployed Variations of the Abstract</a:t>
            </a:r>
            <a:r>
              <a:rPr dirty="0" sz="1100" spc="20" b="1">
                <a:latin typeface="Arial"/>
                <a:cs typeface="Arial"/>
              </a:rPr>
              <a:t> </a:t>
            </a:r>
            <a:r>
              <a:rPr dirty="0" sz="1100" spc="-5" b="1">
                <a:latin typeface="Arial"/>
                <a:cs typeface="Arial"/>
              </a:rPr>
              <a:t>Architecture</a:t>
            </a:r>
            <a:endParaRPr sz="1100">
              <a:latin typeface="Arial"/>
              <a:cs typeface="Arial"/>
            </a:endParaRPr>
          </a:p>
          <a:p>
            <a:pPr lvl="1">
              <a:lnSpc>
                <a:spcPct val="100000"/>
              </a:lnSpc>
              <a:spcBef>
                <a:spcPts val="25"/>
              </a:spcBef>
              <a:buFont typeface="Arial"/>
              <a:buAutoNum type="arabicPeriod" startAt="2"/>
            </a:pPr>
            <a:endParaRPr sz="1050">
              <a:latin typeface="Arial"/>
              <a:cs typeface="Arial"/>
            </a:endParaRPr>
          </a:p>
          <a:p>
            <a:pPr marL="12700" marR="19050">
              <a:lnSpc>
                <a:spcPts val="1380"/>
              </a:lnSpc>
            </a:pPr>
            <a:r>
              <a:rPr dirty="0" sz="1200" spc="-5">
                <a:latin typeface="Times New Roman"/>
                <a:cs typeface="Times New Roman"/>
              </a:rPr>
              <a:t>All </a:t>
            </a:r>
            <a:r>
              <a:rPr dirty="0" sz="1200">
                <a:latin typeface="Times New Roman"/>
                <a:cs typeface="Times New Roman"/>
              </a:rPr>
              <a:t>of </a:t>
            </a:r>
            <a:r>
              <a:rPr dirty="0" sz="1200" spc="-5">
                <a:latin typeface="Times New Roman"/>
                <a:cs typeface="Times New Roman"/>
              </a:rPr>
              <a:t>the above components are logical components. They </a:t>
            </a:r>
            <a:r>
              <a:rPr dirty="0" sz="1200">
                <a:latin typeface="Times New Roman"/>
                <a:cs typeface="Times New Roman"/>
              </a:rPr>
              <a:t>do not </a:t>
            </a:r>
            <a:r>
              <a:rPr dirty="0" sz="1200" spc="-5">
                <a:latin typeface="Times New Roman"/>
                <a:cs typeface="Times New Roman"/>
              </a:rPr>
              <a:t>necessarily need </a:t>
            </a:r>
            <a:r>
              <a:rPr dirty="0" sz="1200">
                <a:latin typeface="Times New Roman"/>
                <a:cs typeface="Times New Roman"/>
              </a:rPr>
              <a:t>to be unique  </a:t>
            </a:r>
            <a:r>
              <a:rPr dirty="0" sz="1200" spc="-5">
                <a:latin typeface="Times New Roman"/>
                <a:cs typeface="Times New Roman"/>
              </a:rPr>
              <a:t>systems. </a:t>
            </a:r>
            <a:r>
              <a:rPr dirty="0" sz="1200">
                <a:latin typeface="Times New Roman"/>
                <a:cs typeface="Times New Roman"/>
              </a:rPr>
              <a:t>A single </a:t>
            </a:r>
            <a:r>
              <a:rPr dirty="0" sz="1200" spc="-5">
                <a:latin typeface="Times New Roman"/>
                <a:cs typeface="Times New Roman"/>
              </a:rPr>
              <a:t>asset </a:t>
            </a:r>
            <a:r>
              <a:rPr dirty="0" sz="1200">
                <a:latin typeface="Times New Roman"/>
                <a:cs typeface="Times New Roman"/>
              </a:rPr>
              <a:t>may </a:t>
            </a:r>
            <a:r>
              <a:rPr dirty="0" sz="1200" spc="-5">
                <a:latin typeface="Times New Roman"/>
                <a:cs typeface="Times New Roman"/>
              </a:rPr>
              <a:t>perform </a:t>
            </a:r>
            <a:r>
              <a:rPr dirty="0" sz="1200">
                <a:latin typeface="Times New Roman"/>
                <a:cs typeface="Times New Roman"/>
              </a:rPr>
              <a:t>the </a:t>
            </a:r>
            <a:r>
              <a:rPr dirty="0" sz="1200" spc="-5">
                <a:latin typeface="Times New Roman"/>
                <a:cs typeface="Times New Roman"/>
              </a:rPr>
              <a:t>duties </a:t>
            </a:r>
            <a:r>
              <a:rPr dirty="0" sz="1200">
                <a:latin typeface="Times New Roman"/>
                <a:cs typeface="Times New Roman"/>
              </a:rPr>
              <a:t>of </a:t>
            </a:r>
            <a:r>
              <a:rPr dirty="0" sz="1200" spc="-5">
                <a:latin typeface="Times New Roman"/>
                <a:cs typeface="Times New Roman"/>
              </a:rPr>
              <a:t>multiple logical components, </a:t>
            </a:r>
            <a:r>
              <a:rPr dirty="0" sz="1200">
                <a:latin typeface="Times New Roman"/>
                <a:cs typeface="Times New Roman"/>
              </a:rPr>
              <a:t>and </a:t>
            </a:r>
            <a:r>
              <a:rPr dirty="0" sz="1200" spc="-5">
                <a:latin typeface="Times New Roman"/>
                <a:cs typeface="Times New Roman"/>
              </a:rPr>
              <a:t>likewise, </a:t>
            </a:r>
            <a:r>
              <a:rPr dirty="0" sz="1200">
                <a:latin typeface="Times New Roman"/>
                <a:cs typeface="Times New Roman"/>
              </a:rPr>
              <a:t>a  </a:t>
            </a:r>
            <a:r>
              <a:rPr dirty="0" sz="1200" spc="-5">
                <a:latin typeface="Times New Roman"/>
                <a:cs typeface="Times New Roman"/>
              </a:rPr>
              <a:t>logical component </a:t>
            </a:r>
            <a:r>
              <a:rPr dirty="0" sz="1200">
                <a:latin typeface="Times New Roman"/>
                <a:cs typeface="Times New Roman"/>
              </a:rPr>
              <a:t>may consist </a:t>
            </a:r>
            <a:r>
              <a:rPr dirty="0" sz="1200" spc="-5">
                <a:latin typeface="Times New Roman"/>
                <a:cs typeface="Times New Roman"/>
              </a:rPr>
              <a:t>of multiple hardware </a:t>
            </a:r>
            <a:r>
              <a:rPr dirty="0" sz="1200">
                <a:latin typeface="Times New Roman"/>
                <a:cs typeface="Times New Roman"/>
              </a:rPr>
              <a:t>or </a:t>
            </a:r>
            <a:r>
              <a:rPr dirty="0" sz="1200" spc="-5">
                <a:latin typeface="Times New Roman"/>
                <a:cs typeface="Times New Roman"/>
              </a:rPr>
              <a:t>software elements </a:t>
            </a:r>
            <a:r>
              <a:rPr dirty="0" sz="1200">
                <a:latin typeface="Times New Roman"/>
                <a:cs typeface="Times New Roman"/>
              </a:rPr>
              <a:t>to </a:t>
            </a:r>
            <a:r>
              <a:rPr dirty="0" sz="1200" spc="-5">
                <a:latin typeface="Times New Roman"/>
                <a:cs typeface="Times New Roman"/>
              </a:rPr>
              <a:t>perform </a:t>
            </a:r>
            <a:r>
              <a:rPr dirty="0" sz="1200">
                <a:latin typeface="Times New Roman"/>
                <a:cs typeface="Times New Roman"/>
              </a:rPr>
              <a:t>the tasks.  </a:t>
            </a:r>
            <a:r>
              <a:rPr dirty="0" sz="1200" spc="-5">
                <a:latin typeface="Times New Roman"/>
                <a:cs typeface="Times New Roman"/>
              </a:rPr>
              <a:t>For example, </a:t>
            </a:r>
            <a:r>
              <a:rPr dirty="0" sz="1200">
                <a:latin typeface="Times New Roman"/>
                <a:cs typeface="Times New Roman"/>
              </a:rPr>
              <a:t>an </a:t>
            </a:r>
            <a:r>
              <a:rPr dirty="0" sz="1200" spc="-5">
                <a:latin typeface="Times New Roman"/>
                <a:cs typeface="Times New Roman"/>
              </a:rPr>
              <a:t>enterprise-managed PKI </a:t>
            </a:r>
            <a:r>
              <a:rPr dirty="0" sz="1200">
                <a:latin typeface="Times New Roman"/>
                <a:cs typeface="Times New Roman"/>
              </a:rPr>
              <a:t>may </a:t>
            </a:r>
            <a:r>
              <a:rPr dirty="0" sz="1200" spc="-5">
                <a:latin typeface="Times New Roman"/>
                <a:cs typeface="Times New Roman"/>
              </a:rPr>
              <a:t>consist of </a:t>
            </a:r>
            <a:r>
              <a:rPr dirty="0" sz="1200">
                <a:latin typeface="Times New Roman"/>
                <a:cs typeface="Times New Roman"/>
              </a:rPr>
              <a:t>one component </a:t>
            </a:r>
            <a:r>
              <a:rPr dirty="0" sz="1200" spc="-5">
                <a:latin typeface="Times New Roman"/>
                <a:cs typeface="Times New Roman"/>
              </a:rPr>
              <a:t>responsible for issuing  certificates for devices and </a:t>
            </a:r>
            <a:r>
              <a:rPr dirty="0" sz="1200">
                <a:latin typeface="Times New Roman"/>
                <a:cs typeface="Times New Roman"/>
              </a:rPr>
              <a:t>another </a:t>
            </a:r>
            <a:r>
              <a:rPr dirty="0" sz="1200" spc="-5">
                <a:latin typeface="Times New Roman"/>
                <a:cs typeface="Times New Roman"/>
              </a:rPr>
              <a:t>used </a:t>
            </a:r>
            <a:r>
              <a:rPr dirty="0" sz="1200">
                <a:latin typeface="Times New Roman"/>
                <a:cs typeface="Times New Roman"/>
              </a:rPr>
              <a:t>for </a:t>
            </a:r>
            <a:r>
              <a:rPr dirty="0" sz="1200" spc="-5">
                <a:latin typeface="Times New Roman"/>
                <a:cs typeface="Times New Roman"/>
              </a:rPr>
              <a:t>issuing certificates </a:t>
            </a:r>
            <a:r>
              <a:rPr dirty="0" sz="1200">
                <a:latin typeface="Times New Roman"/>
                <a:cs typeface="Times New Roman"/>
              </a:rPr>
              <a:t>to end </a:t>
            </a:r>
            <a:r>
              <a:rPr dirty="0" sz="1200" spc="-5">
                <a:latin typeface="Times New Roman"/>
                <a:cs typeface="Times New Roman"/>
              </a:rPr>
              <a:t>users, </a:t>
            </a:r>
            <a:r>
              <a:rPr dirty="0" sz="1200">
                <a:latin typeface="Times New Roman"/>
                <a:cs typeface="Times New Roman"/>
              </a:rPr>
              <a:t>but </a:t>
            </a:r>
            <a:r>
              <a:rPr dirty="0" sz="1200" spc="-5">
                <a:latin typeface="Times New Roman"/>
                <a:cs typeface="Times New Roman"/>
              </a:rPr>
              <a:t>both </a:t>
            </a:r>
            <a:r>
              <a:rPr dirty="0" sz="1200">
                <a:latin typeface="Times New Roman"/>
                <a:cs typeface="Times New Roman"/>
              </a:rPr>
              <a:t>use  </a:t>
            </a:r>
            <a:r>
              <a:rPr dirty="0" sz="1200" spc="-5">
                <a:latin typeface="Times New Roman"/>
                <a:cs typeface="Times New Roman"/>
              </a:rPr>
              <a:t>intermediate certificates issued from </a:t>
            </a:r>
            <a:r>
              <a:rPr dirty="0" sz="1200">
                <a:latin typeface="Times New Roman"/>
                <a:cs typeface="Times New Roman"/>
              </a:rPr>
              <a:t>the </a:t>
            </a:r>
            <a:r>
              <a:rPr dirty="0" sz="1200" spc="-5">
                <a:latin typeface="Times New Roman"/>
                <a:cs typeface="Times New Roman"/>
              </a:rPr>
              <a:t>same enterprise root certificate authority. </a:t>
            </a:r>
            <a:r>
              <a:rPr dirty="0" sz="1200">
                <a:latin typeface="Times New Roman"/>
                <a:cs typeface="Times New Roman"/>
              </a:rPr>
              <a:t>In </a:t>
            </a:r>
            <a:r>
              <a:rPr dirty="0" sz="1200" spc="-5">
                <a:latin typeface="Times New Roman"/>
                <a:cs typeface="Times New Roman"/>
              </a:rPr>
              <a:t>some ZT  </a:t>
            </a:r>
            <a:r>
              <a:rPr dirty="0" sz="1200">
                <a:latin typeface="Times New Roman"/>
                <a:cs typeface="Times New Roman"/>
              </a:rPr>
              <a:t>product </a:t>
            </a:r>
            <a:r>
              <a:rPr dirty="0" sz="1200" spc="-5">
                <a:latin typeface="Times New Roman"/>
                <a:cs typeface="Times New Roman"/>
              </a:rPr>
              <a:t>offerings currently available </a:t>
            </a:r>
            <a:r>
              <a:rPr dirty="0" sz="1200">
                <a:latin typeface="Times New Roman"/>
                <a:cs typeface="Times New Roman"/>
              </a:rPr>
              <a:t>on the </a:t>
            </a:r>
            <a:r>
              <a:rPr dirty="0" sz="1200" spc="-5">
                <a:latin typeface="Times New Roman"/>
                <a:cs typeface="Times New Roman"/>
              </a:rPr>
              <a:t>market, </a:t>
            </a:r>
            <a:r>
              <a:rPr dirty="0" sz="1200">
                <a:latin typeface="Times New Roman"/>
                <a:cs typeface="Times New Roman"/>
              </a:rPr>
              <a:t>the </a:t>
            </a:r>
            <a:r>
              <a:rPr dirty="0" sz="1200" spc="-5">
                <a:latin typeface="Times New Roman"/>
                <a:cs typeface="Times New Roman"/>
              </a:rPr>
              <a:t>PE and PA </a:t>
            </a:r>
            <a:r>
              <a:rPr dirty="0" sz="1200">
                <a:latin typeface="Times New Roman"/>
                <a:cs typeface="Times New Roman"/>
              </a:rPr>
              <a:t>components </a:t>
            </a:r>
            <a:r>
              <a:rPr dirty="0" sz="1200" spc="-5">
                <a:latin typeface="Times New Roman"/>
                <a:cs typeface="Times New Roman"/>
              </a:rPr>
              <a:t>are combined </a:t>
            </a:r>
            <a:r>
              <a:rPr dirty="0" sz="1200">
                <a:latin typeface="Times New Roman"/>
                <a:cs typeface="Times New Roman"/>
              </a:rPr>
              <a:t>in  a </a:t>
            </a:r>
            <a:r>
              <a:rPr dirty="0" sz="1200" spc="-5">
                <a:latin typeface="Times New Roman"/>
                <a:cs typeface="Times New Roman"/>
              </a:rPr>
              <a:t>single service.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7145">
              <a:lnSpc>
                <a:spcPts val="1380"/>
              </a:lnSpc>
            </a:pPr>
            <a:r>
              <a:rPr dirty="0" sz="1200" spc="-5">
                <a:latin typeface="Times New Roman"/>
                <a:cs typeface="Times New Roman"/>
              </a:rPr>
              <a:t>There are several variations </a:t>
            </a:r>
            <a:r>
              <a:rPr dirty="0" sz="1200">
                <a:latin typeface="Times New Roman"/>
                <a:cs typeface="Times New Roman"/>
              </a:rPr>
              <a:t>on </a:t>
            </a:r>
            <a:r>
              <a:rPr dirty="0" sz="1200" spc="-5">
                <a:latin typeface="Times New Roman"/>
                <a:cs typeface="Times New Roman"/>
              </a:rPr>
              <a:t>deployment of selected components </a:t>
            </a:r>
            <a:r>
              <a:rPr dirty="0" sz="1200">
                <a:latin typeface="Times New Roman"/>
                <a:cs typeface="Times New Roman"/>
              </a:rPr>
              <a:t>of the </a:t>
            </a:r>
            <a:r>
              <a:rPr dirty="0" sz="1200" spc="-5">
                <a:latin typeface="Times New Roman"/>
                <a:cs typeface="Times New Roman"/>
              </a:rPr>
              <a:t>architecture </a:t>
            </a:r>
            <a:r>
              <a:rPr dirty="0" sz="1200">
                <a:latin typeface="Times New Roman"/>
                <a:cs typeface="Times New Roman"/>
              </a:rPr>
              <a:t>that </a:t>
            </a:r>
            <a:r>
              <a:rPr dirty="0" sz="1200" spc="-5">
                <a:latin typeface="Times New Roman"/>
                <a:cs typeface="Times New Roman"/>
              </a:rPr>
              <a:t>are  outlined </a:t>
            </a:r>
            <a:r>
              <a:rPr dirty="0" sz="1200">
                <a:latin typeface="Times New Roman"/>
                <a:cs typeface="Times New Roman"/>
              </a:rPr>
              <a:t>in </a:t>
            </a:r>
            <a:r>
              <a:rPr dirty="0" sz="1200" spc="-5">
                <a:latin typeface="Times New Roman"/>
                <a:cs typeface="Times New Roman"/>
              </a:rPr>
              <a:t>the sections below. Depending </a:t>
            </a:r>
            <a:r>
              <a:rPr dirty="0" sz="1200">
                <a:latin typeface="Times New Roman"/>
                <a:cs typeface="Times New Roman"/>
              </a:rPr>
              <a:t>on how an </a:t>
            </a:r>
            <a:r>
              <a:rPr dirty="0" sz="1200" spc="-5">
                <a:latin typeface="Times New Roman"/>
                <a:cs typeface="Times New Roman"/>
              </a:rPr>
              <a:t>enterprise network </a:t>
            </a:r>
            <a:r>
              <a:rPr dirty="0" sz="1200">
                <a:latin typeface="Times New Roman"/>
                <a:cs typeface="Times New Roman"/>
              </a:rPr>
              <a:t>is set up, </a:t>
            </a:r>
            <a:r>
              <a:rPr dirty="0" sz="1200" spc="-5">
                <a:latin typeface="Times New Roman"/>
                <a:cs typeface="Times New Roman"/>
              </a:rPr>
              <a:t>multiple ZTA  deployment </a:t>
            </a:r>
            <a:r>
              <a:rPr dirty="0" sz="1200">
                <a:latin typeface="Times New Roman"/>
                <a:cs typeface="Times New Roman"/>
              </a:rPr>
              <a:t>models may be in use </a:t>
            </a:r>
            <a:r>
              <a:rPr dirty="0" sz="1200" spc="-5">
                <a:latin typeface="Times New Roman"/>
                <a:cs typeface="Times New Roman"/>
              </a:rPr>
              <a:t>for different business processes </a:t>
            </a:r>
            <a:r>
              <a:rPr dirty="0" sz="1200">
                <a:latin typeface="Times New Roman"/>
                <a:cs typeface="Times New Roman"/>
              </a:rPr>
              <a:t>in one</a:t>
            </a:r>
            <a:r>
              <a:rPr dirty="0" sz="1200" spc="15">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lvl="2" marL="469900" indent="-457834">
              <a:lnSpc>
                <a:spcPct val="100000"/>
              </a:lnSpc>
              <a:spcBef>
                <a:spcPts val="1115"/>
              </a:spcBef>
              <a:buAutoNum type="arabicPeriod"/>
              <a:tabLst>
                <a:tab pos="469265" algn="l"/>
                <a:tab pos="470534" algn="l"/>
              </a:tabLst>
            </a:pPr>
            <a:r>
              <a:rPr dirty="0" sz="1100" spc="-5" b="1">
                <a:latin typeface="Arial"/>
                <a:cs typeface="Arial"/>
              </a:rPr>
              <a:t>Device Agent/Gateway-Based</a:t>
            </a:r>
            <a:r>
              <a:rPr dirty="0" sz="1100" spc="5" b="1">
                <a:latin typeface="Arial"/>
                <a:cs typeface="Arial"/>
              </a:rPr>
              <a:t> </a:t>
            </a:r>
            <a:r>
              <a:rPr dirty="0" sz="1100" spc="-5" b="1">
                <a:latin typeface="Arial"/>
                <a:cs typeface="Arial"/>
              </a:rPr>
              <a:t>Deployment</a:t>
            </a:r>
            <a:endParaRPr sz="1100">
              <a:latin typeface="Arial"/>
              <a:cs typeface="Arial"/>
            </a:endParaRPr>
          </a:p>
          <a:p>
            <a:pPr>
              <a:lnSpc>
                <a:spcPct val="100000"/>
              </a:lnSpc>
              <a:spcBef>
                <a:spcPts val="25"/>
              </a:spcBef>
            </a:pPr>
            <a:endParaRPr sz="1050">
              <a:latin typeface="Arial"/>
              <a:cs typeface="Arial"/>
            </a:endParaRPr>
          </a:p>
          <a:p>
            <a:pPr marL="12700" marR="10795">
              <a:lnSpc>
                <a:spcPts val="1380"/>
              </a:lnSpc>
            </a:pPr>
            <a:r>
              <a:rPr dirty="0" sz="1200">
                <a:latin typeface="Times New Roman"/>
                <a:cs typeface="Times New Roman"/>
              </a:rPr>
              <a:t>In this </a:t>
            </a:r>
            <a:r>
              <a:rPr dirty="0" sz="1200" spc="-5">
                <a:latin typeface="Times New Roman"/>
                <a:cs typeface="Times New Roman"/>
              </a:rPr>
              <a:t>deployment model, </a:t>
            </a:r>
            <a:r>
              <a:rPr dirty="0" sz="1200">
                <a:latin typeface="Times New Roman"/>
                <a:cs typeface="Times New Roman"/>
              </a:rPr>
              <a:t>the </a:t>
            </a:r>
            <a:r>
              <a:rPr dirty="0" sz="1200" spc="-5">
                <a:latin typeface="Times New Roman"/>
                <a:cs typeface="Times New Roman"/>
              </a:rPr>
              <a:t>PEP </a:t>
            </a:r>
            <a:r>
              <a:rPr dirty="0" sz="1200">
                <a:latin typeface="Times New Roman"/>
                <a:cs typeface="Times New Roman"/>
              </a:rPr>
              <a:t>is divided into </a:t>
            </a:r>
            <a:r>
              <a:rPr dirty="0" sz="1200" spc="-5">
                <a:latin typeface="Times New Roman"/>
                <a:cs typeface="Times New Roman"/>
              </a:rPr>
              <a:t>two components that reside </a:t>
            </a:r>
            <a:r>
              <a:rPr dirty="0" sz="1200">
                <a:latin typeface="Times New Roman"/>
                <a:cs typeface="Times New Roman"/>
              </a:rPr>
              <a:t>on </a:t>
            </a:r>
            <a:r>
              <a:rPr dirty="0" sz="1200" spc="-5">
                <a:latin typeface="Times New Roman"/>
                <a:cs typeface="Times New Roman"/>
              </a:rPr>
              <a:t>the resource or  </a:t>
            </a:r>
            <a:r>
              <a:rPr dirty="0" sz="1200">
                <a:latin typeface="Times New Roman"/>
                <a:cs typeface="Times New Roman"/>
              </a:rPr>
              <a:t>as a </a:t>
            </a:r>
            <a:r>
              <a:rPr dirty="0" sz="1200" spc="-5">
                <a:latin typeface="Times New Roman"/>
                <a:cs typeface="Times New Roman"/>
              </a:rPr>
              <a:t>component directly in </a:t>
            </a:r>
            <a:r>
              <a:rPr dirty="0" sz="1200">
                <a:latin typeface="Times New Roman"/>
                <a:cs typeface="Times New Roman"/>
              </a:rPr>
              <a:t>front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resource. For example, each enterprise-issued asset </a:t>
            </a:r>
            <a:r>
              <a:rPr dirty="0" sz="1200">
                <a:latin typeface="Times New Roman"/>
                <a:cs typeface="Times New Roman"/>
              </a:rPr>
              <a:t>has an  </a:t>
            </a:r>
            <a:r>
              <a:rPr dirty="0" sz="1200" spc="-5">
                <a:latin typeface="Times New Roman"/>
                <a:cs typeface="Times New Roman"/>
              </a:rPr>
              <a:t>installed device agent that coordinates connections, </a:t>
            </a:r>
            <a:r>
              <a:rPr dirty="0" sz="1200">
                <a:latin typeface="Times New Roman"/>
                <a:cs typeface="Times New Roman"/>
              </a:rPr>
              <a:t>and each </a:t>
            </a:r>
            <a:r>
              <a:rPr dirty="0" sz="1200" spc="-5">
                <a:latin typeface="Times New Roman"/>
                <a:cs typeface="Times New Roman"/>
              </a:rPr>
              <a:t>resource has </a:t>
            </a:r>
            <a:r>
              <a:rPr dirty="0" sz="1200">
                <a:latin typeface="Times New Roman"/>
                <a:cs typeface="Times New Roman"/>
              </a:rPr>
              <a:t>a </a:t>
            </a:r>
            <a:r>
              <a:rPr dirty="0" sz="1200" spc="-5">
                <a:latin typeface="Times New Roman"/>
                <a:cs typeface="Times New Roman"/>
              </a:rPr>
              <a:t>component (i.e.,  gateway) that </a:t>
            </a:r>
            <a:r>
              <a:rPr dirty="0" sz="1200">
                <a:latin typeface="Times New Roman"/>
                <a:cs typeface="Times New Roman"/>
              </a:rPr>
              <a:t>is </a:t>
            </a:r>
            <a:r>
              <a:rPr dirty="0" sz="1200" spc="-5">
                <a:latin typeface="Times New Roman"/>
                <a:cs typeface="Times New Roman"/>
              </a:rPr>
              <a:t>placed directly </a:t>
            </a:r>
            <a:r>
              <a:rPr dirty="0" sz="1200">
                <a:latin typeface="Times New Roman"/>
                <a:cs typeface="Times New Roman"/>
              </a:rPr>
              <a:t>in </a:t>
            </a:r>
            <a:r>
              <a:rPr dirty="0" sz="1200" spc="-5">
                <a:latin typeface="Times New Roman"/>
                <a:cs typeface="Times New Roman"/>
              </a:rPr>
              <a:t>front </a:t>
            </a:r>
            <a:r>
              <a:rPr dirty="0" sz="1200">
                <a:latin typeface="Times New Roman"/>
                <a:cs typeface="Times New Roman"/>
              </a:rPr>
              <a:t>so </a:t>
            </a:r>
            <a:r>
              <a:rPr dirty="0" sz="1200" spc="-5">
                <a:latin typeface="Times New Roman"/>
                <a:cs typeface="Times New Roman"/>
              </a:rPr>
              <a:t>that the resource communicates </a:t>
            </a:r>
            <a:r>
              <a:rPr dirty="0" sz="1200">
                <a:latin typeface="Times New Roman"/>
                <a:cs typeface="Times New Roman"/>
              </a:rPr>
              <a:t>only </a:t>
            </a:r>
            <a:r>
              <a:rPr dirty="0" sz="1200" spc="-5">
                <a:latin typeface="Times New Roman"/>
                <a:cs typeface="Times New Roman"/>
              </a:rPr>
              <a:t>with </a:t>
            </a:r>
            <a:r>
              <a:rPr dirty="0" sz="1200">
                <a:latin typeface="Times New Roman"/>
                <a:cs typeface="Times New Roman"/>
              </a:rPr>
              <a:t>the  </a:t>
            </a:r>
            <a:r>
              <a:rPr dirty="0" sz="1200" spc="-5">
                <a:latin typeface="Times New Roman"/>
                <a:cs typeface="Times New Roman"/>
              </a:rPr>
              <a:t>gateway, essentially serving </a:t>
            </a:r>
            <a:r>
              <a:rPr dirty="0" sz="1200">
                <a:latin typeface="Times New Roman"/>
                <a:cs typeface="Times New Roman"/>
              </a:rPr>
              <a:t>as a </a:t>
            </a:r>
            <a:r>
              <a:rPr dirty="0" sz="1200" spc="-5">
                <a:latin typeface="Times New Roman"/>
                <a:cs typeface="Times New Roman"/>
              </a:rPr>
              <a:t>proxy </a:t>
            </a:r>
            <a:r>
              <a:rPr dirty="0" sz="1200">
                <a:latin typeface="Times New Roman"/>
                <a:cs typeface="Times New Roman"/>
              </a:rPr>
              <a:t>for the </a:t>
            </a:r>
            <a:r>
              <a:rPr dirty="0" sz="1200" spc="-5">
                <a:latin typeface="Times New Roman"/>
                <a:cs typeface="Times New Roman"/>
              </a:rPr>
              <a:t>resource. The </a:t>
            </a:r>
            <a:r>
              <a:rPr dirty="0" sz="1200">
                <a:latin typeface="Times New Roman"/>
                <a:cs typeface="Times New Roman"/>
              </a:rPr>
              <a:t>agent </a:t>
            </a:r>
            <a:r>
              <a:rPr dirty="0" sz="1200" spc="-5">
                <a:latin typeface="Times New Roman"/>
                <a:cs typeface="Times New Roman"/>
              </a:rPr>
              <a:t>is </a:t>
            </a:r>
            <a:r>
              <a:rPr dirty="0" sz="1200">
                <a:latin typeface="Times New Roman"/>
                <a:cs typeface="Times New Roman"/>
              </a:rPr>
              <a:t>a </a:t>
            </a:r>
            <a:r>
              <a:rPr dirty="0" sz="1200" spc="-5">
                <a:latin typeface="Times New Roman"/>
                <a:cs typeface="Times New Roman"/>
              </a:rPr>
              <a:t>software component that  directs some </a:t>
            </a:r>
            <a:r>
              <a:rPr dirty="0" sz="1200">
                <a:latin typeface="Times New Roman"/>
                <a:cs typeface="Times New Roman"/>
              </a:rPr>
              <a:t>(or </a:t>
            </a:r>
            <a:r>
              <a:rPr dirty="0" sz="1200" spc="-5">
                <a:latin typeface="Times New Roman"/>
                <a:cs typeface="Times New Roman"/>
              </a:rPr>
              <a:t>all) traffic </a:t>
            </a:r>
            <a:r>
              <a:rPr dirty="0" sz="1200">
                <a:latin typeface="Times New Roman"/>
                <a:cs typeface="Times New Roman"/>
              </a:rPr>
              <a:t>to the </a:t>
            </a:r>
            <a:r>
              <a:rPr dirty="0" sz="1200" spc="-5">
                <a:latin typeface="Times New Roman"/>
                <a:cs typeface="Times New Roman"/>
              </a:rPr>
              <a:t>appropriate PEP </a:t>
            </a:r>
            <a:r>
              <a:rPr dirty="0" sz="1200">
                <a:latin typeface="Times New Roman"/>
                <a:cs typeface="Times New Roman"/>
              </a:rPr>
              <a:t>in order for </a:t>
            </a:r>
            <a:r>
              <a:rPr dirty="0" sz="1200" spc="-5">
                <a:latin typeface="Times New Roman"/>
                <a:cs typeface="Times New Roman"/>
              </a:rPr>
              <a:t>requests </a:t>
            </a:r>
            <a:r>
              <a:rPr dirty="0" sz="1200">
                <a:latin typeface="Times New Roman"/>
                <a:cs typeface="Times New Roman"/>
              </a:rPr>
              <a:t>to </a:t>
            </a:r>
            <a:r>
              <a:rPr dirty="0" sz="1200" spc="-5">
                <a:latin typeface="Times New Roman"/>
                <a:cs typeface="Times New Roman"/>
              </a:rPr>
              <a:t>be evaluated. The  gateway </a:t>
            </a:r>
            <a:r>
              <a:rPr dirty="0" sz="1200">
                <a:latin typeface="Times New Roman"/>
                <a:cs typeface="Times New Roman"/>
              </a:rPr>
              <a:t>is </a:t>
            </a:r>
            <a:r>
              <a:rPr dirty="0" sz="1200" spc="-5">
                <a:latin typeface="Times New Roman"/>
                <a:cs typeface="Times New Roman"/>
              </a:rPr>
              <a:t>responsible for communicating with the </a:t>
            </a:r>
            <a:r>
              <a:rPr dirty="0" sz="1200">
                <a:latin typeface="Times New Roman"/>
                <a:cs typeface="Times New Roman"/>
              </a:rPr>
              <a:t>policy </a:t>
            </a:r>
            <a:r>
              <a:rPr dirty="0" sz="1200" spc="-5">
                <a:latin typeface="Times New Roman"/>
                <a:cs typeface="Times New Roman"/>
              </a:rPr>
              <a:t>administrator and allowing </a:t>
            </a:r>
            <a:r>
              <a:rPr dirty="0" sz="1200">
                <a:latin typeface="Times New Roman"/>
                <a:cs typeface="Times New Roman"/>
              </a:rPr>
              <a:t>only  approved </a:t>
            </a:r>
            <a:r>
              <a:rPr dirty="0" sz="1200" spc="-5">
                <a:latin typeface="Times New Roman"/>
                <a:cs typeface="Times New Roman"/>
              </a:rPr>
              <a:t>communication </a:t>
            </a:r>
            <a:r>
              <a:rPr dirty="0" sz="1200">
                <a:latin typeface="Times New Roman"/>
                <a:cs typeface="Times New Roman"/>
              </a:rPr>
              <a:t>paths </a:t>
            </a:r>
            <a:r>
              <a:rPr dirty="0" sz="1200" spc="-5">
                <a:latin typeface="Times New Roman"/>
                <a:cs typeface="Times New Roman"/>
              </a:rPr>
              <a:t>configured </a:t>
            </a:r>
            <a:r>
              <a:rPr dirty="0" sz="1200">
                <a:latin typeface="Times New Roman"/>
                <a:cs typeface="Times New Roman"/>
              </a:rPr>
              <a:t>by </a:t>
            </a:r>
            <a:r>
              <a:rPr dirty="0" sz="1200" spc="-5">
                <a:latin typeface="Times New Roman"/>
                <a:cs typeface="Times New Roman"/>
              </a:rPr>
              <a:t>the </a:t>
            </a:r>
            <a:r>
              <a:rPr dirty="0" sz="1200">
                <a:latin typeface="Times New Roman"/>
                <a:cs typeface="Times New Roman"/>
              </a:rPr>
              <a:t>policy </a:t>
            </a:r>
            <a:r>
              <a:rPr dirty="0" sz="1200" spc="-5">
                <a:latin typeface="Times New Roman"/>
                <a:cs typeface="Times New Roman"/>
              </a:rPr>
              <a:t>administrator (see Figure</a:t>
            </a:r>
            <a:r>
              <a:rPr dirty="0" sz="1200" spc="25">
                <a:latin typeface="Times New Roman"/>
                <a:cs typeface="Times New Roman"/>
              </a:rPr>
              <a:t> </a:t>
            </a:r>
            <a:r>
              <a:rPr dirty="0" sz="1200" spc="-5">
                <a:latin typeface="Times New Roman"/>
                <a:cs typeface="Times New Roman"/>
              </a:rPr>
              <a:t>3).</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3324097"/>
            <a:ext cx="5962650" cy="5663565"/>
          </a:xfrm>
          <a:prstGeom prst="rect">
            <a:avLst/>
          </a:prstGeom>
        </p:spPr>
        <p:txBody>
          <a:bodyPr wrap="square" lIns="0" tIns="12700" rIns="0" bIns="0" rtlCol="0" vert="horz">
            <a:spAutoFit/>
          </a:bodyPr>
          <a:lstStyle/>
          <a:p>
            <a:pPr algn="ctr" marL="5080">
              <a:lnSpc>
                <a:spcPct val="100000"/>
              </a:lnSpc>
              <a:spcBef>
                <a:spcPts val="100"/>
              </a:spcBef>
            </a:pPr>
            <a:r>
              <a:rPr dirty="0" sz="900" spc="-5" b="1">
                <a:latin typeface="Arial"/>
                <a:cs typeface="Arial"/>
              </a:rPr>
              <a:t>Figure 3: Device Agent/Gateway</a:t>
            </a:r>
            <a:r>
              <a:rPr dirty="0" sz="900" b="1">
                <a:latin typeface="Arial"/>
                <a:cs typeface="Arial"/>
              </a:rPr>
              <a:t> </a:t>
            </a:r>
            <a:r>
              <a:rPr dirty="0" sz="900" spc="-5" b="1">
                <a:latin typeface="Arial"/>
                <a:cs typeface="Arial"/>
              </a:rPr>
              <a:t>Model</a:t>
            </a:r>
            <a:endParaRPr sz="900">
              <a:latin typeface="Arial"/>
              <a:cs typeface="Arial"/>
            </a:endParaRPr>
          </a:p>
          <a:p>
            <a:pPr>
              <a:lnSpc>
                <a:spcPct val="100000"/>
              </a:lnSpc>
              <a:spcBef>
                <a:spcPts val="20"/>
              </a:spcBef>
            </a:pPr>
            <a:endParaRPr sz="1050">
              <a:latin typeface="Arial"/>
              <a:cs typeface="Arial"/>
            </a:endParaRPr>
          </a:p>
          <a:p>
            <a:pPr marL="12700" marR="5080">
              <a:lnSpc>
                <a:spcPts val="1380"/>
              </a:lnSpc>
            </a:pPr>
            <a:r>
              <a:rPr dirty="0" sz="1200">
                <a:latin typeface="Times New Roman"/>
                <a:cs typeface="Times New Roman"/>
              </a:rPr>
              <a:t>In a </a:t>
            </a:r>
            <a:r>
              <a:rPr dirty="0" sz="1200" spc="-5">
                <a:latin typeface="Times New Roman"/>
                <a:cs typeface="Times New Roman"/>
              </a:rPr>
              <a:t>typical scenario, </a:t>
            </a:r>
            <a:r>
              <a:rPr dirty="0" sz="1200">
                <a:latin typeface="Times New Roman"/>
                <a:cs typeface="Times New Roman"/>
              </a:rPr>
              <a:t>a </a:t>
            </a:r>
            <a:r>
              <a:rPr dirty="0" sz="1200" spc="-5">
                <a:latin typeface="Times New Roman"/>
                <a:cs typeface="Times New Roman"/>
              </a:rPr>
              <a:t>subject with </a:t>
            </a:r>
            <a:r>
              <a:rPr dirty="0" sz="1200">
                <a:latin typeface="Times New Roman"/>
                <a:cs typeface="Times New Roman"/>
              </a:rPr>
              <a:t>an </a:t>
            </a:r>
            <a:r>
              <a:rPr dirty="0" sz="1200" spc="-5">
                <a:latin typeface="Times New Roman"/>
                <a:cs typeface="Times New Roman"/>
              </a:rPr>
              <a:t>enterprise-issued laptop wishes </a:t>
            </a:r>
            <a:r>
              <a:rPr dirty="0" sz="1200">
                <a:latin typeface="Times New Roman"/>
                <a:cs typeface="Times New Roman"/>
              </a:rPr>
              <a:t>to connect to </a:t>
            </a:r>
            <a:r>
              <a:rPr dirty="0" sz="1200" spc="-5">
                <a:latin typeface="Times New Roman"/>
                <a:cs typeface="Times New Roman"/>
              </a:rPr>
              <a:t>an enterprise  resource (e.g., </a:t>
            </a:r>
            <a:r>
              <a:rPr dirty="0" sz="1200">
                <a:latin typeface="Times New Roman"/>
                <a:cs typeface="Times New Roman"/>
              </a:rPr>
              <a:t>human </a:t>
            </a:r>
            <a:r>
              <a:rPr dirty="0" sz="1200" spc="-5">
                <a:latin typeface="Times New Roman"/>
                <a:cs typeface="Times New Roman"/>
              </a:rPr>
              <a:t>resources application/database). The access request </a:t>
            </a:r>
            <a:r>
              <a:rPr dirty="0" sz="1200">
                <a:latin typeface="Times New Roman"/>
                <a:cs typeface="Times New Roman"/>
              </a:rPr>
              <a:t>is </a:t>
            </a:r>
            <a:r>
              <a:rPr dirty="0" sz="1200" spc="-5">
                <a:latin typeface="Times New Roman"/>
                <a:cs typeface="Times New Roman"/>
              </a:rPr>
              <a:t>taken </a:t>
            </a:r>
            <a:r>
              <a:rPr dirty="0" sz="1200">
                <a:latin typeface="Times New Roman"/>
                <a:cs typeface="Times New Roman"/>
              </a:rPr>
              <a:t>by the </a:t>
            </a:r>
            <a:r>
              <a:rPr dirty="0" sz="1200" spc="-5">
                <a:latin typeface="Times New Roman"/>
                <a:cs typeface="Times New Roman"/>
              </a:rPr>
              <a:t>local  </a:t>
            </a:r>
            <a:r>
              <a:rPr dirty="0" sz="1200">
                <a:latin typeface="Times New Roman"/>
                <a:cs typeface="Times New Roman"/>
              </a:rPr>
              <a:t>agent, and </a:t>
            </a:r>
            <a:r>
              <a:rPr dirty="0" sz="1200" spc="-5">
                <a:latin typeface="Times New Roman"/>
                <a:cs typeface="Times New Roman"/>
              </a:rPr>
              <a:t>the request </a:t>
            </a:r>
            <a:r>
              <a:rPr dirty="0" sz="1200">
                <a:latin typeface="Times New Roman"/>
                <a:cs typeface="Times New Roman"/>
              </a:rPr>
              <a:t>is </a:t>
            </a:r>
            <a:r>
              <a:rPr dirty="0" sz="1200" spc="-5">
                <a:latin typeface="Times New Roman"/>
                <a:cs typeface="Times New Roman"/>
              </a:rPr>
              <a:t>forwarded to </a:t>
            </a:r>
            <a:r>
              <a:rPr dirty="0" sz="1200">
                <a:latin typeface="Times New Roman"/>
                <a:cs typeface="Times New Roman"/>
              </a:rPr>
              <a:t>the </a:t>
            </a:r>
            <a:r>
              <a:rPr dirty="0" sz="1200" spc="-5">
                <a:latin typeface="Times New Roman"/>
                <a:cs typeface="Times New Roman"/>
              </a:rPr>
              <a:t>policy administrator. The policy administrator </a:t>
            </a:r>
            <a:r>
              <a:rPr dirty="0" sz="1200">
                <a:latin typeface="Times New Roman"/>
                <a:cs typeface="Times New Roman"/>
              </a:rPr>
              <a:t>and  policy </a:t>
            </a:r>
            <a:r>
              <a:rPr dirty="0" sz="1200" spc="-5">
                <a:latin typeface="Times New Roman"/>
                <a:cs typeface="Times New Roman"/>
              </a:rPr>
              <a:t>engine </a:t>
            </a:r>
            <a:r>
              <a:rPr dirty="0" sz="1200">
                <a:latin typeface="Times New Roman"/>
                <a:cs typeface="Times New Roman"/>
              </a:rPr>
              <a:t>could be </a:t>
            </a:r>
            <a:r>
              <a:rPr dirty="0" sz="1200" spc="-5">
                <a:latin typeface="Times New Roman"/>
                <a:cs typeface="Times New Roman"/>
              </a:rPr>
              <a:t>an enterprise </a:t>
            </a:r>
            <a:r>
              <a:rPr dirty="0" sz="1200">
                <a:latin typeface="Times New Roman"/>
                <a:cs typeface="Times New Roman"/>
              </a:rPr>
              <a:t>local </a:t>
            </a:r>
            <a:r>
              <a:rPr dirty="0" sz="1200" spc="-5">
                <a:latin typeface="Times New Roman"/>
                <a:cs typeface="Times New Roman"/>
              </a:rPr>
              <a:t>asset or </a:t>
            </a:r>
            <a:r>
              <a:rPr dirty="0" sz="1200">
                <a:latin typeface="Times New Roman"/>
                <a:cs typeface="Times New Roman"/>
              </a:rPr>
              <a:t>a </a:t>
            </a:r>
            <a:r>
              <a:rPr dirty="0" sz="1200" spc="-5">
                <a:latin typeface="Times New Roman"/>
                <a:cs typeface="Times New Roman"/>
              </a:rPr>
              <a:t>cloud-hosted service. The </a:t>
            </a:r>
            <a:r>
              <a:rPr dirty="0" sz="1200">
                <a:latin typeface="Times New Roman"/>
                <a:cs typeface="Times New Roman"/>
              </a:rPr>
              <a:t>policy  </a:t>
            </a:r>
            <a:r>
              <a:rPr dirty="0" sz="1200" spc="-5">
                <a:latin typeface="Times New Roman"/>
                <a:cs typeface="Times New Roman"/>
              </a:rPr>
              <a:t>administrator forwards the request </a:t>
            </a:r>
            <a:r>
              <a:rPr dirty="0" sz="1200">
                <a:latin typeface="Times New Roman"/>
                <a:cs typeface="Times New Roman"/>
              </a:rPr>
              <a:t>to the </a:t>
            </a:r>
            <a:r>
              <a:rPr dirty="0" sz="1200" spc="-5">
                <a:latin typeface="Times New Roman"/>
                <a:cs typeface="Times New Roman"/>
              </a:rPr>
              <a:t>policy engine for evaluation. If the request </a:t>
            </a:r>
            <a:r>
              <a:rPr dirty="0" sz="1200">
                <a:latin typeface="Times New Roman"/>
                <a:cs typeface="Times New Roman"/>
              </a:rPr>
              <a:t>is  </a:t>
            </a:r>
            <a:r>
              <a:rPr dirty="0" sz="1200" spc="-5">
                <a:latin typeface="Times New Roman"/>
                <a:cs typeface="Times New Roman"/>
              </a:rPr>
              <a:t>authorized, the </a:t>
            </a:r>
            <a:r>
              <a:rPr dirty="0" sz="1200">
                <a:latin typeface="Times New Roman"/>
                <a:cs typeface="Times New Roman"/>
              </a:rPr>
              <a:t>policy </a:t>
            </a:r>
            <a:r>
              <a:rPr dirty="0" sz="1200" spc="-5">
                <a:latin typeface="Times New Roman"/>
                <a:cs typeface="Times New Roman"/>
              </a:rPr>
              <a:t>administrator configures </a:t>
            </a:r>
            <a:r>
              <a:rPr dirty="0" sz="1200">
                <a:latin typeface="Times New Roman"/>
                <a:cs typeface="Times New Roman"/>
              </a:rPr>
              <a:t>a </a:t>
            </a:r>
            <a:r>
              <a:rPr dirty="0" sz="1200" spc="-5">
                <a:latin typeface="Times New Roman"/>
                <a:cs typeface="Times New Roman"/>
              </a:rPr>
              <a:t>communication channel between </a:t>
            </a:r>
            <a:r>
              <a:rPr dirty="0" sz="1200">
                <a:latin typeface="Times New Roman"/>
                <a:cs typeface="Times New Roman"/>
              </a:rPr>
              <a:t>the device  agent and </a:t>
            </a:r>
            <a:r>
              <a:rPr dirty="0" sz="1200" spc="-5">
                <a:latin typeface="Times New Roman"/>
                <a:cs typeface="Times New Roman"/>
              </a:rPr>
              <a:t>the relevant resource gateway </a:t>
            </a:r>
            <a:r>
              <a:rPr dirty="0" sz="1200">
                <a:latin typeface="Times New Roman"/>
                <a:cs typeface="Times New Roman"/>
              </a:rPr>
              <a:t>via the </a:t>
            </a:r>
            <a:r>
              <a:rPr dirty="0" sz="1200" spc="-5">
                <a:latin typeface="Times New Roman"/>
                <a:cs typeface="Times New Roman"/>
              </a:rPr>
              <a:t>control plane. This </a:t>
            </a:r>
            <a:r>
              <a:rPr dirty="0" sz="1200">
                <a:latin typeface="Times New Roman"/>
                <a:cs typeface="Times New Roman"/>
              </a:rPr>
              <a:t>may include </a:t>
            </a:r>
            <a:r>
              <a:rPr dirty="0" sz="1200" spc="-5">
                <a:latin typeface="Times New Roman"/>
                <a:cs typeface="Times New Roman"/>
              </a:rPr>
              <a:t>information such  </a:t>
            </a:r>
            <a:r>
              <a:rPr dirty="0" sz="1200">
                <a:latin typeface="Times New Roman"/>
                <a:cs typeface="Times New Roman"/>
              </a:rPr>
              <a:t>as an </a:t>
            </a:r>
            <a:r>
              <a:rPr dirty="0" sz="1200" spc="-5">
                <a:latin typeface="Times New Roman"/>
                <a:cs typeface="Times New Roman"/>
              </a:rPr>
              <a:t>internet protocol (IP) </a:t>
            </a:r>
            <a:r>
              <a:rPr dirty="0" sz="1200">
                <a:latin typeface="Times New Roman"/>
                <a:cs typeface="Times New Roman"/>
              </a:rPr>
              <a:t>address, port </a:t>
            </a:r>
            <a:r>
              <a:rPr dirty="0" sz="1200" spc="-5">
                <a:latin typeface="Times New Roman"/>
                <a:cs typeface="Times New Roman"/>
              </a:rPr>
              <a:t>information, session key, </a:t>
            </a:r>
            <a:r>
              <a:rPr dirty="0" sz="1200">
                <a:latin typeface="Times New Roman"/>
                <a:cs typeface="Times New Roman"/>
              </a:rPr>
              <a:t>or </a:t>
            </a:r>
            <a:r>
              <a:rPr dirty="0" sz="1200" spc="-5">
                <a:latin typeface="Times New Roman"/>
                <a:cs typeface="Times New Roman"/>
              </a:rPr>
              <a:t>similar security</a:t>
            </a:r>
            <a:r>
              <a:rPr dirty="0" sz="1200" spc="100">
                <a:latin typeface="Times New Roman"/>
                <a:cs typeface="Times New Roman"/>
              </a:rPr>
              <a:t> </a:t>
            </a:r>
            <a:r>
              <a:rPr dirty="0" sz="1200" spc="-5">
                <a:latin typeface="Times New Roman"/>
                <a:cs typeface="Times New Roman"/>
              </a:rPr>
              <a:t>artifacts.</a:t>
            </a:r>
            <a:endParaRPr sz="1200">
              <a:latin typeface="Times New Roman"/>
              <a:cs typeface="Times New Roman"/>
            </a:endParaRPr>
          </a:p>
          <a:p>
            <a:pPr marL="12700" marR="12700">
              <a:lnSpc>
                <a:spcPts val="1380"/>
              </a:lnSpc>
            </a:pPr>
            <a:r>
              <a:rPr dirty="0" sz="1200" spc="-5">
                <a:latin typeface="Times New Roman"/>
                <a:cs typeface="Times New Roman"/>
              </a:rPr>
              <a:t>The </a:t>
            </a:r>
            <a:r>
              <a:rPr dirty="0" sz="1200">
                <a:latin typeface="Times New Roman"/>
                <a:cs typeface="Times New Roman"/>
              </a:rPr>
              <a:t>device </a:t>
            </a:r>
            <a:r>
              <a:rPr dirty="0" sz="1200" spc="-5">
                <a:latin typeface="Times New Roman"/>
                <a:cs typeface="Times New Roman"/>
              </a:rPr>
              <a:t>agent </a:t>
            </a:r>
            <a:r>
              <a:rPr dirty="0" sz="1200">
                <a:latin typeface="Times New Roman"/>
                <a:cs typeface="Times New Roman"/>
              </a:rPr>
              <a:t>and </a:t>
            </a:r>
            <a:r>
              <a:rPr dirty="0" sz="1200" spc="-5">
                <a:latin typeface="Times New Roman"/>
                <a:cs typeface="Times New Roman"/>
              </a:rPr>
              <a:t>gateway </a:t>
            </a:r>
            <a:r>
              <a:rPr dirty="0" sz="1200">
                <a:latin typeface="Times New Roman"/>
                <a:cs typeface="Times New Roman"/>
              </a:rPr>
              <a:t>then </a:t>
            </a:r>
            <a:r>
              <a:rPr dirty="0" sz="1200" spc="-5">
                <a:latin typeface="Times New Roman"/>
                <a:cs typeface="Times New Roman"/>
              </a:rPr>
              <a:t>connect, </a:t>
            </a:r>
            <a:r>
              <a:rPr dirty="0" sz="1200">
                <a:latin typeface="Times New Roman"/>
                <a:cs typeface="Times New Roman"/>
              </a:rPr>
              <a:t>and </a:t>
            </a:r>
            <a:r>
              <a:rPr dirty="0" sz="1200" spc="-5">
                <a:latin typeface="Times New Roman"/>
                <a:cs typeface="Times New Roman"/>
              </a:rPr>
              <a:t>encrypted application/service data flows </a:t>
            </a:r>
            <a:r>
              <a:rPr dirty="0" sz="1200">
                <a:latin typeface="Times New Roman"/>
                <a:cs typeface="Times New Roman"/>
              </a:rPr>
              <a:t>begin.  </a:t>
            </a:r>
            <a:r>
              <a:rPr dirty="0" sz="1200" spc="-5">
                <a:latin typeface="Times New Roman"/>
                <a:cs typeface="Times New Roman"/>
              </a:rPr>
              <a:t>The connection between </a:t>
            </a:r>
            <a:r>
              <a:rPr dirty="0" sz="1200">
                <a:latin typeface="Times New Roman"/>
                <a:cs typeface="Times New Roman"/>
              </a:rPr>
              <a:t>the </a:t>
            </a:r>
            <a:r>
              <a:rPr dirty="0" sz="1200" spc="-5">
                <a:latin typeface="Times New Roman"/>
                <a:cs typeface="Times New Roman"/>
              </a:rPr>
              <a:t>device agent </a:t>
            </a:r>
            <a:r>
              <a:rPr dirty="0" sz="1200">
                <a:latin typeface="Times New Roman"/>
                <a:cs typeface="Times New Roman"/>
              </a:rPr>
              <a:t>and </a:t>
            </a:r>
            <a:r>
              <a:rPr dirty="0" sz="1200" spc="-5">
                <a:latin typeface="Times New Roman"/>
                <a:cs typeface="Times New Roman"/>
              </a:rPr>
              <a:t>resource gateway </a:t>
            </a:r>
            <a:r>
              <a:rPr dirty="0" sz="1200">
                <a:latin typeface="Times New Roman"/>
                <a:cs typeface="Times New Roman"/>
              </a:rPr>
              <a:t>is </a:t>
            </a:r>
            <a:r>
              <a:rPr dirty="0" sz="1200" spc="-5">
                <a:latin typeface="Times New Roman"/>
                <a:cs typeface="Times New Roman"/>
              </a:rPr>
              <a:t>terminated when the workflow  </a:t>
            </a:r>
            <a:r>
              <a:rPr dirty="0" sz="1200">
                <a:latin typeface="Times New Roman"/>
                <a:cs typeface="Times New Roman"/>
              </a:rPr>
              <a:t>is </a:t>
            </a:r>
            <a:r>
              <a:rPr dirty="0" sz="1200" spc="-5">
                <a:latin typeface="Times New Roman"/>
                <a:cs typeface="Times New Roman"/>
              </a:rPr>
              <a:t>completed </a:t>
            </a:r>
            <a:r>
              <a:rPr dirty="0" sz="1200">
                <a:latin typeface="Times New Roman"/>
                <a:cs typeface="Times New Roman"/>
              </a:rPr>
              <a:t>or </a:t>
            </a:r>
            <a:r>
              <a:rPr dirty="0" sz="1200" spc="-5">
                <a:latin typeface="Times New Roman"/>
                <a:cs typeface="Times New Roman"/>
              </a:rPr>
              <a:t>when triggered </a:t>
            </a:r>
            <a:r>
              <a:rPr dirty="0" sz="1200">
                <a:latin typeface="Times New Roman"/>
                <a:cs typeface="Times New Roman"/>
              </a:rPr>
              <a:t>by </a:t>
            </a:r>
            <a:r>
              <a:rPr dirty="0" sz="1200" spc="-5">
                <a:latin typeface="Times New Roman"/>
                <a:cs typeface="Times New Roman"/>
              </a:rPr>
              <a:t>the </a:t>
            </a:r>
            <a:r>
              <a:rPr dirty="0" sz="1200">
                <a:latin typeface="Times New Roman"/>
                <a:cs typeface="Times New Roman"/>
              </a:rPr>
              <a:t>policy </a:t>
            </a:r>
            <a:r>
              <a:rPr dirty="0" sz="1200" spc="-5">
                <a:latin typeface="Times New Roman"/>
                <a:cs typeface="Times New Roman"/>
              </a:rPr>
              <a:t>administrator </a:t>
            </a:r>
            <a:r>
              <a:rPr dirty="0" sz="1200">
                <a:latin typeface="Times New Roman"/>
                <a:cs typeface="Times New Roman"/>
              </a:rPr>
              <a:t>due to a </a:t>
            </a:r>
            <a:r>
              <a:rPr dirty="0" sz="1200" spc="-5">
                <a:latin typeface="Times New Roman"/>
                <a:cs typeface="Times New Roman"/>
              </a:rPr>
              <a:t>security </a:t>
            </a:r>
            <a:r>
              <a:rPr dirty="0" sz="1200">
                <a:latin typeface="Times New Roman"/>
                <a:cs typeface="Times New Roman"/>
              </a:rPr>
              <a:t>event </a:t>
            </a:r>
            <a:r>
              <a:rPr dirty="0" sz="1200" spc="-5">
                <a:latin typeface="Times New Roman"/>
                <a:cs typeface="Times New Roman"/>
              </a:rPr>
              <a:t>(e.g., </a:t>
            </a:r>
            <a:r>
              <a:rPr dirty="0" sz="1200">
                <a:latin typeface="Times New Roman"/>
                <a:cs typeface="Times New Roman"/>
              </a:rPr>
              <a:t>session  </a:t>
            </a:r>
            <a:r>
              <a:rPr dirty="0" sz="1200" spc="-5">
                <a:latin typeface="Times New Roman"/>
                <a:cs typeface="Times New Roman"/>
              </a:rPr>
              <a:t>time-out, failure </a:t>
            </a:r>
            <a:r>
              <a:rPr dirty="0" sz="1200">
                <a:latin typeface="Times New Roman"/>
                <a:cs typeface="Times New Roman"/>
              </a:rPr>
              <a:t>to</a:t>
            </a:r>
            <a:r>
              <a:rPr dirty="0" sz="1200" spc="-5">
                <a:latin typeface="Times New Roman"/>
                <a:cs typeface="Times New Roman"/>
              </a:rPr>
              <a:t> reauthenticate).</a:t>
            </a:r>
            <a:endParaRPr sz="1200">
              <a:latin typeface="Times New Roman"/>
              <a:cs typeface="Times New Roman"/>
            </a:endParaRPr>
          </a:p>
          <a:p>
            <a:pPr marL="12700" marR="135255">
              <a:lnSpc>
                <a:spcPct val="95700"/>
              </a:lnSpc>
              <a:spcBef>
                <a:spcPts val="1165"/>
              </a:spcBef>
            </a:pPr>
            <a:r>
              <a:rPr dirty="0" sz="1200" spc="-5">
                <a:latin typeface="Times New Roman"/>
                <a:cs typeface="Times New Roman"/>
              </a:rPr>
              <a:t>This model is </a:t>
            </a:r>
            <a:r>
              <a:rPr dirty="0" sz="1200">
                <a:latin typeface="Times New Roman"/>
                <a:cs typeface="Times New Roman"/>
              </a:rPr>
              <a:t>best </a:t>
            </a:r>
            <a:r>
              <a:rPr dirty="0" sz="1200" spc="-5">
                <a:latin typeface="Times New Roman"/>
                <a:cs typeface="Times New Roman"/>
              </a:rPr>
              <a:t>utilized </a:t>
            </a:r>
            <a:r>
              <a:rPr dirty="0" sz="1200">
                <a:latin typeface="Times New Roman"/>
                <a:cs typeface="Times New Roman"/>
              </a:rPr>
              <a:t>for </a:t>
            </a:r>
            <a:r>
              <a:rPr dirty="0" sz="1200" spc="-5">
                <a:latin typeface="Times New Roman"/>
                <a:cs typeface="Times New Roman"/>
              </a:rPr>
              <a:t>enterprises that have </a:t>
            </a:r>
            <a:r>
              <a:rPr dirty="0" sz="1200">
                <a:latin typeface="Times New Roman"/>
                <a:cs typeface="Times New Roman"/>
              </a:rPr>
              <a:t>a robust </a:t>
            </a:r>
            <a:r>
              <a:rPr dirty="0" sz="1200" spc="-5">
                <a:latin typeface="Times New Roman"/>
                <a:cs typeface="Times New Roman"/>
              </a:rPr>
              <a:t>device management program </a:t>
            </a:r>
            <a:r>
              <a:rPr dirty="0" sz="1200">
                <a:latin typeface="Times New Roman"/>
                <a:cs typeface="Times New Roman"/>
              </a:rPr>
              <a:t>in  place </a:t>
            </a:r>
            <a:r>
              <a:rPr dirty="0" sz="1200" spc="-5">
                <a:latin typeface="Times New Roman"/>
                <a:cs typeface="Times New Roman"/>
              </a:rPr>
              <a:t>as well </a:t>
            </a:r>
            <a:r>
              <a:rPr dirty="0" sz="1200">
                <a:latin typeface="Times New Roman"/>
                <a:cs typeface="Times New Roman"/>
              </a:rPr>
              <a:t>as </a:t>
            </a:r>
            <a:r>
              <a:rPr dirty="0" sz="1200" spc="-5">
                <a:latin typeface="Times New Roman"/>
                <a:cs typeface="Times New Roman"/>
              </a:rPr>
              <a:t>discrete resources that </a:t>
            </a:r>
            <a:r>
              <a:rPr dirty="0" sz="1200">
                <a:latin typeface="Times New Roman"/>
                <a:cs typeface="Times New Roman"/>
              </a:rPr>
              <a:t>can </a:t>
            </a:r>
            <a:r>
              <a:rPr dirty="0" sz="1200" spc="-5">
                <a:latin typeface="Times New Roman"/>
                <a:cs typeface="Times New Roman"/>
              </a:rPr>
              <a:t>communicate with </a:t>
            </a:r>
            <a:r>
              <a:rPr dirty="0" sz="1200">
                <a:latin typeface="Times New Roman"/>
                <a:cs typeface="Times New Roman"/>
              </a:rPr>
              <a:t>the </a:t>
            </a:r>
            <a:r>
              <a:rPr dirty="0" sz="1200" spc="-5">
                <a:latin typeface="Times New Roman"/>
                <a:cs typeface="Times New Roman"/>
              </a:rPr>
              <a:t>gateway. For enterprises that  </a:t>
            </a:r>
            <a:r>
              <a:rPr dirty="0" sz="1200">
                <a:latin typeface="Times New Roman"/>
                <a:cs typeface="Times New Roman"/>
              </a:rPr>
              <a:t>heavily </a:t>
            </a:r>
            <a:r>
              <a:rPr dirty="0" sz="1200" spc="-5">
                <a:latin typeface="Times New Roman"/>
                <a:cs typeface="Times New Roman"/>
              </a:rPr>
              <a:t>utilize </a:t>
            </a:r>
            <a:r>
              <a:rPr dirty="0" sz="1200">
                <a:latin typeface="Times New Roman"/>
                <a:cs typeface="Times New Roman"/>
              </a:rPr>
              <a:t>cloud </a:t>
            </a:r>
            <a:r>
              <a:rPr dirty="0" sz="1200" spc="-5">
                <a:latin typeface="Times New Roman"/>
                <a:cs typeface="Times New Roman"/>
              </a:rPr>
              <a:t>services, </a:t>
            </a:r>
            <a:r>
              <a:rPr dirty="0" sz="1200">
                <a:latin typeface="Times New Roman"/>
                <a:cs typeface="Times New Roman"/>
              </a:rPr>
              <a:t>this is a </a:t>
            </a:r>
            <a:r>
              <a:rPr dirty="0" sz="1200" spc="-5">
                <a:latin typeface="Times New Roman"/>
                <a:cs typeface="Times New Roman"/>
              </a:rPr>
              <a:t>client-server implementation </a:t>
            </a:r>
            <a:r>
              <a:rPr dirty="0" sz="1200">
                <a:latin typeface="Times New Roman"/>
                <a:cs typeface="Times New Roman"/>
              </a:rPr>
              <a:t>of </a:t>
            </a:r>
            <a:r>
              <a:rPr dirty="0" sz="1200" spc="-5">
                <a:latin typeface="Times New Roman"/>
                <a:cs typeface="Times New Roman"/>
              </a:rPr>
              <a:t>the Cloud Security  Alliance (CSA) Software Defined Perimeter (SDP) [CSA-SDP]. This model </a:t>
            </a:r>
            <a:r>
              <a:rPr dirty="0" sz="1200">
                <a:latin typeface="Times New Roman"/>
                <a:cs typeface="Times New Roman"/>
              </a:rPr>
              <a:t>is also </a:t>
            </a:r>
            <a:r>
              <a:rPr dirty="0" sz="1200" spc="-5">
                <a:latin typeface="Times New Roman"/>
                <a:cs typeface="Times New Roman"/>
              </a:rPr>
              <a:t>appropriate  </a:t>
            </a:r>
            <a:r>
              <a:rPr dirty="0" sz="1200">
                <a:latin typeface="Times New Roman"/>
                <a:cs typeface="Times New Roman"/>
              </a:rPr>
              <a:t>for </a:t>
            </a:r>
            <a:r>
              <a:rPr dirty="0" sz="1200" spc="-5">
                <a:latin typeface="Times New Roman"/>
                <a:cs typeface="Times New Roman"/>
              </a:rPr>
              <a:t>enterprises that </a:t>
            </a:r>
            <a:r>
              <a:rPr dirty="0" sz="1200">
                <a:latin typeface="Times New Roman"/>
                <a:cs typeface="Times New Roman"/>
              </a:rPr>
              <a:t>do </a:t>
            </a:r>
            <a:r>
              <a:rPr dirty="0" sz="1200" spc="-5">
                <a:latin typeface="Times New Roman"/>
                <a:cs typeface="Times New Roman"/>
              </a:rPr>
              <a:t>not want </a:t>
            </a:r>
            <a:r>
              <a:rPr dirty="0" sz="1200">
                <a:latin typeface="Times New Roman"/>
                <a:cs typeface="Times New Roman"/>
              </a:rPr>
              <a:t>a </a:t>
            </a:r>
            <a:r>
              <a:rPr dirty="0" sz="1200" spc="-5">
                <a:latin typeface="Times New Roman"/>
                <a:cs typeface="Times New Roman"/>
              </a:rPr>
              <a:t>BYOD </a:t>
            </a:r>
            <a:r>
              <a:rPr dirty="0" sz="1200">
                <a:latin typeface="Times New Roman"/>
                <a:cs typeface="Times New Roman"/>
              </a:rPr>
              <a:t>policy </a:t>
            </a:r>
            <a:r>
              <a:rPr dirty="0" sz="1200" spc="-5">
                <a:latin typeface="Times New Roman"/>
                <a:cs typeface="Times New Roman"/>
              </a:rPr>
              <a:t>in </a:t>
            </a:r>
            <a:r>
              <a:rPr dirty="0" sz="1200">
                <a:latin typeface="Times New Roman"/>
                <a:cs typeface="Times New Roman"/>
              </a:rPr>
              <a:t>place. </a:t>
            </a:r>
            <a:r>
              <a:rPr dirty="0" sz="1200" spc="-5">
                <a:latin typeface="Times New Roman"/>
                <a:cs typeface="Times New Roman"/>
              </a:rPr>
              <a:t>Access </a:t>
            </a:r>
            <a:r>
              <a:rPr dirty="0" sz="1200">
                <a:latin typeface="Times New Roman"/>
                <a:cs typeface="Times New Roman"/>
              </a:rPr>
              <a:t>is </a:t>
            </a:r>
            <a:r>
              <a:rPr dirty="0" sz="1200" spc="-5">
                <a:latin typeface="Times New Roman"/>
                <a:cs typeface="Times New Roman"/>
              </a:rPr>
              <a:t>possible </a:t>
            </a:r>
            <a:r>
              <a:rPr dirty="0" sz="1200">
                <a:latin typeface="Times New Roman"/>
                <a:cs typeface="Times New Roman"/>
              </a:rPr>
              <a:t>only </a:t>
            </a:r>
            <a:r>
              <a:rPr dirty="0" sz="1200" spc="-5">
                <a:latin typeface="Times New Roman"/>
                <a:cs typeface="Times New Roman"/>
              </a:rPr>
              <a:t>via the </a:t>
            </a:r>
            <a:r>
              <a:rPr dirty="0" sz="1200">
                <a:latin typeface="Times New Roman"/>
                <a:cs typeface="Times New Roman"/>
              </a:rPr>
              <a:t>device  agent, </a:t>
            </a:r>
            <a:r>
              <a:rPr dirty="0" sz="1200" spc="-5">
                <a:latin typeface="Times New Roman"/>
                <a:cs typeface="Times New Roman"/>
              </a:rPr>
              <a:t>which </a:t>
            </a:r>
            <a:r>
              <a:rPr dirty="0" sz="1200">
                <a:latin typeface="Times New Roman"/>
                <a:cs typeface="Times New Roman"/>
              </a:rPr>
              <a:t>can be </a:t>
            </a:r>
            <a:r>
              <a:rPr dirty="0" sz="1200" spc="-5">
                <a:latin typeface="Times New Roman"/>
                <a:cs typeface="Times New Roman"/>
              </a:rPr>
              <a:t>placed </a:t>
            </a:r>
            <a:r>
              <a:rPr dirty="0" sz="1200">
                <a:latin typeface="Times New Roman"/>
                <a:cs typeface="Times New Roman"/>
              </a:rPr>
              <a:t>on </a:t>
            </a:r>
            <a:r>
              <a:rPr dirty="0" sz="1200" spc="-5">
                <a:latin typeface="Times New Roman"/>
                <a:cs typeface="Times New Roman"/>
              </a:rPr>
              <a:t>enterprise-owned </a:t>
            </a:r>
            <a:r>
              <a:rPr dirty="0" sz="1200">
                <a:latin typeface="Times New Roman"/>
                <a:cs typeface="Times New Roman"/>
              </a:rPr>
              <a:t>assets.</a:t>
            </a:r>
            <a:endParaRPr sz="1200">
              <a:latin typeface="Times New Roman"/>
              <a:cs typeface="Times New Roman"/>
            </a:endParaRPr>
          </a:p>
          <a:p>
            <a:pPr marL="12700">
              <a:lnSpc>
                <a:spcPct val="100000"/>
              </a:lnSpc>
              <a:spcBef>
                <a:spcPts val="1150"/>
              </a:spcBef>
              <a:tabLst>
                <a:tab pos="469265" algn="l"/>
              </a:tabLst>
            </a:pPr>
            <a:r>
              <a:rPr dirty="0" sz="1100" spc="-5" b="1">
                <a:latin typeface="Arial"/>
                <a:cs typeface="Arial"/>
              </a:rPr>
              <a:t>3.2.2	Enclave-Based Deployment</a:t>
            </a:r>
            <a:endParaRPr sz="1100">
              <a:latin typeface="Arial"/>
              <a:cs typeface="Arial"/>
            </a:endParaRPr>
          </a:p>
          <a:p>
            <a:pPr>
              <a:lnSpc>
                <a:spcPct val="100000"/>
              </a:lnSpc>
              <a:spcBef>
                <a:spcPts val="25"/>
              </a:spcBef>
            </a:pPr>
            <a:endParaRPr sz="1050">
              <a:latin typeface="Arial"/>
              <a:cs typeface="Arial"/>
            </a:endParaRPr>
          </a:p>
          <a:p>
            <a:pPr marL="12700" marR="8255">
              <a:lnSpc>
                <a:spcPts val="1380"/>
              </a:lnSpc>
            </a:pPr>
            <a:r>
              <a:rPr dirty="0" sz="1200" spc="-5">
                <a:latin typeface="Times New Roman"/>
                <a:cs typeface="Times New Roman"/>
              </a:rPr>
              <a:t>This deployment </a:t>
            </a:r>
            <a:r>
              <a:rPr dirty="0" sz="1200">
                <a:latin typeface="Times New Roman"/>
                <a:cs typeface="Times New Roman"/>
              </a:rPr>
              <a:t>model is a </a:t>
            </a:r>
            <a:r>
              <a:rPr dirty="0" sz="1200" spc="-5">
                <a:latin typeface="Times New Roman"/>
                <a:cs typeface="Times New Roman"/>
              </a:rPr>
              <a:t>variation </a:t>
            </a:r>
            <a:r>
              <a:rPr dirty="0" sz="1200">
                <a:latin typeface="Times New Roman"/>
                <a:cs typeface="Times New Roman"/>
              </a:rPr>
              <a:t>of the </a:t>
            </a:r>
            <a:r>
              <a:rPr dirty="0" sz="1200" spc="-5">
                <a:latin typeface="Times New Roman"/>
                <a:cs typeface="Times New Roman"/>
              </a:rPr>
              <a:t>device agent/gateway </a:t>
            </a:r>
            <a:r>
              <a:rPr dirty="0" sz="1200">
                <a:latin typeface="Times New Roman"/>
                <a:cs typeface="Times New Roman"/>
              </a:rPr>
              <a:t>model above. In </a:t>
            </a:r>
            <a:r>
              <a:rPr dirty="0" sz="1200" spc="-5">
                <a:latin typeface="Times New Roman"/>
                <a:cs typeface="Times New Roman"/>
              </a:rPr>
              <a:t>this </a:t>
            </a:r>
            <a:r>
              <a:rPr dirty="0" sz="1200">
                <a:latin typeface="Times New Roman"/>
                <a:cs typeface="Times New Roman"/>
              </a:rPr>
              <a:t>model,  the </a:t>
            </a:r>
            <a:r>
              <a:rPr dirty="0" sz="1200" spc="-5">
                <a:latin typeface="Times New Roman"/>
                <a:cs typeface="Times New Roman"/>
              </a:rPr>
              <a:t>gateway components </a:t>
            </a:r>
            <a:r>
              <a:rPr dirty="0" sz="1200">
                <a:latin typeface="Times New Roman"/>
                <a:cs typeface="Times New Roman"/>
              </a:rPr>
              <a:t>may not </a:t>
            </a:r>
            <a:r>
              <a:rPr dirty="0" sz="1200" spc="-5">
                <a:latin typeface="Times New Roman"/>
                <a:cs typeface="Times New Roman"/>
              </a:rPr>
              <a:t>reside </a:t>
            </a:r>
            <a:r>
              <a:rPr dirty="0" sz="1200">
                <a:latin typeface="Times New Roman"/>
                <a:cs typeface="Times New Roman"/>
              </a:rPr>
              <a:t>on </a:t>
            </a:r>
            <a:r>
              <a:rPr dirty="0" sz="1200" spc="-5">
                <a:latin typeface="Times New Roman"/>
                <a:cs typeface="Times New Roman"/>
              </a:rPr>
              <a:t>assets </a:t>
            </a:r>
            <a:r>
              <a:rPr dirty="0" sz="1200">
                <a:latin typeface="Times New Roman"/>
                <a:cs typeface="Times New Roman"/>
              </a:rPr>
              <a:t>or in </a:t>
            </a:r>
            <a:r>
              <a:rPr dirty="0" sz="1200" spc="-5">
                <a:latin typeface="Times New Roman"/>
                <a:cs typeface="Times New Roman"/>
              </a:rPr>
              <a:t>front of individual resources but instead  </a:t>
            </a:r>
            <a:r>
              <a:rPr dirty="0" sz="1200">
                <a:latin typeface="Times New Roman"/>
                <a:cs typeface="Times New Roman"/>
              </a:rPr>
              <a:t>reside at the boundary of a </a:t>
            </a:r>
            <a:r>
              <a:rPr dirty="0" sz="1200" spc="-5">
                <a:latin typeface="Times New Roman"/>
                <a:cs typeface="Times New Roman"/>
              </a:rPr>
              <a:t>resource enclave </a:t>
            </a:r>
            <a:r>
              <a:rPr dirty="0" sz="1200">
                <a:latin typeface="Times New Roman"/>
                <a:cs typeface="Times New Roman"/>
              </a:rPr>
              <a:t>(e.g., </a:t>
            </a:r>
            <a:r>
              <a:rPr dirty="0" sz="1200" spc="-5">
                <a:latin typeface="Times New Roman"/>
                <a:cs typeface="Times New Roman"/>
              </a:rPr>
              <a:t>on-location </a:t>
            </a:r>
            <a:r>
              <a:rPr dirty="0" sz="1200">
                <a:latin typeface="Times New Roman"/>
                <a:cs typeface="Times New Roman"/>
              </a:rPr>
              <a:t>data </a:t>
            </a:r>
            <a:r>
              <a:rPr dirty="0" sz="1200" spc="-5">
                <a:latin typeface="Times New Roman"/>
                <a:cs typeface="Times New Roman"/>
              </a:rPr>
              <a:t>center) </a:t>
            </a:r>
            <a:r>
              <a:rPr dirty="0" sz="1200">
                <a:latin typeface="Times New Roman"/>
                <a:cs typeface="Times New Roman"/>
              </a:rPr>
              <a:t>as </a:t>
            </a:r>
            <a:r>
              <a:rPr dirty="0" sz="1200" spc="-5">
                <a:latin typeface="Times New Roman"/>
                <a:cs typeface="Times New Roman"/>
              </a:rPr>
              <a:t>shown </a:t>
            </a:r>
            <a:r>
              <a:rPr dirty="0" sz="1200">
                <a:latin typeface="Times New Roman"/>
                <a:cs typeface="Times New Roman"/>
              </a:rPr>
              <a:t>in </a:t>
            </a:r>
            <a:r>
              <a:rPr dirty="0" sz="1200" spc="-5">
                <a:latin typeface="Times New Roman"/>
                <a:cs typeface="Times New Roman"/>
              </a:rPr>
              <a:t>Figure </a:t>
            </a:r>
            <a:r>
              <a:rPr dirty="0" sz="1200">
                <a:latin typeface="Times New Roman"/>
                <a:cs typeface="Times New Roman"/>
              </a:rPr>
              <a:t>4.  </a:t>
            </a:r>
            <a:r>
              <a:rPr dirty="0" sz="1200" spc="-5">
                <a:latin typeface="Times New Roman"/>
                <a:cs typeface="Times New Roman"/>
              </a:rPr>
              <a:t>Usually, these resources </a:t>
            </a:r>
            <a:r>
              <a:rPr dirty="0" sz="1200">
                <a:latin typeface="Times New Roman"/>
                <a:cs typeface="Times New Roman"/>
              </a:rPr>
              <a:t>serve a </a:t>
            </a:r>
            <a:r>
              <a:rPr dirty="0" sz="1200" spc="-5">
                <a:latin typeface="Times New Roman"/>
                <a:cs typeface="Times New Roman"/>
              </a:rPr>
              <a:t>single </a:t>
            </a:r>
            <a:r>
              <a:rPr dirty="0" sz="1200">
                <a:latin typeface="Times New Roman"/>
                <a:cs typeface="Times New Roman"/>
              </a:rPr>
              <a:t>business </a:t>
            </a:r>
            <a:r>
              <a:rPr dirty="0" sz="1200" spc="-5">
                <a:latin typeface="Times New Roman"/>
                <a:cs typeface="Times New Roman"/>
              </a:rPr>
              <a:t>function or may </a:t>
            </a:r>
            <a:r>
              <a:rPr dirty="0" sz="1200">
                <a:latin typeface="Times New Roman"/>
                <a:cs typeface="Times New Roman"/>
              </a:rPr>
              <a:t>not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communicate  directly </a:t>
            </a:r>
            <a:r>
              <a:rPr dirty="0" sz="1200">
                <a:latin typeface="Times New Roman"/>
                <a:cs typeface="Times New Roman"/>
              </a:rPr>
              <a:t>to a </a:t>
            </a:r>
            <a:r>
              <a:rPr dirty="0" sz="1200" spc="-5">
                <a:latin typeface="Times New Roman"/>
                <a:cs typeface="Times New Roman"/>
              </a:rPr>
              <a:t>gateway (e.g., </a:t>
            </a:r>
            <a:r>
              <a:rPr dirty="0" sz="1200">
                <a:latin typeface="Times New Roman"/>
                <a:cs typeface="Times New Roman"/>
              </a:rPr>
              <a:t>legacy </a:t>
            </a:r>
            <a:r>
              <a:rPr dirty="0" sz="1200" spc="-5">
                <a:latin typeface="Times New Roman"/>
                <a:cs typeface="Times New Roman"/>
              </a:rPr>
              <a:t>database system that </a:t>
            </a:r>
            <a:r>
              <a:rPr dirty="0" sz="1200">
                <a:latin typeface="Times New Roman"/>
                <a:cs typeface="Times New Roman"/>
              </a:rPr>
              <a:t>does not have an </a:t>
            </a:r>
            <a:r>
              <a:rPr dirty="0" sz="1200" spc="-5">
                <a:latin typeface="Times New Roman"/>
                <a:cs typeface="Times New Roman"/>
              </a:rPr>
              <a:t>application  programming interface [API] </a:t>
            </a:r>
            <a:r>
              <a:rPr dirty="0" sz="1200">
                <a:latin typeface="Times New Roman"/>
                <a:cs typeface="Times New Roman"/>
              </a:rPr>
              <a:t>that </a:t>
            </a:r>
            <a:r>
              <a:rPr dirty="0" sz="1200" spc="-5">
                <a:latin typeface="Times New Roman"/>
                <a:cs typeface="Times New Roman"/>
              </a:rPr>
              <a:t>can </a:t>
            </a:r>
            <a:r>
              <a:rPr dirty="0" sz="1200">
                <a:latin typeface="Times New Roman"/>
                <a:cs typeface="Times New Roman"/>
              </a:rPr>
              <a:t>be used to </a:t>
            </a:r>
            <a:r>
              <a:rPr dirty="0" sz="1200" spc="-5">
                <a:latin typeface="Times New Roman"/>
                <a:cs typeface="Times New Roman"/>
              </a:rPr>
              <a:t>communicate with </a:t>
            </a:r>
            <a:r>
              <a:rPr dirty="0" sz="1200">
                <a:latin typeface="Times New Roman"/>
                <a:cs typeface="Times New Roman"/>
              </a:rPr>
              <a:t>a </a:t>
            </a:r>
            <a:r>
              <a:rPr dirty="0" sz="1200" spc="-5">
                <a:latin typeface="Times New Roman"/>
                <a:cs typeface="Times New Roman"/>
              </a:rPr>
              <a:t>gateway). This deployment  </a:t>
            </a:r>
            <a:r>
              <a:rPr dirty="0" sz="1200">
                <a:latin typeface="Times New Roman"/>
                <a:cs typeface="Times New Roman"/>
              </a:rPr>
              <a:t>model may also be </a:t>
            </a:r>
            <a:r>
              <a:rPr dirty="0" sz="1200" spc="-5">
                <a:latin typeface="Times New Roman"/>
                <a:cs typeface="Times New Roman"/>
              </a:rPr>
              <a:t>useful </a:t>
            </a:r>
            <a:r>
              <a:rPr dirty="0" sz="1200">
                <a:latin typeface="Times New Roman"/>
                <a:cs typeface="Times New Roman"/>
              </a:rPr>
              <a:t>for </a:t>
            </a:r>
            <a:r>
              <a:rPr dirty="0" sz="1200" spc="-5">
                <a:latin typeface="Times New Roman"/>
                <a:cs typeface="Times New Roman"/>
              </a:rPr>
              <a:t>enterprises that use cloud-based micro-services for </a:t>
            </a:r>
            <a:r>
              <a:rPr dirty="0" sz="1200">
                <a:latin typeface="Times New Roman"/>
                <a:cs typeface="Times New Roman"/>
              </a:rPr>
              <a:t>a </a:t>
            </a:r>
            <a:r>
              <a:rPr dirty="0" sz="1200" spc="-5">
                <a:latin typeface="Times New Roman"/>
                <a:cs typeface="Times New Roman"/>
              </a:rPr>
              <a:t>single  </a:t>
            </a:r>
            <a:r>
              <a:rPr dirty="0" sz="1200">
                <a:latin typeface="Times New Roman"/>
                <a:cs typeface="Times New Roman"/>
              </a:rPr>
              <a:t>business </a:t>
            </a:r>
            <a:r>
              <a:rPr dirty="0" sz="1200" spc="-5">
                <a:latin typeface="Times New Roman"/>
                <a:cs typeface="Times New Roman"/>
              </a:rPr>
              <a:t>processes </a:t>
            </a:r>
            <a:r>
              <a:rPr dirty="0" sz="1200">
                <a:latin typeface="Times New Roman"/>
                <a:cs typeface="Times New Roman"/>
              </a:rPr>
              <a:t>(e.g., user </a:t>
            </a:r>
            <a:r>
              <a:rPr dirty="0" sz="1200" spc="-5">
                <a:latin typeface="Times New Roman"/>
                <a:cs typeface="Times New Roman"/>
              </a:rPr>
              <a:t>notification, database </a:t>
            </a:r>
            <a:r>
              <a:rPr dirty="0" sz="1200">
                <a:latin typeface="Times New Roman"/>
                <a:cs typeface="Times New Roman"/>
              </a:rPr>
              <a:t>lookup, </a:t>
            </a:r>
            <a:r>
              <a:rPr dirty="0" sz="1200" spc="-5">
                <a:latin typeface="Times New Roman"/>
                <a:cs typeface="Times New Roman"/>
              </a:rPr>
              <a:t>salary disbursement). </a:t>
            </a:r>
            <a:r>
              <a:rPr dirty="0" sz="1200">
                <a:latin typeface="Times New Roman"/>
                <a:cs typeface="Times New Roman"/>
              </a:rPr>
              <a:t>In </a:t>
            </a:r>
            <a:r>
              <a:rPr dirty="0" sz="1200" spc="-5">
                <a:latin typeface="Times New Roman"/>
                <a:cs typeface="Times New Roman"/>
              </a:rPr>
              <a:t>this </a:t>
            </a:r>
            <a:r>
              <a:rPr dirty="0" sz="1200">
                <a:latin typeface="Times New Roman"/>
                <a:cs typeface="Times New Roman"/>
              </a:rPr>
              <a:t>model,  the </a:t>
            </a:r>
            <a:r>
              <a:rPr dirty="0" sz="1200" spc="-5">
                <a:latin typeface="Times New Roman"/>
                <a:cs typeface="Times New Roman"/>
              </a:rPr>
              <a:t>entire private cloud </a:t>
            </a:r>
            <a:r>
              <a:rPr dirty="0" sz="1200">
                <a:latin typeface="Times New Roman"/>
                <a:cs typeface="Times New Roman"/>
              </a:rPr>
              <a:t>is </a:t>
            </a:r>
            <a:r>
              <a:rPr dirty="0" sz="1200" spc="-5">
                <a:latin typeface="Times New Roman"/>
                <a:cs typeface="Times New Roman"/>
              </a:rPr>
              <a:t>located behind </a:t>
            </a:r>
            <a:r>
              <a:rPr dirty="0" sz="1200">
                <a:latin typeface="Times New Roman"/>
                <a:cs typeface="Times New Roman"/>
              </a:rPr>
              <a:t>a</a:t>
            </a:r>
            <a:r>
              <a:rPr dirty="0" sz="1200" spc="20">
                <a:latin typeface="Times New Roman"/>
                <a:cs typeface="Times New Roman"/>
              </a:rPr>
              <a:t> </a:t>
            </a:r>
            <a:r>
              <a:rPr dirty="0" sz="1200" spc="-5">
                <a:latin typeface="Times New Roman"/>
                <a:cs typeface="Times New Roman"/>
              </a:rPr>
              <a:t>gateway.</a:t>
            </a:r>
            <a:endParaRPr sz="1200">
              <a:latin typeface="Times New Roman"/>
              <a:cs typeface="Times New Roman"/>
            </a:endParaRPr>
          </a:p>
        </p:txBody>
      </p:sp>
      <p:sp>
        <p:nvSpPr>
          <p:cNvPr id="7" name="object 7"/>
          <p:cNvSpPr/>
          <p:nvPr/>
        </p:nvSpPr>
        <p:spPr>
          <a:xfrm>
            <a:off x="1936750" y="931163"/>
            <a:ext cx="3894264" cy="2255873"/>
          </a:xfrm>
          <a:prstGeom prst="rect">
            <a:avLst/>
          </a:prstGeom>
          <a:blipFill>
            <a:blip r:embed="rId2"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3552697"/>
            <a:ext cx="5959475" cy="3209925"/>
          </a:xfrm>
          <a:prstGeom prst="rect">
            <a:avLst/>
          </a:prstGeom>
        </p:spPr>
        <p:txBody>
          <a:bodyPr wrap="square" lIns="0" tIns="12700" rIns="0" bIns="0" rtlCol="0" vert="horz">
            <a:spAutoFit/>
          </a:bodyPr>
          <a:lstStyle/>
          <a:p>
            <a:pPr algn="ctr" marL="9525">
              <a:lnSpc>
                <a:spcPct val="100000"/>
              </a:lnSpc>
              <a:spcBef>
                <a:spcPts val="100"/>
              </a:spcBef>
            </a:pPr>
            <a:r>
              <a:rPr dirty="0" sz="900" spc="-5" b="1">
                <a:latin typeface="Arial"/>
                <a:cs typeface="Arial"/>
              </a:rPr>
              <a:t>Figure 4: Enclave Gateway</a:t>
            </a:r>
            <a:r>
              <a:rPr dirty="0" sz="900" spc="5" b="1">
                <a:latin typeface="Arial"/>
                <a:cs typeface="Arial"/>
              </a:rPr>
              <a:t> </a:t>
            </a:r>
            <a:r>
              <a:rPr dirty="0" sz="900" spc="-5" b="1">
                <a:latin typeface="Arial"/>
                <a:cs typeface="Arial"/>
              </a:rPr>
              <a:t>Model</a:t>
            </a:r>
            <a:endParaRPr sz="900">
              <a:latin typeface="Arial"/>
              <a:cs typeface="Arial"/>
            </a:endParaRPr>
          </a:p>
          <a:p>
            <a:pPr>
              <a:lnSpc>
                <a:spcPct val="100000"/>
              </a:lnSpc>
              <a:spcBef>
                <a:spcPts val="20"/>
              </a:spcBef>
            </a:pPr>
            <a:endParaRPr sz="1050">
              <a:latin typeface="Arial"/>
              <a:cs typeface="Arial"/>
            </a:endParaRPr>
          </a:p>
          <a:p>
            <a:pPr marL="12700" marR="168910">
              <a:lnSpc>
                <a:spcPts val="1380"/>
              </a:lnSpc>
            </a:pPr>
            <a:r>
              <a:rPr dirty="0" sz="1200">
                <a:latin typeface="Times New Roman"/>
                <a:cs typeface="Times New Roman"/>
              </a:rPr>
              <a:t>It is </a:t>
            </a:r>
            <a:r>
              <a:rPr dirty="0" sz="1200" spc="-5">
                <a:latin typeface="Times New Roman"/>
                <a:cs typeface="Times New Roman"/>
              </a:rPr>
              <a:t>possible </a:t>
            </a:r>
            <a:r>
              <a:rPr dirty="0" sz="1200">
                <a:latin typeface="Times New Roman"/>
                <a:cs typeface="Times New Roman"/>
              </a:rPr>
              <a:t>for </a:t>
            </a:r>
            <a:r>
              <a:rPr dirty="0" sz="1200" spc="-5">
                <a:latin typeface="Times New Roman"/>
                <a:cs typeface="Times New Roman"/>
              </a:rPr>
              <a:t>this model </a:t>
            </a:r>
            <a:r>
              <a:rPr dirty="0" sz="1200">
                <a:latin typeface="Times New Roman"/>
                <a:cs typeface="Times New Roman"/>
              </a:rPr>
              <a:t>to be a </a:t>
            </a:r>
            <a:r>
              <a:rPr dirty="0" sz="1200" spc="-5">
                <a:latin typeface="Times New Roman"/>
                <a:cs typeface="Times New Roman"/>
              </a:rPr>
              <a:t>hybrid with the </a:t>
            </a:r>
            <a:r>
              <a:rPr dirty="0" sz="1200">
                <a:latin typeface="Times New Roman"/>
                <a:cs typeface="Times New Roman"/>
              </a:rPr>
              <a:t>device </a:t>
            </a:r>
            <a:r>
              <a:rPr dirty="0" sz="1200" spc="-5">
                <a:latin typeface="Times New Roman"/>
                <a:cs typeface="Times New Roman"/>
              </a:rPr>
              <a:t>agent/gateway </a:t>
            </a:r>
            <a:r>
              <a:rPr dirty="0" sz="1200">
                <a:latin typeface="Times New Roman"/>
                <a:cs typeface="Times New Roman"/>
              </a:rPr>
              <a:t>model. In </a:t>
            </a:r>
            <a:r>
              <a:rPr dirty="0" sz="1200" spc="-5">
                <a:latin typeface="Times New Roman"/>
                <a:cs typeface="Times New Roman"/>
              </a:rPr>
              <a:t>this model,  enterprise assets </a:t>
            </a:r>
            <a:r>
              <a:rPr dirty="0" sz="1200">
                <a:latin typeface="Times New Roman"/>
                <a:cs typeface="Times New Roman"/>
              </a:rPr>
              <a:t>have a </a:t>
            </a:r>
            <a:r>
              <a:rPr dirty="0" sz="1200" spc="-5">
                <a:latin typeface="Times New Roman"/>
                <a:cs typeface="Times New Roman"/>
              </a:rPr>
              <a:t>device agent that </a:t>
            </a:r>
            <a:r>
              <a:rPr dirty="0" sz="1200">
                <a:latin typeface="Times New Roman"/>
                <a:cs typeface="Times New Roman"/>
              </a:rPr>
              <a:t>is </a:t>
            </a:r>
            <a:r>
              <a:rPr dirty="0" sz="1200" spc="-5">
                <a:latin typeface="Times New Roman"/>
                <a:cs typeface="Times New Roman"/>
              </a:rPr>
              <a:t>used to </a:t>
            </a:r>
            <a:r>
              <a:rPr dirty="0" sz="1200">
                <a:latin typeface="Times New Roman"/>
                <a:cs typeface="Times New Roman"/>
              </a:rPr>
              <a:t>connect to enclave </a:t>
            </a:r>
            <a:r>
              <a:rPr dirty="0" sz="1200" spc="-5">
                <a:latin typeface="Times New Roman"/>
                <a:cs typeface="Times New Roman"/>
              </a:rPr>
              <a:t>gateways, </a:t>
            </a:r>
            <a:r>
              <a:rPr dirty="0" sz="1200">
                <a:latin typeface="Times New Roman"/>
                <a:cs typeface="Times New Roman"/>
              </a:rPr>
              <a:t>but </a:t>
            </a:r>
            <a:r>
              <a:rPr dirty="0" sz="1200" spc="-5">
                <a:latin typeface="Times New Roman"/>
                <a:cs typeface="Times New Roman"/>
              </a:rPr>
              <a:t>these  connections </a:t>
            </a:r>
            <a:r>
              <a:rPr dirty="0" sz="1200">
                <a:latin typeface="Times New Roman"/>
                <a:cs typeface="Times New Roman"/>
              </a:rPr>
              <a:t>are </a:t>
            </a:r>
            <a:r>
              <a:rPr dirty="0" sz="1200" spc="-5">
                <a:latin typeface="Times New Roman"/>
                <a:cs typeface="Times New Roman"/>
              </a:rPr>
              <a:t>created using </a:t>
            </a:r>
            <a:r>
              <a:rPr dirty="0" sz="1200">
                <a:latin typeface="Times New Roman"/>
                <a:cs typeface="Times New Roman"/>
              </a:rPr>
              <a:t>the </a:t>
            </a:r>
            <a:r>
              <a:rPr dirty="0" sz="1200" spc="-5">
                <a:latin typeface="Times New Roman"/>
                <a:cs typeface="Times New Roman"/>
              </a:rPr>
              <a:t>same </a:t>
            </a:r>
            <a:r>
              <a:rPr dirty="0" sz="1200">
                <a:latin typeface="Times New Roman"/>
                <a:cs typeface="Times New Roman"/>
              </a:rPr>
              <a:t>process as the </a:t>
            </a:r>
            <a:r>
              <a:rPr dirty="0" sz="1200" spc="-5">
                <a:latin typeface="Times New Roman"/>
                <a:cs typeface="Times New Roman"/>
              </a:rPr>
              <a:t>basic device agent/gateway</a:t>
            </a:r>
            <a:r>
              <a:rPr dirty="0" sz="1200" spc="65">
                <a:latin typeface="Times New Roman"/>
                <a:cs typeface="Times New Roman"/>
              </a:rPr>
              <a:t> </a:t>
            </a:r>
            <a:r>
              <a:rPr dirty="0" sz="1200" spc="-5">
                <a:latin typeface="Times New Roman"/>
                <a:cs typeface="Times New Roman"/>
              </a:rPr>
              <a:t>model.</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This model is </a:t>
            </a:r>
            <a:r>
              <a:rPr dirty="0" sz="1200">
                <a:latin typeface="Times New Roman"/>
                <a:cs typeface="Times New Roman"/>
              </a:rPr>
              <a:t>useful for </a:t>
            </a:r>
            <a:r>
              <a:rPr dirty="0" sz="1200" spc="-5">
                <a:latin typeface="Times New Roman"/>
                <a:cs typeface="Times New Roman"/>
              </a:rPr>
              <a:t>enterprises that </a:t>
            </a:r>
            <a:r>
              <a:rPr dirty="0" sz="1200">
                <a:latin typeface="Times New Roman"/>
                <a:cs typeface="Times New Roman"/>
              </a:rPr>
              <a:t>have </a:t>
            </a:r>
            <a:r>
              <a:rPr dirty="0" sz="1200" spc="-5">
                <a:latin typeface="Times New Roman"/>
                <a:cs typeface="Times New Roman"/>
              </a:rPr>
              <a:t>legacy applications </a:t>
            </a:r>
            <a:r>
              <a:rPr dirty="0" sz="1200">
                <a:latin typeface="Times New Roman"/>
                <a:cs typeface="Times New Roman"/>
              </a:rPr>
              <a:t>or </a:t>
            </a:r>
            <a:r>
              <a:rPr dirty="0" sz="1200" spc="-5">
                <a:latin typeface="Times New Roman"/>
                <a:cs typeface="Times New Roman"/>
              </a:rPr>
              <a:t>on-premises data centers that  </a:t>
            </a:r>
            <a:r>
              <a:rPr dirty="0" sz="1200">
                <a:latin typeface="Times New Roman"/>
                <a:cs typeface="Times New Roman"/>
              </a:rPr>
              <a:t>cannot </a:t>
            </a:r>
            <a:r>
              <a:rPr dirty="0" sz="1200" spc="-5">
                <a:latin typeface="Times New Roman"/>
                <a:cs typeface="Times New Roman"/>
              </a:rPr>
              <a:t>have individual gateways </a:t>
            </a:r>
            <a:r>
              <a:rPr dirty="0" sz="1200">
                <a:latin typeface="Times New Roman"/>
                <a:cs typeface="Times New Roman"/>
              </a:rPr>
              <a:t>in </a:t>
            </a:r>
            <a:r>
              <a:rPr dirty="0" sz="1200" spc="-5">
                <a:latin typeface="Times New Roman"/>
                <a:cs typeface="Times New Roman"/>
              </a:rPr>
              <a:t>place. The enterprise needs </a:t>
            </a:r>
            <a:r>
              <a:rPr dirty="0" sz="1200">
                <a:latin typeface="Times New Roman"/>
                <a:cs typeface="Times New Roman"/>
              </a:rPr>
              <a:t>a robust </a:t>
            </a:r>
            <a:r>
              <a:rPr dirty="0" sz="1200" spc="-5">
                <a:latin typeface="Times New Roman"/>
                <a:cs typeface="Times New Roman"/>
              </a:rPr>
              <a:t>asset </a:t>
            </a:r>
            <a:r>
              <a:rPr dirty="0" sz="1200">
                <a:latin typeface="Times New Roman"/>
                <a:cs typeface="Times New Roman"/>
              </a:rPr>
              <a:t>and </a:t>
            </a:r>
            <a:r>
              <a:rPr dirty="0" sz="1200" spc="-5">
                <a:latin typeface="Times New Roman"/>
                <a:cs typeface="Times New Roman"/>
              </a:rPr>
              <a:t>configuration  management </a:t>
            </a:r>
            <a:r>
              <a:rPr dirty="0" sz="1200">
                <a:latin typeface="Times New Roman"/>
                <a:cs typeface="Times New Roman"/>
              </a:rPr>
              <a:t>program in place to </a:t>
            </a:r>
            <a:r>
              <a:rPr dirty="0" sz="1200" spc="-5">
                <a:latin typeface="Times New Roman"/>
                <a:cs typeface="Times New Roman"/>
              </a:rPr>
              <a:t>install/configure </a:t>
            </a:r>
            <a:r>
              <a:rPr dirty="0" sz="1200">
                <a:latin typeface="Times New Roman"/>
                <a:cs typeface="Times New Roman"/>
              </a:rPr>
              <a:t>the </a:t>
            </a:r>
            <a:r>
              <a:rPr dirty="0" sz="1200" spc="-5">
                <a:latin typeface="Times New Roman"/>
                <a:cs typeface="Times New Roman"/>
              </a:rPr>
              <a:t>device agents. The downside </a:t>
            </a:r>
            <a:r>
              <a:rPr dirty="0" sz="1200">
                <a:latin typeface="Times New Roman"/>
                <a:cs typeface="Times New Roman"/>
              </a:rPr>
              <a:t>is </a:t>
            </a:r>
            <a:r>
              <a:rPr dirty="0" sz="1200" spc="-5">
                <a:latin typeface="Times New Roman"/>
                <a:cs typeface="Times New Roman"/>
              </a:rPr>
              <a:t>that </a:t>
            </a:r>
            <a:r>
              <a:rPr dirty="0" sz="1200">
                <a:latin typeface="Times New Roman"/>
                <a:cs typeface="Times New Roman"/>
              </a:rPr>
              <a:t>the  </a:t>
            </a:r>
            <a:r>
              <a:rPr dirty="0" sz="1200" spc="-5">
                <a:latin typeface="Times New Roman"/>
                <a:cs typeface="Times New Roman"/>
              </a:rPr>
              <a:t>gateway protects </a:t>
            </a:r>
            <a:r>
              <a:rPr dirty="0" sz="1200">
                <a:latin typeface="Times New Roman"/>
                <a:cs typeface="Times New Roman"/>
              </a:rPr>
              <a:t>a </a:t>
            </a:r>
            <a:r>
              <a:rPr dirty="0" sz="1200" spc="-5">
                <a:latin typeface="Times New Roman"/>
                <a:cs typeface="Times New Roman"/>
              </a:rPr>
              <a:t>collection of resources </a:t>
            </a:r>
            <a:r>
              <a:rPr dirty="0" sz="1200">
                <a:latin typeface="Times New Roman"/>
                <a:cs typeface="Times New Roman"/>
              </a:rPr>
              <a:t>and </a:t>
            </a:r>
            <a:r>
              <a:rPr dirty="0" sz="1200" spc="-5">
                <a:latin typeface="Times New Roman"/>
                <a:cs typeface="Times New Roman"/>
              </a:rPr>
              <a:t>may </a:t>
            </a:r>
            <a:r>
              <a:rPr dirty="0" sz="1200">
                <a:latin typeface="Times New Roman"/>
                <a:cs typeface="Times New Roman"/>
              </a:rPr>
              <a:t>not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protect </a:t>
            </a:r>
            <a:r>
              <a:rPr dirty="0" sz="1200">
                <a:latin typeface="Times New Roman"/>
                <a:cs typeface="Times New Roman"/>
              </a:rPr>
              <a:t>each </a:t>
            </a:r>
            <a:r>
              <a:rPr dirty="0" sz="1200" spc="-5">
                <a:latin typeface="Times New Roman"/>
                <a:cs typeface="Times New Roman"/>
              </a:rPr>
              <a:t>resource  individually. This </a:t>
            </a:r>
            <a:r>
              <a:rPr dirty="0" sz="1200">
                <a:latin typeface="Times New Roman"/>
                <a:cs typeface="Times New Roman"/>
              </a:rPr>
              <a:t>may </a:t>
            </a:r>
            <a:r>
              <a:rPr dirty="0" sz="1200" spc="-5">
                <a:latin typeface="Times New Roman"/>
                <a:cs typeface="Times New Roman"/>
              </a:rPr>
              <a:t>also </a:t>
            </a:r>
            <a:r>
              <a:rPr dirty="0" sz="1200">
                <a:latin typeface="Times New Roman"/>
                <a:cs typeface="Times New Roman"/>
              </a:rPr>
              <a:t>allow </a:t>
            </a:r>
            <a:r>
              <a:rPr dirty="0" sz="1200" spc="-5">
                <a:latin typeface="Times New Roman"/>
                <a:cs typeface="Times New Roman"/>
              </a:rPr>
              <a:t>for subjects </a:t>
            </a:r>
            <a:r>
              <a:rPr dirty="0" sz="1200">
                <a:latin typeface="Times New Roman"/>
                <a:cs typeface="Times New Roman"/>
              </a:rPr>
              <a:t>to </a:t>
            </a:r>
            <a:r>
              <a:rPr dirty="0" sz="1200" spc="-5">
                <a:latin typeface="Times New Roman"/>
                <a:cs typeface="Times New Roman"/>
              </a:rPr>
              <a:t>see resources which </a:t>
            </a:r>
            <a:r>
              <a:rPr dirty="0" sz="1200">
                <a:latin typeface="Times New Roman"/>
                <a:cs typeface="Times New Roman"/>
              </a:rPr>
              <a:t>they do not have </a:t>
            </a:r>
            <a:r>
              <a:rPr dirty="0" sz="1200" spc="-5">
                <a:latin typeface="Times New Roman"/>
                <a:cs typeface="Times New Roman"/>
              </a:rPr>
              <a:t>privileges  </a:t>
            </a:r>
            <a:r>
              <a:rPr dirty="0" sz="1200">
                <a:latin typeface="Times New Roman"/>
                <a:cs typeface="Times New Roman"/>
              </a:rPr>
              <a:t>to</a:t>
            </a:r>
            <a:r>
              <a:rPr dirty="0" sz="1200" spc="-5">
                <a:latin typeface="Times New Roman"/>
                <a:cs typeface="Times New Roman"/>
              </a:rPr>
              <a:t> access.</a:t>
            </a:r>
            <a:endParaRPr sz="1200">
              <a:latin typeface="Times New Roman"/>
              <a:cs typeface="Times New Roman"/>
            </a:endParaRPr>
          </a:p>
          <a:p>
            <a:pPr marL="12700">
              <a:lnSpc>
                <a:spcPct val="100000"/>
              </a:lnSpc>
              <a:spcBef>
                <a:spcPts val="1115"/>
              </a:spcBef>
              <a:tabLst>
                <a:tab pos="469265" algn="l"/>
              </a:tabLst>
            </a:pPr>
            <a:r>
              <a:rPr dirty="0" sz="1100" spc="-5" b="1">
                <a:latin typeface="Arial"/>
                <a:cs typeface="Arial"/>
              </a:rPr>
              <a:t>3.2.3	Resource Portal-Based</a:t>
            </a:r>
            <a:r>
              <a:rPr dirty="0" sz="1100" spc="5" b="1">
                <a:latin typeface="Arial"/>
                <a:cs typeface="Arial"/>
              </a:rPr>
              <a:t> </a:t>
            </a:r>
            <a:r>
              <a:rPr dirty="0" sz="1100" spc="-5" b="1">
                <a:latin typeface="Arial"/>
                <a:cs typeface="Arial"/>
              </a:rPr>
              <a:t>Deployment</a:t>
            </a:r>
            <a:endParaRPr sz="1100">
              <a:latin typeface="Arial"/>
              <a:cs typeface="Arial"/>
            </a:endParaRPr>
          </a:p>
          <a:p>
            <a:pPr>
              <a:lnSpc>
                <a:spcPct val="100000"/>
              </a:lnSpc>
              <a:spcBef>
                <a:spcPts val="20"/>
              </a:spcBef>
            </a:pPr>
            <a:endParaRPr sz="1050">
              <a:latin typeface="Arial"/>
              <a:cs typeface="Arial"/>
            </a:endParaRPr>
          </a:p>
          <a:p>
            <a:pPr marL="12700" marR="258445">
              <a:lnSpc>
                <a:spcPts val="1380"/>
              </a:lnSpc>
            </a:pPr>
            <a:r>
              <a:rPr dirty="0" sz="1200">
                <a:latin typeface="Times New Roman"/>
                <a:cs typeface="Times New Roman"/>
              </a:rPr>
              <a:t>In this </a:t>
            </a:r>
            <a:r>
              <a:rPr dirty="0" sz="1200" spc="-5">
                <a:latin typeface="Times New Roman"/>
                <a:cs typeface="Times New Roman"/>
              </a:rPr>
              <a:t>deployment model, </a:t>
            </a:r>
            <a:r>
              <a:rPr dirty="0" sz="1200">
                <a:latin typeface="Times New Roman"/>
                <a:cs typeface="Times New Roman"/>
              </a:rPr>
              <a:t>the </a:t>
            </a:r>
            <a:r>
              <a:rPr dirty="0" sz="1200" spc="-5">
                <a:latin typeface="Times New Roman"/>
                <a:cs typeface="Times New Roman"/>
              </a:rPr>
              <a:t>PEP </a:t>
            </a:r>
            <a:r>
              <a:rPr dirty="0" sz="1200">
                <a:latin typeface="Times New Roman"/>
                <a:cs typeface="Times New Roman"/>
              </a:rPr>
              <a:t>is a </a:t>
            </a:r>
            <a:r>
              <a:rPr dirty="0" sz="1200" spc="-5">
                <a:latin typeface="Times New Roman"/>
                <a:cs typeface="Times New Roman"/>
              </a:rPr>
              <a:t>single component that acts </a:t>
            </a:r>
            <a:r>
              <a:rPr dirty="0" sz="1200">
                <a:latin typeface="Times New Roman"/>
                <a:cs typeface="Times New Roman"/>
              </a:rPr>
              <a:t>as a </a:t>
            </a:r>
            <a:r>
              <a:rPr dirty="0" sz="1200" spc="-5">
                <a:latin typeface="Times New Roman"/>
                <a:cs typeface="Times New Roman"/>
              </a:rPr>
              <a:t>gateway </a:t>
            </a:r>
            <a:r>
              <a:rPr dirty="0" sz="1200">
                <a:latin typeface="Times New Roman"/>
                <a:cs typeface="Times New Roman"/>
              </a:rPr>
              <a:t>for </a:t>
            </a:r>
            <a:r>
              <a:rPr dirty="0" sz="1200" spc="-5">
                <a:latin typeface="Times New Roman"/>
                <a:cs typeface="Times New Roman"/>
              </a:rPr>
              <a:t>subject  requests. The gateway portal </a:t>
            </a:r>
            <a:r>
              <a:rPr dirty="0" sz="1200">
                <a:latin typeface="Times New Roman"/>
                <a:cs typeface="Times New Roman"/>
              </a:rPr>
              <a:t>can be for an </a:t>
            </a:r>
            <a:r>
              <a:rPr dirty="0" sz="1200" spc="-5">
                <a:latin typeface="Times New Roman"/>
                <a:cs typeface="Times New Roman"/>
              </a:rPr>
              <a:t>individual resource </a:t>
            </a:r>
            <a:r>
              <a:rPr dirty="0" sz="1200">
                <a:latin typeface="Times New Roman"/>
                <a:cs typeface="Times New Roman"/>
              </a:rPr>
              <a:t>or a </a:t>
            </a:r>
            <a:r>
              <a:rPr dirty="0" sz="1200" spc="-5">
                <a:latin typeface="Times New Roman"/>
                <a:cs typeface="Times New Roman"/>
              </a:rPr>
              <a:t>secure </a:t>
            </a:r>
            <a:r>
              <a:rPr dirty="0" sz="1200">
                <a:latin typeface="Times New Roman"/>
                <a:cs typeface="Times New Roman"/>
              </a:rPr>
              <a:t>enclave for a  </a:t>
            </a:r>
            <a:r>
              <a:rPr dirty="0" sz="1200" spc="-5">
                <a:latin typeface="Times New Roman"/>
                <a:cs typeface="Times New Roman"/>
              </a:rPr>
              <a:t>collection of resources used </a:t>
            </a:r>
            <a:r>
              <a:rPr dirty="0" sz="1200">
                <a:latin typeface="Times New Roman"/>
                <a:cs typeface="Times New Roman"/>
              </a:rPr>
              <a:t>for a </a:t>
            </a:r>
            <a:r>
              <a:rPr dirty="0" sz="1200" spc="-5">
                <a:latin typeface="Times New Roman"/>
                <a:cs typeface="Times New Roman"/>
              </a:rPr>
              <a:t>single business function. One example would </a:t>
            </a:r>
            <a:r>
              <a:rPr dirty="0" sz="1200">
                <a:latin typeface="Times New Roman"/>
                <a:cs typeface="Times New Roman"/>
              </a:rPr>
              <a:t>be a </a:t>
            </a:r>
            <a:r>
              <a:rPr dirty="0" sz="1200" spc="-5">
                <a:latin typeface="Times New Roman"/>
                <a:cs typeface="Times New Roman"/>
              </a:rPr>
              <a:t>gateway  portal </a:t>
            </a:r>
            <a:r>
              <a:rPr dirty="0" sz="1200">
                <a:latin typeface="Times New Roman"/>
                <a:cs typeface="Times New Roman"/>
              </a:rPr>
              <a:t>into a </a:t>
            </a:r>
            <a:r>
              <a:rPr dirty="0" sz="1200" spc="-5">
                <a:latin typeface="Times New Roman"/>
                <a:cs typeface="Times New Roman"/>
              </a:rPr>
              <a:t>private cloud </a:t>
            </a:r>
            <a:r>
              <a:rPr dirty="0" sz="1200">
                <a:latin typeface="Times New Roman"/>
                <a:cs typeface="Times New Roman"/>
              </a:rPr>
              <a:t>or data </a:t>
            </a:r>
            <a:r>
              <a:rPr dirty="0" sz="1200" spc="-5">
                <a:latin typeface="Times New Roman"/>
                <a:cs typeface="Times New Roman"/>
              </a:rPr>
              <a:t>center containing </a:t>
            </a:r>
            <a:r>
              <a:rPr dirty="0" sz="1200">
                <a:latin typeface="Times New Roman"/>
                <a:cs typeface="Times New Roman"/>
              </a:rPr>
              <a:t>legacy </a:t>
            </a:r>
            <a:r>
              <a:rPr dirty="0" sz="1200" spc="-5">
                <a:latin typeface="Times New Roman"/>
                <a:cs typeface="Times New Roman"/>
              </a:rPr>
              <a:t>applications </a:t>
            </a:r>
            <a:r>
              <a:rPr dirty="0" sz="1200">
                <a:latin typeface="Times New Roman"/>
                <a:cs typeface="Times New Roman"/>
              </a:rPr>
              <a:t>as </a:t>
            </a:r>
            <a:r>
              <a:rPr dirty="0" sz="1200" spc="-5">
                <a:latin typeface="Times New Roman"/>
                <a:cs typeface="Times New Roman"/>
              </a:rPr>
              <a:t>shown </a:t>
            </a:r>
            <a:r>
              <a:rPr dirty="0" sz="1200">
                <a:latin typeface="Times New Roman"/>
                <a:cs typeface="Times New Roman"/>
              </a:rPr>
              <a:t>in </a:t>
            </a:r>
            <a:r>
              <a:rPr dirty="0" sz="1200" spc="-5">
                <a:latin typeface="Times New Roman"/>
                <a:cs typeface="Times New Roman"/>
              </a:rPr>
              <a:t>Figure</a:t>
            </a:r>
            <a:r>
              <a:rPr dirty="0" sz="1200" spc="110">
                <a:latin typeface="Times New Roman"/>
                <a:cs typeface="Times New Roman"/>
              </a:rPr>
              <a:t> </a:t>
            </a:r>
            <a:r>
              <a:rPr dirty="0" sz="1200">
                <a:latin typeface="Times New Roman"/>
                <a:cs typeface="Times New Roman"/>
              </a:rPr>
              <a:t>5.</a:t>
            </a:r>
            <a:endParaRPr sz="1200">
              <a:latin typeface="Times New Roman"/>
              <a:cs typeface="Times New Roman"/>
            </a:endParaRPr>
          </a:p>
        </p:txBody>
      </p:sp>
      <p:sp>
        <p:nvSpPr>
          <p:cNvPr id="7" name="object 7"/>
          <p:cNvSpPr/>
          <p:nvPr/>
        </p:nvSpPr>
        <p:spPr>
          <a:xfrm>
            <a:off x="1776096" y="931163"/>
            <a:ext cx="4220208" cy="2482951"/>
          </a:xfrm>
          <a:prstGeom prst="rect">
            <a:avLst/>
          </a:prstGeom>
          <a:blipFill>
            <a:blip r:embed="rId2"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3723385"/>
            <a:ext cx="5963285" cy="4261485"/>
          </a:xfrm>
          <a:prstGeom prst="rect">
            <a:avLst/>
          </a:prstGeom>
        </p:spPr>
        <p:txBody>
          <a:bodyPr wrap="square" lIns="0" tIns="12700" rIns="0" bIns="0" rtlCol="0" vert="horz">
            <a:spAutoFit/>
          </a:bodyPr>
          <a:lstStyle/>
          <a:p>
            <a:pPr algn="ctr" marL="5080">
              <a:lnSpc>
                <a:spcPct val="100000"/>
              </a:lnSpc>
              <a:spcBef>
                <a:spcPts val="100"/>
              </a:spcBef>
            </a:pPr>
            <a:r>
              <a:rPr dirty="0" sz="900" spc="-5" b="1">
                <a:latin typeface="Arial"/>
                <a:cs typeface="Arial"/>
              </a:rPr>
              <a:t>Figure 5: Resource Portal</a:t>
            </a:r>
            <a:r>
              <a:rPr dirty="0" sz="900" b="1">
                <a:latin typeface="Arial"/>
                <a:cs typeface="Arial"/>
              </a:rPr>
              <a:t> </a:t>
            </a:r>
            <a:r>
              <a:rPr dirty="0" sz="900" spc="-5" b="1">
                <a:latin typeface="Arial"/>
                <a:cs typeface="Arial"/>
              </a:rPr>
              <a:t>Model</a:t>
            </a:r>
            <a:endParaRPr sz="900">
              <a:latin typeface="Arial"/>
              <a:cs typeface="Arial"/>
            </a:endParaRPr>
          </a:p>
          <a:p>
            <a:pPr>
              <a:lnSpc>
                <a:spcPct val="100000"/>
              </a:lnSpc>
              <a:spcBef>
                <a:spcPts val="15"/>
              </a:spcBef>
            </a:pPr>
            <a:endParaRPr sz="1050">
              <a:latin typeface="Arial"/>
              <a:cs typeface="Arial"/>
            </a:endParaRPr>
          </a:p>
          <a:p>
            <a:pPr marL="12700" marR="20955">
              <a:lnSpc>
                <a:spcPts val="1380"/>
              </a:lnSpc>
            </a:pPr>
            <a:r>
              <a:rPr dirty="0" sz="1200" spc="-5">
                <a:latin typeface="Times New Roman"/>
                <a:cs typeface="Times New Roman"/>
              </a:rPr>
              <a:t>The primary benefit </a:t>
            </a:r>
            <a:r>
              <a:rPr dirty="0" sz="1200">
                <a:latin typeface="Times New Roman"/>
                <a:cs typeface="Times New Roman"/>
              </a:rPr>
              <a:t>of </a:t>
            </a:r>
            <a:r>
              <a:rPr dirty="0" sz="1200" spc="-5">
                <a:latin typeface="Times New Roman"/>
                <a:cs typeface="Times New Roman"/>
              </a:rPr>
              <a:t>this model over </a:t>
            </a:r>
            <a:r>
              <a:rPr dirty="0" sz="1200">
                <a:latin typeface="Times New Roman"/>
                <a:cs typeface="Times New Roman"/>
              </a:rPr>
              <a:t>the </a:t>
            </a:r>
            <a:r>
              <a:rPr dirty="0" sz="1200" spc="-5">
                <a:latin typeface="Times New Roman"/>
                <a:cs typeface="Times New Roman"/>
              </a:rPr>
              <a:t>others </a:t>
            </a:r>
            <a:r>
              <a:rPr dirty="0" sz="1200">
                <a:latin typeface="Times New Roman"/>
                <a:cs typeface="Times New Roman"/>
              </a:rPr>
              <a:t>is </a:t>
            </a:r>
            <a:r>
              <a:rPr dirty="0" sz="1200" spc="-5">
                <a:latin typeface="Times New Roman"/>
                <a:cs typeface="Times New Roman"/>
              </a:rPr>
              <a:t>that </a:t>
            </a:r>
            <a:r>
              <a:rPr dirty="0" sz="1200">
                <a:latin typeface="Times New Roman"/>
                <a:cs typeface="Times New Roman"/>
              </a:rPr>
              <a:t>a </a:t>
            </a:r>
            <a:r>
              <a:rPr dirty="0" sz="1200" spc="-5">
                <a:latin typeface="Times New Roman"/>
                <a:cs typeface="Times New Roman"/>
              </a:rPr>
              <a:t>software component </a:t>
            </a:r>
            <a:r>
              <a:rPr dirty="0" sz="1200">
                <a:latin typeface="Times New Roman"/>
                <a:cs typeface="Times New Roman"/>
              </a:rPr>
              <a:t>does </a:t>
            </a:r>
            <a:r>
              <a:rPr dirty="0" sz="1200" spc="-5">
                <a:latin typeface="Times New Roman"/>
                <a:cs typeface="Times New Roman"/>
              </a:rPr>
              <a:t>not </a:t>
            </a:r>
            <a:r>
              <a:rPr dirty="0" sz="1200">
                <a:latin typeface="Times New Roman"/>
                <a:cs typeface="Times New Roman"/>
              </a:rPr>
              <a:t>need to  be </a:t>
            </a:r>
            <a:r>
              <a:rPr dirty="0" sz="1200" spc="-5">
                <a:latin typeface="Times New Roman"/>
                <a:cs typeface="Times New Roman"/>
              </a:rPr>
              <a:t>installed </a:t>
            </a:r>
            <a:r>
              <a:rPr dirty="0" sz="1200">
                <a:latin typeface="Times New Roman"/>
                <a:cs typeface="Times New Roman"/>
              </a:rPr>
              <a:t>on all </a:t>
            </a:r>
            <a:r>
              <a:rPr dirty="0" sz="1200" spc="-5">
                <a:latin typeface="Times New Roman"/>
                <a:cs typeface="Times New Roman"/>
              </a:rPr>
              <a:t>client </a:t>
            </a:r>
            <a:r>
              <a:rPr dirty="0" sz="1200">
                <a:latin typeface="Times New Roman"/>
                <a:cs typeface="Times New Roman"/>
              </a:rPr>
              <a:t>devices. </a:t>
            </a:r>
            <a:r>
              <a:rPr dirty="0" sz="1200" spc="-5">
                <a:latin typeface="Times New Roman"/>
                <a:cs typeface="Times New Roman"/>
              </a:rPr>
              <a:t>This </a:t>
            </a:r>
            <a:r>
              <a:rPr dirty="0" sz="1200">
                <a:latin typeface="Times New Roman"/>
                <a:cs typeface="Times New Roman"/>
              </a:rPr>
              <a:t>model is </a:t>
            </a:r>
            <a:r>
              <a:rPr dirty="0" sz="1200" spc="-5">
                <a:latin typeface="Times New Roman"/>
                <a:cs typeface="Times New Roman"/>
              </a:rPr>
              <a:t>also </a:t>
            </a:r>
            <a:r>
              <a:rPr dirty="0" sz="1200">
                <a:latin typeface="Times New Roman"/>
                <a:cs typeface="Times New Roman"/>
              </a:rPr>
              <a:t>more </a:t>
            </a:r>
            <a:r>
              <a:rPr dirty="0" sz="1200" spc="-5">
                <a:latin typeface="Times New Roman"/>
                <a:cs typeface="Times New Roman"/>
              </a:rPr>
              <a:t>flexible </a:t>
            </a:r>
            <a:r>
              <a:rPr dirty="0" sz="1200">
                <a:latin typeface="Times New Roman"/>
                <a:cs typeface="Times New Roman"/>
              </a:rPr>
              <a:t>for </a:t>
            </a:r>
            <a:r>
              <a:rPr dirty="0" sz="1200" spc="-5">
                <a:latin typeface="Times New Roman"/>
                <a:cs typeface="Times New Roman"/>
              </a:rPr>
              <a:t>BYOD </a:t>
            </a:r>
            <a:r>
              <a:rPr dirty="0" sz="1200">
                <a:latin typeface="Times New Roman"/>
                <a:cs typeface="Times New Roman"/>
              </a:rPr>
              <a:t>policies and </a:t>
            </a:r>
            <a:r>
              <a:rPr dirty="0" sz="1200" spc="-5">
                <a:latin typeface="Times New Roman"/>
                <a:cs typeface="Times New Roman"/>
              </a:rPr>
              <a:t>inter-  organizational collaboration projects. Enterprise administrators </a:t>
            </a:r>
            <a:r>
              <a:rPr dirty="0" sz="1200">
                <a:latin typeface="Times New Roman"/>
                <a:cs typeface="Times New Roman"/>
              </a:rPr>
              <a:t>do not </a:t>
            </a:r>
            <a:r>
              <a:rPr dirty="0" sz="1200" spc="-5">
                <a:latin typeface="Times New Roman"/>
                <a:cs typeface="Times New Roman"/>
              </a:rPr>
              <a:t>need </a:t>
            </a:r>
            <a:r>
              <a:rPr dirty="0" sz="1200">
                <a:latin typeface="Times New Roman"/>
                <a:cs typeface="Times New Roman"/>
              </a:rPr>
              <a:t>to ensure </a:t>
            </a:r>
            <a:r>
              <a:rPr dirty="0" sz="1200" spc="-5">
                <a:latin typeface="Times New Roman"/>
                <a:cs typeface="Times New Roman"/>
              </a:rPr>
              <a:t>that </a:t>
            </a:r>
            <a:r>
              <a:rPr dirty="0" sz="1200">
                <a:latin typeface="Times New Roman"/>
                <a:cs typeface="Times New Roman"/>
              </a:rPr>
              <a:t>each  device </a:t>
            </a:r>
            <a:r>
              <a:rPr dirty="0" sz="1200" spc="-5">
                <a:latin typeface="Times New Roman"/>
                <a:cs typeface="Times New Roman"/>
              </a:rPr>
              <a:t>has the appropriate device agent before use. However, limited information can </a:t>
            </a:r>
            <a:r>
              <a:rPr dirty="0" sz="1200">
                <a:latin typeface="Times New Roman"/>
                <a:cs typeface="Times New Roman"/>
              </a:rPr>
              <a:t>be </a:t>
            </a:r>
            <a:r>
              <a:rPr dirty="0" sz="1200" spc="-5">
                <a:latin typeface="Times New Roman"/>
                <a:cs typeface="Times New Roman"/>
              </a:rPr>
              <a:t>inferred  </a:t>
            </a:r>
            <a:r>
              <a:rPr dirty="0" sz="1200">
                <a:latin typeface="Times New Roman"/>
                <a:cs typeface="Times New Roman"/>
              </a:rPr>
              <a:t>from </a:t>
            </a:r>
            <a:r>
              <a:rPr dirty="0" sz="1200" spc="-5">
                <a:latin typeface="Times New Roman"/>
                <a:cs typeface="Times New Roman"/>
              </a:rPr>
              <a:t>devices requesting </a:t>
            </a:r>
            <a:r>
              <a:rPr dirty="0" sz="1200">
                <a:latin typeface="Times New Roman"/>
                <a:cs typeface="Times New Roman"/>
              </a:rPr>
              <a:t>access. </a:t>
            </a:r>
            <a:r>
              <a:rPr dirty="0" sz="1200" spc="-5">
                <a:latin typeface="Times New Roman"/>
                <a:cs typeface="Times New Roman"/>
              </a:rPr>
              <a:t>This model can only </a:t>
            </a:r>
            <a:r>
              <a:rPr dirty="0" sz="1200">
                <a:latin typeface="Times New Roman"/>
                <a:cs typeface="Times New Roman"/>
              </a:rPr>
              <a:t>scan and analyze </a:t>
            </a:r>
            <a:r>
              <a:rPr dirty="0" sz="1200" spc="-5">
                <a:latin typeface="Times New Roman"/>
                <a:cs typeface="Times New Roman"/>
              </a:rPr>
              <a:t>assets </a:t>
            </a:r>
            <a:r>
              <a:rPr dirty="0" sz="1200">
                <a:latin typeface="Times New Roman"/>
                <a:cs typeface="Times New Roman"/>
              </a:rPr>
              <a:t>and </a:t>
            </a:r>
            <a:r>
              <a:rPr dirty="0" sz="1200" spc="-5">
                <a:latin typeface="Times New Roman"/>
                <a:cs typeface="Times New Roman"/>
              </a:rPr>
              <a:t>devices </a:t>
            </a:r>
            <a:r>
              <a:rPr dirty="0" sz="1200">
                <a:latin typeface="Times New Roman"/>
                <a:cs typeface="Times New Roman"/>
              </a:rPr>
              <a:t>once  they </a:t>
            </a:r>
            <a:r>
              <a:rPr dirty="0" sz="1200" spc="-5">
                <a:latin typeface="Times New Roman"/>
                <a:cs typeface="Times New Roman"/>
              </a:rPr>
              <a:t>connect </a:t>
            </a:r>
            <a:r>
              <a:rPr dirty="0" sz="1200">
                <a:latin typeface="Times New Roman"/>
                <a:cs typeface="Times New Roman"/>
              </a:rPr>
              <a:t>to the </a:t>
            </a:r>
            <a:r>
              <a:rPr dirty="0" sz="1200" spc="-5">
                <a:latin typeface="Times New Roman"/>
                <a:cs typeface="Times New Roman"/>
              </a:rPr>
              <a:t>PEP portal </a:t>
            </a:r>
            <a:r>
              <a:rPr dirty="0" sz="1200">
                <a:latin typeface="Times New Roman"/>
                <a:cs typeface="Times New Roman"/>
              </a:rPr>
              <a:t>and </a:t>
            </a:r>
            <a:r>
              <a:rPr dirty="0" sz="1200" spc="-5">
                <a:latin typeface="Times New Roman"/>
                <a:cs typeface="Times New Roman"/>
              </a:rPr>
              <a:t>may </a:t>
            </a:r>
            <a:r>
              <a:rPr dirty="0" sz="1200">
                <a:latin typeface="Times New Roman"/>
                <a:cs typeface="Times New Roman"/>
              </a:rPr>
              <a:t>not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continuously monitor them </a:t>
            </a:r>
            <a:r>
              <a:rPr dirty="0" sz="1200">
                <a:latin typeface="Times New Roman"/>
                <a:cs typeface="Times New Roman"/>
              </a:rPr>
              <a:t>for </a:t>
            </a:r>
            <a:r>
              <a:rPr dirty="0" sz="1200" spc="-5">
                <a:latin typeface="Times New Roman"/>
                <a:cs typeface="Times New Roman"/>
              </a:rPr>
              <a:t>malware,  </a:t>
            </a:r>
            <a:r>
              <a:rPr dirty="0" sz="1200">
                <a:latin typeface="Times New Roman"/>
                <a:cs typeface="Times New Roman"/>
              </a:rPr>
              <a:t>unpatched </a:t>
            </a:r>
            <a:r>
              <a:rPr dirty="0" sz="1200" spc="-5">
                <a:latin typeface="Times New Roman"/>
                <a:cs typeface="Times New Roman"/>
              </a:rPr>
              <a:t>vulnerabilities, </a:t>
            </a:r>
            <a:r>
              <a:rPr dirty="0" sz="1200">
                <a:latin typeface="Times New Roman"/>
                <a:cs typeface="Times New Roman"/>
              </a:rPr>
              <a:t>and </a:t>
            </a:r>
            <a:r>
              <a:rPr dirty="0" sz="1200" spc="-5">
                <a:latin typeface="Times New Roman"/>
                <a:cs typeface="Times New Roman"/>
              </a:rPr>
              <a:t>appropriate</a:t>
            </a:r>
            <a:r>
              <a:rPr dirty="0" sz="1200" spc="5">
                <a:latin typeface="Times New Roman"/>
                <a:cs typeface="Times New Roman"/>
              </a:rPr>
              <a:t> </a:t>
            </a:r>
            <a:r>
              <a:rPr dirty="0" sz="1200" spc="-5">
                <a:latin typeface="Times New Roman"/>
                <a:cs typeface="Times New Roman"/>
              </a:rPr>
              <a:t>configuration.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The </a:t>
            </a:r>
            <a:r>
              <a:rPr dirty="0" sz="1200">
                <a:latin typeface="Times New Roman"/>
                <a:cs typeface="Times New Roman"/>
              </a:rPr>
              <a:t>main </a:t>
            </a:r>
            <a:r>
              <a:rPr dirty="0" sz="1200" spc="-5">
                <a:latin typeface="Times New Roman"/>
                <a:cs typeface="Times New Roman"/>
              </a:rPr>
              <a:t>difference with </a:t>
            </a:r>
            <a:r>
              <a:rPr dirty="0" sz="1200">
                <a:latin typeface="Times New Roman"/>
                <a:cs typeface="Times New Roman"/>
              </a:rPr>
              <a:t>this </a:t>
            </a:r>
            <a:r>
              <a:rPr dirty="0" sz="1200" spc="-5">
                <a:latin typeface="Times New Roman"/>
                <a:cs typeface="Times New Roman"/>
              </a:rPr>
              <a:t>model </a:t>
            </a:r>
            <a:r>
              <a:rPr dirty="0" sz="1200">
                <a:latin typeface="Times New Roman"/>
                <a:cs typeface="Times New Roman"/>
              </a:rPr>
              <a:t>is </a:t>
            </a:r>
            <a:r>
              <a:rPr dirty="0" sz="1200" spc="-5">
                <a:latin typeface="Times New Roman"/>
                <a:cs typeface="Times New Roman"/>
              </a:rPr>
              <a:t>there is no </a:t>
            </a:r>
            <a:r>
              <a:rPr dirty="0" sz="1200">
                <a:latin typeface="Times New Roman"/>
                <a:cs typeface="Times New Roman"/>
              </a:rPr>
              <a:t>local agent that </a:t>
            </a:r>
            <a:r>
              <a:rPr dirty="0" sz="1200" spc="-5">
                <a:latin typeface="Times New Roman"/>
                <a:cs typeface="Times New Roman"/>
              </a:rPr>
              <a:t>handles requests, and </a:t>
            </a:r>
            <a:r>
              <a:rPr dirty="0" sz="1200">
                <a:latin typeface="Times New Roman"/>
                <a:cs typeface="Times New Roman"/>
              </a:rPr>
              <a:t>so the  </a:t>
            </a:r>
            <a:r>
              <a:rPr dirty="0" sz="1200" spc="-5">
                <a:latin typeface="Times New Roman"/>
                <a:cs typeface="Times New Roman"/>
              </a:rPr>
              <a:t>enterprise may </a:t>
            </a:r>
            <a:r>
              <a:rPr dirty="0" sz="1200">
                <a:latin typeface="Times New Roman"/>
                <a:cs typeface="Times New Roman"/>
              </a:rPr>
              <a:t>not have full </a:t>
            </a:r>
            <a:r>
              <a:rPr dirty="0" sz="1200" spc="-5">
                <a:latin typeface="Times New Roman"/>
                <a:cs typeface="Times New Roman"/>
              </a:rPr>
              <a:t>visibility </a:t>
            </a:r>
            <a:r>
              <a:rPr dirty="0" sz="1200">
                <a:latin typeface="Times New Roman"/>
                <a:cs typeface="Times New Roman"/>
              </a:rPr>
              <a:t>or </a:t>
            </a:r>
            <a:r>
              <a:rPr dirty="0" sz="1200" spc="-5">
                <a:latin typeface="Times New Roman"/>
                <a:cs typeface="Times New Roman"/>
              </a:rPr>
              <a:t>arbitrary control over assets </a:t>
            </a:r>
            <a:r>
              <a:rPr dirty="0" sz="1200">
                <a:latin typeface="Times New Roman"/>
                <a:cs typeface="Times New Roman"/>
              </a:rPr>
              <a:t>as </a:t>
            </a:r>
            <a:r>
              <a:rPr dirty="0" sz="1200" spc="-5">
                <a:latin typeface="Times New Roman"/>
                <a:cs typeface="Times New Roman"/>
              </a:rPr>
              <a:t>it </a:t>
            </a:r>
            <a:r>
              <a:rPr dirty="0" sz="1200">
                <a:latin typeface="Times New Roman"/>
                <a:cs typeface="Times New Roman"/>
              </a:rPr>
              <a:t>can only </a:t>
            </a:r>
            <a:r>
              <a:rPr dirty="0" sz="1200" spc="-5">
                <a:latin typeface="Times New Roman"/>
                <a:cs typeface="Times New Roman"/>
              </a:rPr>
              <a:t>see/scan them  when </a:t>
            </a:r>
            <a:r>
              <a:rPr dirty="0" sz="1200">
                <a:latin typeface="Times New Roman"/>
                <a:cs typeface="Times New Roman"/>
              </a:rPr>
              <a:t>they </a:t>
            </a:r>
            <a:r>
              <a:rPr dirty="0" sz="1200" spc="-5">
                <a:latin typeface="Times New Roman"/>
                <a:cs typeface="Times New Roman"/>
              </a:rPr>
              <a:t>connect </a:t>
            </a:r>
            <a:r>
              <a:rPr dirty="0" sz="1200">
                <a:latin typeface="Times New Roman"/>
                <a:cs typeface="Times New Roman"/>
              </a:rPr>
              <a:t>to a </a:t>
            </a:r>
            <a:r>
              <a:rPr dirty="0" sz="1200" spc="-5">
                <a:latin typeface="Times New Roman"/>
                <a:cs typeface="Times New Roman"/>
              </a:rPr>
              <a:t>portal. The enterprise may </a:t>
            </a:r>
            <a:r>
              <a:rPr dirty="0" sz="1200">
                <a:latin typeface="Times New Roman"/>
                <a:cs typeface="Times New Roman"/>
              </a:rPr>
              <a:t>be able to employ </a:t>
            </a:r>
            <a:r>
              <a:rPr dirty="0" sz="1200" spc="-5">
                <a:latin typeface="Times New Roman"/>
                <a:cs typeface="Times New Roman"/>
              </a:rPr>
              <a:t>measures </a:t>
            </a:r>
            <a:r>
              <a:rPr dirty="0" sz="1200">
                <a:latin typeface="Times New Roman"/>
                <a:cs typeface="Times New Roman"/>
              </a:rPr>
              <a:t>such </a:t>
            </a:r>
            <a:r>
              <a:rPr dirty="0" sz="1200" spc="-5">
                <a:latin typeface="Times New Roman"/>
                <a:cs typeface="Times New Roman"/>
              </a:rPr>
              <a:t>as browser  isolation </a:t>
            </a:r>
            <a:r>
              <a:rPr dirty="0" sz="1200">
                <a:latin typeface="Times New Roman"/>
                <a:cs typeface="Times New Roman"/>
              </a:rPr>
              <a:t>to </a:t>
            </a:r>
            <a:r>
              <a:rPr dirty="0" sz="1200" spc="-5">
                <a:latin typeface="Times New Roman"/>
                <a:cs typeface="Times New Roman"/>
              </a:rPr>
              <a:t>mitigate </a:t>
            </a:r>
            <a:r>
              <a:rPr dirty="0" sz="1200">
                <a:latin typeface="Times New Roman"/>
                <a:cs typeface="Times New Roman"/>
              </a:rPr>
              <a:t>or </a:t>
            </a:r>
            <a:r>
              <a:rPr dirty="0" sz="1200" spc="-5">
                <a:latin typeface="Times New Roman"/>
                <a:cs typeface="Times New Roman"/>
              </a:rPr>
              <a:t>compensate. These assets </a:t>
            </a:r>
            <a:r>
              <a:rPr dirty="0" sz="1200">
                <a:latin typeface="Times New Roman"/>
                <a:cs typeface="Times New Roman"/>
              </a:rPr>
              <a:t>may be </a:t>
            </a:r>
            <a:r>
              <a:rPr dirty="0" sz="1200" spc="-5">
                <a:latin typeface="Times New Roman"/>
                <a:cs typeface="Times New Roman"/>
              </a:rPr>
              <a:t>invisible </a:t>
            </a:r>
            <a:r>
              <a:rPr dirty="0" sz="1200">
                <a:latin typeface="Times New Roman"/>
                <a:cs typeface="Times New Roman"/>
              </a:rPr>
              <a:t>to the </a:t>
            </a:r>
            <a:r>
              <a:rPr dirty="0" sz="1200" spc="-5">
                <a:latin typeface="Times New Roman"/>
                <a:cs typeface="Times New Roman"/>
              </a:rPr>
              <a:t>enterprise between </a:t>
            </a:r>
            <a:r>
              <a:rPr dirty="0" sz="1200">
                <a:latin typeface="Times New Roman"/>
                <a:cs typeface="Times New Roman"/>
              </a:rPr>
              <a:t>these  sessions. </a:t>
            </a:r>
            <a:r>
              <a:rPr dirty="0" sz="1200" spc="-5">
                <a:latin typeface="Times New Roman"/>
                <a:cs typeface="Times New Roman"/>
              </a:rPr>
              <a:t>This model also allows attackers </a:t>
            </a:r>
            <a:r>
              <a:rPr dirty="0" sz="1200">
                <a:latin typeface="Times New Roman"/>
                <a:cs typeface="Times New Roman"/>
              </a:rPr>
              <a:t>to </a:t>
            </a:r>
            <a:r>
              <a:rPr dirty="0" sz="1200" spc="-5">
                <a:latin typeface="Times New Roman"/>
                <a:cs typeface="Times New Roman"/>
              </a:rPr>
              <a:t>discover </a:t>
            </a:r>
            <a:r>
              <a:rPr dirty="0" sz="1200">
                <a:latin typeface="Times New Roman"/>
                <a:cs typeface="Times New Roman"/>
              </a:rPr>
              <a:t>and </a:t>
            </a:r>
            <a:r>
              <a:rPr dirty="0" sz="1200" spc="-5">
                <a:latin typeface="Times New Roman"/>
                <a:cs typeface="Times New Roman"/>
              </a:rPr>
              <a:t>attempt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portal </a:t>
            </a:r>
            <a:r>
              <a:rPr dirty="0" sz="1200">
                <a:latin typeface="Times New Roman"/>
                <a:cs typeface="Times New Roman"/>
              </a:rPr>
              <a:t>or </a:t>
            </a:r>
            <a:r>
              <a:rPr dirty="0" sz="1200" spc="-5">
                <a:latin typeface="Times New Roman"/>
                <a:cs typeface="Times New Roman"/>
              </a:rPr>
              <a:t>attempt  </a:t>
            </a:r>
            <a:r>
              <a:rPr dirty="0" sz="1200">
                <a:latin typeface="Times New Roman"/>
                <a:cs typeface="Times New Roman"/>
              </a:rPr>
              <a:t>a </a:t>
            </a:r>
            <a:r>
              <a:rPr dirty="0" sz="1200" spc="-5">
                <a:latin typeface="Times New Roman"/>
                <a:cs typeface="Times New Roman"/>
              </a:rPr>
              <a:t>denial-of-service (DoS) attack against </a:t>
            </a:r>
            <a:r>
              <a:rPr dirty="0" sz="1200">
                <a:latin typeface="Times New Roman"/>
                <a:cs typeface="Times New Roman"/>
              </a:rPr>
              <a:t>the </a:t>
            </a:r>
            <a:r>
              <a:rPr dirty="0" sz="1200" spc="-5">
                <a:latin typeface="Times New Roman"/>
                <a:cs typeface="Times New Roman"/>
              </a:rPr>
              <a:t>portal. The portal systems should </a:t>
            </a:r>
            <a:r>
              <a:rPr dirty="0" sz="1200">
                <a:latin typeface="Times New Roman"/>
                <a:cs typeface="Times New Roman"/>
              </a:rPr>
              <a:t>be </a:t>
            </a:r>
            <a:r>
              <a:rPr dirty="0" sz="1200" spc="-5">
                <a:latin typeface="Times New Roman"/>
                <a:cs typeface="Times New Roman"/>
              </a:rPr>
              <a:t>well-  provisioned </a:t>
            </a:r>
            <a:r>
              <a:rPr dirty="0" sz="1200">
                <a:latin typeface="Times New Roman"/>
                <a:cs typeface="Times New Roman"/>
              </a:rPr>
              <a:t>to </a:t>
            </a:r>
            <a:r>
              <a:rPr dirty="0" sz="1200" spc="-5">
                <a:latin typeface="Times New Roman"/>
                <a:cs typeface="Times New Roman"/>
              </a:rPr>
              <a:t>provide availability against </a:t>
            </a:r>
            <a:r>
              <a:rPr dirty="0" sz="1200">
                <a:latin typeface="Times New Roman"/>
                <a:cs typeface="Times New Roman"/>
              </a:rPr>
              <a:t>a </a:t>
            </a:r>
            <a:r>
              <a:rPr dirty="0" sz="1200" spc="-5">
                <a:latin typeface="Times New Roman"/>
                <a:cs typeface="Times New Roman"/>
              </a:rPr>
              <a:t>DoS attack </a:t>
            </a:r>
            <a:r>
              <a:rPr dirty="0" sz="1200">
                <a:latin typeface="Times New Roman"/>
                <a:cs typeface="Times New Roman"/>
              </a:rPr>
              <a:t>or </a:t>
            </a:r>
            <a:r>
              <a:rPr dirty="0" sz="1200" spc="-5">
                <a:latin typeface="Times New Roman"/>
                <a:cs typeface="Times New Roman"/>
              </a:rPr>
              <a:t>network</a:t>
            </a:r>
            <a:r>
              <a:rPr dirty="0" sz="1200" spc="45">
                <a:latin typeface="Times New Roman"/>
                <a:cs typeface="Times New Roman"/>
              </a:rPr>
              <a:t> </a:t>
            </a:r>
            <a:r>
              <a:rPr dirty="0" sz="1200" spc="-5">
                <a:latin typeface="Times New Roman"/>
                <a:cs typeface="Times New Roman"/>
              </a:rPr>
              <a:t>disruption.</a:t>
            </a:r>
            <a:endParaRPr sz="1200">
              <a:latin typeface="Times New Roman"/>
              <a:cs typeface="Times New Roman"/>
            </a:endParaRPr>
          </a:p>
          <a:p>
            <a:pPr marL="12700">
              <a:lnSpc>
                <a:spcPct val="100000"/>
              </a:lnSpc>
              <a:spcBef>
                <a:spcPts val="1115"/>
              </a:spcBef>
              <a:tabLst>
                <a:tab pos="469265" algn="l"/>
              </a:tabLst>
            </a:pPr>
            <a:r>
              <a:rPr dirty="0" sz="1100" spc="-5" b="1">
                <a:latin typeface="Arial"/>
                <a:cs typeface="Arial"/>
              </a:rPr>
              <a:t>3.2.4	Device Application</a:t>
            </a:r>
            <a:r>
              <a:rPr dirty="0" sz="1100" b="1">
                <a:latin typeface="Arial"/>
                <a:cs typeface="Arial"/>
              </a:rPr>
              <a:t> </a:t>
            </a:r>
            <a:r>
              <a:rPr dirty="0" sz="1100" spc="-5" b="1">
                <a:latin typeface="Arial"/>
                <a:cs typeface="Arial"/>
              </a:rPr>
              <a:t>Sandboxing</a:t>
            </a:r>
            <a:endParaRPr sz="1100">
              <a:latin typeface="Arial"/>
              <a:cs typeface="Arial"/>
            </a:endParaRPr>
          </a:p>
          <a:p>
            <a:pPr>
              <a:lnSpc>
                <a:spcPct val="100000"/>
              </a:lnSpc>
              <a:spcBef>
                <a:spcPts val="25"/>
              </a:spcBef>
            </a:pPr>
            <a:endParaRPr sz="1050">
              <a:latin typeface="Arial"/>
              <a:cs typeface="Arial"/>
            </a:endParaRPr>
          </a:p>
          <a:p>
            <a:pPr marL="12700" marR="80645">
              <a:lnSpc>
                <a:spcPts val="1380"/>
              </a:lnSpc>
            </a:pPr>
            <a:r>
              <a:rPr dirty="0" sz="1200" spc="-5">
                <a:latin typeface="Times New Roman"/>
                <a:cs typeface="Times New Roman"/>
              </a:rPr>
              <a:t>Another variation of </a:t>
            </a:r>
            <a:r>
              <a:rPr dirty="0" sz="1200">
                <a:latin typeface="Times New Roman"/>
                <a:cs typeface="Times New Roman"/>
              </a:rPr>
              <a:t>the </a:t>
            </a:r>
            <a:r>
              <a:rPr dirty="0" sz="1200" spc="-5">
                <a:latin typeface="Times New Roman"/>
                <a:cs typeface="Times New Roman"/>
              </a:rPr>
              <a:t>agent/gateway deployment model </a:t>
            </a:r>
            <a:r>
              <a:rPr dirty="0" sz="1200">
                <a:latin typeface="Times New Roman"/>
                <a:cs typeface="Times New Roman"/>
              </a:rPr>
              <a:t>is having </a:t>
            </a:r>
            <a:r>
              <a:rPr dirty="0" sz="1200" spc="-5">
                <a:latin typeface="Times New Roman"/>
                <a:cs typeface="Times New Roman"/>
              </a:rPr>
              <a:t>vetted applications </a:t>
            </a:r>
            <a:r>
              <a:rPr dirty="0" sz="1200">
                <a:latin typeface="Times New Roman"/>
                <a:cs typeface="Times New Roman"/>
              </a:rPr>
              <a:t>or  </a:t>
            </a:r>
            <a:r>
              <a:rPr dirty="0" sz="1200" spc="-5">
                <a:latin typeface="Times New Roman"/>
                <a:cs typeface="Times New Roman"/>
              </a:rPr>
              <a:t>processes run compartmentalized </a:t>
            </a:r>
            <a:r>
              <a:rPr dirty="0" sz="1200">
                <a:latin typeface="Times New Roman"/>
                <a:cs typeface="Times New Roman"/>
              </a:rPr>
              <a:t>on assets. </a:t>
            </a:r>
            <a:r>
              <a:rPr dirty="0" sz="1200" spc="-5">
                <a:latin typeface="Times New Roman"/>
                <a:cs typeface="Times New Roman"/>
              </a:rPr>
              <a:t>These compartments could be virtual machines,  containers, or </a:t>
            </a:r>
            <a:r>
              <a:rPr dirty="0" sz="1200">
                <a:latin typeface="Times New Roman"/>
                <a:cs typeface="Times New Roman"/>
              </a:rPr>
              <a:t>some </a:t>
            </a:r>
            <a:r>
              <a:rPr dirty="0" sz="1200" spc="-5">
                <a:latin typeface="Times New Roman"/>
                <a:cs typeface="Times New Roman"/>
              </a:rPr>
              <a:t>other implementation, </a:t>
            </a:r>
            <a:r>
              <a:rPr dirty="0" sz="1200">
                <a:latin typeface="Times New Roman"/>
                <a:cs typeface="Times New Roman"/>
              </a:rPr>
              <a:t>but the goal is the </a:t>
            </a:r>
            <a:r>
              <a:rPr dirty="0" sz="1200" spc="-5">
                <a:latin typeface="Times New Roman"/>
                <a:cs typeface="Times New Roman"/>
              </a:rPr>
              <a:t>same: </a:t>
            </a:r>
            <a:r>
              <a:rPr dirty="0" sz="1200">
                <a:latin typeface="Times New Roman"/>
                <a:cs typeface="Times New Roman"/>
              </a:rPr>
              <a:t>to </a:t>
            </a:r>
            <a:r>
              <a:rPr dirty="0" sz="1200" spc="-5">
                <a:latin typeface="Times New Roman"/>
                <a:cs typeface="Times New Roman"/>
              </a:rPr>
              <a:t>protect the application or  instances </a:t>
            </a:r>
            <a:r>
              <a:rPr dirty="0" sz="1200">
                <a:latin typeface="Times New Roman"/>
                <a:cs typeface="Times New Roman"/>
              </a:rPr>
              <a:t>of </a:t>
            </a:r>
            <a:r>
              <a:rPr dirty="0" sz="1200" spc="-5">
                <a:latin typeface="Times New Roman"/>
                <a:cs typeface="Times New Roman"/>
              </a:rPr>
              <a:t>applications </a:t>
            </a:r>
            <a:r>
              <a:rPr dirty="0" sz="1200">
                <a:latin typeface="Times New Roman"/>
                <a:cs typeface="Times New Roman"/>
              </a:rPr>
              <a:t>from a </a:t>
            </a:r>
            <a:r>
              <a:rPr dirty="0" sz="1200" spc="-5">
                <a:latin typeface="Times New Roman"/>
                <a:cs typeface="Times New Roman"/>
              </a:rPr>
              <a:t>possibly compromised host or </a:t>
            </a:r>
            <a:r>
              <a:rPr dirty="0" sz="1200">
                <a:latin typeface="Times New Roman"/>
                <a:cs typeface="Times New Roman"/>
              </a:rPr>
              <a:t>other </a:t>
            </a:r>
            <a:r>
              <a:rPr dirty="0" sz="1200" spc="-5">
                <a:latin typeface="Times New Roman"/>
                <a:cs typeface="Times New Roman"/>
              </a:rPr>
              <a:t>applications running </a:t>
            </a:r>
            <a:r>
              <a:rPr dirty="0" sz="1200">
                <a:latin typeface="Times New Roman"/>
                <a:cs typeface="Times New Roman"/>
              </a:rPr>
              <a:t>on the  asset.</a:t>
            </a:r>
            <a:endParaRPr sz="1200">
              <a:latin typeface="Times New Roman"/>
              <a:cs typeface="Times New Roman"/>
            </a:endParaRPr>
          </a:p>
        </p:txBody>
      </p:sp>
      <p:sp>
        <p:nvSpPr>
          <p:cNvPr id="7" name="object 7"/>
          <p:cNvSpPr/>
          <p:nvPr/>
        </p:nvSpPr>
        <p:spPr>
          <a:xfrm>
            <a:off x="1738629" y="931163"/>
            <a:ext cx="4294784" cy="2659098"/>
          </a:xfrm>
          <a:prstGeom prst="rect">
            <a:avLst/>
          </a:prstGeom>
          <a:blipFill>
            <a:blip r:embed="rId2"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3519170"/>
            <a:ext cx="5956300" cy="4086225"/>
          </a:xfrm>
          <a:prstGeom prst="rect">
            <a:avLst/>
          </a:prstGeom>
        </p:spPr>
        <p:txBody>
          <a:bodyPr wrap="square" lIns="0" tIns="12700" rIns="0" bIns="0" rtlCol="0" vert="horz">
            <a:spAutoFit/>
          </a:bodyPr>
          <a:lstStyle/>
          <a:p>
            <a:pPr algn="ctr" marL="11430">
              <a:lnSpc>
                <a:spcPct val="100000"/>
              </a:lnSpc>
              <a:spcBef>
                <a:spcPts val="100"/>
              </a:spcBef>
            </a:pPr>
            <a:r>
              <a:rPr dirty="0" sz="900" spc="-5" b="1">
                <a:latin typeface="Arial"/>
                <a:cs typeface="Arial"/>
              </a:rPr>
              <a:t>Figure 6: Application</a:t>
            </a:r>
            <a:r>
              <a:rPr dirty="0" sz="900" b="1">
                <a:latin typeface="Arial"/>
                <a:cs typeface="Arial"/>
              </a:rPr>
              <a:t> </a:t>
            </a:r>
            <a:r>
              <a:rPr dirty="0" sz="900" spc="-5" b="1">
                <a:latin typeface="Arial"/>
                <a:cs typeface="Arial"/>
              </a:rPr>
              <a:t>Sandboxes</a:t>
            </a:r>
            <a:endParaRPr sz="900">
              <a:latin typeface="Arial"/>
              <a:cs typeface="Arial"/>
            </a:endParaRPr>
          </a:p>
          <a:p>
            <a:pPr>
              <a:lnSpc>
                <a:spcPct val="100000"/>
              </a:lnSpc>
              <a:spcBef>
                <a:spcPts val="20"/>
              </a:spcBef>
            </a:pPr>
            <a:endParaRPr sz="1050">
              <a:latin typeface="Arial"/>
              <a:cs typeface="Arial"/>
            </a:endParaRPr>
          </a:p>
          <a:p>
            <a:pPr marL="12700" marR="63500">
              <a:lnSpc>
                <a:spcPts val="1380"/>
              </a:lnSpc>
            </a:pPr>
            <a:r>
              <a:rPr dirty="0" sz="1200">
                <a:latin typeface="Times New Roman"/>
                <a:cs typeface="Times New Roman"/>
              </a:rPr>
              <a:t>In </a:t>
            </a:r>
            <a:r>
              <a:rPr dirty="0" sz="1200" spc="-5">
                <a:latin typeface="Times New Roman"/>
                <a:cs typeface="Times New Roman"/>
              </a:rPr>
              <a:t>Figure </a:t>
            </a:r>
            <a:r>
              <a:rPr dirty="0" sz="1200">
                <a:latin typeface="Times New Roman"/>
                <a:cs typeface="Times New Roman"/>
              </a:rPr>
              <a:t>6, the </a:t>
            </a:r>
            <a:r>
              <a:rPr dirty="0" sz="1200" spc="-5">
                <a:latin typeface="Times New Roman"/>
                <a:cs typeface="Times New Roman"/>
              </a:rPr>
              <a:t>subject device </a:t>
            </a:r>
            <a:r>
              <a:rPr dirty="0" sz="1200">
                <a:latin typeface="Times New Roman"/>
                <a:cs typeface="Times New Roman"/>
              </a:rPr>
              <a:t>runs </a:t>
            </a:r>
            <a:r>
              <a:rPr dirty="0" sz="1200" spc="-5">
                <a:latin typeface="Times New Roman"/>
                <a:cs typeface="Times New Roman"/>
              </a:rPr>
              <a:t>approved, vetted applications </a:t>
            </a:r>
            <a:r>
              <a:rPr dirty="0" sz="1200">
                <a:latin typeface="Times New Roman"/>
                <a:cs typeface="Times New Roman"/>
              </a:rPr>
              <a:t>in a </a:t>
            </a:r>
            <a:r>
              <a:rPr dirty="0" sz="1200" spc="-5">
                <a:latin typeface="Times New Roman"/>
                <a:cs typeface="Times New Roman"/>
              </a:rPr>
              <a:t>sandbox. The applications  </a:t>
            </a:r>
            <a:r>
              <a:rPr dirty="0" sz="1200">
                <a:latin typeface="Times New Roman"/>
                <a:cs typeface="Times New Roman"/>
              </a:rPr>
              <a:t>can </a:t>
            </a:r>
            <a:r>
              <a:rPr dirty="0" sz="1200" spc="-5">
                <a:latin typeface="Times New Roman"/>
                <a:cs typeface="Times New Roman"/>
              </a:rPr>
              <a:t>communicate with the PEP </a:t>
            </a:r>
            <a:r>
              <a:rPr dirty="0" sz="1200">
                <a:latin typeface="Times New Roman"/>
                <a:cs typeface="Times New Roman"/>
              </a:rPr>
              <a:t>to </a:t>
            </a:r>
            <a:r>
              <a:rPr dirty="0" sz="1200" spc="-5">
                <a:latin typeface="Times New Roman"/>
                <a:cs typeface="Times New Roman"/>
              </a:rPr>
              <a:t>request access </a:t>
            </a:r>
            <a:r>
              <a:rPr dirty="0" sz="1200">
                <a:latin typeface="Times New Roman"/>
                <a:cs typeface="Times New Roman"/>
              </a:rPr>
              <a:t>to </a:t>
            </a:r>
            <a:r>
              <a:rPr dirty="0" sz="1200" spc="-5">
                <a:latin typeface="Times New Roman"/>
                <a:cs typeface="Times New Roman"/>
              </a:rPr>
              <a:t>resources, </a:t>
            </a:r>
            <a:r>
              <a:rPr dirty="0" sz="1200">
                <a:latin typeface="Times New Roman"/>
                <a:cs typeface="Times New Roman"/>
              </a:rPr>
              <a:t>but the </a:t>
            </a:r>
            <a:r>
              <a:rPr dirty="0" sz="1200" spc="-5">
                <a:latin typeface="Times New Roman"/>
                <a:cs typeface="Times New Roman"/>
              </a:rPr>
              <a:t>PEP will refuse requests  </a:t>
            </a:r>
            <a:r>
              <a:rPr dirty="0" sz="1200">
                <a:latin typeface="Times New Roman"/>
                <a:cs typeface="Times New Roman"/>
              </a:rPr>
              <a:t>from </a:t>
            </a:r>
            <a:r>
              <a:rPr dirty="0" sz="1200" spc="-5">
                <a:latin typeface="Times New Roman"/>
                <a:cs typeface="Times New Roman"/>
              </a:rPr>
              <a:t>other applications </a:t>
            </a:r>
            <a:r>
              <a:rPr dirty="0" sz="1200">
                <a:latin typeface="Times New Roman"/>
                <a:cs typeface="Times New Roman"/>
              </a:rPr>
              <a:t>on the </a:t>
            </a:r>
            <a:r>
              <a:rPr dirty="0" sz="1200" spc="-5">
                <a:latin typeface="Times New Roman"/>
                <a:cs typeface="Times New Roman"/>
              </a:rPr>
              <a:t>asset. The PEP </a:t>
            </a:r>
            <a:r>
              <a:rPr dirty="0" sz="1200">
                <a:latin typeface="Times New Roman"/>
                <a:cs typeface="Times New Roman"/>
              </a:rPr>
              <a:t>could be an </a:t>
            </a:r>
            <a:r>
              <a:rPr dirty="0" sz="1200" spc="-5">
                <a:latin typeface="Times New Roman"/>
                <a:cs typeface="Times New Roman"/>
              </a:rPr>
              <a:t>enterprise local service or </a:t>
            </a:r>
            <a:r>
              <a:rPr dirty="0" sz="1200">
                <a:latin typeface="Times New Roman"/>
                <a:cs typeface="Times New Roman"/>
              </a:rPr>
              <a:t>a cloud  </a:t>
            </a:r>
            <a:r>
              <a:rPr dirty="0" sz="1200" spc="-5">
                <a:latin typeface="Times New Roman"/>
                <a:cs typeface="Times New Roman"/>
              </a:rPr>
              <a:t>service </a:t>
            </a:r>
            <a:r>
              <a:rPr dirty="0" sz="1200">
                <a:latin typeface="Times New Roman"/>
                <a:cs typeface="Times New Roman"/>
              </a:rPr>
              <a:t>in </a:t>
            </a:r>
            <a:r>
              <a:rPr dirty="0" sz="1200" spc="-5">
                <a:latin typeface="Times New Roman"/>
                <a:cs typeface="Times New Roman"/>
              </a:rPr>
              <a:t>this</a:t>
            </a:r>
            <a:r>
              <a:rPr dirty="0" sz="1200" spc="-10">
                <a:latin typeface="Times New Roman"/>
                <a:cs typeface="Times New Roman"/>
              </a:rPr>
              <a:t> </a:t>
            </a:r>
            <a:r>
              <a:rPr dirty="0" sz="1200" spc="-5">
                <a:latin typeface="Times New Roman"/>
                <a:cs typeface="Times New Roman"/>
              </a:rPr>
              <a:t>model.</a:t>
            </a:r>
            <a:endParaRPr sz="1200">
              <a:latin typeface="Times New Roman"/>
              <a:cs typeface="Times New Roman"/>
            </a:endParaRPr>
          </a:p>
          <a:p>
            <a:pPr marL="12700" marR="5080">
              <a:lnSpc>
                <a:spcPct val="95800"/>
              </a:lnSpc>
              <a:spcBef>
                <a:spcPts val="1165"/>
              </a:spcBef>
            </a:pPr>
            <a:r>
              <a:rPr dirty="0" sz="1200" spc="-5">
                <a:latin typeface="Times New Roman"/>
                <a:cs typeface="Times New Roman"/>
              </a:rPr>
              <a:t>The </a:t>
            </a:r>
            <a:r>
              <a:rPr dirty="0" sz="1200">
                <a:latin typeface="Times New Roman"/>
                <a:cs typeface="Times New Roman"/>
              </a:rPr>
              <a:t>main </a:t>
            </a:r>
            <a:r>
              <a:rPr dirty="0" sz="1200" spc="-5">
                <a:latin typeface="Times New Roman"/>
                <a:cs typeface="Times New Roman"/>
              </a:rPr>
              <a:t>advantage of this model variant </a:t>
            </a:r>
            <a:r>
              <a:rPr dirty="0" sz="1200">
                <a:latin typeface="Times New Roman"/>
                <a:cs typeface="Times New Roman"/>
              </a:rPr>
              <a:t>is that </a:t>
            </a:r>
            <a:r>
              <a:rPr dirty="0" sz="1200" spc="-5">
                <a:latin typeface="Times New Roman"/>
                <a:cs typeface="Times New Roman"/>
              </a:rPr>
              <a:t>individual applications are segmented </a:t>
            </a:r>
            <a:r>
              <a:rPr dirty="0" sz="1200">
                <a:latin typeface="Times New Roman"/>
                <a:cs typeface="Times New Roman"/>
              </a:rPr>
              <a:t>from the  rest </a:t>
            </a:r>
            <a:r>
              <a:rPr dirty="0" sz="1200" spc="-5">
                <a:latin typeface="Times New Roman"/>
                <a:cs typeface="Times New Roman"/>
              </a:rPr>
              <a:t>of the asset. If </a:t>
            </a:r>
            <a:r>
              <a:rPr dirty="0" sz="1200">
                <a:latin typeface="Times New Roman"/>
                <a:cs typeface="Times New Roman"/>
              </a:rPr>
              <a:t>the </a:t>
            </a:r>
            <a:r>
              <a:rPr dirty="0" sz="1200" spc="-5">
                <a:latin typeface="Times New Roman"/>
                <a:cs typeface="Times New Roman"/>
              </a:rPr>
              <a:t>asset cannot be scanned for vulnerabilities, </a:t>
            </a:r>
            <a:r>
              <a:rPr dirty="0" sz="1200">
                <a:latin typeface="Times New Roman"/>
                <a:cs typeface="Times New Roman"/>
              </a:rPr>
              <a:t>these </a:t>
            </a:r>
            <a:r>
              <a:rPr dirty="0" sz="1200" spc="-5">
                <a:latin typeface="Times New Roman"/>
                <a:cs typeface="Times New Roman"/>
              </a:rPr>
              <a:t>individual, sandboxed  applications </a:t>
            </a:r>
            <a:r>
              <a:rPr dirty="0" sz="1200">
                <a:latin typeface="Times New Roman"/>
                <a:cs typeface="Times New Roman"/>
              </a:rPr>
              <a:t>may be </a:t>
            </a:r>
            <a:r>
              <a:rPr dirty="0" sz="1200" spc="-5">
                <a:latin typeface="Times New Roman"/>
                <a:cs typeface="Times New Roman"/>
              </a:rPr>
              <a:t>protected </a:t>
            </a:r>
            <a:r>
              <a:rPr dirty="0" sz="1200">
                <a:latin typeface="Times New Roman"/>
                <a:cs typeface="Times New Roman"/>
              </a:rPr>
              <a:t>from a </a:t>
            </a:r>
            <a:r>
              <a:rPr dirty="0" sz="1200" spc="-5">
                <a:latin typeface="Times New Roman"/>
                <a:cs typeface="Times New Roman"/>
              </a:rPr>
              <a:t>potential malware infection </a:t>
            </a:r>
            <a:r>
              <a:rPr dirty="0" sz="1200">
                <a:latin typeface="Times New Roman"/>
                <a:cs typeface="Times New Roman"/>
              </a:rPr>
              <a:t>on </a:t>
            </a:r>
            <a:r>
              <a:rPr dirty="0" sz="1200" spc="-5">
                <a:latin typeface="Times New Roman"/>
                <a:cs typeface="Times New Roman"/>
              </a:rPr>
              <a:t>the host asset. One </a:t>
            </a:r>
            <a:r>
              <a:rPr dirty="0" sz="1200">
                <a:latin typeface="Times New Roman"/>
                <a:cs typeface="Times New Roman"/>
              </a:rPr>
              <a:t>of the  </a:t>
            </a:r>
            <a:r>
              <a:rPr dirty="0" sz="1200" spc="-5">
                <a:latin typeface="Times New Roman"/>
                <a:cs typeface="Times New Roman"/>
              </a:rPr>
              <a:t>disadvantages </a:t>
            </a:r>
            <a:r>
              <a:rPr dirty="0" sz="1200">
                <a:latin typeface="Times New Roman"/>
                <a:cs typeface="Times New Roman"/>
              </a:rPr>
              <a:t>of </a:t>
            </a:r>
            <a:r>
              <a:rPr dirty="0" sz="1200" spc="-5">
                <a:latin typeface="Times New Roman"/>
                <a:cs typeface="Times New Roman"/>
              </a:rPr>
              <a:t>this model </a:t>
            </a:r>
            <a:r>
              <a:rPr dirty="0" sz="1200">
                <a:latin typeface="Times New Roman"/>
                <a:cs typeface="Times New Roman"/>
              </a:rPr>
              <a:t>is that </a:t>
            </a:r>
            <a:r>
              <a:rPr dirty="0" sz="1200" spc="-5">
                <a:latin typeface="Times New Roman"/>
                <a:cs typeface="Times New Roman"/>
              </a:rPr>
              <a:t>enterprises must maintain </a:t>
            </a:r>
            <a:r>
              <a:rPr dirty="0" sz="1200">
                <a:latin typeface="Times New Roman"/>
                <a:cs typeface="Times New Roman"/>
              </a:rPr>
              <a:t>these </a:t>
            </a:r>
            <a:r>
              <a:rPr dirty="0" sz="1200" spc="-5">
                <a:latin typeface="Times New Roman"/>
                <a:cs typeface="Times New Roman"/>
              </a:rPr>
              <a:t>sandboxed applications for all  </a:t>
            </a:r>
            <a:r>
              <a:rPr dirty="0" sz="1200">
                <a:latin typeface="Times New Roman"/>
                <a:cs typeface="Times New Roman"/>
              </a:rPr>
              <a:t>assets and </a:t>
            </a:r>
            <a:r>
              <a:rPr dirty="0" sz="1200" spc="-5">
                <a:latin typeface="Times New Roman"/>
                <a:cs typeface="Times New Roman"/>
              </a:rPr>
              <a:t>may </a:t>
            </a:r>
            <a:r>
              <a:rPr dirty="0" sz="1200">
                <a:latin typeface="Times New Roman"/>
                <a:cs typeface="Times New Roman"/>
              </a:rPr>
              <a:t>not have full </a:t>
            </a:r>
            <a:r>
              <a:rPr dirty="0" sz="1200" spc="-5">
                <a:latin typeface="Times New Roman"/>
                <a:cs typeface="Times New Roman"/>
              </a:rPr>
              <a:t>visibility </a:t>
            </a:r>
            <a:r>
              <a:rPr dirty="0" sz="1200">
                <a:latin typeface="Times New Roman"/>
                <a:cs typeface="Times New Roman"/>
              </a:rPr>
              <a:t>into </a:t>
            </a:r>
            <a:r>
              <a:rPr dirty="0" sz="1200" spc="-5">
                <a:latin typeface="Times New Roman"/>
                <a:cs typeface="Times New Roman"/>
              </a:rPr>
              <a:t>client </a:t>
            </a:r>
            <a:r>
              <a:rPr dirty="0" sz="1200">
                <a:latin typeface="Times New Roman"/>
                <a:cs typeface="Times New Roman"/>
              </a:rPr>
              <a:t>assets. </a:t>
            </a:r>
            <a:r>
              <a:rPr dirty="0" sz="1200" spc="-5">
                <a:latin typeface="Times New Roman"/>
                <a:cs typeface="Times New Roman"/>
              </a:rPr>
              <a:t>The enterprise also </a:t>
            </a:r>
            <a:r>
              <a:rPr dirty="0" sz="1200">
                <a:latin typeface="Times New Roman"/>
                <a:cs typeface="Times New Roman"/>
              </a:rPr>
              <a:t>needs to </a:t>
            </a:r>
            <a:r>
              <a:rPr dirty="0" sz="1200" spc="-5">
                <a:latin typeface="Times New Roman"/>
                <a:cs typeface="Times New Roman"/>
              </a:rPr>
              <a:t>make sure  </a:t>
            </a:r>
            <a:r>
              <a:rPr dirty="0" sz="1200">
                <a:latin typeface="Times New Roman"/>
                <a:cs typeface="Times New Roman"/>
              </a:rPr>
              <a:t>each </a:t>
            </a:r>
            <a:r>
              <a:rPr dirty="0" sz="1200" spc="-5">
                <a:latin typeface="Times New Roman"/>
                <a:cs typeface="Times New Roman"/>
              </a:rPr>
              <a:t>sandboxed application </a:t>
            </a:r>
            <a:r>
              <a:rPr dirty="0" sz="1200">
                <a:latin typeface="Times New Roman"/>
                <a:cs typeface="Times New Roman"/>
              </a:rPr>
              <a:t>is </a:t>
            </a:r>
            <a:r>
              <a:rPr dirty="0" sz="1200" spc="-5">
                <a:latin typeface="Times New Roman"/>
                <a:cs typeface="Times New Roman"/>
              </a:rPr>
              <a:t>secure, which </a:t>
            </a:r>
            <a:r>
              <a:rPr dirty="0" sz="1200">
                <a:latin typeface="Times New Roman"/>
                <a:cs typeface="Times New Roman"/>
              </a:rPr>
              <a:t>may </a:t>
            </a:r>
            <a:r>
              <a:rPr dirty="0" sz="1200" spc="-5">
                <a:latin typeface="Times New Roman"/>
                <a:cs typeface="Times New Roman"/>
              </a:rPr>
              <a:t>require more effort </a:t>
            </a:r>
            <a:r>
              <a:rPr dirty="0" sz="1200">
                <a:latin typeface="Times New Roman"/>
                <a:cs typeface="Times New Roman"/>
              </a:rPr>
              <a:t>than simply </a:t>
            </a:r>
            <a:r>
              <a:rPr dirty="0" sz="1200" spc="-5">
                <a:latin typeface="Times New Roman"/>
                <a:cs typeface="Times New Roman"/>
              </a:rPr>
              <a:t>monitoring  </a:t>
            </a:r>
            <a:r>
              <a:rPr dirty="0" sz="1200">
                <a:latin typeface="Times New Roman"/>
                <a:cs typeface="Times New Roman"/>
              </a:rPr>
              <a:t>devices.</a:t>
            </a:r>
            <a:endParaRPr sz="1200">
              <a:latin typeface="Times New Roman"/>
              <a:cs typeface="Times New Roman"/>
            </a:endParaRPr>
          </a:p>
          <a:p>
            <a:pPr marL="12700">
              <a:lnSpc>
                <a:spcPct val="100000"/>
              </a:lnSpc>
              <a:spcBef>
                <a:spcPts val="1150"/>
              </a:spcBef>
              <a:tabLst>
                <a:tab pos="377825" algn="l"/>
              </a:tabLst>
            </a:pPr>
            <a:r>
              <a:rPr dirty="0" sz="1100" spc="-5" b="1">
                <a:latin typeface="Arial"/>
                <a:cs typeface="Arial"/>
              </a:rPr>
              <a:t>3.3	Trust Algorithm</a:t>
            </a:r>
            <a:endParaRPr sz="1100">
              <a:latin typeface="Arial"/>
              <a:cs typeface="Arial"/>
            </a:endParaRPr>
          </a:p>
          <a:p>
            <a:pPr>
              <a:lnSpc>
                <a:spcPct val="100000"/>
              </a:lnSpc>
              <a:spcBef>
                <a:spcPts val="25"/>
              </a:spcBef>
            </a:pPr>
            <a:endParaRPr sz="1050">
              <a:latin typeface="Arial"/>
              <a:cs typeface="Arial"/>
            </a:endParaRPr>
          </a:p>
          <a:p>
            <a:pPr marL="12700" marR="160655">
              <a:lnSpc>
                <a:spcPts val="1380"/>
              </a:lnSpc>
            </a:pPr>
            <a:r>
              <a:rPr dirty="0" sz="1200" spc="-5">
                <a:latin typeface="Times New Roman"/>
                <a:cs typeface="Times New Roman"/>
              </a:rPr>
              <a:t>For </a:t>
            </a:r>
            <a:r>
              <a:rPr dirty="0" sz="1200">
                <a:latin typeface="Times New Roman"/>
                <a:cs typeface="Times New Roman"/>
              </a:rPr>
              <a:t>an </a:t>
            </a:r>
            <a:r>
              <a:rPr dirty="0" sz="1200" spc="-5">
                <a:latin typeface="Times New Roman"/>
                <a:cs typeface="Times New Roman"/>
              </a:rPr>
              <a:t>enterprise with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deployment, the </a:t>
            </a:r>
            <a:r>
              <a:rPr dirty="0" sz="1200" spc="-5">
                <a:latin typeface="Times New Roman"/>
                <a:cs typeface="Times New Roman"/>
              </a:rPr>
              <a:t>policy engine can </a:t>
            </a:r>
            <a:r>
              <a:rPr dirty="0" sz="1200">
                <a:latin typeface="Times New Roman"/>
                <a:cs typeface="Times New Roman"/>
              </a:rPr>
              <a:t>be </a:t>
            </a:r>
            <a:r>
              <a:rPr dirty="0" sz="1200" spc="-5">
                <a:latin typeface="Times New Roman"/>
                <a:cs typeface="Times New Roman"/>
              </a:rPr>
              <a:t>thought </a:t>
            </a:r>
            <a:r>
              <a:rPr dirty="0" sz="1200">
                <a:latin typeface="Times New Roman"/>
                <a:cs typeface="Times New Roman"/>
              </a:rPr>
              <a:t>of as the brain and  the </a:t>
            </a:r>
            <a:r>
              <a:rPr dirty="0" sz="1200" spc="-5">
                <a:latin typeface="Times New Roman"/>
                <a:cs typeface="Times New Roman"/>
              </a:rPr>
              <a:t>PE’s trust algorithm as </a:t>
            </a:r>
            <a:r>
              <a:rPr dirty="0" sz="1200">
                <a:latin typeface="Times New Roman"/>
                <a:cs typeface="Times New Roman"/>
              </a:rPr>
              <a:t>its </a:t>
            </a:r>
            <a:r>
              <a:rPr dirty="0" sz="1200" spc="-5">
                <a:latin typeface="Times New Roman"/>
                <a:cs typeface="Times New Roman"/>
              </a:rPr>
              <a:t>primary </a:t>
            </a:r>
            <a:r>
              <a:rPr dirty="0" sz="1200">
                <a:latin typeface="Times New Roman"/>
                <a:cs typeface="Times New Roman"/>
              </a:rPr>
              <a:t>thought </a:t>
            </a:r>
            <a:r>
              <a:rPr dirty="0" sz="1200" spc="-5">
                <a:latin typeface="Times New Roman"/>
                <a:cs typeface="Times New Roman"/>
              </a:rPr>
              <a:t>process. The trust algorithm (TA) </a:t>
            </a:r>
            <a:r>
              <a:rPr dirty="0" sz="1200">
                <a:latin typeface="Times New Roman"/>
                <a:cs typeface="Times New Roman"/>
              </a:rPr>
              <a:t>is the process  used by the policy </a:t>
            </a:r>
            <a:r>
              <a:rPr dirty="0" sz="1200" spc="-5">
                <a:latin typeface="Times New Roman"/>
                <a:cs typeface="Times New Roman"/>
              </a:rPr>
              <a:t>engine </a:t>
            </a:r>
            <a:r>
              <a:rPr dirty="0" sz="1200">
                <a:latin typeface="Times New Roman"/>
                <a:cs typeface="Times New Roman"/>
              </a:rPr>
              <a:t>to </a:t>
            </a:r>
            <a:r>
              <a:rPr dirty="0" sz="1200" spc="-5">
                <a:latin typeface="Times New Roman"/>
                <a:cs typeface="Times New Roman"/>
              </a:rPr>
              <a:t>ultimately grant </a:t>
            </a:r>
            <a:r>
              <a:rPr dirty="0" sz="1200">
                <a:latin typeface="Times New Roman"/>
                <a:cs typeface="Times New Roman"/>
              </a:rPr>
              <a:t>or </a:t>
            </a:r>
            <a:r>
              <a:rPr dirty="0" sz="1200" spc="-5">
                <a:latin typeface="Times New Roman"/>
                <a:cs typeface="Times New Roman"/>
              </a:rPr>
              <a:t>deny access to </a:t>
            </a:r>
            <a:r>
              <a:rPr dirty="0" sz="1200">
                <a:latin typeface="Times New Roman"/>
                <a:cs typeface="Times New Roman"/>
              </a:rPr>
              <a:t>a </a:t>
            </a:r>
            <a:r>
              <a:rPr dirty="0" sz="1200" spc="-5">
                <a:latin typeface="Times New Roman"/>
                <a:cs typeface="Times New Roman"/>
              </a:rPr>
              <a:t>resource. The </a:t>
            </a:r>
            <a:r>
              <a:rPr dirty="0" sz="1200">
                <a:latin typeface="Times New Roman"/>
                <a:cs typeface="Times New Roman"/>
              </a:rPr>
              <a:t>policy engine  takes </a:t>
            </a:r>
            <a:r>
              <a:rPr dirty="0" sz="1200" spc="-5">
                <a:latin typeface="Times New Roman"/>
                <a:cs typeface="Times New Roman"/>
              </a:rPr>
              <a:t>input from multiple sources (see S</a:t>
            </a:r>
            <a:r>
              <a:rPr dirty="0" sz="1200" spc="-5">
                <a:latin typeface="Times New Roman"/>
                <a:cs typeface="Times New Roman"/>
                <a:hlinkClick r:id="rId2" action="ppaction://hlinksldjump"/>
              </a:rPr>
              <a:t>ection 3</a:t>
            </a:r>
            <a:r>
              <a:rPr dirty="0" sz="1200" spc="-5">
                <a:latin typeface="Times New Roman"/>
                <a:cs typeface="Times New Roman"/>
              </a:rPr>
              <a:t>): </a:t>
            </a:r>
            <a:r>
              <a:rPr dirty="0" sz="1200">
                <a:latin typeface="Times New Roman"/>
                <a:cs typeface="Times New Roman"/>
              </a:rPr>
              <a:t>the </a:t>
            </a:r>
            <a:r>
              <a:rPr dirty="0" sz="1200" spc="-5">
                <a:latin typeface="Times New Roman"/>
                <a:cs typeface="Times New Roman"/>
              </a:rPr>
              <a:t>policy database with observable  information </a:t>
            </a:r>
            <a:r>
              <a:rPr dirty="0" sz="1200">
                <a:latin typeface="Times New Roman"/>
                <a:cs typeface="Times New Roman"/>
              </a:rPr>
              <a:t>about </a:t>
            </a:r>
            <a:r>
              <a:rPr dirty="0" sz="1200" spc="-5">
                <a:latin typeface="Times New Roman"/>
                <a:cs typeface="Times New Roman"/>
              </a:rPr>
              <a:t>subjects, subject attributes and roles, historical subject behavior patterns,  threat intelligence sources, </a:t>
            </a:r>
            <a:r>
              <a:rPr dirty="0" sz="1200">
                <a:latin typeface="Times New Roman"/>
                <a:cs typeface="Times New Roman"/>
              </a:rPr>
              <a:t>and </a:t>
            </a:r>
            <a:r>
              <a:rPr dirty="0" sz="1200" spc="-5">
                <a:latin typeface="Times New Roman"/>
                <a:cs typeface="Times New Roman"/>
              </a:rPr>
              <a:t>other metadata sources. The process can be </a:t>
            </a:r>
            <a:r>
              <a:rPr dirty="0" sz="1200">
                <a:latin typeface="Times New Roman"/>
                <a:cs typeface="Times New Roman"/>
              </a:rPr>
              <a:t>grouped </a:t>
            </a:r>
            <a:r>
              <a:rPr dirty="0" sz="1200" spc="-5">
                <a:latin typeface="Times New Roman"/>
                <a:cs typeface="Times New Roman"/>
              </a:rPr>
              <a:t>into broad  categories and visualized </a:t>
            </a:r>
            <a:r>
              <a:rPr dirty="0" sz="1200">
                <a:latin typeface="Times New Roman"/>
                <a:cs typeface="Times New Roman"/>
              </a:rPr>
              <a:t>in </a:t>
            </a:r>
            <a:r>
              <a:rPr dirty="0" sz="1200" spc="-5">
                <a:latin typeface="Times New Roman"/>
                <a:cs typeface="Times New Roman"/>
              </a:rPr>
              <a:t>Figure</a:t>
            </a:r>
            <a:r>
              <a:rPr dirty="0" sz="1200" spc="5">
                <a:latin typeface="Times New Roman"/>
                <a:cs typeface="Times New Roman"/>
              </a:rPr>
              <a:t> </a:t>
            </a:r>
            <a:r>
              <a:rPr dirty="0" sz="1200">
                <a:latin typeface="Times New Roman"/>
                <a:cs typeface="Times New Roman"/>
              </a:rPr>
              <a:t>7.</a:t>
            </a:r>
            <a:endParaRPr sz="1200">
              <a:latin typeface="Times New Roman"/>
              <a:cs typeface="Times New Roman"/>
            </a:endParaRPr>
          </a:p>
        </p:txBody>
      </p:sp>
      <p:sp>
        <p:nvSpPr>
          <p:cNvPr id="7" name="object 7"/>
          <p:cNvSpPr/>
          <p:nvPr/>
        </p:nvSpPr>
        <p:spPr>
          <a:xfrm>
            <a:off x="2518410" y="931163"/>
            <a:ext cx="2735287" cy="2455263"/>
          </a:xfrm>
          <a:prstGeom prst="rect">
            <a:avLst/>
          </a:prstGeom>
          <a:blipFill>
            <a:blip r:embed="rId3"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4172965"/>
            <a:ext cx="5960110" cy="4682490"/>
          </a:xfrm>
          <a:prstGeom prst="rect">
            <a:avLst/>
          </a:prstGeom>
        </p:spPr>
        <p:txBody>
          <a:bodyPr wrap="square" lIns="0" tIns="12700" rIns="0" bIns="0" rtlCol="0" vert="horz">
            <a:spAutoFit/>
          </a:bodyPr>
          <a:lstStyle/>
          <a:p>
            <a:pPr algn="ctr" marL="9525">
              <a:lnSpc>
                <a:spcPct val="100000"/>
              </a:lnSpc>
              <a:spcBef>
                <a:spcPts val="100"/>
              </a:spcBef>
            </a:pPr>
            <a:r>
              <a:rPr dirty="0" sz="900" spc="-5" b="1">
                <a:latin typeface="Arial"/>
                <a:cs typeface="Arial"/>
              </a:rPr>
              <a:t>Figure 7: Trust Algorithm Input</a:t>
            </a:r>
            <a:endParaRPr sz="900">
              <a:latin typeface="Arial"/>
              <a:cs typeface="Arial"/>
            </a:endParaRPr>
          </a:p>
          <a:p>
            <a:pPr>
              <a:lnSpc>
                <a:spcPct val="100000"/>
              </a:lnSpc>
              <a:spcBef>
                <a:spcPts val="15"/>
              </a:spcBef>
            </a:pPr>
            <a:endParaRPr sz="1050">
              <a:latin typeface="Arial"/>
              <a:cs typeface="Arial"/>
            </a:endParaRPr>
          </a:p>
          <a:p>
            <a:pPr marL="12700" marR="285750">
              <a:lnSpc>
                <a:spcPts val="1380"/>
              </a:lnSpc>
            </a:pPr>
            <a:r>
              <a:rPr dirty="0" sz="1200">
                <a:latin typeface="Times New Roman"/>
                <a:cs typeface="Times New Roman"/>
              </a:rPr>
              <a:t>In the </a:t>
            </a:r>
            <a:r>
              <a:rPr dirty="0" sz="1200" spc="-5">
                <a:latin typeface="Times New Roman"/>
                <a:cs typeface="Times New Roman"/>
              </a:rPr>
              <a:t>figure, </a:t>
            </a:r>
            <a:r>
              <a:rPr dirty="0" sz="1200">
                <a:latin typeface="Times New Roman"/>
                <a:cs typeface="Times New Roman"/>
              </a:rPr>
              <a:t>the </a:t>
            </a:r>
            <a:r>
              <a:rPr dirty="0" sz="1200" spc="-5">
                <a:latin typeface="Times New Roman"/>
                <a:cs typeface="Times New Roman"/>
              </a:rPr>
              <a:t>inputs can </a:t>
            </a:r>
            <a:r>
              <a:rPr dirty="0" sz="1200">
                <a:latin typeface="Times New Roman"/>
                <a:cs typeface="Times New Roman"/>
              </a:rPr>
              <a:t>be </a:t>
            </a:r>
            <a:r>
              <a:rPr dirty="0" sz="1200" spc="-5">
                <a:latin typeface="Times New Roman"/>
                <a:cs typeface="Times New Roman"/>
              </a:rPr>
              <a:t>broken </a:t>
            </a:r>
            <a:r>
              <a:rPr dirty="0" sz="1200">
                <a:latin typeface="Times New Roman"/>
                <a:cs typeface="Times New Roman"/>
              </a:rPr>
              <a:t>into </a:t>
            </a:r>
            <a:r>
              <a:rPr dirty="0" sz="1200" spc="-5">
                <a:latin typeface="Times New Roman"/>
                <a:cs typeface="Times New Roman"/>
              </a:rPr>
              <a:t>categories based </a:t>
            </a:r>
            <a:r>
              <a:rPr dirty="0" sz="1200">
                <a:latin typeface="Times New Roman"/>
                <a:cs typeface="Times New Roman"/>
              </a:rPr>
              <a:t>on </a:t>
            </a:r>
            <a:r>
              <a:rPr dirty="0" sz="1200" spc="-5">
                <a:latin typeface="Times New Roman"/>
                <a:cs typeface="Times New Roman"/>
              </a:rPr>
              <a:t>what they </a:t>
            </a:r>
            <a:r>
              <a:rPr dirty="0" sz="1200">
                <a:latin typeface="Times New Roman"/>
                <a:cs typeface="Times New Roman"/>
              </a:rPr>
              <a:t>provide to the </a:t>
            </a:r>
            <a:r>
              <a:rPr dirty="0" sz="1200" spc="-5">
                <a:latin typeface="Times New Roman"/>
                <a:cs typeface="Times New Roman"/>
              </a:rPr>
              <a:t>trust  algorithm.</a:t>
            </a:r>
            <a:endParaRPr sz="1200">
              <a:latin typeface="Times New Roman"/>
              <a:cs typeface="Times New Roman"/>
            </a:endParaRPr>
          </a:p>
          <a:p>
            <a:pPr>
              <a:lnSpc>
                <a:spcPct val="100000"/>
              </a:lnSpc>
              <a:spcBef>
                <a:spcPts val="20"/>
              </a:spcBef>
            </a:pPr>
            <a:endParaRPr sz="1100">
              <a:latin typeface="Times New Roman"/>
              <a:cs typeface="Times New Roman"/>
            </a:endParaRPr>
          </a:p>
          <a:p>
            <a:pPr marL="469900" marR="44450" indent="-228600">
              <a:lnSpc>
                <a:spcPts val="1380"/>
              </a:lnSpc>
              <a:buFont typeface="Symbol"/>
              <a:buChar char=""/>
              <a:tabLst>
                <a:tab pos="469265" algn="l"/>
                <a:tab pos="469900" algn="l"/>
              </a:tabLst>
            </a:pPr>
            <a:r>
              <a:rPr dirty="0" sz="1200" spc="-5" b="1">
                <a:latin typeface="Times New Roman"/>
                <a:cs typeface="Times New Roman"/>
              </a:rPr>
              <a:t>Access request: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the actual request from the subject. The resource requested </a:t>
            </a:r>
            <a:r>
              <a:rPr dirty="0" sz="1200">
                <a:latin typeface="Times New Roman"/>
                <a:cs typeface="Times New Roman"/>
              </a:rPr>
              <a:t>is the  </a:t>
            </a:r>
            <a:r>
              <a:rPr dirty="0" sz="1200" spc="-5">
                <a:latin typeface="Times New Roman"/>
                <a:cs typeface="Times New Roman"/>
              </a:rPr>
              <a:t>primary information used, </a:t>
            </a:r>
            <a:r>
              <a:rPr dirty="0" sz="1200">
                <a:latin typeface="Times New Roman"/>
                <a:cs typeface="Times New Roman"/>
              </a:rPr>
              <a:t>but </a:t>
            </a:r>
            <a:r>
              <a:rPr dirty="0" sz="1200" spc="-5">
                <a:latin typeface="Times New Roman"/>
                <a:cs typeface="Times New Roman"/>
              </a:rPr>
              <a:t>information about </a:t>
            </a:r>
            <a:r>
              <a:rPr dirty="0" sz="1200">
                <a:latin typeface="Times New Roman"/>
                <a:cs typeface="Times New Roman"/>
              </a:rPr>
              <a:t>the </a:t>
            </a:r>
            <a:r>
              <a:rPr dirty="0" sz="1200" spc="-5">
                <a:latin typeface="Times New Roman"/>
                <a:cs typeface="Times New Roman"/>
              </a:rPr>
              <a:t>requester </a:t>
            </a:r>
            <a:r>
              <a:rPr dirty="0" sz="1200">
                <a:latin typeface="Times New Roman"/>
                <a:cs typeface="Times New Roman"/>
              </a:rPr>
              <a:t>is </a:t>
            </a:r>
            <a:r>
              <a:rPr dirty="0" sz="1200" spc="-5">
                <a:latin typeface="Times New Roman"/>
                <a:cs typeface="Times New Roman"/>
              </a:rPr>
              <a:t>also used. This </a:t>
            </a:r>
            <a:r>
              <a:rPr dirty="0" sz="1200">
                <a:latin typeface="Times New Roman"/>
                <a:cs typeface="Times New Roman"/>
              </a:rPr>
              <a:t>can  include </a:t>
            </a:r>
            <a:r>
              <a:rPr dirty="0" sz="1200" spc="-5">
                <a:latin typeface="Times New Roman"/>
                <a:cs typeface="Times New Roman"/>
              </a:rPr>
              <a:t>OS </a:t>
            </a:r>
            <a:r>
              <a:rPr dirty="0" sz="1200">
                <a:latin typeface="Times New Roman"/>
                <a:cs typeface="Times New Roman"/>
              </a:rPr>
              <a:t>version, </a:t>
            </a:r>
            <a:r>
              <a:rPr dirty="0" sz="1200" spc="-5">
                <a:latin typeface="Times New Roman"/>
                <a:cs typeface="Times New Roman"/>
              </a:rPr>
              <a:t>software </a:t>
            </a:r>
            <a:r>
              <a:rPr dirty="0" sz="1200">
                <a:latin typeface="Times New Roman"/>
                <a:cs typeface="Times New Roman"/>
              </a:rPr>
              <a:t>used </a:t>
            </a:r>
            <a:r>
              <a:rPr dirty="0" sz="1200" spc="-5">
                <a:latin typeface="Times New Roman"/>
                <a:cs typeface="Times New Roman"/>
              </a:rPr>
              <a:t>(e.g., </a:t>
            </a:r>
            <a:r>
              <a:rPr dirty="0" sz="1200">
                <a:latin typeface="Times New Roman"/>
                <a:cs typeface="Times New Roman"/>
              </a:rPr>
              <a:t>does the </a:t>
            </a:r>
            <a:r>
              <a:rPr dirty="0" sz="1200" spc="-5">
                <a:latin typeface="Times New Roman"/>
                <a:cs typeface="Times New Roman"/>
              </a:rPr>
              <a:t>requesting application appear </a:t>
            </a:r>
            <a:r>
              <a:rPr dirty="0" sz="1200">
                <a:latin typeface="Times New Roman"/>
                <a:cs typeface="Times New Roman"/>
              </a:rPr>
              <a:t>on a </a:t>
            </a:r>
            <a:r>
              <a:rPr dirty="0" sz="1200" spc="-5">
                <a:latin typeface="Times New Roman"/>
                <a:cs typeface="Times New Roman"/>
              </a:rPr>
              <a:t>list  </a:t>
            </a:r>
            <a:r>
              <a:rPr dirty="0" sz="1200">
                <a:latin typeface="Times New Roman"/>
                <a:cs typeface="Times New Roman"/>
              </a:rPr>
              <a:t>of approved </a:t>
            </a:r>
            <a:r>
              <a:rPr dirty="0" sz="1200" spc="-5">
                <a:latin typeface="Times New Roman"/>
                <a:cs typeface="Times New Roman"/>
              </a:rPr>
              <a:t>applications?), </a:t>
            </a:r>
            <a:r>
              <a:rPr dirty="0" sz="1200">
                <a:latin typeface="Times New Roman"/>
                <a:cs typeface="Times New Roman"/>
              </a:rPr>
              <a:t>and </a:t>
            </a:r>
            <a:r>
              <a:rPr dirty="0" sz="1200" spc="-5">
                <a:latin typeface="Times New Roman"/>
                <a:cs typeface="Times New Roman"/>
              </a:rPr>
              <a:t>patch </a:t>
            </a:r>
            <a:r>
              <a:rPr dirty="0" sz="1200">
                <a:latin typeface="Times New Roman"/>
                <a:cs typeface="Times New Roman"/>
              </a:rPr>
              <a:t>level. </a:t>
            </a:r>
            <a:r>
              <a:rPr dirty="0" sz="1200" spc="-5">
                <a:latin typeface="Times New Roman"/>
                <a:cs typeface="Times New Roman"/>
              </a:rPr>
              <a:t>Depending </a:t>
            </a:r>
            <a:r>
              <a:rPr dirty="0" sz="1200">
                <a:latin typeface="Times New Roman"/>
                <a:cs typeface="Times New Roman"/>
              </a:rPr>
              <a:t>on </a:t>
            </a:r>
            <a:r>
              <a:rPr dirty="0" sz="1200" spc="-5">
                <a:latin typeface="Times New Roman"/>
                <a:cs typeface="Times New Roman"/>
              </a:rPr>
              <a:t>these factors and </a:t>
            </a:r>
            <a:r>
              <a:rPr dirty="0" sz="1200">
                <a:latin typeface="Times New Roman"/>
                <a:cs typeface="Times New Roman"/>
              </a:rPr>
              <a:t>the </a:t>
            </a:r>
            <a:r>
              <a:rPr dirty="0" sz="1200" spc="-5">
                <a:latin typeface="Times New Roman"/>
                <a:cs typeface="Times New Roman"/>
              </a:rPr>
              <a:t>asset  security posture, access to </a:t>
            </a:r>
            <a:r>
              <a:rPr dirty="0" sz="1200">
                <a:latin typeface="Times New Roman"/>
                <a:cs typeface="Times New Roman"/>
              </a:rPr>
              <a:t>assets </a:t>
            </a:r>
            <a:r>
              <a:rPr dirty="0" sz="1200" spc="-5">
                <a:latin typeface="Times New Roman"/>
                <a:cs typeface="Times New Roman"/>
              </a:rPr>
              <a:t>might </a:t>
            </a:r>
            <a:r>
              <a:rPr dirty="0" sz="1200">
                <a:latin typeface="Times New Roman"/>
                <a:cs typeface="Times New Roman"/>
              </a:rPr>
              <a:t>be </a:t>
            </a:r>
            <a:r>
              <a:rPr dirty="0" sz="1200" spc="-5">
                <a:latin typeface="Times New Roman"/>
                <a:cs typeface="Times New Roman"/>
              </a:rPr>
              <a:t>restricted </a:t>
            </a:r>
            <a:r>
              <a:rPr dirty="0" sz="1200">
                <a:latin typeface="Times New Roman"/>
                <a:cs typeface="Times New Roman"/>
              </a:rPr>
              <a:t>or</a:t>
            </a:r>
            <a:r>
              <a:rPr dirty="0" sz="1200" spc="25">
                <a:latin typeface="Times New Roman"/>
                <a:cs typeface="Times New Roman"/>
              </a:rPr>
              <a:t> </a:t>
            </a:r>
            <a:r>
              <a:rPr dirty="0" sz="1200" spc="-5">
                <a:latin typeface="Times New Roman"/>
                <a:cs typeface="Times New Roman"/>
              </a:rPr>
              <a:t>denied.</a:t>
            </a:r>
            <a:endParaRPr sz="1200">
              <a:latin typeface="Times New Roman"/>
              <a:cs typeface="Times New Roman"/>
            </a:endParaRPr>
          </a:p>
          <a:p>
            <a:pPr marL="469900" marR="5080" indent="-228600">
              <a:lnSpc>
                <a:spcPct val="95800"/>
              </a:lnSpc>
              <a:spcBef>
                <a:spcPts val="650"/>
              </a:spcBef>
              <a:buFont typeface="Symbol"/>
              <a:buChar char=""/>
              <a:tabLst>
                <a:tab pos="469265" algn="l"/>
                <a:tab pos="469900" algn="l"/>
              </a:tabLst>
            </a:pPr>
            <a:r>
              <a:rPr dirty="0" sz="1200" spc="-5" b="1">
                <a:latin typeface="Times New Roman"/>
                <a:cs typeface="Times New Roman"/>
              </a:rPr>
              <a:t>Subject database: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the “who” </a:t>
            </a:r>
            <a:r>
              <a:rPr dirty="0" sz="1200">
                <a:latin typeface="Times New Roman"/>
                <a:cs typeface="Times New Roman"/>
              </a:rPr>
              <a:t>that is </a:t>
            </a:r>
            <a:r>
              <a:rPr dirty="0" sz="1200" spc="-5">
                <a:latin typeface="Times New Roman"/>
                <a:cs typeface="Times New Roman"/>
              </a:rPr>
              <a:t>requesting access </a:t>
            </a:r>
            <a:r>
              <a:rPr dirty="0" sz="1200">
                <a:latin typeface="Times New Roman"/>
                <a:cs typeface="Times New Roman"/>
              </a:rPr>
              <a:t>to a </a:t>
            </a:r>
            <a:r>
              <a:rPr dirty="0" sz="1200" spc="-5">
                <a:latin typeface="Times New Roman"/>
                <a:cs typeface="Times New Roman"/>
              </a:rPr>
              <a:t>resource [SP800-63].  This </a:t>
            </a:r>
            <a:r>
              <a:rPr dirty="0" sz="1200">
                <a:latin typeface="Times New Roman"/>
                <a:cs typeface="Times New Roman"/>
              </a:rPr>
              <a:t>is </a:t>
            </a:r>
            <a:r>
              <a:rPr dirty="0" sz="1200" spc="-5">
                <a:latin typeface="Times New Roman"/>
                <a:cs typeface="Times New Roman"/>
              </a:rPr>
              <a:t>the set </a:t>
            </a:r>
            <a:r>
              <a:rPr dirty="0" sz="1200">
                <a:latin typeface="Times New Roman"/>
                <a:cs typeface="Times New Roman"/>
              </a:rPr>
              <a:t>of </a:t>
            </a:r>
            <a:r>
              <a:rPr dirty="0" sz="1200" spc="-5">
                <a:latin typeface="Times New Roman"/>
                <a:cs typeface="Times New Roman"/>
              </a:rPr>
              <a:t>subjects </a:t>
            </a:r>
            <a:r>
              <a:rPr dirty="0" sz="1200">
                <a:latin typeface="Times New Roman"/>
                <a:cs typeface="Times New Roman"/>
              </a:rPr>
              <a:t>(human </a:t>
            </a:r>
            <a:r>
              <a:rPr dirty="0" sz="1200" spc="-5">
                <a:latin typeface="Times New Roman"/>
                <a:cs typeface="Times New Roman"/>
              </a:rPr>
              <a:t>and processes) </a:t>
            </a:r>
            <a:r>
              <a:rPr dirty="0" sz="1200">
                <a:latin typeface="Times New Roman"/>
                <a:cs typeface="Times New Roman"/>
              </a:rPr>
              <a:t>of the </a:t>
            </a:r>
            <a:r>
              <a:rPr dirty="0" sz="1200" spc="-5">
                <a:latin typeface="Times New Roman"/>
                <a:cs typeface="Times New Roman"/>
              </a:rPr>
              <a:t>enterprise or collaborators and </a:t>
            </a:r>
            <a:r>
              <a:rPr dirty="0" sz="1200">
                <a:latin typeface="Times New Roman"/>
                <a:cs typeface="Times New Roman"/>
              </a:rPr>
              <a:t>a  </a:t>
            </a:r>
            <a:r>
              <a:rPr dirty="0" sz="1200" spc="-5">
                <a:latin typeface="Times New Roman"/>
                <a:cs typeface="Times New Roman"/>
              </a:rPr>
              <a:t>collection of subject attributes/privileges assigned. These subjects </a:t>
            </a:r>
            <a:r>
              <a:rPr dirty="0" sz="1200">
                <a:latin typeface="Times New Roman"/>
                <a:cs typeface="Times New Roman"/>
              </a:rPr>
              <a:t>and </a:t>
            </a:r>
            <a:r>
              <a:rPr dirty="0" sz="1200" spc="-5">
                <a:latin typeface="Times New Roman"/>
                <a:cs typeface="Times New Roman"/>
              </a:rPr>
              <a:t>attributes form the  </a:t>
            </a:r>
            <a:r>
              <a:rPr dirty="0" sz="1200">
                <a:latin typeface="Times New Roman"/>
                <a:cs typeface="Times New Roman"/>
              </a:rPr>
              <a:t>basis of </a:t>
            </a:r>
            <a:r>
              <a:rPr dirty="0" sz="1200" spc="-5">
                <a:latin typeface="Times New Roman"/>
                <a:cs typeface="Times New Roman"/>
              </a:rPr>
              <a:t>policies for resource access [SP800-162] [NISTIR </a:t>
            </a:r>
            <a:r>
              <a:rPr dirty="0" sz="1200">
                <a:latin typeface="Times New Roman"/>
                <a:cs typeface="Times New Roman"/>
              </a:rPr>
              <a:t>7987]. </a:t>
            </a:r>
            <a:r>
              <a:rPr dirty="0" sz="1200" spc="-5">
                <a:latin typeface="Times New Roman"/>
                <a:cs typeface="Times New Roman"/>
              </a:rPr>
              <a:t>User identities </a:t>
            </a:r>
            <a:r>
              <a:rPr dirty="0" sz="1200">
                <a:latin typeface="Times New Roman"/>
                <a:cs typeface="Times New Roman"/>
              </a:rPr>
              <a:t>can  include a </a:t>
            </a:r>
            <a:r>
              <a:rPr dirty="0" sz="1200" spc="-5">
                <a:latin typeface="Times New Roman"/>
                <a:cs typeface="Times New Roman"/>
              </a:rPr>
              <a:t>mix </a:t>
            </a:r>
            <a:r>
              <a:rPr dirty="0" sz="1200">
                <a:latin typeface="Times New Roman"/>
                <a:cs typeface="Times New Roman"/>
              </a:rPr>
              <a:t>of </a:t>
            </a:r>
            <a:r>
              <a:rPr dirty="0" sz="1200" spc="-5">
                <a:latin typeface="Times New Roman"/>
                <a:cs typeface="Times New Roman"/>
              </a:rPr>
              <a:t>logical identity </a:t>
            </a:r>
            <a:r>
              <a:rPr dirty="0" sz="1200">
                <a:latin typeface="Times New Roman"/>
                <a:cs typeface="Times New Roman"/>
              </a:rPr>
              <a:t>(e.g., account </a:t>
            </a:r>
            <a:r>
              <a:rPr dirty="0" sz="1200" spc="-5">
                <a:latin typeface="Times New Roman"/>
                <a:cs typeface="Times New Roman"/>
              </a:rPr>
              <a:t>ID) </a:t>
            </a:r>
            <a:r>
              <a:rPr dirty="0" sz="1200">
                <a:latin typeface="Times New Roman"/>
                <a:cs typeface="Times New Roman"/>
              </a:rPr>
              <a:t>and </a:t>
            </a:r>
            <a:r>
              <a:rPr dirty="0" sz="1200" spc="-5">
                <a:latin typeface="Times New Roman"/>
                <a:cs typeface="Times New Roman"/>
              </a:rPr>
              <a:t>results </a:t>
            </a:r>
            <a:r>
              <a:rPr dirty="0" sz="1200">
                <a:latin typeface="Times New Roman"/>
                <a:cs typeface="Times New Roman"/>
              </a:rPr>
              <a:t>of </a:t>
            </a:r>
            <a:r>
              <a:rPr dirty="0" sz="1200" spc="-5">
                <a:latin typeface="Times New Roman"/>
                <a:cs typeface="Times New Roman"/>
              </a:rPr>
              <a:t>authentication checks  performed by PEPs. Attributes of identity </a:t>
            </a:r>
            <a:r>
              <a:rPr dirty="0" sz="1200">
                <a:latin typeface="Times New Roman"/>
                <a:cs typeface="Times New Roman"/>
              </a:rPr>
              <a:t>that </a:t>
            </a:r>
            <a:r>
              <a:rPr dirty="0" sz="1200" spc="-5">
                <a:latin typeface="Times New Roman"/>
                <a:cs typeface="Times New Roman"/>
              </a:rPr>
              <a:t>can </a:t>
            </a:r>
            <a:r>
              <a:rPr dirty="0" sz="1200">
                <a:latin typeface="Times New Roman"/>
                <a:cs typeface="Times New Roman"/>
              </a:rPr>
              <a:t>be </a:t>
            </a:r>
            <a:r>
              <a:rPr dirty="0" sz="1200" spc="-5">
                <a:latin typeface="Times New Roman"/>
                <a:cs typeface="Times New Roman"/>
              </a:rPr>
              <a:t>factored </a:t>
            </a:r>
            <a:r>
              <a:rPr dirty="0" sz="1200">
                <a:latin typeface="Times New Roman"/>
                <a:cs typeface="Times New Roman"/>
              </a:rPr>
              <a:t>into </a:t>
            </a:r>
            <a:r>
              <a:rPr dirty="0" sz="1200" spc="-5">
                <a:latin typeface="Times New Roman"/>
                <a:cs typeface="Times New Roman"/>
              </a:rPr>
              <a:t>deriving </a:t>
            </a:r>
            <a:r>
              <a:rPr dirty="0" sz="1200">
                <a:latin typeface="Times New Roman"/>
                <a:cs typeface="Times New Roman"/>
              </a:rPr>
              <a:t>the  </a:t>
            </a:r>
            <a:r>
              <a:rPr dirty="0" sz="1200" spc="-5">
                <a:latin typeface="Times New Roman"/>
                <a:cs typeface="Times New Roman"/>
              </a:rPr>
              <a:t>confidence level include time </a:t>
            </a:r>
            <a:r>
              <a:rPr dirty="0" sz="1200">
                <a:latin typeface="Times New Roman"/>
                <a:cs typeface="Times New Roman"/>
              </a:rPr>
              <a:t>and </a:t>
            </a:r>
            <a:r>
              <a:rPr dirty="0" sz="1200" spc="-5">
                <a:latin typeface="Times New Roman"/>
                <a:cs typeface="Times New Roman"/>
              </a:rPr>
              <a:t>geolocation. </a:t>
            </a:r>
            <a:r>
              <a:rPr dirty="0" sz="1200">
                <a:latin typeface="Times New Roman"/>
                <a:cs typeface="Times New Roman"/>
              </a:rPr>
              <a:t>A </a:t>
            </a:r>
            <a:r>
              <a:rPr dirty="0" sz="1200" spc="-5">
                <a:latin typeface="Times New Roman"/>
                <a:cs typeface="Times New Roman"/>
              </a:rPr>
              <a:t>collection of privileges </a:t>
            </a:r>
            <a:r>
              <a:rPr dirty="0" sz="1200">
                <a:latin typeface="Times New Roman"/>
                <a:cs typeface="Times New Roman"/>
              </a:rPr>
              <a:t>given to  </a:t>
            </a:r>
            <a:r>
              <a:rPr dirty="0" sz="1200" spc="-5">
                <a:latin typeface="Times New Roman"/>
                <a:cs typeface="Times New Roman"/>
              </a:rPr>
              <a:t>multiple subjects </a:t>
            </a:r>
            <a:r>
              <a:rPr dirty="0" sz="1200">
                <a:latin typeface="Times New Roman"/>
                <a:cs typeface="Times New Roman"/>
              </a:rPr>
              <a:t>could </a:t>
            </a:r>
            <a:r>
              <a:rPr dirty="0" sz="1200" spc="-5">
                <a:latin typeface="Times New Roman"/>
                <a:cs typeface="Times New Roman"/>
              </a:rPr>
              <a:t>be </a:t>
            </a:r>
            <a:r>
              <a:rPr dirty="0" sz="1200">
                <a:latin typeface="Times New Roman"/>
                <a:cs typeface="Times New Roman"/>
              </a:rPr>
              <a:t>thought </a:t>
            </a:r>
            <a:r>
              <a:rPr dirty="0" sz="1200" spc="-5">
                <a:latin typeface="Times New Roman"/>
                <a:cs typeface="Times New Roman"/>
              </a:rPr>
              <a:t>of </a:t>
            </a:r>
            <a:r>
              <a:rPr dirty="0" sz="1200">
                <a:latin typeface="Times New Roman"/>
                <a:cs typeface="Times New Roman"/>
              </a:rPr>
              <a:t>as a </a:t>
            </a:r>
            <a:r>
              <a:rPr dirty="0" sz="1200" spc="-5">
                <a:latin typeface="Times New Roman"/>
                <a:cs typeface="Times New Roman"/>
              </a:rPr>
              <a:t>role, </a:t>
            </a:r>
            <a:r>
              <a:rPr dirty="0" sz="1200">
                <a:latin typeface="Times New Roman"/>
                <a:cs typeface="Times New Roman"/>
              </a:rPr>
              <a:t>but </a:t>
            </a:r>
            <a:r>
              <a:rPr dirty="0" sz="1200" spc="-5">
                <a:latin typeface="Times New Roman"/>
                <a:cs typeface="Times New Roman"/>
              </a:rPr>
              <a:t>privileges should </a:t>
            </a:r>
            <a:r>
              <a:rPr dirty="0" sz="1200">
                <a:latin typeface="Times New Roman"/>
                <a:cs typeface="Times New Roman"/>
              </a:rPr>
              <a:t>be </a:t>
            </a:r>
            <a:r>
              <a:rPr dirty="0" sz="1200" spc="-5">
                <a:latin typeface="Times New Roman"/>
                <a:cs typeface="Times New Roman"/>
              </a:rPr>
              <a:t>assigned </a:t>
            </a:r>
            <a:r>
              <a:rPr dirty="0" sz="1200">
                <a:latin typeface="Times New Roman"/>
                <a:cs typeface="Times New Roman"/>
              </a:rPr>
              <a:t>to a  </a:t>
            </a:r>
            <a:r>
              <a:rPr dirty="0" sz="1200" spc="-5">
                <a:latin typeface="Times New Roman"/>
                <a:cs typeface="Times New Roman"/>
              </a:rPr>
              <a:t>subject </a:t>
            </a:r>
            <a:r>
              <a:rPr dirty="0" sz="1200">
                <a:latin typeface="Times New Roman"/>
                <a:cs typeface="Times New Roman"/>
              </a:rPr>
              <a:t>on </a:t>
            </a:r>
            <a:r>
              <a:rPr dirty="0" sz="1200" spc="-5">
                <a:latin typeface="Times New Roman"/>
                <a:cs typeface="Times New Roman"/>
              </a:rPr>
              <a:t>an individual </a:t>
            </a:r>
            <a:r>
              <a:rPr dirty="0" sz="1200">
                <a:latin typeface="Times New Roman"/>
                <a:cs typeface="Times New Roman"/>
              </a:rPr>
              <a:t>basis and </a:t>
            </a:r>
            <a:r>
              <a:rPr dirty="0" sz="1200" spc="-5">
                <a:latin typeface="Times New Roman"/>
                <a:cs typeface="Times New Roman"/>
              </a:rPr>
              <a:t>not simply because </a:t>
            </a:r>
            <a:r>
              <a:rPr dirty="0" sz="1200">
                <a:latin typeface="Times New Roman"/>
                <a:cs typeface="Times New Roman"/>
              </a:rPr>
              <a:t>they </a:t>
            </a:r>
            <a:r>
              <a:rPr dirty="0" sz="1200" spc="-5">
                <a:latin typeface="Times New Roman"/>
                <a:cs typeface="Times New Roman"/>
              </a:rPr>
              <a:t>may fit </a:t>
            </a:r>
            <a:r>
              <a:rPr dirty="0" sz="1200">
                <a:latin typeface="Times New Roman"/>
                <a:cs typeface="Times New Roman"/>
              </a:rPr>
              <a:t>into a </a:t>
            </a:r>
            <a:r>
              <a:rPr dirty="0" sz="1200" spc="-5">
                <a:latin typeface="Times New Roman"/>
                <a:cs typeface="Times New Roman"/>
              </a:rPr>
              <a:t>particular role </a:t>
            </a:r>
            <a:r>
              <a:rPr dirty="0" sz="1200">
                <a:latin typeface="Times New Roman"/>
                <a:cs typeface="Times New Roman"/>
              </a:rPr>
              <a:t>in  the </a:t>
            </a:r>
            <a:r>
              <a:rPr dirty="0" sz="1200" spc="-5">
                <a:latin typeface="Times New Roman"/>
                <a:cs typeface="Times New Roman"/>
              </a:rPr>
              <a:t>organization. This collection should </a:t>
            </a:r>
            <a:r>
              <a:rPr dirty="0" sz="1200">
                <a:latin typeface="Times New Roman"/>
                <a:cs typeface="Times New Roman"/>
              </a:rPr>
              <a:t>be </a:t>
            </a:r>
            <a:r>
              <a:rPr dirty="0" sz="1200" spc="-5">
                <a:latin typeface="Times New Roman"/>
                <a:cs typeface="Times New Roman"/>
              </a:rPr>
              <a:t>encoded </a:t>
            </a:r>
            <a:r>
              <a:rPr dirty="0" sz="1200">
                <a:latin typeface="Times New Roman"/>
                <a:cs typeface="Times New Roman"/>
              </a:rPr>
              <a:t>and </a:t>
            </a:r>
            <a:r>
              <a:rPr dirty="0" sz="1200" spc="-5">
                <a:latin typeface="Times New Roman"/>
                <a:cs typeface="Times New Roman"/>
              </a:rPr>
              <a:t>stored </a:t>
            </a:r>
            <a:r>
              <a:rPr dirty="0" sz="1200">
                <a:latin typeface="Times New Roman"/>
                <a:cs typeface="Times New Roman"/>
              </a:rPr>
              <a:t>in an ID </a:t>
            </a:r>
            <a:r>
              <a:rPr dirty="0" sz="1200" spc="-5">
                <a:latin typeface="Times New Roman"/>
                <a:cs typeface="Times New Roman"/>
              </a:rPr>
              <a:t>management  </a:t>
            </a:r>
            <a:r>
              <a:rPr dirty="0" sz="1200">
                <a:latin typeface="Times New Roman"/>
                <a:cs typeface="Times New Roman"/>
              </a:rPr>
              <a:t>system and policy </a:t>
            </a:r>
            <a:r>
              <a:rPr dirty="0" sz="1200" spc="-5">
                <a:latin typeface="Times New Roman"/>
                <a:cs typeface="Times New Roman"/>
              </a:rPr>
              <a:t>database. This may </a:t>
            </a:r>
            <a:r>
              <a:rPr dirty="0" sz="1200">
                <a:latin typeface="Times New Roman"/>
                <a:cs typeface="Times New Roman"/>
              </a:rPr>
              <a:t>also </a:t>
            </a:r>
            <a:r>
              <a:rPr dirty="0" sz="1200" spc="-5">
                <a:latin typeface="Times New Roman"/>
                <a:cs typeface="Times New Roman"/>
              </a:rPr>
              <a:t>include </a:t>
            </a:r>
            <a:r>
              <a:rPr dirty="0" sz="1200">
                <a:latin typeface="Times New Roman"/>
                <a:cs typeface="Times New Roman"/>
              </a:rPr>
              <a:t>data </a:t>
            </a:r>
            <a:r>
              <a:rPr dirty="0" sz="1200" spc="-5">
                <a:latin typeface="Times New Roman"/>
                <a:cs typeface="Times New Roman"/>
              </a:rPr>
              <a:t>about </a:t>
            </a:r>
            <a:r>
              <a:rPr dirty="0" sz="1200">
                <a:latin typeface="Times New Roman"/>
                <a:cs typeface="Times New Roman"/>
              </a:rPr>
              <a:t>past </a:t>
            </a:r>
            <a:r>
              <a:rPr dirty="0" sz="1200" spc="-5">
                <a:latin typeface="Times New Roman"/>
                <a:cs typeface="Times New Roman"/>
              </a:rPr>
              <a:t>observed subject  </a:t>
            </a:r>
            <a:r>
              <a:rPr dirty="0" sz="1200">
                <a:latin typeface="Times New Roman"/>
                <a:cs typeface="Times New Roman"/>
              </a:rPr>
              <a:t>behavior in some </a:t>
            </a:r>
            <a:r>
              <a:rPr dirty="0" sz="1200" spc="-5">
                <a:latin typeface="Times New Roman"/>
                <a:cs typeface="Times New Roman"/>
              </a:rPr>
              <a:t>(TA) variants (see Section</a:t>
            </a:r>
            <a:r>
              <a:rPr dirty="0" sz="1200" spc="-10">
                <a:latin typeface="Times New Roman"/>
                <a:cs typeface="Times New Roman"/>
              </a:rPr>
              <a:t> </a:t>
            </a:r>
            <a:r>
              <a:rPr dirty="0" sz="1200" spc="-5">
                <a:latin typeface="Times New Roman"/>
                <a:cs typeface="Times New Roman"/>
                <a:hlinkClick r:id="rId2" action="ppaction://hlinksldjump"/>
              </a:rPr>
              <a:t>3.3.1</a:t>
            </a:r>
            <a:r>
              <a:rPr dirty="0" sz="1200" spc="-5">
                <a:latin typeface="Times New Roman"/>
                <a:cs typeface="Times New Roman"/>
              </a:rPr>
              <a:t>).</a:t>
            </a:r>
            <a:endParaRPr sz="1200">
              <a:latin typeface="Times New Roman"/>
              <a:cs typeface="Times New Roman"/>
            </a:endParaRPr>
          </a:p>
          <a:p>
            <a:pPr marL="469900" marR="123189" indent="-228600">
              <a:lnSpc>
                <a:spcPct val="96000"/>
              </a:lnSpc>
              <a:spcBef>
                <a:spcPts val="680"/>
              </a:spcBef>
              <a:buFont typeface="Symbol"/>
              <a:buChar char=""/>
              <a:tabLst>
                <a:tab pos="469265" algn="l"/>
                <a:tab pos="469900" algn="l"/>
              </a:tabLst>
            </a:pPr>
            <a:r>
              <a:rPr dirty="0" sz="1200" spc="-5" b="1">
                <a:latin typeface="Times New Roman"/>
                <a:cs typeface="Times New Roman"/>
              </a:rPr>
              <a:t>Asset database (and observable status): </a:t>
            </a:r>
            <a:r>
              <a:rPr dirty="0" sz="1200" spc="-5">
                <a:latin typeface="Times New Roman"/>
                <a:cs typeface="Times New Roman"/>
              </a:rPr>
              <a:t>This </a:t>
            </a:r>
            <a:r>
              <a:rPr dirty="0" sz="1200">
                <a:latin typeface="Times New Roman"/>
                <a:cs typeface="Times New Roman"/>
              </a:rPr>
              <a:t>is the </a:t>
            </a:r>
            <a:r>
              <a:rPr dirty="0" sz="1200" spc="-5">
                <a:latin typeface="Times New Roman"/>
                <a:cs typeface="Times New Roman"/>
              </a:rPr>
              <a:t>database </a:t>
            </a:r>
            <a:r>
              <a:rPr dirty="0" sz="1200">
                <a:latin typeface="Times New Roman"/>
                <a:cs typeface="Times New Roman"/>
              </a:rPr>
              <a:t>that </a:t>
            </a:r>
            <a:r>
              <a:rPr dirty="0" sz="1200" spc="-5">
                <a:latin typeface="Times New Roman"/>
                <a:cs typeface="Times New Roman"/>
              </a:rPr>
              <a:t>contains </a:t>
            </a:r>
            <a:r>
              <a:rPr dirty="0" sz="1200">
                <a:latin typeface="Times New Roman"/>
                <a:cs typeface="Times New Roman"/>
              </a:rPr>
              <a:t>the </a:t>
            </a:r>
            <a:r>
              <a:rPr dirty="0" sz="1200" spc="-5">
                <a:latin typeface="Times New Roman"/>
                <a:cs typeface="Times New Roman"/>
              </a:rPr>
              <a:t>known  </a:t>
            </a:r>
            <a:r>
              <a:rPr dirty="0" sz="1200">
                <a:latin typeface="Times New Roman"/>
                <a:cs typeface="Times New Roman"/>
              </a:rPr>
              <a:t>status </a:t>
            </a:r>
            <a:r>
              <a:rPr dirty="0" sz="1200" spc="-5">
                <a:latin typeface="Times New Roman"/>
                <a:cs typeface="Times New Roman"/>
              </a:rPr>
              <a:t>of each enterprise-owned </a:t>
            </a:r>
            <a:r>
              <a:rPr dirty="0" sz="1200">
                <a:latin typeface="Times New Roman"/>
                <a:cs typeface="Times New Roman"/>
              </a:rPr>
              <a:t>(and possibly </a:t>
            </a:r>
            <a:r>
              <a:rPr dirty="0" sz="1200" spc="-5">
                <a:latin typeface="Times New Roman"/>
                <a:cs typeface="Times New Roman"/>
              </a:rPr>
              <a:t>known nonenterprise/BYOD) asset  (physical and virtual, </a:t>
            </a:r>
            <a:r>
              <a:rPr dirty="0" sz="1200">
                <a:latin typeface="Times New Roman"/>
                <a:cs typeface="Times New Roman"/>
              </a:rPr>
              <a:t>to some </a:t>
            </a:r>
            <a:r>
              <a:rPr dirty="0" sz="1200" spc="-5">
                <a:latin typeface="Times New Roman"/>
                <a:cs typeface="Times New Roman"/>
              </a:rPr>
              <a:t>extent). This </a:t>
            </a:r>
            <a:r>
              <a:rPr dirty="0" sz="1200">
                <a:latin typeface="Times New Roman"/>
                <a:cs typeface="Times New Roman"/>
              </a:rPr>
              <a:t>is </a:t>
            </a:r>
            <a:r>
              <a:rPr dirty="0" sz="1200" spc="-5">
                <a:latin typeface="Times New Roman"/>
                <a:cs typeface="Times New Roman"/>
              </a:rPr>
              <a:t>compared </a:t>
            </a:r>
            <a:r>
              <a:rPr dirty="0" sz="1200">
                <a:latin typeface="Times New Roman"/>
                <a:cs typeface="Times New Roman"/>
              </a:rPr>
              <a:t>to </a:t>
            </a:r>
            <a:r>
              <a:rPr dirty="0" sz="1200" spc="-5">
                <a:latin typeface="Times New Roman"/>
                <a:cs typeface="Times New Roman"/>
              </a:rPr>
              <a:t>the observable </a:t>
            </a:r>
            <a:r>
              <a:rPr dirty="0" sz="1200">
                <a:latin typeface="Times New Roman"/>
                <a:cs typeface="Times New Roman"/>
              </a:rPr>
              <a:t>status </a:t>
            </a:r>
            <a:r>
              <a:rPr dirty="0" sz="1200" spc="-5">
                <a:latin typeface="Times New Roman"/>
                <a:cs typeface="Times New Roman"/>
              </a:rPr>
              <a:t>of the  </a:t>
            </a:r>
            <a:r>
              <a:rPr dirty="0" sz="1200">
                <a:latin typeface="Times New Roman"/>
                <a:cs typeface="Times New Roman"/>
              </a:rPr>
              <a:t>asset </a:t>
            </a:r>
            <a:r>
              <a:rPr dirty="0" sz="1200" spc="-5">
                <a:latin typeface="Times New Roman"/>
                <a:cs typeface="Times New Roman"/>
              </a:rPr>
              <a:t>making </a:t>
            </a:r>
            <a:r>
              <a:rPr dirty="0" sz="1200">
                <a:latin typeface="Times New Roman"/>
                <a:cs typeface="Times New Roman"/>
              </a:rPr>
              <a:t>the </a:t>
            </a:r>
            <a:r>
              <a:rPr dirty="0" sz="1200" spc="-5">
                <a:latin typeface="Times New Roman"/>
                <a:cs typeface="Times New Roman"/>
              </a:rPr>
              <a:t>request </a:t>
            </a:r>
            <a:r>
              <a:rPr dirty="0" sz="1200">
                <a:latin typeface="Times New Roman"/>
                <a:cs typeface="Times New Roman"/>
              </a:rPr>
              <a:t>and can </a:t>
            </a:r>
            <a:r>
              <a:rPr dirty="0" sz="1200" spc="-5">
                <a:latin typeface="Times New Roman"/>
                <a:cs typeface="Times New Roman"/>
              </a:rPr>
              <a:t>include OS </a:t>
            </a:r>
            <a:r>
              <a:rPr dirty="0" sz="1200">
                <a:latin typeface="Times New Roman"/>
                <a:cs typeface="Times New Roman"/>
              </a:rPr>
              <a:t>version, </a:t>
            </a:r>
            <a:r>
              <a:rPr dirty="0" sz="1200" spc="-5">
                <a:latin typeface="Times New Roman"/>
                <a:cs typeface="Times New Roman"/>
              </a:rPr>
              <a:t>software present, and </a:t>
            </a:r>
            <a:r>
              <a:rPr dirty="0" sz="1200">
                <a:latin typeface="Times New Roman"/>
                <a:cs typeface="Times New Roman"/>
              </a:rPr>
              <a:t>its</a:t>
            </a:r>
            <a:r>
              <a:rPr dirty="0" sz="1200" spc="65">
                <a:latin typeface="Times New Roman"/>
                <a:cs typeface="Times New Roman"/>
              </a:rPr>
              <a:t> </a:t>
            </a:r>
            <a:r>
              <a:rPr dirty="0" sz="1200" spc="-5">
                <a:latin typeface="Times New Roman"/>
                <a:cs typeface="Times New Roman"/>
              </a:rPr>
              <a:t>integrity,</a:t>
            </a:r>
            <a:endParaRPr sz="1200">
              <a:latin typeface="Times New Roman"/>
              <a:cs typeface="Times New Roman"/>
            </a:endParaRPr>
          </a:p>
        </p:txBody>
      </p:sp>
      <p:sp>
        <p:nvSpPr>
          <p:cNvPr id="7" name="object 7"/>
          <p:cNvSpPr/>
          <p:nvPr/>
        </p:nvSpPr>
        <p:spPr>
          <a:xfrm>
            <a:off x="1605914" y="931163"/>
            <a:ext cx="4560568" cy="3184877"/>
          </a:xfrm>
          <a:prstGeom prst="rect">
            <a:avLst/>
          </a:prstGeom>
          <a:blipFill>
            <a:blip r:embed="rId3" cstate="print"/>
            <a:stretch>
              <a:fillRect/>
            </a:stretch>
          </a:blipFill>
        </p:spPr>
        <p:txBody>
          <a:bodyPr wrap="square" lIns="0" tIns="0" rIns="0" bIns="0" rtlCol="0"/>
          <a:lstStyle/>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8365" cy="8150859"/>
          </a:xfrm>
          <a:prstGeom prst="rect">
            <a:avLst/>
          </a:prstGeom>
        </p:spPr>
        <p:txBody>
          <a:bodyPr wrap="square" lIns="0" tIns="24765" rIns="0" bIns="0" rtlCol="0" vert="horz">
            <a:spAutoFit/>
          </a:bodyPr>
          <a:lstStyle/>
          <a:p>
            <a:pPr marL="469900" marR="15240">
              <a:lnSpc>
                <a:spcPts val="1380"/>
              </a:lnSpc>
              <a:spcBef>
                <a:spcPts val="195"/>
              </a:spcBef>
            </a:pPr>
            <a:r>
              <a:rPr dirty="0" sz="1200" spc="-5">
                <a:latin typeface="Times New Roman"/>
                <a:cs typeface="Times New Roman"/>
              </a:rPr>
              <a:t>location (network location </a:t>
            </a:r>
            <a:r>
              <a:rPr dirty="0" sz="1200">
                <a:latin typeface="Times New Roman"/>
                <a:cs typeface="Times New Roman"/>
              </a:rPr>
              <a:t>and </a:t>
            </a:r>
            <a:r>
              <a:rPr dirty="0" sz="1200" spc="-5">
                <a:latin typeface="Times New Roman"/>
                <a:cs typeface="Times New Roman"/>
              </a:rPr>
              <a:t>geolocation), </a:t>
            </a:r>
            <a:r>
              <a:rPr dirty="0" sz="1200">
                <a:latin typeface="Times New Roman"/>
                <a:cs typeface="Times New Roman"/>
              </a:rPr>
              <a:t>and </a:t>
            </a:r>
            <a:r>
              <a:rPr dirty="0" sz="1200" spc="-5">
                <a:latin typeface="Times New Roman"/>
                <a:cs typeface="Times New Roman"/>
              </a:rPr>
              <a:t>patch level. Depending </a:t>
            </a:r>
            <a:r>
              <a:rPr dirty="0" sz="1200">
                <a:latin typeface="Times New Roman"/>
                <a:cs typeface="Times New Roman"/>
              </a:rPr>
              <a:t>on the </a:t>
            </a:r>
            <a:r>
              <a:rPr dirty="0" sz="1200" spc="-5">
                <a:latin typeface="Times New Roman"/>
                <a:cs typeface="Times New Roman"/>
              </a:rPr>
              <a:t>asset state  compared with this database, access </a:t>
            </a:r>
            <a:r>
              <a:rPr dirty="0" sz="1200">
                <a:latin typeface="Times New Roman"/>
                <a:cs typeface="Times New Roman"/>
              </a:rPr>
              <a:t>to </a:t>
            </a:r>
            <a:r>
              <a:rPr dirty="0" sz="1200" spc="-5">
                <a:latin typeface="Times New Roman"/>
                <a:cs typeface="Times New Roman"/>
              </a:rPr>
              <a:t>assets might </a:t>
            </a:r>
            <a:r>
              <a:rPr dirty="0" sz="1200">
                <a:latin typeface="Times New Roman"/>
                <a:cs typeface="Times New Roman"/>
              </a:rPr>
              <a:t>be </a:t>
            </a:r>
            <a:r>
              <a:rPr dirty="0" sz="1200" spc="-5">
                <a:latin typeface="Times New Roman"/>
                <a:cs typeface="Times New Roman"/>
              </a:rPr>
              <a:t>restricted </a:t>
            </a:r>
            <a:r>
              <a:rPr dirty="0" sz="1200">
                <a:latin typeface="Times New Roman"/>
                <a:cs typeface="Times New Roman"/>
              </a:rPr>
              <a:t>or</a:t>
            </a:r>
            <a:r>
              <a:rPr dirty="0" sz="1200" spc="70">
                <a:latin typeface="Times New Roman"/>
                <a:cs typeface="Times New Roman"/>
              </a:rPr>
              <a:t> </a:t>
            </a:r>
            <a:r>
              <a:rPr dirty="0" sz="1200" spc="-5">
                <a:latin typeface="Times New Roman"/>
                <a:cs typeface="Times New Roman"/>
              </a:rPr>
              <a:t>denied.</a:t>
            </a:r>
            <a:endParaRPr sz="1200">
              <a:latin typeface="Times New Roman"/>
              <a:cs typeface="Times New Roman"/>
            </a:endParaRPr>
          </a:p>
          <a:p>
            <a:pPr marL="469900" marR="41910" indent="-228600">
              <a:lnSpc>
                <a:spcPts val="1380"/>
              </a:lnSpc>
              <a:spcBef>
                <a:spcPts val="685"/>
              </a:spcBef>
              <a:buFont typeface="Symbol"/>
              <a:buChar char=""/>
              <a:tabLst>
                <a:tab pos="469265" algn="l"/>
                <a:tab pos="469900" algn="l"/>
              </a:tabLst>
            </a:pPr>
            <a:r>
              <a:rPr dirty="0" sz="1200" spc="-5" b="1">
                <a:latin typeface="Times New Roman"/>
                <a:cs typeface="Times New Roman"/>
              </a:rPr>
              <a:t>Resource requirements: </a:t>
            </a:r>
            <a:r>
              <a:rPr dirty="0" sz="1200" spc="-5">
                <a:latin typeface="Times New Roman"/>
                <a:cs typeface="Times New Roman"/>
              </a:rPr>
              <a:t>This set </a:t>
            </a:r>
            <a:r>
              <a:rPr dirty="0" sz="1200">
                <a:latin typeface="Times New Roman"/>
                <a:cs typeface="Times New Roman"/>
              </a:rPr>
              <a:t>of </a:t>
            </a:r>
            <a:r>
              <a:rPr dirty="0" sz="1200" spc="-5">
                <a:latin typeface="Times New Roman"/>
                <a:cs typeface="Times New Roman"/>
              </a:rPr>
              <a:t>policies complements the </a:t>
            </a:r>
            <a:r>
              <a:rPr dirty="0" sz="1200">
                <a:latin typeface="Times New Roman"/>
                <a:cs typeface="Times New Roman"/>
              </a:rPr>
              <a:t>user ID and </a:t>
            </a:r>
            <a:r>
              <a:rPr dirty="0" sz="1200" spc="-5">
                <a:latin typeface="Times New Roman"/>
                <a:cs typeface="Times New Roman"/>
              </a:rPr>
              <a:t>attributes  database [SP800-63] and defines </a:t>
            </a:r>
            <a:r>
              <a:rPr dirty="0" sz="1200">
                <a:latin typeface="Times New Roman"/>
                <a:cs typeface="Times New Roman"/>
              </a:rPr>
              <a:t>the </a:t>
            </a:r>
            <a:r>
              <a:rPr dirty="0" sz="1200" spc="-5">
                <a:latin typeface="Times New Roman"/>
                <a:cs typeface="Times New Roman"/>
              </a:rPr>
              <a:t>minimal requirements for access </a:t>
            </a:r>
            <a:r>
              <a:rPr dirty="0" sz="1200">
                <a:latin typeface="Times New Roman"/>
                <a:cs typeface="Times New Roman"/>
              </a:rPr>
              <a:t>to </a:t>
            </a:r>
            <a:r>
              <a:rPr dirty="0" sz="1200" spc="-5">
                <a:latin typeface="Times New Roman"/>
                <a:cs typeface="Times New Roman"/>
              </a:rPr>
              <a:t>the resource.  Requirements </a:t>
            </a:r>
            <a:r>
              <a:rPr dirty="0" sz="1200">
                <a:latin typeface="Times New Roman"/>
                <a:cs typeface="Times New Roman"/>
              </a:rPr>
              <a:t>may </a:t>
            </a:r>
            <a:r>
              <a:rPr dirty="0" sz="1200" spc="-5">
                <a:latin typeface="Times New Roman"/>
                <a:cs typeface="Times New Roman"/>
              </a:rPr>
              <a:t>include authenticator assurance levels, such </a:t>
            </a:r>
            <a:r>
              <a:rPr dirty="0" sz="1200">
                <a:latin typeface="Times New Roman"/>
                <a:cs typeface="Times New Roman"/>
              </a:rPr>
              <a:t>as </a:t>
            </a:r>
            <a:r>
              <a:rPr dirty="0" sz="1200" spc="-5">
                <a:latin typeface="Times New Roman"/>
                <a:cs typeface="Times New Roman"/>
              </a:rPr>
              <a:t>MFA network location  </a:t>
            </a:r>
            <a:r>
              <a:rPr dirty="0" sz="1200">
                <a:latin typeface="Times New Roman"/>
                <a:cs typeface="Times New Roman"/>
              </a:rPr>
              <a:t>(e.g., </a:t>
            </a:r>
            <a:r>
              <a:rPr dirty="0" sz="1200" spc="-5">
                <a:latin typeface="Times New Roman"/>
                <a:cs typeface="Times New Roman"/>
              </a:rPr>
              <a:t>deny access from overseas </a:t>
            </a:r>
            <a:r>
              <a:rPr dirty="0" sz="1200">
                <a:latin typeface="Times New Roman"/>
                <a:cs typeface="Times New Roman"/>
              </a:rPr>
              <a:t>IP </a:t>
            </a:r>
            <a:r>
              <a:rPr dirty="0" sz="1200" spc="-5">
                <a:latin typeface="Times New Roman"/>
                <a:cs typeface="Times New Roman"/>
              </a:rPr>
              <a:t>addresses), data sensitivity, </a:t>
            </a:r>
            <a:r>
              <a:rPr dirty="0" sz="1200">
                <a:latin typeface="Times New Roman"/>
                <a:cs typeface="Times New Roman"/>
              </a:rPr>
              <a:t>and </a:t>
            </a:r>
            <a:r>
              <a:rPr dirty="0" sz="1200" spc="-5">
                <a:latin typeface="Times New Roman"/>
                <a:cs typeface="Times New Roman"/>
              </a:rPr>
              <a:t>requests for asset  configuration. These requirements should </a:t>
            </a:r>
            <a:r>
              <a:rPr dirty="0" sz="1200">
                <a:latin typeface="Times New Roman"/>
                <a:cs typeface="Times New Roman"/>
              </a:rPr>
              <a:t>be </a:t>
            </a:r>
            <a:r>
              <a:rPr dirty="0" sz="1200" spc="-5">
                <a:latin typeface="Times New Roman"/>
                <a:cs typeface="Times New Roman"/>
              </a:rPr>
              <a:t>developed </a:t>
            </a:r>
            <a:r>
              <a:rPr dirty="0" sz="1200">
                <a:latin typeface="Times New Roman"/>
                <a:cs typeface="Times New Roman"/>
              </a:rPr>
              <a:t>by </a:t>
            </a:r>
            <a:r>
              <a:rPr dirty="0" sz="1200" spc="-5">
                <a:latin typeface="Times New Roman"/>
                <a:cs typeface="Times New Roman"/>
              </a:rPr>
              <a:t>both </a:t>
            </a:r>
            <a:r>
              <a:rPr dirty="0" sz="1200">
                <a:latin typeface="Times New Roman"/>
                <a:cs typeface="Times New Roman"/>
              </a:rPr>
              <a:t>the </a:t>
            </a:r>
            <a:r>
              <a:rPr dirty="0" sz="1200" spc="-5">
                <a:latin typeface="Times New Roman"/>
                <a:cs typeface="Times New Roman"/>
              </a:rPr>
              <a:t>data custodian </a:t>
            </a:r>
            <a:r>
              <a:rPr dirty="0" sz="1200">
                <a:latin typeface="Times New Roman"/>
                <a:cs typeface="Times New Roman"/>
              </a:rPr>
              <a:t>(i.e.,  those </a:t>
            </a:r>
            <a:r>
              <a:rPr dirty="0" sz="1200" spc="-5">
                <a:latin typeface="Times New Roman"/>
                <a:cs typeface="Times New Roman"/>
              </a:rPr>
              <a:t>responsible </a:t>
            </a:r>
            <a:r>
              <a:rPr dirty="0" sz="1200">
                <a:latin typeface="Times New Roman"/>
                <a:cs typeface="Times New Roman"/>
              </a:rPr>
              <a:t>for </a:t>
            </a:r>
            <a:r>
              <a:rPr dirty="0" sz="1200" spc="-5">
                <a:latin typeface="Times New Roman"/>
                <a:cs typeface="Times New Roman"/>
              </a:rPr>
              <a:t>the </a:t>
            </a:r>
            <a:r>
              <a:rPr dirty="0" sz="1200">
                <a:latin typeface="Times New Roman"/>
                <a:cs typeface="Times New Roman"/>
              </a:rPr>
              <a:t>data) and </a:t>
            </a:r>
            <a:r>
              <a:rPr dirty="0" sz="1200" spc="-5">
                <a:latin typeface="Times New Roman"/>
                <a:cs typeface="Times New Roman"/>
              </a:rPr>
              <a:t>those responsible </a:t>
            </a:r>
            <a:r>
              <a:rPr dirty="0" sz="1200">
                <a:latin typeface="Times New Roman"/>
                <a:cs typeface="Times New Roman"/>
              </a:rPr>
              <a:t>for the </a:t>
            </a:r>
            <a:r>
              <a:rPr dirty="0" sz="1200" spc="-5">
                <a:latin typeface="Times New Roman"/>
                <a:cs typeface="Times New Roman"/>
              </a:rPr>
              <a:t>business processes that  utilize </a:t>
            </a:r>
            <a:r>
              <a:rPr dirty="0" sz="1200">
                <a:latin typeface="Times New Roman"/>
                <a:cs typeface="Times New Roman"/>
              </a:rPr>
              <a:t>the </a:t>
            </a:r>
            <a:r>
              <a:rPr dirty="0" sz="1200" spc="-5">
                <a:latin typeface="Times New Roman"/>
                <a:cs typeface="Times New Roman"/>
              </a:rPr>
              <a:t>data (i.e., those responsible </a:t>
            </a:r>
            <a:r>
              <a:rPr dirty="0" sz="1200">
                <a:latin typeface="Times New Roman"/>
                <a:cs typeface="Times New Roman"/>
              </a:rPr>
              <a:t>for the</a:t>
            </a:r>
            <a:r>
              <a:rPr dirty="0" sz="1200" spc="15">
                <a:latin typeface="Times New Roman"/>
                <a:cs typeface="Times New Roman"/>
              </a:rPr>
              <a:t> </a:t>
            </a:r>
            <a:r>
              <a:rPr dirty="0" sz="1200" spc="-5">
                <a:latin typeface="Times New Roman"/>
                <a:cs typeface="Times New Roman"/>
              </a:rPr>
              <a:t>mission).</a:t>
            </a:r>
            <a:endParaRPr sz="1200">
              <a:latin typeface="Times New Roman"/>
              <a:cs typeface="Times New Roman"/>
            </a:endParaRPr>
          </a:p>
          <a:p>
            <a:pPr marL="469900" marR="35560" indent="-228600">
              <a:lnSpc>
                <a:spcPts val="1380"/>
              </a:lnSpc>
              <a:spcBef>
                <a:spcPts val="685"/>
              </a:spcBef>
              <a:buFont typeface="Symbol"/>
              <a:buChar char=""/>
              <a:tabLst>
                <a:tab pos="469265" algn="l"/>
                <a:tab pos="469900" algn="l"/>
              </a:tabLst>
            </a:pPr>
            <a:r>
              <a:rPr dirty="0" sz="1200" spc="-5" b="1">
                <a:latin typeface="Times New Roman"/>
                <a:cs typeface="Times New Roman"/>
              </a:rPr>
              <a:t>Threat intelligence: </a:t>
            </a:r>
            <a:r>
              <a:rPr dirty="0" sz="1200" spc="-5">
                <a:latin typeface="Times New Roman"/>
                <a:cs typeface="Times New Roman"/>
              </a:rPr>
              <a:t>This </a:t>
            </a:r>
            <a:r>
              <a:rPr dirty="0" sz="1200">
                <a:latin typeface="Times New Roman"/>
                <a:cs typeface="Times New Roman"/>
              </a:rPr>
              <a:t>is an </a:t>
            </a:r>
            <a:r>
              <a:rPr dirty="0" sz="1200" spc="-5">
                <a:latin typeface="Times New Roman"/>
                <a:cs typeface="Times New Roman"/>
              </a:rPr>
              <a:t>information </a:t>
            </a:r>
            <a:r>
              <a:rPr dirty="0" sz="1200">
                <a:latin typeface="Times New Roman"/>
                <a:cs typeface="Times New Roman"/>
              </a:rPr>
              <a:t>feed or feeds </a:t>
            </a:r>
            <a:r>
              <a:rPr dirty="0" sz="1200" spc="-5">
                <a:latin typeface="Times New Roman"/>
                <a:cs typeface="Times New Roman"/>
              </a:rPr>
              <a:t>about general threats </a:t>
            </a:r>
            <a:r>
              <a:rPr dirty="0" sz="1200">
                <a:latin typeface="Times New Roman"/>
                <a:cs typeface="Times New Roman"/>
              </a:rPr>
              <a:t>and </a:t>
            </a:r>
            <a:r>
              <a:rPr dirty="0" sz="1200" spc="-5">
                <a:latin typeface="Times New Roman"/>
                <a:cs typeface="Times New Roman"/>
              </a:rPr>
              <a:t>active  malware operating </a:t>
            </a:r>
            <a:r>
              <a:rPr dirty="0" sz="1200">
                <a:latin typeface="Times New Roman"/>
                <a:cs typeface="Times New Roman"/>
              </a:rPr>
              <a:t>on </a:t>
            </a:r>
            <a:r>
              <a:rPr dirty="0" sz="1200" spc="-5">
                <a:latin typeface="Times New Roman"/>
                <a:cs typeface="Times New Roman"/>
              </a:rPr>
              <a:t>the internet. This </a:t>
            </a:r>
            <a:r>
              <a:rPr dirty="0" sz="1200">
                <a:latin typeface="Times New Roman"/>
                <a:cs typeface="Times New Roman"/>
              </a:rPr>
              <a:t>could </a:t>
            </a:r>
            <a:r>
              <a:rPr dirty="0" sz="1200" spc="-5">
                <a:latin typeface="Times New Roman"/>
                <a:cs typeface="Times New Roman"/>
              </a:rPr>
              <a:t>also </a:t>
            </a:r>
            <a:r>
              <a:rPr dirty="0" sz="1200">
                <a:latin typeface="Times New Roman"/>
                <a:cs typeface="Times New Roman"/>
              </a:rPr>
              <a:t>include </a:t>
            </a:r>
            <a:r>
              <a:rPr dirty="0" sz="1200" spc="-5">
                <a:latin typeface="Times New Roman"/>
                <a:cs typeface="Times New Roman"/>
              </a:rPr>
              <a:t>specific information about  communication </a:t>
            </a:r>
            <a:r>
              <a:rPr dirty="0" sz="1200">
                <a:latin typeface="Times New Roman"/>
                <a:cs typeface="Times New Roman"/>
              </a:rPr>
              <a:t>seen </a:t>
            </a:r>
            <a:r>
              <a:rPr dirty="0" sz="1200" spc="-5">
                <a:latin typeface="Times New Roman"/>
                <a:cs typeface="Times New Roman"/>
              </a:rPr>
              <a:t>from </a:t>
            </a:r>
            <a:r>
              <a:rPr dirty="0" sz="1200">
                <a:latin typeface="Times New Roman"/>
                <a:cs typeface="Times New Roman"/>
              </a:rPr>
              <a:t>the </a:t>
            </a:r>
            <a:r>
              <a:rPr dirty="0" sz="1200" spc="-5">
                <a:latin typeface="Times New Roman"/>
                <a:cs typeface="Times New Roman"/>
              </a:rPr>
              <a:t>device </a:t>
            </a:r>
            <a:r>
              <a:rPr dirty="0" sz="1200">
                <a:latin typeface="Times New Roman"/>
                <a:cs typeface="Times New Roman"/>
              </a:rPr>
              <a:t>that may be </a:t>
            </a:r>
            <a:r>
              <a:rPr dirty="0" sz="1200" spc="-5">
                <a:latin typeface="Times New Roman"/>
                <a:cs typeface="Times New Roman"/>
              </a:rPr>
              <a:t>suspect (such </a:t>
            </a:r>
            <a:r>
              <a:rPr dirty="0" sz="1200">
                <a:latin typeface="Times New Roman"/>
                <a:cs typeface="Times New Roman"/>
              </a:rPr>
              <a:t>as </a:t>
            </a:r>
            <a:r>
              <a:rPr dirty="0" sz="1200" spc="-5">
                <a:latin typeface="Times New Roman"/>
                <a:cs typeface="Times New Roman"/>
              </a:rPr>
              <a:t>queries </a:t>
            </a:r>
            <a:r>
              <a:rPr dirty="0" sz="1200">
                <a:latin typeface="Times New Roman"/>
                <a:cs typeface="Times New Roman"/>
              </a:rPr>
              <a:t>for </a:t>
            </a:r>
            <a:r>
              <a:rPr dirty="0" sz="1200" spc="-5">
                <a:latin typeface="Times New Roman"/>
                <a:cs typeface="Times New Roman"/>
              </a:rPr>
              <a:t>possible  malware command </a:t>
            </a:r>
            <a:r>
              <a:rPr dirty="0" sz="1200">
                <a:latin typeface="Times New Roman"/>
                <a:cs typeface="Times New Roman"/>
              </a:rPr>
              <a:t>and </a:t>
            </a:r>
            <a:r>
              <a:rPr dirty="0" sz="1200" spc="-5">
                <a:latin typeface="Times New Roman"/>
                <a:cs typeface="Times New Roman"/>
              </a:rPr>
              <a:t>control nodes). These feeds </a:t>
            </a:r>
            <a:r>
              <a:rPr dirty="0" sz="1200">
                <a:latin typeface="Times New Roman"/>
                <a:cs typeface="Times New Roman"/>
              </a:rPr>
              <a:t>can be </a:t>
            </a:r>
            <a:r>
              <a:rPr dirty="0" sz="1200" spc="-5">
                <a:latin typeface="Times New Roman"/>
                <a:cs typeface="Times New Roman"/>
              </a:rPr>
              <a:t>external services </a:t>
            </a:r>
            <a:r>
              <a:rPr dirty="0" sz="1200">
                <a:latin typeface="Times New Roman"/>
                <a:cs typeface="Times New Roman"/>
              </a:rPr>
              <a:t>or </a:t>
            </a:r>
            <a:r>
              <a:rPr dirty="0" sz="1200" spc="-5">
                <a:latin typeface="Times New Roman"/>
                <a:cs typeface="Times New Roman"/>
              </a:rPr>
              <a:t>internal  scans </a:t>
            </a:r>
            <a:r>
              <a:rPr dirty="0" sz="1200">
                <a:latin typeface="Times New Roman"/>
                <a:cs typeface="Times New Roman"/>
              </a:rPr>
              <a:t>and </a:t>
            </a:r>
            <a:r>
              <a:rPr dirty="0" sz="1200" spc="-5">
                <a:latin typeface="Times New Roman"/>
                <a:cs typeface="Times New Roman"/>
              </a:rPr>
              <a:t>discoveries and </a:t>
            </a:r>
            <a:r>
              <a:rPr dirty="0" sz="1200">
                <a:latin typeface="Times New Roman"/>
                <a:cs typeface="Times New Roman"/>
              </a:rPr>
              <a:t>can </a:t>
            </a:r>
            <a:r>
              <a:rPr dirty="0" sz="1200" spc="-5">
                <a:latin typeface="Times New Roman"/>
                <a:cs typeface="Times New Roman"/>
              </a:rPr>
              <a:t>include attack signatures </a:t>
            </a:r>
            <a:r>
              <a:rPr dirty="0" sz="1200">
                <a:latin typeface="Times New Roman"/>
                <a:cs typeface="Times New Roman"/>
              </a:rPr>
              <a:t>and </a:t>
            </a:r>
            <a:r>
              <a:rPr dirty="0" sz="1200" spc="-5">
                <a:latin typeface="Times New Roman"/>
                <a:cs typeface="Times New Roman"/>
              </a:rPr>
              <a:t>mitigations. This </a:t>
            </a:r>
            <a:r>
              <a:rPr dirty="0" sz="1200">
                <a:latin typeface="Times New Roman"/>
                <a:cs typeface="Times New Roman"/>
              </a:rPr>
              <a:t>is the </a:t>
            </a:r>
            <a:r>
              <a:rPr dirty="0" sz="1200" spc="-5">
                <a:latin typeface="Times New Roman"/>
                <a:cs typeface="Times New Roman"/>
              </a:rPr>
              <a:t>only  </a:t>
            </a:r>
            <a:r>
              <a:rPr dirty="0" sz="1200">
                <a:latin typeface="Times New Roman"/>
                <a:cs typeface="Times New Roman"/>
              </a:rPr>
              <a:t>component </a:t>
            </a:r>
            <a:r>
              <a:rPr dirty="0" sz="1200" spc="-5">
                <a:latin typeface="Times New Roman"/>
                <a:cs typeface="Times New Roman"/>
              </a:rPr>
              <a:t>that will most likely </a:t>
            </a:r>
            <a:r>
              <a:rPr dirty="0" sz="1200">
                <a:latin typeface="Times New Roman"/>
                <a:cs typeface="Times New Roman"/>
              </a:rPr>
              <a:t>be </a:t>
            </a:r>
            <a:r>
              <a:rPr dirty="0" sz="1200" spc="-5">
                <a:latin typeface="Times New Roman"/>
                <a:cs typeface="Times New Roman"/>
              </a:rPr>
              <a:t>under </a:t>
            </a:r>
            <a:r>
              <a:rPr dirty="0" sz="1200">
                <a:latin typeface="Times New Roman"/>
                <a:cs typeface="Times New Roman"/>
              </a:rPr>
              <a:t>the </a:t>
            </a:r>
            <a:r>
              <a:rPr dirty="0" sz="1200" spc="-5">
                <a:latin typeface="Times New Roman"/>
                <a:cs typeface="Times New Roman"/>
              </a:rPr>
              <a:t>control of </a:t>
            </a:r>
            <a:r>
              <a:rPr dirty="0" sz="1200">
                <a:latin typeface="Times New Roman"/>
                <a:cs typeface="Times New Roman"/>
              </a:rPr>
              <a:t>a </a:t>
            </a:r>
            <a:r>
              <a:rPr dirty="0" sz="1200" spc="-5">
                <a:latin typeface="Times New Roman"/>
                <a:cs typeface="Times New Roman"/>
              </a:rPr>
              <a:t>service rather than </a:t>
            </a:r>
            <a:r>
              <a:rPr dirty="0" sz="1200">
                <a:latin typeface="Times New Roman"/>
                <a:cs typeface="Times New Roman"/>
              </a:rPr>
              <a:t>the  </a:t>
            </a:r>
            <a:r>
              <a:rPr dirty="0" sz="1200" spc="-5">
                <a:latin typeface="Times New Roman"/>
                <a:cs typeface="Times New Roman"/>
              </a:rPr>
              <a:t>enterprise.</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241935">
              <a:lnSpc>
                <a:spcPts val="1380"/>
              </a:lnSpc>
              <a:spcBef>
                <a:spcPts val="5"/>
              </a:spcBef>
            </a:pPr>
            <a:r>
              <a:rPr dirty="0" sz="1200" spc="-5">
                <a:latin typeface="Times New Roman"/>
                <a:cs typeface="Times New Roman"/>
              </a:rPr>
              <a:t>The weight </a:t>
            </a:r>
            <a:r>
              <a:rPr dirty="0" sz="1200">
                <a:latin typeface="Times New Roman"/>
                <a:cs typeface="Times New Roman"/>
              </a:rPr>
              <a:t>of </a:t>
            </a:r>
            <a:r>
              <a:rPr dirty="0" sz="1200" spc="-5">
                <a:latin typeface="Times New Roman"/>
                <a:cs typeface="Times New Roman"/>
              </a:rPr>
              <a:t>importance </a:t>
            </a:r>
            <a:r>
              <a:rPr dirty="0" sz="1200">
                <a:latin typeface="Times New Roman"/>
                <a:cs typeface="Times New Roman"/>
              </a:rPr>
              <a:t>for each data </a:t>
            </a:r>
            <a:r>
              <a:rPr dirty="0" sz="1200" spc="-5">
                <a:latin typeface="Times New Roman"/>
                <a:cs typeface="Times New Roman"/>
              </a:rPr>
              <a:t>source </a:t>
            </a:r>
            <a:r>
              <a:rPr dirty="0" sz="1200">
                <a:latin typeface="Times New Roman"/>
                <a:cs typeface="Times New Roman"/>
              </a:rPr>
              <a:t>may </a:t>
            </a:r>
            <a:r>
              <a:rPr dirty="0" sz="1200" spc="-5">
                <a:latin typeface="Times New Roman"/>
                <a:cs typeface="Times New Roman"/>
              </a:rPr>
              <a:t>be </a:t>
            </a:r>
            <a:r>
              <a:rPr dirty="0" sz="1200">
                <a:latin typeface="Times New Roman"/>
                <a:cs typeface="Times New Roman"/>
              </a:rPr>
              <a:t>a </a:t>
            </a:r>
            <a:r>
              <a:rPr dirty="0" sz="1200" spc="-5">
                <a:latin typeface="Times New Roman"/>
                <a:cs typeface="Times New Roman"/>
              </a:rPr>
              <a:t>proprietary algorithm </a:t>
            </a:r>
            <a:r>
              <a:rPr dirty="0" sz="1200">
                <a:latin typeface="Times New Roman"/>
                <a:cs typeface="Times New Roman"/>
              </a:rPr>
              <a:t>or </a:t>
            </a:r>
            <a:r>
              <a:rPr dirty="0" sz="1200" spc="-5">
                <a:latin typeface="Times New Roman"/>
                <a:cs typeface="Times New Roman"/>
              </a:rPr>
              <a:t>may </a:t>
            </a:r>
            <a:r>
              <a:rPr dirty="0" sz="1200">
                <a:latin typeface="Times New Roman"/>
                <a:cs typeface="Times New Roman"/>
              </a:rPr>
              <a:t>be  </a:t>
            </a:r>
            <a:r>
              <a:rPr dirty="0" sz="1200" spc="-5">
                <a:latin typeface="Times New Roman"/>
                <a:cs typeface="Times New Roman"/>
              </a:rPr>
              <a:t>configured by </a:t>
            </a:r>
            <a:r>
              <a:rPr dirty="0" sz="1200">
                <a:latin typeface="Times New Roman"/>
                <a:cs typeface="Times New Roman"/>
              </a:rPr>
              <a:t>the </a:t>
            </a:r>
            <a:r>
              <a:rPr dirty="0" sz="1200" spc="-5">
                <a:latin typeface="Times New Roman"/>
                <a:cs typeface="Times New Roman"/>
              </a:rPr>
              <a:t>enterprise. These weight values </a:t>
            </a:r>
            <a:r>
              <a:rPr dirty="0" sz="1200">
                <a:latin typeface="Times New Roman"/>
                <a:cs typeface="Times New Roman"/>
              </a:rPr>
              <a:t>can be used to </a:t>
            </a:r>
            <a:r>
              <a:rPr dirty="0" sz="1200" spc="-5">
                <a:latin typeface="Times New Roman"/>
                <a:cs typeface="Times New Roman"/>
              </a:rPr>
              <a:t>reflect </a:t>
            </a:r>
            <a:r>
              <a:rPr dirty="0" sz="1200">
                <a:latin typeface="Times New Roman"/>
                <a:cs typeface="Times New Roman"/>
              </a:rPr>
              <a:t>the </a:t>
            </a:r>
            <a:r>
              <a:rPr dirty="0" sz="1200" spc="-5">
                <a:latin typeface="Times New Roman"/>
                <a:cs typeface="Times New Roman"/>
              </a:rPr>
              <a:t>importance </a:t>
            </a:r>
            <a:r>
              <a:rPr dirty="0" sz="1200">
                <a:latin typeface="Times New Roman"/>
                <a:cs typeface="Times New Roman"/>
              </a:rPr>
              <a:t>of the  data </a:t>
            </a:r>
            <a:r>
              <a:rPr dirty="0" sz="1200" spc="-5">
                <a:latin typeface="Times New Roman"/>
                <a:cs typeface="Times New Roman"/>
              </a:rPr>
              <a:t>source to </a:t>
            </a:r>
            <a:r>
              <a:rPr dirty="0" sz="1200">
                <a:latin typeface="Times New Roman"/>
                <a:cs typeface="Times New Roman"/>
              </a:rPr>
              <a:t>an</a:t>
            </a:r>
            <a:r>
              <a:rPr dirty="0" sz="1200" spc="5">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5080">
              <a:lnSpc>
                <a:spcPts val="1380"/>
              </a:lnSpc>
              <a:spcBef>
                <a:spcPts val="5"/>
              </a:spcBef>
            </a:pPr>
            <a:r>
              <a:rPr dirty="0" sz="1200" spc="-5">
                <a:latin typeface="Times New Roman"/>
                <a:cs typeface="Times New Roman"/>
              </a:rPr>
              <a:t>The final determination is </a:t>
            </a:r>
            <a:r>
              <a:rPr dirty="0" sz="1200">
                <a:latin typeface="Times New Roman"/>
                <a:cs typeface="Times New Roman"/>
              </a:rPr>
              <a:t>then </a:t>
            </a:r>
            <a:r>
              <a:rPr dirty="0" sz="1200" spc="-5">
                <a:latin typeface="Times New Roman"/>
                <a:cs typeface="Times New Roman"/>
              </a:rPr>
              <a:t>passed </a:t>
            </a:r>
            <a:r>
              <a:rPr dirty="0" sz="1200">
                <a:latin typeface="Times New Roman"/>
                <a:cs typeface="Times New Roman"/>
              </a:rPr>
              <a:t>to the </a:t>
            </a:r>
            <a:r>
              <a:rPr dirty="0" sz="1200" spc="-5">
                <a:latin typeface="Times New Roman"/>
                <a:cs typeface="Times New Roman"/>
              </a:rPr>
              <a:t>PA for execution. The PA’s </a:t>
            </a:r>
            <a:r>
              <a:rPr dirty="0" sz="1200">
                <a:latin typeface="Times New Roman"/>
                <a:cs typeface="Times New Roman"/>
              </a:rPr>
              <a:t>job is to </a:t>
            </a:r>
            <a:r>
              <a:rPr dirty="0" sz="1200" spc="-5">
                <a:latin typeface="Times New Roman"/>
                <a:cs typeface="Times New Roman"/>
              </a:rPr>
              <a:t>configure </a:t>
            </a:r>
            <a:r>
              <a:rPr dirty="0" sz="1200">
                <a:latin typeface="Times New Roman"/>
                <a:cs typeface="Times New Roman"/>
              </a:rPr>
              <a:t>the  </a:t>
            </a:r>
            <a:r>
              <a:rPr dirty="0" sz="1200" spc="-5">
                <a:latin typeface="Times New Roman"/>
                <a:cs typeface="Times New Roman"/>
              </a:rPr>
              <a:t>necessary PEPs </a:t>
            </a:r>
            <a:r>
              <a:rPr dirty="0" sz="1200">
                <a:latin typeface="Times New Roman"/>
                <a:cs typeface="Times New Roman"/>
              </a:rPr>
              <a:t>to </a:t>
            </a:r>
            <a:r>
              <a:rPr dirty="0" sz="1200" spc="-5">
                <a:latin typeface="Times New Roman"/>
                <a:cs typeface="Times New Roman"/>
              </a:rPr>
              <a:t>enable authorized communication. Depending </a:t>
            </a:r>
            <a:r>
              <a:rPr dirty="0" sz="1200">
                <a:latin typeface="Times New Roman"/>
                <a:cs typeface="Times New Roman"/>
              </a:rPr>
              <a:t>on how the </a:t>
            </a:r>
            <a:r>
              <a:rPr dirty="0" sz="1200" spc="-5">
                <a:latin typeface="Times New Roman"/>
                <a:cs typeface="Times New Roman"/>
              </a:rPr>
              <a:t>ZTA </a:t>
            </a:r>
            <a:r>
              <a:rPr dirty="0" sz="1200">
                <a:latin typeface="Times New Roman"/>
                <a:cs typeface="Times New Roman"/>
              </a:rPr>
              <a:t>is deployed,  this </a:t>
            </a:r>
            <a:r>
              <a:rPr dirty="0" sz="1200" spc="-5">
                <a:latin typeface="Times New Roman"/>
                <a:cs typeface="Times New Roman"/>
              </a:rPr>
              <a:t>may involve sending authentication results and connection configuration information </a:t>
            </a:r>
            <a:r>
              <a:rPr dirty="0" sz="1200">
                <a:latin typeface="Times New Roman"/>
                <a:cs typeface="Times New Roman"/>
              </a:rPr>
              <a:t>to  </a:t>
            </a:r>
            <a:r>
              <a:rPr dirty="0" sz="1200" spc="-5">
                <a:latin typeface="Times New Roman"/>
                <a:cs typeface="Times New Roman"/>
              </a:rPr>
              <a:t>gateways and </a:t>
            </a:r>
            <a:r>
              <a:rPr dirty="0" sz="1200">
                <a:latin typeface="Times New Roman"/>
                <a:cs typeface="Times New Roman"/>
              </a:rPr>
              <a:t>agents or </a:t>
            </a:r>
            <a:r>
              <a:rPr dirty="0" sz="1200" spc="-5">
                <a:latin typeface="Times New Roman"/>
                <a:cs typeface="Times New Roman"/>
              </a:rPr>
              <a:t>resource portals. PAs may </a:t>
            </a:r>
            <a:r>
              <a:rPr dirty="0" sz="1200">
                <a:latin typeface="Times New Roman"/>
                <a:cs typeface="Times New Roman"/>
              </a:rPr>
              <a:t>also </a:t>
            </a:r>
            <a:r>
              <a:rPr dirty="0" sz="1200" spc="-5">
                <a:latin typeface="Times New Roman"/>
                <a:cs typeface="Times New Roman"/>
              </a:rPr>
              <a:t>place </a:t>
            </a:r>
            <a:r>
              <a:rPr dirty="0" sz="1200">
                <a:latin typeface="Times New Roman"/>
                <a:cs typeface="Times New Roman"/>
              </a:rPr>
              <a:t>a hold or </a:t>
            </a:r>
            <a:r>
              <a:rPr dirty="0" sz="1200" spc="-5">
                <a:latin typeface="Times New Roman"/>
                <a:cs typeface="Times New Roman"/>
              </a:rPr>
              <a:t>pause </a:t>
            </a:r>
            <a:r>
              <a:rPr dirty="0" sz="1200">
                <a:latin typeface="Times New Roman"/>
                <a:cs typeface="Times New Roman"/>
              </a:rPr>
              <a:t>on a  </a:t>
            </a:r>
            <a:r>
              <a:rPr dirty="0" sz="1200" spc="-5">
                <a:latin typeface="Times New Roman"/>
                <a:cs typeface="Times New Roman"/>
              </a:rPr>
              <a:t>communication session to reauthenticate </a:t>
            </a:r>
            <a:r>
              <a:rPr dirty="0" sz="1200">
                <a:latin typeface="Times New Roman"/>
                <a:cs typeface="Times New Roman"/>
              </a:rPr>
              <a:t>and </a:t>
            </a:r>
            <a:r>
              <a:rPr dirty="0" sz="1200" spc="-5">
                <a:latin typeface="Times New Roman"/>
                <a:cs typeface="Times New Roman"/>
              </a:rPr>
              <a:t>reauthorize </a:t>
            </a:r>
            <a:r>
              <a:rPr dirty="0" sz="1200">
                <a:latin typeface="Times New Roman"/>
                <a:cs typeface="Times New Roman"/>
              </a:rPr>
              <a:t>the </a:t>
            </a:r>
            <a:r>
              <a:rPr dirty="0" sz="1200" spc="-5">
                <a:latin typeface="Times New Roman"/>
                <a:cs typeface="Times New Roman"/>
              </a:rPr>
              <a:t>connection in accordance with  </a:t>
            </a:r>
            <a:r>
              <a:rPr dirty="0" sz="1200">
                <a:latin typeface="Times New Roman"/>
                <a:cs typeface="Times New Roman"/>
              </a:rPr>
              <a:t>policy </a:t>
            </a:r>
            <a:r>
              <a:rPr dirty="0" sz="1200" spc="-5">
                <a:latin typeface="Times New Roman"/>
                <a:cs typeface="Times New Roman"/>
              </a:rPr>
              <a:t>requirements. The PA </a:t>
            </a:r>
            <a:r>
              <a:rPr dirty="0" sz="1200">
                <a:latin typeface="Times New Roman"/>
                <a:cs typeface="Times New Roman"/>
              </a:rPr>
              <a:t>is also </a:t>
            </a:r>
            <a:r>
              <a:rPr dirty="0" sz="1200" spc="-5">
                <a:latin typeface="Times New Roman"/>
                <a:cs typeface="Times New Roman"/>
              </a:rPr>
              <a:t>responsible </a:t>
            </a:r>
            <a:r>
              <a:rPr dirty="0" sz="1200">
                <a:latin typeface="Times New Roman"/>
                <a:cs typeface="Times New Roman"/>
              </a:rPr>
              <a:t>for </a:t>
            </a:r>
            <a:r>
              <a:rPr dirty="0" sz="1200" spc="-5">
                <a:latin typeface="Times New Roman"/>
                <a:cs typeface="Times New Roman"/>
              </a:rPr>
              <a:t>issuing the command </a:t>
            </a:r>
            <a:r>
              <a:rPr dirty="0" sz="1200">
                <a:latin typeface="Times New Roman"/>
                <a:cs typeface="Times New Roman"/>
              </a:rPr>
              <a:t>to </a:t>
            </a:r>
            <a:r>
              <a:rPr dirty="0" sz="1200" spc="-5">
                <a:latin typeface="Times New Roman"/>
                <a:cs typeface="Times New Roman"/>
              </a:rPr>
              <a:t>terminate </a:t>
            </a:r>
            <a:r>
              <a:rPr dirty="0" sz="1200">
                <a:latin typeface="Times New Roman"/>
                <a:cs typeface="Times New Roman"/>
              </a:rPr>
              <a:t>the  </a:t>
            </a:r>
            <a:r>
              <a:rPr dirty="0" sz="1200" spc="-5">
                <a:latin typeface="Times New Roman"/>
                <a:cs typeface="Times New Roman"/>
              </a:rPr>
              <a:t>connection </a:t>
            </a:r>
            <a:r>
              <a:rPr dirty="0" sz="1200">
                <a:latin typeface="Times New Roman"/>
                <a:cs typeface="Times New Roman"/>
              </a:rPr>
              <a:t>based on </a:t>
            </a:r>
            <a:r>
              <a:rPr dirty="0" sz="1200" spc="-5">
                <a:latin typeface="Times New Roman"/>
                <a:cs typeface="Times New Roman"/>
              </a:rPr>
              <a:t>policy </a:t>
            </a:r>
            <a:r>
              <a:rPr dirty="0" sz="1200">
                <a:latin typeface="Times New Roman"/>
                <a:cs typeface="Times New Roman"/>
              </a:rPr>
              <a:t>(e.g., </a:t>
            </a:r>
            <a:r>
              <a:rPr dirty="0" sz="1200" spc="-5">
                <a:latin typeface="Times New Roman"/>
                <a:cs typeface="Times New Roman"/>
              </a:rPr>
              <a:t>after </a:t>
            </a:r>
            <a:r>
              <a:rPr dirty="0" sz="1200">
                <a:latin typeface="Times New Roman"/>
                <a:cs typeface="Times New Roman"/>
              </a:rPr>
              <a:t>a </a:t>
            </a:r>
            <a:r>
              <a:rPr dirty="0" sz="1200" spc="-5">
                <a:latin typeface="Times New Roman"/>
                <a:cs typeface="Times New Roman"/>
              </a:rPr>
              <a:t>time-out, when </a:t>
            </a:r>
            <a:r>
              <a:rPr dirty="0" sz="1200">
                <a:latin typeface="Times New Roman"/>
                <a:cs typeface="Times New Roman"/>
              </a:rPr>
              <a:t>the </a:t>
            </a:r>
            <a:r>
              <a:rPr dirty="0" sz="1200" spc="-5">
                <a:latin typeface="Times New Roman"/>
                <a:cs typeface="Times New Roman"/>
              </a:rPr>
              <a:t>workflow </a:t>
            </a:r>
            <a:r>
              <a:rPr dirty="0" sz="1200">
                <a:latin typeface="Times New Roman"/>
                <a:cs typeface="Times New Roman"/>
              </a:rPr>
              <a:t>has been </a:t>
            </a:r>
            <a:r>
              <a:rPr dirty="0" sz="1200" spc="-5">
                <a:latin typeface="Times New Roman"/>
                <a:cs typeface="Times New Roman"/>
              </a:rPr>
              <a:t>completed, </a:t>
            </a:r>
            <a:r>
              <a:rPr dirty="0" sz="1200">
                <a:latin typeface="Times New Roman"/>
                <a:cs typeface="Times New Roman"/>
              </a:rPr>
              <a:t>due to  a </a:t>
            </a:r>
            <a:r>
              <a:rPr dirty="0" sz="1200" spc="-5">
                <a:latin typeface="Times New Roman"/>
                <a:cs typeface="Times New Roman"/>
              </a:rPr>
              <a:t>security alert).</a:t>
            </a:r>
            <a:endParaRPr sz="1200">
              <a:latin typeface="Times New Roman"/>
              <a:cs typeface="Times New Roman"/>
            </a:endParaRPr>
          </a:p>
          <a:p>
            <a:pPr lvl="2" marL="469900" indent="-457834">
              <a:lnSpc>
                <a:spcPct val="100000"/>
              </a:lnSpc>
              <a:spcBef>
                <a:spcPts val="1110"/>
              </a:spcBef>
              <a:buAutoNum type="arabicPeriod"/>
              <a:tabLst>
                <a:tab pos="469265" algn="l"/>
                <a:tab pos="470534" algn="l"/>
              </a:tabLst>
            </a:pPr>
            <a:r>
              <a:rPr dirty="0" sz="1100" spc="-5" b="1">
                <a:latin typeface="Arial"/>
                <a:cs typeface="Arial"/>
              </a:rPr>
              <a:t>Trust Algorithm</a:t>
            </a:r>
            <a:r>
              <a:rPr dirty="0" sz="1100" b="1">
                <a:latin typeface="Arial"/>
                <a:cs typeface="Arial"/>
              </a:rPr>
              <a:t> </a:t>
            </a:r>
            <a:r>
              <a:rPr dirty="0" sz="1100" spc="-5" b="1">
                <a:latin typeface="Arial"/>
                <a:cs typeface="Arial"/>
              </a:rPr>
              <a:t>Variations</a:t>
            </a:r>
            <a:endParaRPr sz="1100">
              <a:latin typeface="Arial"/>
              <a:cs typeface="Arial"/>
            </a:endParaRPr>
          </a:p>
          <a:p>
            <a:pPr lvl="2">
              <a:lnSpc>
                <a:spcPct val="100000"/>
              </a:lnSpc>
              <a:spcBef>
                <a:spcPts val="25"/>
              </a:spcBef>
              <a:buFont typeface="Arial"/>
              <a:buAutoNum type="arabicPeriod"/>
            </a:pPr>
            <a:endParaRPr sz="1050">
              <a:latin typeface="Arial"/>
              <a:cs typeface="Arial"/>
            </a:endParaRPr>
          </a:p>
          <a:p>
            <a:pPr marL="12700" marR="80645">
              <a:lnSpc>
                <a:spcPts val="1380"/>
              </a:lnSpc>
            </a:pPr>
            <a:r>
              <a:rPr dirty="0" sz="1200" spc="-5">
                <a:latin typeface="Times New Roman"/>
                <a:cs typeface="Times New Roman"/>
              </a:rPr>
              <a:t>There are different ways </a:t>
            </a:r>
            <a:r>
              <a:rPr dirty="0" sz="1200">
                <a:latin typeface="Times New Roman"/>
                <a:cs typeface="Times New Roman"/>
              </a:rPr>
              <a:t>to </a:t>
            </a:r>
            <a:r>
              <a:rPr dirty="0" sz="1200" spc="-5">
                <a:latin typeface="Times New Roman"/>
                <a:cs typeface="Times New Roman"/>
              </a:rPr>
              <a:t>implement </a:t>
            </a:r>
            <a:r>
              <a:rPr dirty="0" sz="1200">
                <a:latin typeface="Times New Roman"/>
                <a:cs typeface="Times New Roman"/>
              </a:rPr>
              <a:t>a </a:t>
            </a:r>
            <a:r>
              <a:rPr dirty="0" sz="1200" spc="-5">
                <a:latin typeface="Times New Roman"/>
                <a:cs typeface="Times New Roman"/>
              </a:rPr>
              <a:t>TA. Different implementers may wish </a:t>
            </a:r>
            <a:r>
              <a:rPr dirty="0" sz="1200">
                <a:latin typeface="Times New Roman"/>
                <a:cs typeface="Times New Roman"/>
              </a:rPr>
              <a:t>to </a:t>
            </a:r>
            <a:r>
              <a:rPr dirty="0" sz="1200" spc="-5">
                <a:latin typeface="Times New Roman"/>
                <a:cs typeface="Times New Roman"/>
              </a:rPr>
              <a:t>weigh the  </a:t>
            </a:r>
            <a:r>
              <a:rPr dirty="0" sz="1200">
                <a:latin typeface="Times New Roman"/>
                <a:cs typeface="Times New Roman"/>
              </a:rPr>
              <a:t>above </a:t>
            </a:r>
            <a:r>
              <a:rPr dirty="0" sz="1200" spc="-5">
                <a:latin typeface="Times New Roman"/>
                <a:cs typeface="Times New Roman"/>
              </a:rPr>
              <a:t>factors differently according </a:t>
            </a:r>
            <a:r>
              <a:rPr dirty="0" sz="1200">
                <a:latin typeface="Times New Roman"/>
                <a:cs typeface="Times New Roman"/>
              </a:rPr>
              <a:t>to the </a:t>
            </a:r>
            <a:r>
              <a:rPr dirty="0" sz="1200" spc="-5">
                <a:latin typeface="Times New Roman"/>
                <a:cs typeface="Times New Roman"/>
              </a:rPr>
              <a:t>factors’ perceived importance. There are two </a:t>
            </a:r>
            <a:r>
              <a:rPr dirty="0" sz="1200">
                <a:latin typeface="Times New Roman"/>
                <a:cs typeface="Times New Roman"/>
              </a:rPr>
              <a:t>other  </a:t>
            </a:r>
            <a:r>
              <a:rPr dirty="0" sz="1200" spc="-5">
                <a:latin typeface="Times New Roman"/>
                <a:cs typeface="Times New Roman"/>
              </a:rPr>
              <a:t>major characteristics that </a:t>
            </a:r>
            <a:r>
              <a:rPr dirty="0" sz="1200">
                <a:latin typeface="Times New Roman"/>
                <a:cs typeface="Times New Roman"/>
              </a:rPr>
              <a:t>can be </a:t>
            </a:r>
            <a:r>
              <a:rPr dirty="0" sz="1200" spc="-5">
                <a:latin typeface="Times New Roman"/>
                <a:cs typeface="Times New Roman"/>
              </a:rPr>
              <a:t>used </a:t>
            </a:r>
            <a:r>
              <a:rPr dirty="0" sz="1200">
                <a:latin typeface="Times New Roman"/>
                <a:cs typeface="Times New Roman"/>
              </a:rPr>
              <a:t>to </a:t>
            </a:r>
            <a:r>
              <a:rPr dirty="0" sz="1200" spc="-5">
                <a:latin typeface="Times New Roman"/>
                <a:cs typeface="Times New Roman"/>
              </a:rPr>
              <a:t>differentiate TAs. The first </a:t>
            </a:r>
            <a:r>
              <a:rPr dirty="0" sz="1200">
                <a:latin typeface="Times New Roman"/>
                <a:cs typeface="Times New Roman"/>
              </a:rPr>
              <a:t>is </a:t>
            </a:r>
            <a:r>
              <a:rPr dirty="0" sz="1200" spc="-5">
                <a:latin typeface="Times New Roman"/>
                <a:cs typeface="Times New Roman"/>
              </a:rPr>
              <a:t>how </a:t>
            </a:r>
            <a:r>
              <a:rPr dirty="0" sz="1200">
                <a:latin typeface="Times New Roman"/>
                <a:cs typeface="Times New Roman"/>
              </a:rPr>
              <a:t>the </a:t>
            </a:r>
            <a:r>
              <a:rPr dirty="0" sz="1200" spc="-5">
                <a:latin typeface="Times New Roman"/>
                <a:cs typeface="Times New Roman"/>
              </a:rPr>
              <a:t>factors </a:t>
            </a:r>
            <a:r>
              <a:rPr dirty="0" sz="1200">
                <a:latin typeface="Times New Roman"/>
                <a:cs typeface="Times New Roman"/>
              </a:rPr>
              <a:t>are  </a:t>
            </a:r>
            <a:r>
              <a:rPr dirty="0" sz="1200" spc="-5">
                <a:latin typeface="Times New Roman"/>
                <a:cs typeface="Times New Roman"/>
              </a:rPr>
              <a:t>evaluated, whether </a:t>
            </a:r>
            <a:r>
              <a:rPr dirty="0" sz="1200">
                <a:latin typeface="Times New Roman"/>
                <a:cs typeface="Times New Roman"/>
              </a:rPr>
              <a:t>as </a:t>
            </a:r>
            <a:r>
              <a:rPr dirty="0" sz="1200" spc="-5">
                <a:latin typeface="Times New Roman"/>
                <a:cs typeface="Times New Roman"/>
              </a:rPr>
              <a:t>binary decisions </a:t>
            </a:r>
            <a:r>
              <a:rPr dirty="0" sz="1200">
                <a:latin typeface="Times New Roman"/>
                <a:cs typeface="Times New Roman"/>
              </a:rPr>
              <a:t>or </a:t>
            </a:r>
            <a:r>
              <a:rPr dirty="0" sz="1200" spc="-5">
                <a:latin typeface="Times New Roman"/>
                <a:cs typeface="Times New Roman"/>
              </a:rPr>
              <a:t>weighted </a:t>
            </a:r>
            <a:r>
              <a:rPr dirty="0" sz="1200">
                <a:latin typeface="Times New Roman"/>
                <a:cs typeface="Times New Roman"/>
              </a:rPr>
              <a:t>parts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whole “score” </a:t>
            </a:r>
            <a:r>
              <a:rPr dirty="0" sz="1200">
                <a:latin typeface="Times New Roman"/>
                <a:cs typeface="Times New Roman"/>
              </a:rPr>
              <a:t>or </a:t>
            </a:r>
            <a:r>
              <a:rPr dirty="0" sz="1200" spc="-5">
                <a:latin typeface="Times New Roman"/>
                <a:cs typeface="Times New Roman"/>
              </a:rPr>
              <a:t>confidence level.  The second is </a:t>
            </a:r>
            <a:r>
              <a:rPr dirty="0" sz="1200">
                <a:latin typeface="Times New Roman"/>
                <a:cs typeface="Times New Roman"/>
              </a:rPr>
              <a:t>how </a:t>
            </a:r>
            <a:r>
              <a:rPr dirty="0" sz="1200" spc="-5">
                <a:latin typeface="Times New Roman"/>
                <a:cs typeface="Times New Roman"/>
              </a:rPr>
              <a:t>requests are evaluated </a:t>
            </a:r>
            <a:r>
              <a:rPr dirty="0" sz="1200">
                <a:latin typeface="Times New Roman"/>
                <a:cs typeface="Times New Roman"/>
              </a:rPr>
              <a:t>in </a:t>
            </a:r>
            <a:r>
              <a:rPr dirty="0" sz="1200" spc="-5">
                <a:latin typeface="Times New Roman"/>
                <a:cs typeface="Times New Roman"/>
              </a:rPr>
              <a:t>relation </a:t>
            </a:r>
            <a:r>
              <a:rPr dirty="0" sz="1200">
                <a:latin typeface="Times New Roman"/>
                <a:cs typeface="Times New Roman"/>
              </a:rPr>
              <a:t>to </a:t>
            </a:r>
            <a:r>
              <a:rPr dirty="0" sz="1200" spc="-5">
                <a:latin typeface="Times New Roman"/>
                <a:cs typeface="Times New Roman"/>
              </a:rPr>
              <a:t>other requests </a:t>
            </a:r>
            <a:r>
              <a:rPr dirty="0" sz="1200">
                <a:latin typeface="Times New Roman"/>
                <a:cs typeface="Times New Roman"/>
              </a:rPr>
              <a:t>by </a:t>
            </a:r>
            <a:r>
              <a:rPr dirty="0" sz="1200" spc="-5">
                <a:latin typeface="Times New Roman"/>
                <a:cs typeface="Times New Roman"/>
              </a:rPr>
              <a:t>the </a:t>
            </a:r>
            <a:r>
              <a:rPr dirty="0" sz="1200">
                <a:latin typeface="Times New Roman"/>
                <a:cs typeface="Times New Roman"/>
              </a:rPr>
              <a:t>same </a:t>
            </a:r>
            <a:r>
              <a:rPr dirty="0" sz="1200" spc="-5">
                <a:latin typeface="Times New Roman"/>
                <a:cs typeface="Times New Roman"/>
              </a:rPr>
              <a:t>subject,  application/service, </a:t>
            </a:r>
            <a:r>
              <a:rPr dirty="0" sz="1200">
                <a:latin typeface="Times New Roman"/>
                <a:cs typeface="Times New Roman"/>
              </a:rPr>
              <a:t>or</a:t>
            </a:r>
            <a:r>
              <a:rPr dirty="0" sz="1200" spc="5">
                <a:latin typeface="Times New Roman"/>
                <a:cs typeface="Times New Roman"/>
              </a:rPr>
              <a:t> </a:t>
            </a:r>
            <a:r>
              <a:rPr dirty="0" sz="1200" spc="-5">
                <a:latin typeface="Times New Roman"/>
                <a:cs typeface="Times New Roman"/>
              </a:rPr>
              <a:t>device.</a:t>
            </a:r>
            <a:endParaRPr sz="1200">
              <a:latin typeface="Times New Roman"/>
              <a:cs typeface="Times New Roman"/>
            </a:endParaRPr>
          </a:p>
          <a:p>
            <a:pPr>
              <a:lnSpc>
                <a:spcPct val="100000"/>
              </a:lnSpc>
              <a:spcBef>
                <a:spcPts val="20"/>
              </a:spcBef>
            </a:pPr>
            <a:endParaRPr sz="1100">
              <a:latin typeface="Times New Roman"/>
              <a:cs typeface="Times New Roman"/>
            </a:endParaRPr>
          </a:p>
          <a:p>
            <a:pPr lvl="3" marL="469900" marR="39370" indent="-228600">
              <a:lnSpc>
                <a:spcPts val="1380"/>
              </a:lnSpc>
              <a:buFont typeface="Symbol"/>
              <a:buChar char=""/>
              <a:tabLst>
                <a:tab pos="469265" algn="l"/>
                <a:tab pos="469900" algn="l"/>
              </a:tabLst>
            </a:pPr>
            <a:r>
              <a:rPr dirty="0" sz="1200" spc="-5" b="1">
                <a:latin typeface="Times New Roman"/>
                <a:cs typeface="Times New Roman"/>
              </a:rPr>
              <a:t>Criteria- versus score-based: </a:t>
            </a:r>
            <a:r>
              <a:rPr dirty="0" sz="1200">
                <a:latin typeface="Times New Roman"/>
                <a:cs typeface="Times New Roman"/>
              </a:rPr>
              <a:t>A </a:t>
            </a:r>
            <a:r>
              <a:rPr dirty="0" sz="1200" spc="-5">
                <a:latin typeface="Times New Roman"/>
                <a:cs typeface="Times New Roman"/>
              </a:rPr>
              <a:t>criteria-based TA </a:t>
            </a:r>
            <a:r>
              <a:rPr dirty="0" sz="1200">
                <a:latin typeface="Times New Roman"/>
                <a:cs typeface="Times New Roman"/>
              </a:rPr>
              <a:t>assumes a set of </a:t>
            </a:r>
            <a:r>
              <a:rPr dirty="0" sz="1200" spc="-5">
                <a:latin typeface="Times New Roman"/>
                <a:cs typeface="Times New Roman"/>
              </a:rPr>
              <a:t>qualified attributes  </a:t>
            </a:r>
            <a:r>
              <a:rPr dirty="0" sz="1200">
                <a:latin typeface="Times New Roman"/>
                <a:cs typeface="Times New Roman"/>
              </a:rPr>
              <a:t>that must be met </a:t>
            </a:r>
            <a:r>
              <a:rPr dirty="0" sz="1200" spc="-5">
                <a:latin typeface="Times New Roman"/>
                <a:cs typeface="Times New Roman"/>
              </a:rPr>
              <a:t>before </a:t>
            </a:r>
            <a:r>
              <a:rPr dirty="0" sz="1200">
                <a:latin typeface="Times New Roman"/>
                <a:cs typeface="Times New Roman"/>
              </a:rPr>
              <a:t>access is </a:t>
            </a:r>
            <a:r>
              <a:rPr dirty="0" sz="1200" spc="-5">
                <a:latin typeface="Times New Roman"/>
                <a:cs typeface="Times New Roman"/>
              </a:rPr>
              <a:t>granted </a:t>
            </a:r>
            <a:r>
              <a:rPr dirty="0" sz="1200">
                <a:latin typeface="Times New Roman"/>
                <a:cs typeface="Times New Roman"/>
              </a:rPr>
              <a:t>to a </a:t>
            </a:r>
            <a:r>
              <a:rPr dirty="0" sz="1200" spc="-5">
                <a:latin typeface="Times New Roman"/>
                <a:cs typeface="Times New Roman"/>
              </a:rPr>
              <a:t>resource </a:t>
            </a:r>
            <a:r>
              <a:rPr dirty="0" sz="1200">
                <a:latin typeface="Times New Roman"/>
                <a:cs typeface="Times New Roman"/>
              </a:rPr>
              <a:t>or an action </a:t>
            </a:r>
            <a:r>
              <a:rPr dirty="0" sz="1200" spc="-5">
                <a:latin typeface="Times New Roman"/>
                <a:cs typeface="Times New Roman"/>
              </a:rPr>
              <a:t>(e.g., read/write) is  allowed. These criteria are configured </a:t>
            </a:r>
            <a:r>
              <a:rPr dirty="0" sz="1200">
                <a:latin typeface="Times New Roman"/>
                <a:cs typeface="Times New Roman"/>
              </a:rPr>
              <a:t>by the </a:t>
            </a:r>
            <a:r>
              <a:rPr dirty="0" sz="1200" spc="-5">
                <a:latin typeface="Times New Roman"/>
                <a:cs typeface="Times New Roman"/>
              </a:rPr>
              <a:t>enterprise </a:t>
            </a:r>
            <a:r>
              <a:rPr dirty="0" sz="1200">
                <a:latin typeface="Times New Roman"/>
                <a:cs typeface="Times New Roman"/>
              </a:rPr>
              <a:t>and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independently  configured for </a:t>
            </a:r>
            <a:r>
              <a:rPr dirty="0" sz="1200">
                <a:latin typeface="Times New Roman"/>
                <a:cs typeface="Times New Roman"/>
              </a:rPr>
              <a:t>every </a:t>
            </a:r>
            <a:r>
              <a:rPr dirty="0" sz="1200" spc="-5">
                <a:latin typeface="Times New Roman"/>
                <a:cs typeface="Times New Roman"/>
              </a:rPr>
              <a:t>resource. Access </a:t>
            </a:r>
            <a:r>
              <a:rPr dirty="0" sz="1200">
                <a:latin typeface="Times New Roman"/>
                <a:cs typeface="Times New Roman"/>
              </a:rPr>
              <a:t>is </a:t>
            </a:r>
            <a:r>
              <a:rPr dirty="0" sz="1200" spc="-5">
                <a:latin typeface="Times New Roman"/>
                <a:cs typeface="Times New Roman"/>
              </a:rPr>
              <a:t>granted </a:t>
            </a:r>
            <a:r>
              <a:rPr dirty="0" sz="1200">
                <a:latin typeface="Times New Roman"/>
                <a:cs typeface="Times New Roman"/>
              </a:rPr>
              <a:t>or an </a:t>
            </a:r>
            <a:r>
              <a:rPr dirty="0" sz="1200" spc="-5">
                <a:latin typeface="Times New Roman"/>
                <a:cs typeface="Times New Roman"/>
              </a:rPr>
              <a:t>action </a:t>
            </a:r>
            <a:r>
              <a:rPr dirty="0" sz="1200">
                <a:latin typeface="Times New Roman"/>
                <a:cs typeface="Times New Roman"/>
              </a:rPr>
              <a:t>applied to a </a:t>
            </a:r>
            <a:r>
              <a:rPr dirty="0" sz="1200" spc="-5">
                <a:latin typeface="Times New Roman"/>
                <a:cs typeface="Times New Roman"/>
              </a:rPr>
              <a:t>resource only </a:t>
            </a:r>
            <a:r>
              <a:rPr dirty="0" sz="1200">
                <a:latin typeface="Times New Roman"/>
                <a:cs typeface="Times New Roman"/>
              </a:rPr>
              <a:t>if  all the </a:t>
            </a:r>
            <a:r>
              <a:rPr dirty="0" sz="1200" spc="-5">
                <a:latin typeface="Times New Roman"/>
                <a:cs typeface="Times New Roman"/>
              </a:rPr>
              <a:t>criteria </a:t>
            </a:r>
            <a:r>
              <a:rPr dirty="0" sz="1200">
                <a:latin typeface="Times New Roman"/>
                <a:cs typeface="Times New Roman"/>
              </a:rPr>
              <a:t>are met. A </a:t>
            </a:r>
            <a:r>
              <a:rPr dirty="0" sz="1200" spc="-5">
                <a:latin typeface="Times New Roman"/>
                <a:cs typeface="Times New Roman"/>
              </a:rPr>
              <a:t>score-based TA computes </a:t>
            </a:r>
            <a:r>
              <a:rPr dirty="0" sz="1200">
                <a:latin typeface="Times New Roman"/>
                <a:cs typeface="Times New Roman"/>
              </a:rPr>
              <a:t>a </a:t>
            </a:r>
            <a:r>
              <a:rPr dirty="0" sz="1200" spc="-5">
                <a:latin typeface="Times New Roman"/>
                <a:cs typeface="Times New Roman"/>
              </a:rPr>
              <a:t>confidence level based </a:t>
            </a:r>
            <a:r>
              <a:rPr dirty="0" sz="1200">
                <a:latin typeface="Times New Roman"/>
                <a:cs typeface="Times New Roman"/>
              </a:rPr>
              <a:t>on </a:t>
            </a:r>
            <a:r>
              <a:rPr dirty="0" sz="1200" spc="-5">
                <a:latin typeface="Times New Roman"/>
                <a:cs typeface="Times New Roman"/>
              </a:rPr>
              <a:t>values  </a:t>
            </a:r>
            <a:r>
              <a:rPr dirty="0" sz="1200">
                <a:latin typeface="Times New Roman"/>
                <a:cs typeface="Times New Roman"/>
              </a:rPr>
              <a:t>for </a:t>
            </a:r>
            <a:r>
              <a:rPr dirty="0" sz="1200" spc="-5">
                <a:latin typeface="Times New Roman"/>
                <a:cs typeface="Times New Roman"/>
              </a:rPr>
              <a:t>every data source </a:t>
            </a:r>
            <a:r>
              <a:rPr dirty="0" sz="1200">
                <a:latin typeface="Times New Roman"/>
                <a:cs typeface="Times New Roman"/>
              </a:rPr>
              <a:t>and </a:t>
            </a:r>
            <a:r>
              <a:rPr dirty="0" sz="1200" spc="-5">
                <a:latin typeface="Times New Roman"/>
                <a:cs typeface="Times New Roman"/>
              </a:rPr>
              <a:t>enterprise-configured weights. </a:t>
            </a:r>
            <a:r>
              <a:rPr dirty="0" sz="1200">
                <a:latin typeface="Times New Roman"/>
                <a:cs typeface="Times New Roman"/>
              </a:rPr>
              <a:t>If the score </a:t>
            </a:r>
            <a:r>
              <a:rPr dirty="0" sz="1200" spc="-5">
                <a:latin typeface="Times New Roman"/>
                <a:cs typeface="Times New Roman"/>
              </a:rPr>
              <a:t>is greater </a:t>
            </a:r>
            <a:r>
              <a:rPr dirty="0" sz="1200">
                <a:latin typeface="Times New Roman"/>
                <a:cs typeface="Times New Roman"/>
              </a:rPr>
              <a:t>than </a:t>
            </a:r>
            <a:r>
              <a:rPr dirty="0" sz="1200" spc="-5">
                <a:latin typeface="Times New Roman"/>
                <a:cs typeface="Times New Roman"/>
              </a:rPr>
              <a:t>the  configured threshold value </a:t>
            </a:r>
            <a:r>
              <a:rPr dirty="0" sz="1200">
                <a:latin typeface="Times New Roman"/>
                <a:cs typeface="Times New Roman"/>
              </a:rPr>
              <a:t>for </a:t>
            </a:r>
            <a:r>
              <a:rPr dirty="0" sz="1200" spc="-5">
                <a:latin typeface="Times New Roman"/>
                <a:cs typeface="Times New Roman"/>
              </a:rPr>
              <a:t>the resource, access </a:t>
            </a:r>
            <a:r>
              <a:rPr dirty="0" sz="1200">
                <a:latin typeface="Times New Roman"/>
                <a:cs typeface="Times New Roman"/>
              </a:rPr>
              <a:t>is </a:t>
            </a:r>
            <a:r>
              <a:rPr dirty="0" sz="1200" spc="-5">
                <a:latin typeface="Times New Roman"/>
                <a:cs typeface="Times New Roman"/>
              </a:rPr>
              <a:t>granted, </a:t>
            </a:r>
            <a:r>
              <a:rPr dirty="0" sz="1200">
                <a:latin typeface="Times New Roman"/>
                <a:cs typeface="Times New Roman"/>
              </a:rPr>
              <a:t>or the </a:t>
            </a:r>
            <a:r>
              <a:rPr dirty="0" sz="1200" spc="-5">
                <a:latin typeface="Times New Roman"/>
                <a:cs typeface="Times New Roman"/>
              </a:rPr>
              <a:t>action </a:t>
            </a:r>
            <a:r>
              <a:rPr dirty="0" sz="1200">
                <a:latin typeface="Times New Roman"/>
                <a:cs typeface="Times New Roman"/>
              </a:rPr>
              <a:t>is</a:t>
            </a:r>
            <a:r>
              <a:rPr dirty="0" sz="1200" spc="170">
                <a:latin typeface="Times New Roman"/>
                <a:cs typeface="Times New Roman"/>
              </a:rPr>
              <a:t> </a:t>
            </a:r>
            <a:r>
              <a:rPr dirty="0" sz="1200" spc="-5">
                <a:latin typeface="Times New Roman"/>
                <a:cs typeface="Times New Roman"/>
              </a:rPr>
              <a:t>performed.</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19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0110" cy="8074659"/>
          </a:xfrm>
          <a:prstGeom prst="rect">
            <a:avLst/>
          </a:prstGeom>
        </p:spPr>
        <p:txBody>
          <a:bodyPr wrap="square" lIns="0" tIns="24765" rIns="0" bIns="0" rtlCol="0" vert="horz">
            <a:spAutoFit/>
          </a:bodyPr>
          <a:lstStyle/>
          <a:p>
            <a:pPr marL="469900" marR="301625">
              <a:lnSpc>
                <a:spcPts val="1380"/>
              </a:lnSpc>
              <a:spcBef>
                <a:spcPts val="195"/>
              </a:spcBef>
            </a:pPr>
            <a:r>
              <a:rPr dirty="0" sz="1200" spc="-5">
                <a:latin typeface="Times New Roman"/>
                <a:cs typeface="Times New Roman"/>
              </a:rPr>
              <a:t>Otherwise, the request </a:t>
            </a:r>
            <a:r>
              <a:rPr dirty="0" sz="1200">
                <a:latin typeface="Times New Roman"/>
                <a:cs typeface="Times New Roman"/>
              </a:rPr>
              <a:t>is denied, or </a:t>
            </a:r>
            <a:r>
              <a:rPr dirty="0" sz="1200" spc="-5">
                <a:latin typeface="Times New Roman"/>
                <a:cs typeface="Times New Roman"/>
              </a:rPr>
              <a:t>access privileges </a:t>
            </a:r>
            <a:r>
              <a:rPr dirty="0" sz="1200">
                <a:latin typeface="Times New Roman"/>
                <a:cs typeface="Times New Roman"/>
              </a:rPr>
              <a:t>are </a:t>
            </a:r>
            <a:r>
              <a:rPr dirty="0" sz="1200" spc="-5">
                <a:latin typeface="Times New Roman"/>
                <a:cs typeface="Times New Roman"/>
              </a:rPr>
              <a:t>reduced </a:t>
            </a:r>
            <a:r>
              <a:rPr dirty="0" sz="1200">
                <a:latin typeface="Times New Roman"/>
                <a:cs typeface="Times New Roman"/>
              </a:rPr>
              <a:t>(e.g., </a:t>
            </a:r>
            <a:r>
              <a:rPr dirty="0" sz="1200" spc="-5">
                <a:latin typeface="Times New Roman"/>
                <a:cs typeface="Times New Roman"/>
              </a:rPr>
              <a:t>read access </a:t>
            </a:r>
            <a:r>
              <a:rPr dirty="0" sz="1200">
                <a:latin typeface="Times New Roman"/>
                <a:cs typeface="Times New Roman"/>
              </a:rPr>
              <a:t>is  granted </a:t>
            </a:r>
            <a:r>
              <a:rPr dirty="0" sz="1200" spc="-5">
                <a:latin typeface="Times New Roman"/>
                <a:cs typeface="Times New Roman"/>
              </a:rPr>
              <a:t>but </a:t>
            </a:r>
            <a:r>
              <a:rPr dirty="0" sz="1200">
                <a:latin typeface="Times New Roman"/>
                <a:cs typeface="Times New Roman"/>
              </a:rPr>
              <a:t>not </a:t>
            </a:r>
            <a:r>
              <a:rPr dirty="0" sz="1200" spc="-5">
                <a:latin typeface="Times New Roman"/>
                <a:cs typeface="Times New Roman"/>
              </a:rPr>
              <a:t>write access for </a:t>
            </a:r>
            <a:r>
              <a:rPr dirty="0" sz="1200">
                <a:latin typeface="Times New Roman"/>
                <a:cs typeface="Times New Roman"/>
              </a:rPr>
              <a:t>a</a:t>
            </a:r>
            <a:r>
              <a:rPr dirty="0" sz="1200" spc="10">
                <a:latin typeface="Times New Roman"/>
                <a:cs typeface="Times New Roman"/>
              </a:rPr>
              <a:t> </a:t>
            </a:r>
            <a:r>
              <a:rPr dirty="0" sz="1200" spc="-5">
                <a:latin typeface="Times New Roman"/>
                <a:cs typeface="Times New Roman"/>
              </a:rPr>
              <a:t>file).</a:t>
            </a:r>
            <a:endParaRPr sz="1200">
              <a:latin typeface="Times New Roman"/>
              <a:cs typeface="Times New Roman"/>
            </a:endParaRPr>
          </a:p>
          <a:p>
            <a:pPr marL="469900" marR="39370" indent="-228600">
              <a:lnSpc>
                <a:spcPts val="1380"/>
              </a:lnSpc>
              <a:spcBef>
                <a:spcPts val="685"/>
              </a:spcBef>
              <a:buFont typeface="Symbol"/>
              <a:buChar char=""/>
              <a:tabLst>
                <a:tab pos="469265" algn="l"/>
                <a:tab pos="469900" algn="l"/>
              </a:tabLst>
            </a:pPr>
            <a:r>
              <a:rPr dirty="0" sz="1200" spc="-5" b="1">
                <a:latin typeface="Times New Roman"/>
                <a:cs typeface="Times New Roman"/>
              </a:rPr>
              <a:t>Singular versus contextual: </a:t>
            </a:r>
            <a:r>
              <a:rPr dirty="0" sz="1200">
                <a:latin typeface="Times New Roman"/>
                <a:cs typeface="Times New Roman"/>
              </a:rPr>
              <a:t>A </a:t>
            </a:r>
            <a:r>
              <a:rPr dirty="0" sz="1200" spc="-5">
                <a:latin typeface="Times New Roman"/>
                <a:cs typeface="Times New Roman"/>
              </a:rPr>
              <a:t>singular TA treats </a:t>
            </a:r>
            <a:r>
              <a:rPr dirty="0" sz="1200">
                <a:latin typeface="Times New Roman"/>
                <a:cs typeface="Times New Roman"/>
              </a:rPr>
              <a:t>each </a:t>
            </a:r>
            <a:r>
              <a:rPr dirty="0" sz="1200" spc="-5">
                <a:latin typeface="Times New Roman"/>
                <a:cs typeface="Times New Roman"/>
              </a:rPr>
              <a:t>request individually </a:t>
            </a:r>
            <a:r>
              <a:rPr dirty="0" sz="1200">
                <a:latin typeface="Times New Roman"/>
                <a:cs typeface="Times New Roman"/>
              </a:rPr>
              <a:t>and </a:t>
            </a:r>
            <a:r>
              <a:rPr dirty="0" sz="1200" spc="-5">
                <a:latin typeface="Times New Roman"/>
                <a:cs typeface="Times New Roman"/>
              </a:rPr>
              <a:t>does </a:t>
            </a:r>
            <a:r>
              <a:rPr dirty="0" sz="1200">
                <a:latin typeface="Times New Roman"/>
                <a:cs typeface="Times New Roman"/>
              </a:rPr>
              <a:t>not  take </a:t>
            </a:r>
            <a:r>
              <a:rPr dirty="0" sz="1200" spc="-5">
                <a:latin typeface="Times New Roman"/>
                <a:cs typeface="Times New Roman"/>
              </a:rPr>
              <a:t>the subject history into consideration when </a:t>
            </a:r>
            <a:r>
              <a:rPr dirty="0" sz="1200">
                <a:latin typeface="Times New Roman"/>
                <a:cs typeface="Times New Roman"/>
              </a:rPr>
              <a:t>making its </a:t>
            </a:r>
            <a:r>
              <a:rPr dirty="0" sz="1200" spc="-5">
                <a:latin typeface="Times New Roman"/>
                <a:cs typeface="Times New Roman"/>
              </a:rPr>
              <a:t>evaluation. This </a:t>
            </a:r>
            <a:r>
              <a:rPr dirty="0" sz="1200">
                <a:latin typeface="Times New Roman"/>
                <a:cs typeface="Times New Roman"/>
              </a:rPr>
              <a:t>can </a:t>
            </a:r>
            <a:r>
              <a:rPr dirty="0" sz="1200" spc="-5">
                <a:latin typeface="Times New Roman"/>
                <a:cs typeface="Times New Roman"/>
              </a:rPr>
              <a:t>allow  faster evaluations, </a:t>
            </a:r>
            <a:r>
              <a:rPr dirty="0" sz="1200">
                <a:latin typeface="Times New Roman"/>
                <a:cs typeface="Times New Roman"/>
              </a:rPr>
              <a:t>but </a:t>
            </a:r>
            <a:r>
              <a:rPr dirty="0" sz="1200" spc="-5">
                <a:latin typeface="Times New Roman"/>
                <a:cs typeface="Times New Roman"/>
              </a:rPr>
              <a:t>there </a:t>
            </a:r>
            <a:r>
              <a:rPr dirty="0" sz="1200">
                <a:latin typeface="Times New Roman"/>
                <a:cs typeface="Times New Roman"/>
              </a:rPr>
              <a:t>is a </a:t>
            </a:r>
            <a:r>
              <a:rPr dirty="0" sz="1200" spc="-5">
                <a:latin typeface="Times New Roman"/>
                <a:cs typeface="Times New Roman"/>
              </a:rPr>
              <a:t>risk that </a:t>
            </a:r>
            <a:r>
              <a:rPr dirty="0" sz="1200">
                <a:latin typeface="Times New Roman"/>
                <a:cs typeface="Times New Roman"/>
              </a:rPr>
              <a:t>an </a:t>
            </a:r>
            <a:r>
              <a:rPr dirty="0" sz="1200" spc="-5">
                <a:latin typeface="Times New Roman"/>
                <a:cs typeface="Times New Roman"/>
              </a:rPr>
              <a:t>attack </a:t>
            </a:r>
            <a:r>
              <a:rPr dirty="0" sz="1200">
                <a:latin typeface="Times New Roman"/>
                <a:cs typeface="Times New Roman"/>
              </a:rPr>
              <a:t>can go </a:t>
            </a:r>
            <a:r>
              <a:rPr dirty="0" sz="1200" spc="-5">
                <a:latin typeface="Times New Roman"/>
                <a:cs typeface="Times New Roman"/>
              </a:rPr>
              <a:t>undetected </a:t>
            </a:r>
            <a:r>
              <a:rPr dirty="0" sz="1200">
                <a:latin typeface="Times New Roman"/>
                <a:cs typeface="Times New Roman"/>
              </a:rPr>
              <a:t>if it </a:t>
            </a:r>
            <a:r>
              <a:rPr dirty="0" sz="1200" spc="-5">
                <a:latin typeface="Times New Roman"/>
                <a:cs typeface="Times New Roman"/>
              </a:rPr>
              <a:t>stays within </a:t>
            </a:r>
            <a:r>
              <a:rPr dirty="0" sz="1200">
                <a:latin typeface="Times New Roman"/>
                <a:cs typeface="Times New Roman"/>
              </a:rPr>
              <a:t>a  </a:t>
            </a:r>
            <a:r>
              <a:rPr dirty="0" sz="1200" spc="-5">
                <a:latin typeface="Times New Roman"/>
                <a:cs typeface="Times New Roman"/>
              </a:rPr>
              <a:t>subject’s allowed </a:t>
            </a:r>
            <a:r>
              <a:rPr dirty="0" sz="1200">
                <a:latin typeface="Times New Roman"/>
                <a:cs typeface="Times New Roman"/>
              </a:rPr>
              <a:t>role. A </a:t>
            </a:r>
            <a:r>
              <a:rPr dirty="0" sz="1200" spc="-5">
                <a:latin typeface="Times New Roman"/>
                <a:cs typeface="Times New Roman"/>
              </a:rPr>
              <a:t>contextual TA </a:t>
            </a:r>
            <a:r>
              <a:rPr dirty="0" sz="1200">
                <a:latin typeface="Times New Roman"/>
                <a:cs typeface="Times New Roman"/>
              </a:rPr>
              <a:t>takes </a:t>
            </a:r>
            <a:r>
              <a:rPr dirty="0" sz="1200" spc="-5">
                <a:latin typeface="Times New Roman"/>
                <a:cs typeface="Times New Roman"/>
              </a:rPr>
              <a:t>the subject </a:t>
            </a:r>
            <a:r>
              <a:rPr dirty="0" sz="1200">
                <a:latin typeface="Times New Roman"/>
                <a:cs typeface="Times New Roman"/>
              </a:rPr>
              <a:t>or </a:t>
            </a:r>
            <a:r>
              <a:rPr dirty="0" sz="1200" spc="-5">
                <a:latin typeface="Times New Roman"/>
                <a:cs typeface="Times New Roman"/>
              </a:rPr>
              <a:t>network agent’s recent  </a:t>
            </a:r>
            <a:r>
              <a:rPr dirty="0" sz="1200">
                <a:latin typeface="Times New Roman"/>
                <a:cs typeface="Times New Roman"/>
              </a:rPr>
              <a:t>history into </a:t>
            </a:r>
            <a:r>
              <a:rPr dirty="0" sz="1200" spc="-5">
                <a:latin typeface="Times New Roman"/>
                <a:cs typeface="Times New Roman"/>
              </a:rPr>
              <a:t>consideration when evaluating access requests. This means the PE </a:t>
            </a:r>
            <a:r>
              <a:rPr dirty="0" sz="1200">
                <a:latin typeface="Times New Roman"/>
                <a:cs typeface="Times New Roman"/>
              </a:rPr>
              <a:t>must  </a:t>
            </a:r>
            <a:r>
              <a:rPr dirty="0" sz="1200" spc="-5">
                <a:latin typeface="Times New Roman"/>
                <a:cs typeface="Times New Roman"/>
              </a:rPr>
              <a:t>maintain some state information </a:t>
            </a:r>
            <a:r>
              <a:rPr dirty="0" sz="1200">
                <a:latin typeface="Times New Roman"/>
                <a:cs typeface="Times New Roman"/>
              </a:rPr>
              <a:t>on all </a:t>
            </a:r>
            <a:r>
              <a:rPr dirty="0" sz="1200" spc="-5">
                <a:latin typeface="Times New Roman"/>
                <a:cs typeface="Times New Roman"/>
              </a:rPr>
              <a:t>subjects </a:t>
            </a:r>
            <a:r>
              <a:rPr dirty="0" sz="1200">
                <a:latin typeface="Times New Roman"/>
                <a:cs typeface="Times New Roman"/>
              </a:rPr>
              <a:t>and </a:t>
            </a:r>
            <a:r>
              <a:rPr dirty="0" sz="1200" spc="-5">
                <a:latin typeface="Times New Roman"/>
                <a:cs typeface="Times New Roman"/>
              </a:rPr>
              <a:t>applications </a:t>
            </a:r>
            <a:r>
              <a:rPr dirty="0" sz="1200">
                <a:latin typeface="Times New Roman"/>
                <a:cs typeface="Times New Roman"/>
              </a:rPr>
              <a:t>but </a:t>
            </a:r>
            <a:r>
              <a:rPr dirty="0" sz="1200" spc="-5">
                <a:latin typeface="Times New Roman"/>
                <a:cs typeface="Times New Roman"/>
              </a:rPr>
              <a:t>may </a:t>
            </a:r>
            <a:r>
              <a:rPr dirty="0" sz="1200">
                <a:latin typeface="Times New Roman"/>
                <a:cs typeface="Times New Roman"/>
              </a:rPr>
              <a:t>be more </a:t>
            </a:r>
            <a:r>
              <a:rPr dirty="0" sz="1200" spc="-5">
                <a:latin typeface="Times New Roman"/>
                <a:cs typeface="Times New Roman"/>
              </a:rPr>
              <a:t>likely  </a:t>
            </a:r>
            <a:r>
              <a:rPr dirty="0" sz="1200">
                <a:latin typeface="Times New Roman"/>
                <a:cs typeface="Times New Roman"/>
              </a:rPr>
              <a:t>to </a:t>
            </a:r>
            <a:r>
              <a:rPr dirty="0" sz="1200" spc="-5">
                <a:latin typeface="Times New Roman"/>
                <a:cs typeface="Times New Roman"/>
              </a:rPr>
              <a:t>detect </a:t>
            </a:r>
            <a:r>
              <a:rPr dirty="0" sz="1200">
                <a:latin typeface="Times New Roman"/>
                <a:cs typeface="Times New Roman"/>
              </a:rPr>
              <a:t>an </a:t>
            </a:r>
            <a:r>
              <a:rPr dirty="0" sz="1200" spc="-5">
                <a:latin typeface="Times New Roman"/>
                <a:cs typeface="Times New Roman"/>
              </a:rPr>
              <a:t>attacker using </a:t>
            </a:r>
            <a:r>
              <a:rPr dirty="0" sz="1200">
                <a:latin typeface="Times New Roman"/>
                <a:cs typeface="Times New Roman"/>
              </a:rPr>
              <a:t>subverted </a:t>
            </a:r>
            <a:r>
              <a:rPr dirty="0" sz="1200" spc="-5">
                <a:latin typeface="Times New Roman"/>
                <a:cs typeface="Times New Roman"/>
              </a:rPr>
              <a:t>credentials to </a:t>
            </a:r>
            <a:r>
              <a:rPr dirty="0" sz="1200">
                <a:latin typeface="Times New Roman"/>
                <a:cs typeface="Times New Roman"/>
              </a:rPr>
              <a:t>access </a:t>
            </a:r>
            <a:r>
              <a:rPr dirty="0" sz="1200" spc="-5">
                <a:latin typeface="Times New Roman"/>
                <a:cs typeface="Times New Roman"/>
              </a:rPr>
              <a:t>information </a:t>
            </a:r>
            <a:r>
              <a:rPr dirty="0" sz="1200">
                <a:latin typeface="Times New Roman"/>
                <a:cs typeface="Times New Roman"/>
              </a:rPr>
              <a:t>in a </a:t>
            </a:r>
            <a:r>
              <a:rPr dirty="0" sz="1200" spc="-5">
                <a:latin typeface="Times New Roman"/>
                <a:cs typeface="Times New Roman"/>
              </a:rPr>
              <a:t>pattern that </a:t>
            </a:r>
            <a:r>
              <a:rPr dirty="0" sz="1200">
                <a:latin typeface="Times New Roman"/>
                <a:cs typeface="Times New Roman"/>
              </a:rPr>
              <a:t>is  </a:t>
            </a:r>
            <a:r>
              <a:rPr dirty="0" sz="1200" spc="-5">
                <a:latin typeface="Times New Roman"/>
                <a:cs typeface="Times New Roman"/>
              </a:rPr>
              <a:t>atypical </a:t>
            </a:r>
            <a:r>
              <a:rPr dirty="0" sz="1200">
                <a:latin typeface="Times New Roman"/>
                <a:cs typeface="Times New Roman"/>
              </a:rPr>
              <a:t>of </a:t>
            </a:r>
            <a:r>
              <a:rPr dirty="0" sz="1200" spc="-5">
                <a:latin typeface="Times New Roman"/>
                <a:cs typeface="Times New Roman"/>
              </a:rPr>
              <a:t>what </a:t>
            </a:r>
            <a:r>
              <a:rPr dirty="0" sz="1200">
                <a:latin typeface="Times New Roman"/>
                <a:cs typeface="Times New Roman"/>
              </a:rPr>
              <a:t>the </a:t>
            </a:r>
            <a:r>
              <a:rPr dirty="0" sz="1200" spc="-5">
                <a:latin typeface="Times New Roman"/>
                <a:cs typeface="Times New Roman"/>
              </a:rPr>
              <a:t>PE </a:t>
            </a:r>
            <a:r>
              <a:rPr dirty="0" sz="1200">
                <a:latin typeface="Times New Roman"/>
                <a:cs typeface="Times New Roman"/>
              </a:rPr>
              <a:t>sees </a:t>
            </a:r>
            <a:r>
              <a:rPr dirty="0" sz="1200" spc="-5">
                <a:latin typeface="Times New Roman"/>
                <a:cs typeface="Times New Roman"/>
              </a:rPr>
              <a:t>for the </a:t>
            </a:r>
            <a:r>
              <a:rPr dirty="0" sz="1200">
                <a:latin typeface="Times New Roman"/>
                <a:cs typeface="Times New Roman"/>
              </a:rPr>
              <a:t>given </a:t>
            </a:r>
            <a:r>
              <a:rPr dirty="0" sz="1200" spc="-5">
                <a:latin typeface="Times New Roman"/>
                <a:cs typeface="Times New Roman"/>
              </a:rPr>
              <a:t>subject. This also </a:t>
            </a:r>
            <a:r>
              <a:rPr dirty="0" sz="1200">
                <a:latin typeface="Times New Roman"/>
                <a:cs typeface="Times New Roman"/>
              </a:rPr>
              <a:t>means that </a:t>
            </a:r>
            <a:r>
              <a:rPr dirty="0" sz="1200" spc="-5">
                <a:latin typeface="Times New Roman"/>
                <a:cs typeface="Times New Roman"/>
              </a:rPr>
              <a:t>the PE </a:t>
            </a:r>
            <a:r>
              <a:rPr dirty="0" sz="1200">
                <a:latin typeface="Times New Roman"/>
                <a:cs typeface="Times New Roman"/>
              </a:rPr>
              <a:t>must be  </a:t>
            </a:r>
            <a:r>
              <a:rPr dirty="0" sz="1200" spc="-5">
                <a:latin typeface="Times New Roman"/>
                <a:cs typeface="Times New Roman"/>
              </a:rPr>
              <a:t>informed </a:t>
            </a:r>
            <a:r>
              <a:rPr dirty="0" sz="1200">
                <a:latin typeface="Times New Roman"/>
                <a:cs typeface="Times New Roman"/>
              </a:rPr>
              <a:t>of user </a:t>
            </a:r>
            <a:r>
              <a:rPr dirty="0" sz="1200" spc="-5">
                <a:latin typeface="Times New Roman"/>
                <a:cs typeface="Times New Roman"/>
              </a:rPr>
              <a:t>behavior </a:t>
            </a:r>
            <a:r>
              <a:rPr dirty="0" sz="1200">
                <a:latin typeface="Times New Roman"/>
                <a:cs typeface="Times New Roman"/>
              </a:rPr>
              <a:t>by the </a:t>
            </a:r>
            <a:r>
              <a:rPr dirty="0" sz="1200" spc="-5">
                <a:latin typeface="Times New Roman"/>
                <a:cs typeface="Times New Roman"/>
              </a:rPr>
              <a:t>PA </a:t>
            </a:r>
            <a:r>
              <a:rPr dirty="0" sz="1200">
                <a:latin typeface="Times New Roman"/>
                <a:cs typeface="Times New Roman"/>
              </a:rPr>
              <a:t>(and </a:t>
            </a:r>
            <a:r>
              <a:rPr dirty="0" sz="1200" spc="-5">
                <a:latin typeface="Times New Roman"/>
                <a:cs typeface="Times New Roman"/>
              </a:rPr>
              <a:t>PEPs) that subjects interact with when  communicating. Analysis </a:t>
            </a:r>
            <a:r>
              <a:rPr dirty="0" sz="1200">
                <a:latin typeface="Times New Roman"/>
                <a:cs typeface="Times New Roman"/>
              </a:rPr>
              <a:t>of </a:t>
            </a:r>
            <a:r>
              <a:rPr dirty="0" sz="1200" spc="-5">
                <a:latin typeface="Times New Roman"/>
                <a:cs typeface="Times New Roman"/>
              </a:rPr>
              <a:t>subject </a:t>
            </a:r>
            <a:r>
              <a:rPr dirty="0" sz="1200">
                <a:latin typeface="Times New Roman"/>
                <a:cs typeface="Times New Roman"/>
              </a:rPr>
              <a:t>behavior </a:t>
            </a:r>
            <a:r>
              <a:rPr dirty="0" sz="1200" spc="-5">
                <a:latin typeface="Times New Roman"/>
                <a:cs typeface="Times New Roman"/>
              </a:rPr>
              <a:t>can </a:t>
            </a:r>
            <a:r>
              <a:rPr dirty="0" sz="1200">
                <a:latin typeface="Times New Roman"/>
                <a:cs typeface="Times New Roman"/>
              </a:rPr>
              <a:t>be used to provide a </a:t>
            </a:r>
            <a:r>
              <a:rPr dirty="0" sz="1200" spc="-5">
                <a:latin typeface="Times New Roman"/>
                <a:cs typeface="Times New Roman"/>
              </a:rPr>
              <a:t>model </a:t>
            </a:r>
            <a:r>
              <a:rPr dirty="0" sz="1200">
                <a:latin typeface="Times New Roman"/>
                <a:cs typeface="Times New Roman"/>
              </a:rPr>
              <a:t>of  </a:t>
            </a:r>
            <a:r>
              <a:rPr dirty="0" sz="1200" spc="-5">
                <a:latin typeface="Times New Roman"/>
                <a:cs typeface="Times New Roman"/>
              </a:rPr>
              <a:t>acceptable use, </a:t>
            </a:r>
            <a:r>
              <a:rPr dirty="0" sz="1200">
                <a:latin typeface="Times New Roman"/>
                <a:cs typeface="Times New Roman"/>
              </a:rPr>
              <a:t>and </a:t>
            </a:r>
            <a:r>
              <a:rPr dirty="0" sz="1200" spc="-5">
                <a:latin typeface="Times New Roman"/>
                <a:cs typeface="Times New Roman"/>
              </a:rPr>
              <a:t>deviations from this behavior </a:t>
            </a:r>
            <a:r>
              <a:rPr dirty="0" sz="1200">
                <a:latin typeface="Times New Roman"/>
                <a:cs typeface="Times New Roman"/>
              </a:rPr>
              <a:t>could </a:t>
            </a:r>
            <a:r>
              <a:rPr dirty="0" sz="1200" spc="-5">
                <a:latin typeface="Times New Roman"/>
                <a:cs typeface="Times New Roman"/>
              </a:rPr>
              <a:t>trigger additional authentication  </a:t>
            </a:r>
            <a:r>
              <a:rPr dirty="0" sz="1200">
                <a:latin typeface="Times New Roman"/>
                <a:cs typeface="Times New Roman"/>
              </a:rPr>
              <a:t>checks or </a:t>
            </a:r>
            <a:r>
              <a:rPr dirty="0" sz="1200" spc="-5">
                <a:latin typeface="Times New Roman"/>
                <a:cs typeface="Times New Roman"/>
              </a:rPr>
              <a:t>resource request denials.</a:t>
            </a:r>
            <a:endParaRPr sz="1200">
              <a:latin typeface="Times New Roman"/>
              <a:cs typeface="Times New Roman"/>
            </a:endParaRPr>
          </a:p>
          <a:p>
            <a:pPr marL="12700" marR="10160">
              <a:lnSpc>
                <a:spcPts val="1380"/>
              </a:lnSpc>
              <a:spcBef>
                <a:spcPts val="900"/>
              </a:spcBef>
            </a:pPr>
            <a:r>
              <a:rPr dirty="0" sz="1200" spc="-5">
                <a:latin typeface="Times New Roman"/>
                <a:cs typeface="Times New Roman"/>
              </a:rPr>
              <a:t>The two factors </a:t>
            </a:r>
            <a:r>
              <a:rPr dirty="0" sz="1200">
                <a:latin typeface="Times New Roman"/>
                <a:cs typeface="Times New Roman"/>
              </a:rPr>
              <a:t>are </a:t>
            </a:r>
            <a:r>
              <a:rPr dirty="0" sz="1200" spc="-5">
                <a:latin typeface="Times New Roman"/>
                <a:cs typeface="Times New Roman"/>
              </a:rPr>
              <a:t>not always dependent </a:t>
            </a:r>
            <a:r>
              <a:rPr dirty="0" sz="1200">
                <a:latin typeface="Times New Roman"/>
                <a:cs typeface="Times New Roman"/>
              </a:rPr>
              <a:t>on each other. </a:t>
            </a:r>
            <a:r>
              <a:rPr dirty="0" sz="1200" spc="-5">
                <a:latin typeface="Times New Roman"/>
                <a:cs typeface="Times New Roman"/>
              </a:rPr>
              <a:t>It is possible </a:t>
            </a:r>
            <a:r>
              <a:rPr dirty="0" sz="1200">
                <a:latin typeface="Times New Roman"/>
                <a:cs typeface="Times New Roman"/>
              </a:rPr>
              <a:t>to </a:t>
            </a:r>
            <a:r>
              <a:rPr dirty="0" sz="1200" spc="-5">
                <a:latin typeface="Times New Roman"/>
                <a:cs typeface="Times New Roman"/>
              </a:rPr>
              <a:t>have </a:t>
            </a:r>
            <a:r>
              <a:rPr dirty="0" sz="1200">
                <a:latin typeface="Times New Roman"/>
                <a:cs typeface="Times New Roman"/>
              </a:rPr>
              <a:t>a </a:t>
            </a:r>
            <a:r>
              <a:rPr dirty="0" sz="1200" spc="-5">
                <a:latin typeface="Times New Roman"/>
                <a:cs typeface="Times New Roman"/>
              </a:rPr>
              <a:t>TA </a:t>
            </a:r>
            <a:r>
              <a:rPr dirty="0" sz="1200">
                <a:latin typeface="Times New Roman"/>
                <a:cs typeface="Times New Roman"/>
              </a:rPr>
              <a:t>that assigns a  </a:t>
            </a:r>
            <a:r>
              <a:rPr dirty="0" sz="1200" spc="-5">
                <a:latin typeface="Times New Roman"/>
                <a:cs typeface="Times New Roman"/>
              </a:rPr>
              <a:t>confidence level </a:t>
            </a:r>
            <a:r>
              <a:rPr dirty="0" sz="1200">
                <a:latin typeface="Times New Roman"/>
                <a:cs typeface="Times New Roman"/>
              </a:rPr>
              <a:t>to </a:t>
            </a:r>
            <a:r>
              <a:rPr dirty="0" sz="1200" spc="-5">
                <a:latin typeface="Times New Roman"/>
                <a:cs typeface="Times New Roman"/>
              </a:rPr>
              <a:t>every subject and/or device </a:t>
            </a:r>
            <a:r>
              <a:rPr dirty="0" sz="1200">
                <a:latin typeface="Times New Roman"/>
                <a:cs typeface="Times New Roman"/>
              </a:rPr>
              <a:t>and </a:t>
            </a:r>
            <a:r>
              <a:rPr dirty="0" sz="1200" spc="-5">
                <a:latin typeface="Times New Roman"/>
                <a:cs typeface="Times New Roman"/>
              </a:rPr>
              <a:t>still considers </a:t>
            </a:r>
            <a:r>
              <a:rPr dirty="0" sz="1200">
                <a:latin typeface="Times New Roman"/>
                <a:cs typeface="Times New Roman"/>
              </a:rPr>
              <a:t>every access </a:t>
            </a:r>
            <a:r>
              <a:rPr dirty="0" sz="1200" spc="-5">
                <a:latin typeface="Times New Roman"/>
                <a:cs typeface="Times New Roman"/>
              </a:rPr>
              <a:t>request  independently (i.e., singular). However, contextual, score-based TAs would provide the ability </a:t>
            </a:r>
            <a:r>
              <a:rPr dirty="0" sz="1200">
                <a:latin typeface="Times New Roman"/>
                <a:cs typeface="Times New Roman"/>
              </a:rPr>
              <a:t>to  offer </a:t>
            </a:r>
            <a:r>
              <a:rPr dirty="0" sz="1200" spc="-5">
                <a:latin typeface="Times New Roman"/>
                <a:cs typeface="Times New Roman"/>
              </a:rPr>
              <a:t>more dynamic </a:t>
            </a:r>
            <a:r>
              <a:rPr dirty="0" sz="1200">
                <a:latin typeface="Times New Roman"/>
                <a:cs typeface="Times New Roman"/>
              </a:rPr>
              <a:t>and </a:t>
            </a:r>
            <a:r>
              <a:rPr dirty="0" sz="1200" spc="-5">
                <a:latin typeface="Times New Roman"/>
                <a:cs typeface="Times New Roman"/>
              </a:rPr>
              <a:t>granular access control, </a:t>
            </a:r>
            <a:r>
              <a:rPr dirty="0" sz="1200">
                <a:latin typeface="Times New Roman"/>
                <a:cs typeface="Times New Roman"/>
              </a:rPr>
              <a:t>since the </a:t>
            </a:r>
            <a:r>
              <a:rPr dirty="0" sz="1200" spc="-5">
                <a:latin typeface="Times New Roman"/>
                <a:cs typeface="Times New Roman"/>
              </a:rPr>
              <a:t>score provides </a:t>
            </a:r>
            <a:r>
              <a:rPr dirty="0" sz="1200">
                <a:latin typeface="Times New Roman"/>
                <a:cs typeface="Times New Roman"/>
              </a:rPr>
              <a:t>a </a:t>
            </a:r>
            <a:r>
              <a:rPr dirty="0" sz="1200" spc="-5">
                <a:latin typeface="Times New Roman"/>
                <a:cs typeface="Times New Roman"/>
              </a:rPr>
              <a:t>current confidence  </a:t>
            </a:r>
            <a:r>
              <a:rPr dirty="0" sz="1200">
                <a:latin typeface="Times New Roman"/>
                <a:cs typeface="Times New Roman"/>
              </a:rPr>
              <a:t>level for the </a:t>
            </a:r>
            <a:r>
              <a:rPr dirty="0" sz="1200" spc="-5">
                <a:latin typeface="Times New Roman"/>
                <a:cs typeface="Times New Roman"/>
              </a:rPr>
              <a:t>requesting account </a:t>
            </a:r>
            <a:r>
              <a:rPr dirty="0" sz="1200">
                <a:latin typeface="Times New Roman"/>
                <a:cs typeface="Times New Roman"/>
              </a:rPr>
              <a:t>and </a:t>
            </a:r>
            <a:r>
              <a:rPr dirty="0" sz="1200" spc="-5">
                <a:latin typeface="Times New Roman"/>
                <a:cs typeface="Times New Roman"/>
              </a:rPr>
              <a:t>adapts </a:t>
            </a:r>
            <a:r>
              <a:rPr dirty="0" sz="1200">
                <a:latin typeface="Times New Roman"/>
                <a:cs typeface="Times New Roman"/>
              </a:rPr>
              <a:t>to </a:t>
            </a:r>
            <a:r>
              <a:rPr dirty="0" sz="1200" spc="-5">
                <a:latin typeface="Times New Roman"/>
                <a:cs typeface="Times New Roman"/>
              </a:rPr>
              <a:t>changing factors </a:t>
            </a:r>
            <a:r>
              <a:rPr dirty="0" sz="1200">
                <a:latin typeface="Times New Roman"/>
                <a:cs typeface="Times New Roman"/>
              </a:rPr>
              <a:t>more </a:t>
            </a:r>
            <a:r>
              <a:rPr dirty="0" sz="1200" spc="-5">
                <a:latin typeface="Times New Roman"/>
                <a:cs typeface="Times New Roman"/>
              </a:rPr>
              <a:t>quickly </a:t>
            </a:r>
            <a:r>
              <a:rPr dirty="0" sz="1200">
                <a:latin typeface="Times New Roman"/>
                <a:cs typeface="Times New Roman"/>
              </a:rPr>
              <a:t>than </a:t>
            </a:r>
            <a:r>
              <a:rPr dirty="0" sz="1200" spc="-5">
                <a:latin typeface="Times New Roman"/>
                <a:cs typeface="Times New Roman"/>
              </a:rPr>
              <a:t>static policies  modified </a:t>
            </a:r>
            <a:r>
              <a:rPr dirty="0" sz="1200">
                <a:latin typeface="Times New Roman"/>
                <a:cs typeface="Times New Roman"/>
              </a:rPr>
              <a:t>by human</a:t>
            </a:r>
            <a:r>
              <a:rPr dirty="0" sz="1200" spc="-10">
                <a:latin typeface="Times New Roman"/>
                <a:cs typeface="Times New Roman"/>
              </a:rPr>
              <a:t> </a:t>
            </a:r>
            <a:r>
              <a:rPr dirty="0" sz="1200" spc="-5">
                <a:latin typeface="Times New Roman"/>
                <a:cs typeface="Times New Roman"/>
              </a:rPr>
              <a:t>administrators.</a:t>
            </a:r>
            <a:endParaRPr sz="1200">
              <a:latin typeface="Times New Roman"/>
              <a:cs typeface="Times New Roman"/>
            </a:endParaRPr>
          </a:p>
          <a:p>
            <a:pPr marL="12700" marR="21590">
              <a:lnSpc>
                <a:spcPct val="95800"/>
              </a:lnSpc>
              <a:spcBef>
                <a:spcPts val="1165"/>
              </a:spcBef>
            </a:pPr>
            <a:r>
              <a:rPr dirty="0" sz="1200" spc="-5">
                <a:latin typeface="Times New Roman"/>
                <a:cs typeface="Times New Roman"/>
              </a:rPr>
              <a:t>Ideally,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trust </a:t>
            </a:r>
            <a:r>
              <a:rPr dirty="0" sz="1200" spc="-5">
                <a:latin typeface="Times New Roman"/>
                <a:cs typeface="Times New Roman"/>
              </a:rPr>
              <a:t>algorithm should </a:t>
            </a:r>
            <a:r>
              <a:rPr dirty="0" sz="1200">
                <a:latin typeface="Times New Roman"/>
                <a:cs typeface="Times New Roman"/>
              </a:rPr>
              <a:t>be </a:t>
            </a:r>
            <a:r>
              <a:rPr dirty="0" sz="1200" spc="-5">
                <a:latin typeface="Times New Roman"/>
                <a:cs typeface="Times New Roman"/>
              </a:rPr>
              <a:t>contextual, </a:t>
            </a:r>
            <a:r>
              <a:rPr dirty="0" sz="1200">
                <a:latin typeface="Times New Roman"/>
                <a:cs typeface="Times New Roman"/>
              </a:rPr>
              <a:t>but this may not </a:t>
            </a:r>
            <a:r>
              <a:rPr dirty="0" sz="1200" spc="-5">
                <a:latin typeface="Times New Roman"/>
                <a:cs typeface="Times New Roman"/>
              </a:rPr>
              <a:t>always </a:t>
            </a:r>
            <a:r>
              <a:rPr dirty="0" sz="1200">
                <a:latin typeface="Times New Roman"/>
                <a:cs typeface="Times New Roman"/>
              </a:rPr>
              <a:t>be </a:t>
            </a:r>
            <a:r>
              <a:rPr dirty="0" sz="1200" spc="-5">
                <a:latin typeface="Times New Roman"/>
                <a:cs typeface="Times New Roman"/>
              </a:rPr>
              <a:t>possible with </a:t>
            </a:r>
            <a:r>
              <a:rPr dirty="0" sz="1200">
                <a:latin typeface="Times New Roman"/>
                <a:cs typeface="Times New Roman"/>
              </a:rPr>
              <a:t>the  </a:t>
            </a:r>
            <a:r>
              <a:rPr dirty="0" sz="1200" spc="-5">
                <a:latin typeface="Times New Roman"/>
                <a:cs typeface="Times New Roman"/>
              </a:rPr>
              <a:t>infrastructure components available to </a:t>
            </a:r>
            <a:r>
              <a:rPr dirty="0" sz="1200">
                <a:latin typeface="Times New Roman"/>
                <a:cs typeface="Times New Roman"/>
              </a:rPr>
              <a:t>the </a:t>
            </a:r>
            <a:r>
              <a:rPr dirty="0" sz="1200" spc="-5">
                <a:latin typeface="Times New Roman"/>
                <a:cs typeface="Times New Roman"/>
              </a:rPr>
              <a:t>enterprise. </a:t>
            </a:r>
            <a:r>
              <a:rPr dirty="0" sz="1200">
                <a:latin typeface="Times New Roman"/>
                <a:cs typeface="Times New Roman"/>
              </a:rPr>
              <a:t>A </a:t>
            </a:r>
            <a:r>
              <a:rPr dirty="0" sz="1200" spc="-5">
                <a:latin typeface="Times New Roman"/>
                <a:cs typeface="Times New Roman"/>
              </a:rPr>
              <a:t>contextual TA can mitigate threats  where </a:t>
            </a:r>
            <a:r>
              <a:rPr dirty="0" sz="1200">
                <a:latin typeface="Times New Roman"/>
                <a:cs typeface="Times New Roman"/>
              </a:rPr>
              <a:t>an </a:t>
            </a:r>
            <a:r>
              <a:rPr dirty="0" sz="1200" spc="-5">
                <a:latin typeface="Times New Roman"/>
                <a:cs typeface="Times New Roman"/>
              </a:rPr>
              <a:t>attacker stays close </a:t>
            </a:r>
            <a:r>
              <a:rPr dirty="0" sz="1200">
                <a:latin typeface="Times New Roman"/>
                <a:cs typeface="Times New Roman"/>
              </a:rPr>
              <a:t>to a </a:t>
            </a:r>
            <a:r>
              <a:rPr dirty="0" sz="1200" spc="-5">
                <a:latin typeface="Times New Roman"/>
                <a:cs typeface="Times New Roman"/>
              </a:rPr>
              <a:t>“normal” set </a:t>
            </a:r>
            <a:r>
              <a:rPr dirty="0" sz="1200">
                <a:latin typeface="Times New Roman"/>
                <a:cs typeface="Times New Roman"/>
              </a:rPr>
              <a:t>of access </a:t>
            </a:r>
            <a:r>
              <a:rPr dirty="0" sz="1200" spc="-5">
                <a:latin typeface="Times New Roman"/>
                <a:cs typeface="Times New Roman"/>
              </a:rPr>
              <a:t>requests for </a:t>
            </a:r>
            <a:r>
              <a:rPr dirty="0" sz="1200">
                <a:latin typeface="Times New Roman"/>
                <a:cs typeface="Times New Roman"/>
              </a:rPr>
              <a:t>a </a:t>
            </a:r>
            <a:r>
              <a:rPr dirty="0" sz="1200" spc="-5">
                <a:latin typeface="Times New Roman"/>
                <a:cs typeface="Times New Roman"/>
              </a:rPr>
              <a:t>compromised subject  </a:t>
            </a:r>
            <a:r>
              <a:rPr dirty="0" sz="1200">
                <a:latin typeface="Times New Roman"/>
                <a:cs typeface="Times New Roman"/>
              </a:rPr>
              <a:t>account </a:t>
            </a:r>
            <a:r>
              <a:rPr dirty="0" sz="1200" spc="-5">
                <a:latin typeface="Times New Roman"/>
                <a:cs typeface="Times New Roman"/>
              </a:rPr>
              <a:t>or insider attack. </a:t>
            </a:r>
            <a:r>
              <a:rPr dirty="0" sz="1200">
                <a:latin typeface="Times New Roman"/>
                <a:cs typeface="Times New Roman"/>
              </a:rPr>
              <a:t>It is </a:t>
            </a:r>
            <a:r>
              <a:rPr dirty="0" sz="1200" spc="-5">
                <a:latin typeface="Times New Roman"/>
                <a:cs typeface="Times New Roman"/>
              </a:rPr>
              <a:t>important </a:t>
            </a:r>
            <a:r>
              <a:rPr dirty="0" sz="1200">
                <a:latin typeface="Times New Roman"/>
                <a:cs typeface="Times New Roman"/>
              </a:rPr>
              <a:t>to </a:t>
            </a:r>
            <a:r>
              <a:rPr dirty="0" sz="1200" spc="-5">
                <a:latin typeface="Times New Roman"/>
                <a:cs typeface="Times New Roman"/>
              </a:rPr>
              <a:t>balance security, usability, </a:t>
            </a:r>
            <a:r>
              <a:rPr dirty="0" sz="1200">
                <a:latin typeface="Times New Roman"/>
                <a:cs typeface="Times New Roman"/>
              </a:rPr>
              <a:t>and </a:t>
            </a:r>
            <a:r>
              <a:rPr dirty="0" sz="1200" spc="-5">
                <a:latin typeface="Times New Roman"/>
                <a:cs typeface="Times New Roman"/>
              </a:rPr>
              <a:t>cost-effectiveness  when defining </a:t>
            </a:r>
            <a:r>
              <a:rPr dirty="0" sz="1200">
                <a:latin typeface="Times New Roman"/>
                <a:cs typeface="Times New Roman"/>
              </a:rPr>
              <a:t>and </a:t>
            </a:r>
            <a:r>
              <a:rPr dirty="0" sz="1200" spc="-5">
                <a:latin typeface="Times New Roman"/>
                <a:cs typeface="Times New Roman"/>
              </a:rPr>
              <a:t>implementing trust algorithms. Continually prompting </a:t>
            </a:r>
            <a:r>
              <a:rPr dirty="0" sz="1200">
                <a:latin typeface="Times New Roman"/>
                <a:cs typeface="Times New Roman"/>
              </a:rPr>
              <a:t>a </a:t>
            </a:r>
            <a:r>
              <a:rPr dirty="0" sz="1200" spc="-5">
                <a:latin typeface="Times New Roman"/>
                <a:cs typeface="Times New Roman"/>
              </a:rPr>
              <a:t>subject for  reauthentication against </a:t>
            </a:r>
            <a:r>
              <a:rPr dirty="0" sz="1200">
                <a:latin typeface="Times New Roman"/>
                <a:cs typeface="Times New Roman"/>
              </a:rPr>
              <a:t>behavior </a:t>
            </a:r>
            <a:r>
              <a:rPr dirty="0" sz="1200" spc="-5">
                <a:latin typeface="Times New Roman"/>
                <a:cs typeface="Times New Roman"/>
              </a:rPr>
              <a:t>that </a:t>
            </a:r>
            <a:r>
              <a:rPr dirty="0" sz="1200">
                <a:latin typeface="Times New Roman"/>
                <a:cs typeface="Times New Roman"/>
              </a:rPr>
              <a:t>is </a:t>
            </a:r>
            <a:r>
              <a:rPr dirty="0" sz="1200" spc="-5">
                <a:latin typeface="Times New Roman"/>
                <a:cs typeface="Times New Roman"/>
              </a:rPr>
              <a:t>consistent with historical trends </a:t>
            </a:r>
            <a:r>
              <a:rPr dirty="0" sz="1200">
                <a:latin typeface="Times New Roman"/>
                <a:cs typeface="Times New Roman"/>
              </a:rPr>
              <a:t>and norms </a:t>
            </a:r>
            <a:r>
              <a:rPr dirty="0" sz="1200" spc="-5">
                <a:latin typeface="Times New Roman"/>
                <a:cs typeface="Times New Roman"/>
              </a:rPr>
              <a:t>for their  mission function </a:t>
            </a:r>
            <a:r>
              <a:rPr dirty="0" sz="1200">
                <a:latin typeface="Times New Roman"/>
                <a:cs typeface="Times New Roman"/>
              </a:rPr>
              <a:t>and </a:t>
            </a:r>
            <a:r>
              <a:rPr dirty="0" sz="1200" spc="-5">
                <a:latin typeface="Times New Roman"/>
                <a:cs typeface="Times New Roman"/>
              </a:rPr>
              <a:t>role within </a:t>
            </a:r>
            <a:r>
              <a:rPr dirty="0" sz="1200">
                <a:latin typeface="Times New Roman"/>
                <a:cs typeface="Times New Roman"/>
              </a:rPr>
              <a:t>the </a:t>
            </a:r>
            <a:r>
              <a:rPr dirty="0" sz="1200" spc="-5">
                <a:latin typeface="Times New Roman"/>
                <a:cs typeface="Times New Roman"/>
              </a:rPr>
              <a:t>organization </a:t>
            </a:r>
            <a:r>
              <a:rPr dirty="0" sz="1200">
                <a:latin typeface="Times New Roman"/>
                <a:cs typeface="Times New Roman"/>
              </a:rPr>
              <a:t>can lead to </a:t>
            </a:r>
            <a:r>
              <a:rPr dirty="0" sz="1200" spc="-5">
                <a:latin typeface="Times New Roman"/>
                <a:cs typeface="Times New Roman"/>
              </a:rPr>
              <a:t>usability issues. For example, </a:t>
            </a:r>
            <a:r>
              <a:rPr dirty="0" sz="1200">
                <a:latin typeface="Times New Roman"/>
                <a:cs typeface="Times New Roman"/>
              </a:rPr>
              <a:t>if an  </a:t>
            </a:r>
            <a:r>
              <a:rPr dirty="0" sz="1200" spc="-5">
                <a:latin typeface="Times New Roman"/>
                <a:cs typeface="Times New Roman"/>
              </a:rPr>
              <a:t>employee </a:t>
            </a:r>
            <a:r>
              <a:rPr dirty="0" sz="1200">
                <a:latin typeface="Times New Roman"/>
                <a:cs typeface="Times New Roman"/>
              </a:rPr>
              <a:t>in the </a:t>
            </a:r>
            <a:r>
              <a:rPr dirty="0" sz="1200" spc="-5">
                <a:latin typeface="Times New Roman"/>
                <a:cs typeface="Times New Roman"/>
              </a:rPr>
              <a:t>HR department of an </a:t>
            </a:r>
            <a:r>
              <a:rPr dirty="0" sz="1200">
                <a:latin typeface="Times New Roman"/>
                <a:cs typeface="Times New Roman"/>
              </a:rPr>
              <a:t>agency </a:t>
            </a:r>
            <a:r>
              <a:rPr dirty="0" sz="1200" spc="-5">
                <a:latin typeface="Times New Roman"/>
                <a:cs typeface="Times New Roman"/>
              </a:rPr>
              <a:t>normally accesses </a:t>
            </a:r>
            <a:r>
              <a:rPr dirty="0" sz="1200">
                <a:latin typeface="Times New Roman"/>
                <a:cs typeface="Times New Roman"/>
              </a:rPr>
              <a:t>20 to 30 </a:t>
            </a:r>
            <a:r>
              <a:rPr dirty="0" sz="1200" spc="-5">
                <a:latin typeface="Times New Roman"/>
                <a:cs typeface="Times New Roman"/>
              </a:rPr>
              <a:t>employee records </a:t>
            </a:r>
            <a:r>
              <a:rPr dirty="0" sz="1200">
                <a:latin typeface="Times New Roman"/>
                <a:cs typeface="Times New Roman"/>
              </a:rPr>
              <a:t>in a  </a:t>
            </a:r>
            <a:r>
              <a:rPr dirty="0" sz="1200" spc="-5">
                <a:latin typeface="Times New Roman"/>
                <a:cs typeface="Times New Roman"/>
              </a:rPr>
              <a:t>typical workday, </a:t>
            </a:r>
            <a:r>
              <a:rPr dirty="0" sz="1200">
                <a:latin typeface="Times New Roman"/>
                <a:cs typeface="Times New Roman"/>
              </a:rPr>
              <a:t>a </a:t>
            </a:r>
            <a:r>
              <a:rPr dirty="0" sz="1200" spc="-5">
                <a:latin typeface="Times New Roman"/>
                <a:cs typeface="Times New Roman"/>
              </a:rPr>
              <a:t>contextual TA may send </a:t>
            </a:r>
            <a:r>
              <a:rPr dirty="0" sz="1200">
                <a:latin typeface="Times New Roman"/>
                <a:cs typeface="Times New Roman"/>
              </a:rPr>
              <a:t>an </a:t>
            </a:r>
            <a:r>
              <a:rPr dirty="0" sz="1200" spc="-5">
                <a:latin typeface="Times New Roman"/>
                <a:cs typeface="Times New Roman"/>
              </a:rPr>
              <a:t>alert </a:t>
            </a:r>
            <a:r>
              <a:rPr dirty="0" sz="1200">
                <a:latin typeface="Times New Roman"/>
                <a:cs typeface="Times New Roman"/>
              </a:rPr>
              <a:t>if </a:t>
            </a:r>
            <a:r>
              <a:rPr dirty="0" sz="1200" spc="-5">
                <a:latin typeface="Times New Roman"/>
                <a:cs typeface="Times New Roman"/>
              </a:rPr>
              <a:t>the access requests suddenly exceed </a:t>
            </a:r>
            <a:r>
              <a:rPr dirty="0" sz="1200">
                <a:latin typeface="Times New Roman"/>
                <a:cs typeface="Times New Roman"/>
              </a:rPr>
              <a:t>100  records in a </a:t>
            </a:r>
            <a:r>
              <a:rPr dirty="0" sz="1200" spc="-5">
                <a:latin typeface="Times New Roman"/>
                <a:cs typeface="Times New Roman"/>
              </a:rPr>
              <a:t>day. </a:t>
            </a:r>
            <a:r>
              <a:rPr dirty="0" sz="1200">
                <a:latin typeface="Times New Roman"/>
                <a:cs typeface="Times New Roman"/>
              </a:rPr>
              <a:t>A </a:t>
            </a:r>
            <a:r>
              <a:rPr dirty="0" sz="1200" spc="-5">
                <a:latin typeface="Times New Roman"/>
                <a:cs typeface="Times New Roman"/>
              </a:rPr>
              <a:t>contextual TA may </a:t>
            </a:r>
            <a:r>
              <a:rPr dirty="0" sz="1200">
                <a:latin typeface="Times New Roman"/>
                <a:cs typeface="Times New Roman"/>
              </a:rPr>
              <a:t>also send an </a:t>
            </a:r>
            <a:r>
              <a:rPr dirty="0" sz="1200" spc="-5">
                <a:latin typeface="Times New Roman"/>
                <a:cs typeface="Times New Roman"/>
              </a:rPr>
              <a:t>alert if someone is making access requests  after normal </a:t>
            </a:r>
            <a:r>
              <a:rPr dirty="0" sz="1200">
                <a:latin typeface="Times New Roman"/>
                <a:cs typeface="Times New Roman"/>
              </a:rPr>
              <a:t>business </a:t>
            </a:r>
            <a:r>
              <a:rPr dirty="0" sz="1200" spc="-5">
                <a:latin typeface="Times New Roman"/>
                <a:cs typeface="Times New Roman"/>
              </a:rPr>
              <a:t>hours </a:t>
            </a:r>
            <a:r>
              <a:rPr dirty="0" sz="1200">
                <a:latin typeface="Times New Roman"/>
                <a:cs typeface="Times New Roman"/>
              </a:rPr>
              <a:t>as </a:t>
            </a:r>
            <a:r>
              <a:rPr dirty="0" sz="1200" spc="-5">
                <a:latin typeface="Times New Roman"/>
                <a:cs typeface="Times New Roman"/>
              </a:rPr>
              <a:t>this could </a:t>
            </a:r>
            <a:r>
              <a:rPr dirty="0" sz="1200">
                <a:latin typeface="Times New Roman"/>
                <a:cs typeface="Times New Roman"/>
              </a:rPr>
              <a:t>be an </a:t>
            </a:r>
            <a:r>
              <a:rPr dirty="0" sz="1200" spc="-5">
                <a:latin typeface="Times New Roman"/>
                <a:cs typeface="Times New Roman"/>
              </a:rPr>
              <a:t>attacker exfiltrating records </a:t>
            </a:r>
            <a:r>
              <a:rPr dirty="0" sz="1200">
                <a:latin typeface="Times New Roman"/>
                <a:cs typeface="Times New Roman"/>
              </a:rPr>
              <a:t>by using a  </a:t>
            </a:r>
            <a:r>
              <a:rPr dirty="0" sz="1200" spc="-5">
                <a:latin typeface="Times New Roman"/>
                <a:cs typeface="Times New Roman"/>
              </a:rPr>
              <a:t>compromised HR </a:t>
            </a:r>
            <a:r>
              <a:rPr dirty="0" sz="1200">
                <a:latin typeface="Times New Roman"/>
                <a:cs typeface="Times New Roman"/>
              </a:rPr>
              <a:t>account. </a:t>
            </a:r>
            <a:r>
              <a:rPr dirty="0" sz="1200" spc="-5">
                <a:latin typeface="Times New Roman"/>
                <a:cs typeface="Times New Roman"/>
              </a:rPr>
              <a:t>These are examples where </a:t>
            </a:r>
            <a:r>
              <a:rPr dirty="0" sz="1200">
                <a:latin typeface="Times New Roman"/>
                <a:cs typeface="Times New Roman"/>
              </a:rPr>
              <a:t>a </a:t>
            </a:r>
            <a:r>
              <a:rPr dirty="0" sz="1200" spc="-5">
                <a:latin typeface="Times New Roman"/>
                <a:cs typeface="Times New Roman"/>
              </a:rPr>
              <a:t>contextual TA can detect </a:t>
            </a:r>
            <a:r>
              <a:rPr dirty="0" sz="1200">
                <a:latin typeface="Times New Roman"/>
                <a:cs typeface="Times New Roman"/>
              </a:rPr>
              <a:t>an </a:t>
            </a:r>
            <a:r>
              <a:rPr dirty="0" sz="1200" spc="-5">
                <a:latin typeface="Times New Roman"/>
                <a:cs typeface="Times New Roman"/>
              </a:rPr>
              <a:t>attack  whereas </a:t>
            </a:r>
            <a:r>
              <a:rPr dirty="0" sz="1200">
                <a:latin typeface="Times New Roman"/>
                <a:cs typeface="Times New Roman"/>
              </a:rPr>
              <a:t>a </a:t>
            </a:r>
            <a:r>
              <a:rPr dirty="0" sz="1200" spc="-5">
                <a:latin typeface="Times New Roman"/>
                <a:cs typeface="Times New Roman"/>
              </a:rPr>
              <a:t>singular TA </a:t>
            </a:r>
            <a:r>
              <a:rPr dirty="0" sz="1200">
                <a:latin typeface="Times New Roman"/>
                <a:cs typeface="Times New Roman"/>
              </a:rPr>
              <a:t>may </a:t>
            </a:r>
            <a:r>
              <a:rPr dirty="0" sz="1200" spc="-5">
                <a:latin typeface="Times New Roman"/>
                <a:cs typeface="Times New Roman"/>
              </a:rPr>
              <a:t>fail </a:t>
            </a:r>
            <a:r>
              <a:rPr dirty="0" sz="1200">
                <a:latin typeface="Times New Roman"/>
                <a:cs typeface="Times New Roman"/>
              </a:rPr>
              <a:t>to </a:t>
            </a:r>
            <a:r>
              <a:rPr dirty="0" sz="1200" spc="-5">
                <a:latin typeface="Times New Roman"/>
                <a:cs typeface="Times New Roman"/>
              </a:rPr>
              <a:t>detect </a:t>
            </a:r>
            <a:r>
              <a:rPr dirty="0" sz="1200">
                <a:latin typeface="Times New Roman"/>
                <a:cs typeface="Times New Roman"/>
              </a:rPr>
              <a:t>the </a:t>
            </a:r>
            <a:r>
              <a:rPr dirty="0" sz="1200" spc="-5">
                <a:latin typeface="Times New Roman"/>
                <a:cs typeface="Times New Roman"/>
              </a:rPr>
              <a:t>new </a:t>
            </a:r>
            <a:r>
              <a:rPr dirty="0" sz="1200">
                <a:latin typeface="Times New Roman"/>
                <a:cs typeface="Times New Roman"/>
              </a:rPr>
              <a:t>behavior. In </a:t>
            </a:r>
            <a:r>
              <a:rPr dirty="0" sz="1200" spc="-5">
                <a:latin typeface="Times New Roman"/>
                <a:cs typeface="Times New Roman"/>
              </a:rPr>
              <a:t>another example, </a:t>
            </a:r>
            <a:r>
              <a:rPr dirty="0" sz="1200">
                <a:latin typeface="Times New Roman"/>
                <a:cs typeface="Times New Roman"/>
              </a:rPr>
              <a:t>an </a:t>
            </a:r>
            <a:r>
              <a:rPr dirty="0" sz="1200" spc="-5">
                <a:latin typeface="Times New Roman"/>
                <a:cs typeface="Times New Roman"/>
              </a:rPr>
              <a:t>accountant  who typically accesses the financial system during normal business hours </a:t>
            </a:r>
            <a:r>
              <a:rPr dirty="0" sz="1200">
                <a:latin typeface="Times New Roman"/>
                <a:cs typeface="Times New Roman"/>
              </a:rPr>
              <a:t>is now </a:t>
            </a:r>
            <a:r>
              <a:rPr dirty="0" sz="1200" spc="-5">
                <a:latin typeface="Times New Roman"/>
                <a:cs typeface="Times New Roman"/>
              </a:rPr>
              <a:t>trying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system in </a:t>
            </a:r>
            <a:r>
              <a:rPr dirty="0" sz="1200">
                <a:latin typeface="Times New Roman"/>
                <a:cs typeface="Times New Roman"/>
              </a:rPr>
              <a:t>the </a:t>
            </a:r>
            <a:r>
              <a:rPr dirty="0" sz="1200" spc="-5">
                <a:latin typeface="Times New Roman"/>
                <a:cs typeface="Times New Roman"/>
              </a:rPr>
              <a:t>middle </a:t>
            </a:r>
            <a:r>
              <a:rPr dirty="0" sz="1200">
                <a:latin typeface="Times New Roman"/>
                <a:cs typeface="Times New Roman"/>
              </a:rPr>
              <a:t>of the </a:t>
            </a:r>
            <a:r>
              <a:rPr dirty="0" sz="1200" spc="-5">
                <a:latin typeface="Times New Roman"/>
                <a:cs typeface="Times New Roman"/>
              </a:rPr>
              <a:t>night </a:t>
            </a:r>
            <a:r>
              <a:rPr dirty="0" sz="1200">
                <a:latin typeface="Times New Roman"/>
                <a:cs typeface="Times New Roman"/>
              </a:rPr>
              <a:t>from an </a:t>
            </a:r>
            <a:r>
              <a:rPr dirty="0" sz="1200" spc="-5">
                <a:latin typeface="Times New Roman"/>
                <a:cs typeface="Times New Roman"/>
              </a:rPr>
              <a:t>unrecognizable location. </a:t>
            </a:r>
            <a:r>
              <a:rPr dirty="0" sz="1200">
                <a:latin typeface="Times New Roman"/>
                <a:cs typeface="Times New Roman"/>
              </a:rPr>
              <a:t>A </a:t>
            </a:r>
            <a:r>
              <a:rPr dirty="0" sz="1200" spc="-5">
                <a:latin typeface="Times New Roman"/>
                <a:cs typeface="Times New Roman"/>
              </a:rPr>
              <a:t>contextual TA </a:t>
            </a:r>
            <a:r>
              <a:rPr dirty="0" sz="1200">
                <a:latin typeface="Times New Roman"/>
                <a:cs typeface="Times New Roman"/>
              </a:rPr>
              <a:t>may  </a:t>
            </a:r>
            <a:r>
              <a:rPr dirty="0" sz="1200" spc="-5">
                <a:latin typeface="Times New Roman"/>
                <a:cs typeface="Times New Roman"/>
              </a:rPr>
              <a:t>trigger </a:t>
            </a:r>
            <a:r>
              <a:rPr dirty="0" sz="1200">
                <a:latin typeface="Times New Roman"/>
                <a:cs typeface="Times New Roman"/>
              </a:rPr>
              <a:t>an </a:t>
            </a:r>
            <a:r>
              <a:rPr dirty="0" sz="1200" spc="-5">
                <a:latin typeface="Times New Roman"/>
                <a:cs typeface="Times New Roman"/>
              </a:rPr>
              <a:t>alert </a:t>
            </a:r>
            <a:r>
              <a:rPr dirty="0" sz="1200">
                <a:latin typeface="Times New Roman"/>
                <a:cs typeface="Times New Roman"/>
              </a:rPr>
              <a:t>and </a:t>
            </a:r>
            <a:r>
              <a:rPr dirty="0" sz="1200" spc="-5">
                <a:latin typeface="Times New Roman"/>
                <a:cs typeface="Times New Roman"/>
              </a:rPr>
              <a:t>require </a:t>
            </a:r>
            <a:r>
              <a:rPr dirty="0" sz="1200">
                <a:latin typeface="Times New Roman"/>
                <a:cs typeface="Times New Roman"/>
              </a:rPr>
              <a:t>the </a:t>
            </a:r>
            <a:r>
              <a:rPr dirty="0" sz="1200" spc="-5">
                <a:latin typeface="Times New Roman"/>
                <a:cs typeface="Times New Roman"/>
              </a:rPr>
              <a:t>subject </a:t>
            </a:r>
            <a:r>
              <a:rPr dirty="0" sz="1200">
                <a:latin typeface="Times New Roman"/>
                <a:cs typeface="Times New Roman"/>
              </a:rPr>
              <a:t>to </a:t>
            </a:r>
            <a:r>
              <a:rPr dirty="0" sz="1200" spc="-5">
                <a:latin typeface="Times New Roman"/>
                <a:cs typeface="Times New Roman"/>
              </a:rPr>
              <a:t>satisfy </a:t>
            </a:r>
            <a:r>
              <a:rPr dirty="0" sz="1200">
                <a:latin typeface="Times New Roman"/>
                <a:cs typeface="Times New Roman"/>
              </a:rPr>
              <a:t>a more </a:t>
            </a:r>
            <a:r>
              <a:rPr dirty="0" sz="1200" spc="-5">
                <a:latin typeface="Times New Roman"/>
                <a:cs typeface="Times New Roman"/>
              </a:rPr>
              <a:t>stringent confidence level </a:t>
            </a:r>
            <a:r>
              <a:rPr dirty="0" sz="1200">
                <a:latin typeface="Times New Roman"/>
                <a:cs typeface="Times New Roman"/>
              </a:rPr>
              <a:t>or </a:t>
            </a:r>
            <a:r>
              <a:rPr dirty="0" sz="1200" spc="-5">
                <a:latin typeface="Times New Roman"/>
                <a:cs typeface="Times New Roman"/>
              </a:rPr>
              <a:t>other  criteria </a:t>
            </a:r>
            <a:r>
              <a:rPr dirty="0" sz="1200">
                <a:latin typeface="Times New Roman"/>
                <a:cs typeface="Times New Roman"/>
              </a:rPr>
              <a:t>as </a:t>
            </a:r>
            <a:r>
              <a:rPr dirty="0" sz="1200" spc="-5">
                <a:latin typeface="Times New Roman"/>
                <a:cs typeface="Times New Roman"/>
              </a:rPr>
              <a:t>outlined </a:t>
            </a:r>
            <a:r>
              <a:rPr dirty="0" sz="1200">
                <a:latin typeface="Times New Roman"/>
                <a:cs typeface="Times New Roman"/>
              </a:rPr>
              <a:t>in </a:t>
            </a:r>
            <a:r>
              <a:rPr dirty="0" sz="1200" spc="-5">
                <a:latin typeface="Times New Roman"/>
                <a:cs typeface="Times New Roman"/>
              </a:rPr>
              <a:t>NIST Special Publication 800-63A</a:t>
            </a:r>
            <a:r>
              <a:rPr dirty="0" sz="1200" spc="15">
                <a:latin typeface="Times New Roman"/>
                <a:cs typeface="Times New Roman"/>
              </a:rPr>
              <a:t> </a:t>
            </a:r>
            <a:r>
              <a:rPr dirty="0" sz="1200" spc="-5">
                <a:latin typeface="Times New Roman"/>
                <a:cs typeface="Times New Roman"/>
              </a:rPr>
              <a:t>[SP800-63A].</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5080">
              <a:lnSpc>
                <a:spcPts val="1380"/>
              </a:lnSpc>
            </a:pPr>
            <a:r>
              <a:rPr dirty="0" sz="1200" spc="-5">
                <a:latin typeface="Times New Roman"/>
                <a:cs typeface="Times New Roman"/>
              </a:rPr>
              <a:t>Developing </a:t>
            </a:r>
            <a:r>
              <a:rPr dirty="0" sz="1200">
                <a:latin typeface="Times New Roman"/>
                <a:cs typeface="Times New Roman"/>
              </a:rPr>
              <a:t>a set of </a:t>
            </a:r>
            <a:r>
              <a:rPr dirty="0" sz="1200" spc="-5">
                <a:latin typeface="Times New Roman"/>
                <a:cs typeface="Times New Roman"/>
              </a:rPr>
              <a:t>criteria </a:t>
            </a:r>
            <a:r>
              <a:rPr dirty="0" sz="1200">
                <a:latin typeface="Times New Roman"/>
                <a:cs typeface="Times New Roman"/>
              </a:rPr>
              <a:t>or </a:t>
            </a:r>
            <a:r>
              <a:rPr dirty="0" sz="1200" spc="-5">
                <a:latin typeface="Times New Roman"/>
                <a:cs typeface="Times New Roman"/>
              </a:rPr>
              <a:t>weights/threshold </a:t>
            </a:r>
            <a:r>
              <a:rPr dirty="0" sz="1200">
                <a:latin typeface="Times New Roman"/>
                <a:cs typeface="Times New Roman"/>
              </a:rPr>
              <a:t>values </a:t>
            </a:r>
            <a:r>
              <a:rPr dirty="0" sz="1200" spc="-5">
                <a:latin typeface="Times New Roman"/>
                <a:cs typeface="Times New Roman"/>
              </a:rPr>
              <a:t>for each resource requires planning </a:t>
            </a:r>
            <a:r>
              <a:rPr dirty="0" sz="1200">
                <a:latin typeface="Times New Roman"/>
                <a:cs typeface="Times New Roman"/>
              </a:rPr>
              <a:t>and  </a:t>
            </a:r>
            <a:r>
              <a:rPr dirty="0" sz="1200" spc="-5">
                <a:latin typeface="Times New Roman"/>
                <a:cs typeface="Times New Roman"/>
              </a:rPr>
              <a:t>testing. Enterprise administrators may encounter </a:t>
            </a:r>
            <a:r>
              <a:rPr dirty="0" sz="1200">
                <a:latin typeface="Times New Roman"/>
                <a:cs typeface="Times New Roman"/>
              </a:rPr>
              <a:t>issues </a:t>
            </a:r>
            <a:r>
              <a:rPr dirty="0" sz="1200" spc="-5">
                <a:latin typeface="Times New Roman"/>
                <a:cs typeface="Times New Roman"/>
              </a:rPr>
              <a:t>during </a:t>
            </a:r>
            <a:r>
              <a:rPr dirty="0" sz="1200">
                <a:latin typeface="Times New Roman"/>
                <a:cs typeface="Times New Roman"/>
              </a:rPr>
              <a:t>the </a:t>
            </a:r>
            <a:r>
              <a:rPr dirty="0" sz="1200" spc="-5">
                <a:latin typeface="Times New Roman"/>
                <a:cs typeface="Times New Roman"/>
              </a:rPr>
              <a:t>initial implementation </a:t>
            </a:r>
            <a:r>
              <a:rPr dirty="0" sz="1200">
                <a:latin typeface="Times New Roman"/>
                <a:cs typeface="Times New Roman"/>
              </a:rPr>
              <a:t>of </a:t>
            </a:r>
            <a:r>
              <a:rPr dirty="0" sz="1200" spc="-5">
                <a:latin typeface="Times New Roman"/>
                <a:cs typeface="Times New Roman"/>
              </a:rPr>
              <a:t>ZTA  where access requests that </a:t>
            </a:r>
            <a:r>
              <a:rPr dirty="0" sz="1200">
                <a:latin typeface="Times New Roman"/>
                <a:cs typeface="Times New Roman"/>
              </a:rPr>
              <a:t>should </a:t>
            </a:r>
            <a:r>
              <a:rPr dirty="0" sz="1200" spc="-5">
                <a:latin typeface="Times New Roman"/>
                <a:cs typeface="Times New Roman"/>
              </a:rPr>
              <a:t>be </a:t>
            </a:r>
            <a:r>
              <a:rPr dirty="0" sz="1200">
                <a:latin typeface="Times New Roman"/>
                <a:cs typeface="Times New Roman"/>
              </a:rPr>
              <a:t>approved </a:t>
            </a:r>
            <a:r>
              <a:rPr dirty="0" sz="1200" spc="-5">
                <a:latin typeface="Times New Roman"/>
                <a:cs typeface="Times New Roman"/>
              </a:rPr>
              <a:t>are </a:t>
            </a:r>
            <a:r>
              <a:rPr dirty="0" sz="1200">
                <a:latin typeface="Times New Roman"/>
                <a:cs typeface="Times New Roman"/>
              </a:rPr>
              <a:t>denied due to </a:t>
            </a:r>
            <a:r>
              <a:rPr dirty="0" sz="1200" spc="-5">
                <a:latin typeface="Times New Roman"/>
                <a:cs typeface="Times New Roman"/>
              </a:rPr>
              <a:t>misconfiguration. This will  result </a:t>
            </a:r>
            <a:r>
              <a:rPr dirty="0" sz="1200">
                <a:latin typeface="Times New Roman"/>
                <a:cs typeface="Times New Roman"/>
              </a:rPr>
              <a:t>in an </a:t>
            </a:r>
            <a:r>
              <a:rPr dirty="0" sz="1200" spc="-5">
                <a:latin typeface="Times New Roman"/>
                <a:cs typeface="Times New Roman"/>
              </a:rPr>
              <a:t>initial “tuning” </a:t>
            </a:r>
            <a:r>
              <a:rPr dirty="0" sz="1200">
                <a:latin typeface="Times New Roman"/>
                <a:cs typeface="Times New Roman"/>
              </a:rPr>
              <a:t>phase of </a:t>
            </a:r>
            <a:r>
              <a:rPr dirty="0" sz="1200" spc="-5">
                <a:latin typeface="Times New Roman"/>
                <a:cs typeface="Times New Roman"/>
              </a:rPr>
              <a:t>deployment. Criteria or scoring weights </a:t>
            </a:r>
            <a:r>
              <a:rPr dirty="0" sz="1200">
                <a:latin typeface="Times New Roman"/>
                <a:cs typeface="Times New Roman"/>
              </a:rPr>
              <a:t>may </a:t>
            </a:r>
            <a:r>
              <a:rPr dirty="0" sz="1200" spc="-5">
                <a:latin typeface="Times New Roman"/>
                <a:cs typeface="Times New Roman"/>
              </a:rPr>
              <a:t>need </a:t>
            </a:r>
            <a:r>
              <a:rPr dirty="0" sz="1200">
                <a:latin typeface="Times New Roman"/>
                <a:cs typeface="Times New Roman"/>
              </a:rPr>
              <a:t>to be  </a:t>
            </a:r>
            <a:r>
              <a:rPr dirty="0" sz="1200" spc="-5">
                <a:latin typeface="Times New Roman"/>
                <a:cs typeface="Times New Roman"/>
              </a:rPr>
              <a:t>adjusted </a:t>
            </a:r>
            <a:r>
              <a:rPr dirty="0" sz="1200">
                <a:latin typeface="Times New Roman"/>
                <a:cs typeface="Times New Roman"/>
              </a:rPr>
              <a:t>to </a:t>
            </a:r>
            <a:r>
              <a:rPr dirty="0" sz="1200" spc="-5">
                <a:latin typeface="Times New Roman"/>
                <a:cs typeface="Times New Roman"/>
              </a:rPr>
              <a:t>ensure that the policies are enforced while still allowing </a:t>
            </a:r>
            <a:r>
              <a:rPr dirty="0" sz="1200">
                <a:latin typeface="Times New Roman"/>
                <a:cs typeface="Times New Roman"/>
              </a:rPr>
              <a:t>the </a:t>
            </a:r>
            <a:r>
              <a:rPr dirty="0" sz="1200" spc="-5">
                <a:latin typeface="Times New Roman"/>
                <a:cs typeface="Times New Roman"/>
              </a:rPr>
              <a:t>enterprise’s business  processes </a:t>
            </a:r>
            <a:r>
              <a:rPr dirty="0" sz="1200">
                <a:latin typeface="Times New Roman"/>
                <a:cs typeface="Times New Roman"/>
              </a:rPr>
              <a:t>to </a:t>
            </a:r>
            <a:r>
              <a:rPr dirty="0" sz="1200" spc="-5">
                <a:latin typeface="Times New Roman"/>
                <a:cs typeface="Times New Roman"/>
              </a:rPr>
              <a:t>function. How </a:t>
            </a:r>
            <a:r>
              <a:rPr dirty="0" sz="1200">
                <a:latin typeface="Times New Roman"/>
                <a:cs typeface="Times New Roman"/>
              </a:rPr>
              <a:t>long this </a:t>
            </a:r>
            <a:r>
              <a:rPr dirty="0" sz="1200" spc="-5">
                <a:latin typeface="Times New Roman"/>
                <a:cs typeface="Times New Roman"/>
              </a:rPr>
              <a:t>tuning </a:t>
            </a:r>
            <a:r>
              <a:rPr dirty="0" sz="1200">
                <a:latin typeface="Times New Roman"/>
                <a:cs typeface="Times New Roman"/>
              </a:rPr>
              <a:t>phase lasts </a:t>
            </a:r>
            <a:r>
              <a:rPr dirty="0" sz="1200" spc="-5">
                <a:latin typeface="Times New Roman"/>
                <a:cs typeface="Times New Roman"/>
              </a:rPr>
              <a:t>depends </a:t>
            </a:r>
            <a:r>
              <a:rPr dirty="0" sz="1200">
                <a:latin typeface="Times New Roman"/>
                <a:cs typeface="Times New Roman"/>
              </a:rPr>
              <a:t>on the </a:t>
            </a:r>
            <a:r>
              <a:rPr dirty="0" sz="1200" spc="-5">
                <a:latin typeface="Times New Roman"/>
                <a:cs typeface="Times New Roman"/>
              </a:rPr>
              <a:t>enterprise-defined</a:t>
            </a:r>
            <a:r>
              <a:rPr dirty="0" sz="1200" spc="114">
                <a:latin typeface="Times New Roman"/>
                <a:cs typeface="Times New Roman"/>
              </a:rPr>
              <a:t> </a:t>
            </a:r>
            <a:r>
              <a:rPr dirty="0" sz="1200" spc="-5">
                <a:latin typeface="Times New Roman"/>
                <a:cs typeface="Times New Roman"/>
              </a:rPr>
              <a:t>metrics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560" y="893318"/>
            <a:ext cx="5970905" cy="3566795"/>
          </a:xfrm>
          <a:prstGeom prst="rect">
            <a:avLst/>
          </a:prstGeom>
        </p:spPr>
        <p:txBody>
          <a:bodyPr wrap="square" lIns="0" tIns="12065" rIns="0" bIns="0" rtlCol="0" vert="horz">
            <a:spAutoFit/>
          </a:bodyPr>
          <a:lstStyle/>
          <a:p>
            <a:pPr algn="ctr">
              <a:lnSpc>
                <a:spcPct val="100000"/>
              </a:lnSpc>
              <a:spcBef>
                <a:spcPts val="95"/>
              </a:spcBef>
            </a:pPr>
            <a:r>
              <a:rPr dirty="0" sz="1100" spc="-5" b="1">
                <a:latin typeface="Arial"/>
                <a:cs typeface="Arial"/>
              </a:rPr>
              <a:t>Authority</a:t>
            </a:r>
            <a:endParaRPr sz="1100">
              <a:latin typeface="Arial"/>
              <a:cs typeface="Arial"/>
            </a:endParaRPr>
          </a:p>
          <a:p>
            <a:pPr>
              <a:lnSpc>
                <a:spcPct val="100000"/>
              </a:lnSpc>
              <a:spcBef>
                <a:spcPts val="45"/>
              </a:spcBef>
            </a:pPr>
            <a:endParaRPr sz="1000">
              <a:latin typeface="Arial"/>
              <a:cs typeface="Arial"/>
            </a:endParaRPr>
          </a:p>
          <a:p>
            <a:pPr algn="just" marL="12700" marR="5080">
              <a:lnSpc>
                <a:spcPct val="95800"/>
              </a:lnSpc>
            </a:pPr>
            <a:r>
              <a:rPr dirty="0" sz="1100" spc="-5">
                <a:latin typeface="Times New Roman"/>
                <a:cs typeface="Times New Roman"/>
              </a:rPr>
              <a:t>This publication has been developed by NIST in accordance with its statutory responsibilities under the  Federal Information Security Modernization Act (FISMA) of 2014, 44 U.S.C. § 3551 </a:t>
            </a:r>
            <a:r>
              <a:rPr dirty="0" sz="1100" spc="-5" i="1">
                <a:latin typeface="Times New Roman"/>
                <a:cs typeface="Times New Roman"/>
              </a:rPr>
              <a:t>et seq.</a:t>
            </a:r>
            <a:r>
              <a:rPr dirty="0" sz="1100" spc="-5">
                <a:latin typeface="Times New Roman"/>
                <a:cs typeface="Times New Roman"/>
              </a:rPr>
              <a:t>, Public Law  (P.L.)</a:t>
            </a:r>
            <a:r>
              <a:rPr dirty="0" sz="1100" spc="-50">
                <a:latin typeface="Times New Roman"/>
                <a:cs typeface="Times New Roman"/>
              </a:rPr>
              <a:t> </a:t>
            </a:r>
            <a:r>
              <a:rPr dirty="0" sz="1100" spc="-5">
                <a:latin typeface="Times New Roman"/>
                <a:cs typeface="Times New Roman"/>
              </a:rPr>
              <a:t>113-283.</a:t>
            </a:r>
            <a:r>
              <a:rPr dirty="0" sz="1100" spc="-50">
                <a:latin typeface="Times New Roman"/>
                <a:cs typeface="Times New Roman"/>
              </a:rPr>
              <a:t> </a:t>
            </a:r>
            <a:r>
              <a:rPr dirty="0" sz="1100" spc="-5">
                <a:latin typeface="Times New Roman"/>
                <a:cs typeface="Times New Roman"/>
              </a:rPr>
              <a:t>NIST</a:t>
            </a:r>
            <a:r>
              <a:rPr dirty="0" sz="1100" spc="-50">
                <a:latin typeface="Times New Roman"/>
                <a:cs typeface="Times New Roman"/>
              </a:rPr>
              <a:t> </a:t>
            </a:r>
            <a:r>
              <a:rPr dirty="0" sz="1100" spc="-5">
                <a:latin typeface="Times New Roman"/>
                <a:cs typeface="Times New Roman"/>
              </a:rPr>
              <a:t>is</a:t>
            </a:r>
            <a:r>
              <a:rPr dirty="0" sz="1100" spc="-50">
                <a:latin typeface="Times New Roman"/>
                <a:cs typeface="Times New Roman"/>
              </a:rPr>
              <a:t> </a:t>
            </a:r>
            <a:r>
              <a:rPr dirty="0" sz="1100" spc="-5">
                <a:latin typeface="Times New Roman"/>
                <a:cs typeface="Times New Roman"/>
              </a:rPr>
              <a:t>responsible</a:t>
            </a:r>
            <a:r>
              <a:rPr dirty="0" sz="1100" spc="-45">
                <a:latin typeface="Times New Roman"/>
                <a:cs typeface="Times New Roman"/>
              </a:rPr>
              <a:t> </a:t>
            </a:r>
            <a:r>
              <a:rPr dirty="0" sz="1100" spc="-5">
                <a:latin typeface="Times New Roman"/>
                <a:cs typeface="Times New Roman"/>
              </a:rPr>
              <a:t>for</a:t>
            </a:r>
            <a:r>
              <a:rPr dirty="0" sz="1100" spc="-55">
                <a:latin typeface="Times New Roman"/>
                <a:cs typeface="Times New Roman"/>
              </a:rPr>
              <a:t> </a:t>
            </a:r>
            <a:r>
              <a:rPr dirty="0" sz="1100" spc="-5">
                <a:latin typeface="Times New Roman"/>
                <a:cs typeface="Times New Roman"/>
              </a:rPr>
              <a:t>developing</a:t>
            </a:r>
            <a:r>
              <a:rPr dirty="0" sz="1100" spc="-55">
                <a:latin typeface="Times New Roman"/>
                <a:cs typeface="Times New Roman"/>
              </a:rPr>
              <a:t> </a:t>
            </a:r>
            <a:r>
              <a:rPr dirty="0" sz="1100" spc="-5">
                <a:latin typeface="Times New Roman"/>
                <a:cs typeface="Times New Roman"/>
              </a:rPr>
              <a:t>information</a:t>
            </a:r>
            <a:r>
              <a:rPr dirty="0" sz="1100" spc="-50">
                <a:latin typeface="Times New Roman"/>
                <a:cs typeface="Times New Roman"/>
              </a:rPr>
              <a:t> </a:t>
            </a:r>
            <a:r>
              <a:rPr dirty="0" sz="1100" spc="-5">
                <a:latin typeface="Times New Roman"/>
                <a:cs typeface="Times New Roman"/>
              </a:rPr>
              <a:t>security</a:t>
            </a:r>
            <a:r>
              <a:rPr dirty="0" sz="1100" spc="-50">
                <a:latin typeface="Times New Roman"/>
                <a:cs typeface="Times New Roman"/>
              </a:rPr>
              <a:t> </a:t>
            </a:r>
            <a:r>
              <a:rPr dirty="0" sz="1100" spc="-5">
                <a:latin typeface="Times New Roman"/>
                <a:cs typeface="Times New Roman"/>
              </a:rPr>
              <a:t>standards</a:t>
            </a:r>
            <a:r>
              <a:rPr dirty="0" sz="1100" spc="-60">
                <a:latin typeface="Times New Roman"/>
                <a:cs typeface="Times New Roman"/>
              </a:rPr>
              <a:t> </a:t>
            </a:r>
            <a:r>
              <a:rPr dirty="0" sz="1100" spc="-5">
                <a:latin typeface="Times New Roman"/>
                <a:cs typeface="Times New Roman"/>
              </a:rPr>
              <a:t>and</a:t>
            </a:r>
            <a:r>
              <a:rPr dirty="0" sz="1100" spc="-45">
                <a:latin typeface="Times New Roman"/>
                <a:cs typeface="Times New Roman"/>
              </a:rPr>
              <a:t> </a:t>
            </a:r>
            <a:r>
              <a:rPr dirty="0" sz="1100" spc="-5">
                <a:latin typeface="Times New Roman"/>
                <a:cs typeface="Times New Roman"/>
              </a:rPr>
              <a:t>guidelines,</a:t>
            </a:r>
            <a:r>
              <a:rPr dirty="0" sz="1100" spc="-50">
                <a:latin typeface="Times New Roman"/>
                <a:cs typeface="Times New Roman"/>
              </a:rPr>
              <a:t> </a:t>
            </a:r>
            <a:r>
              <a:rPr dirty="0" sz="1100" spc="-5">
                <a:latin typeface="Times New Roman"/>
                <a:cs typeface="Times New Roman"/>
              </a:rPr>
              <a:t>including  minimum requirements for federal information systems, but such standards and guidelines shall not apply  to national security systems without the express approval of appropriate federal officials exercising policy  authority</a:t>
            </a:r>
            <a:r>
              <a:rPr dirty="0" sz="1100" spc="-55">
                <a:latin typeface="Times New Roman"/>
                <a:cs typeface="Times New Roman"/>
              </a:rPr>
              <a:t> </a:t>
            </a:r>
            <a:r>
              <a:rPr dirty="0" sz="1100" spc="-5">
                <a:latin typeface="Times New Roman"/>
                <a:cs typeface="Times New Roman"/>
              </a:rPr>
              <a:t>over</a:t>
            </a:r>
            <a:r>
              <a:rPr dirty="0" sz="1100" spc="-55">
                <a:latin typeface="Times New Roman"/>
                <a:cs typeface="Times New Roman"/>
              </a:rPr>
              <a:t> </a:t>
            </a:r>
            <a:r>
              <a:rPr dirty="0" sz="1100" spc="-5">
                <a:latin typeface="Times New Roman"/>
                <a:cs typeface="Times New Roman"/>
              </a:rPr>
              <a:t>such</a:t>
            </a:r>
            <a:r>
              <a:rPr dirty="0" sz="1100" spc="-55">
                <a:latin typeface="Times New Roman"/>
                <a:cs typeface="Times New Roman"/>
              </a:rPr>
              <a:t> </a:t>
            </a:r>
            <a:r>
              <a:rPr dirty="0" sz="1100" spc="-5">
                <a:latin typeface="Times New Roman"/>
                <a:cs typeface="Times New Roman"/>
              </a:rPr>
              <a:t>systems.</a:t>
            </a:r>
            <a:r>
              <a:rPr dirty="0" sz="1100" spc="-55">
                <a:latin typeface="Times New Roman"/>
                <a:cs typeface="Times New Roman"/>
              </a:rPr>
              <a:t> </a:t>
            </a:r>
            <a:r>
              <a:rPr dirty="0" sz="1100" spc="-5">
                <a:latin typeface="Times New Roman"/>
                <a:cs typeface="Times New Roman"/>
              </a:rPr>
              <a:t>This</a:t>
            </a:r>
            <a:r>
              <a:rPr dirty="0" sz="1100" spc="-65">
                <a:latin typeface="Times New Roman"/>
                <a:cs typeface="Times New Roman"/>
              </a:rPr>
              <a:t> </a:t>
            </a:r>
            <a:r>
              <a:rPr dirty="0" sz="1100" spc="-5">
                <a:latin typeface="Times New Roman"/>
                <a:cs typeface="Times New Roman"/>
              </a:rPr>
              <a:t>guideline</a:t>
            </a:r>
            <a:r>
              <a:rPr dirty="0" sz="1100" spc="-60">
                <a:latin typeface="Times New Roman"/>
                <a:cs typeface="Times New Roman"/>
              </a:rPr>
              <a:t> </a:t>
            </a:r>
            <a:r>
              <a:rPr dirty="0" sz="1100" spc="-5">
                <a:latin typeface="Times New Roman"/>
                <a:cs typeface="Times New Roman"/>
              </a:rPr>
              <a:t>is</a:t>
            </a:r>
            <a:r>
              <a:rPr dirty="0" sz="1100" spc="-60">
                <a:latin typeface="Times New Roman"/>
                <a:cs typeface="Times New Roman"/>
              </a:rPr>
              <a:t> </a:t>
            </a:r>
            <a:r>
              <a:rPr dirty="0" sz="1100" spc="-5">
                <a:latin typeface="Times New Roman"/>
                <a:cs typeface="Times New Roman"/>
              </a:rPr>
              <a:t>consistent</a:t>
            </a:r>
            <a:r>
              <a:rPr dirty="0" sz="1100" spc="-55">
                <a:latin typeface="Times New Roman"/>
                <a:cs typeface="Times New Roman"/>
              </a:rPr>
              <a:t> </a:t>
            </a:r>
            <a:r>
              <a:rPr dirty="0" sz="1100" spc="-5">
                <a:latin typeface="Times New Roman"/>
                <a:cs typeface="Times New Roman"/>
              </a:rPr>
              <a:t>with</a:t>
            </a:r>
            <a:r>
              <a:rPr dirty="0" sz="1100" spc="-55">
                <a:latin typeface="Times New Roman"/>
                <a:cs typeface="Times New Roman"/>
              </a:rPr>
              <a:t> </a:t>
            </a:r>
            <a:r>
              <a:rPr dirty="0" sz="1100" spc="-5">
                <a:latin typeface="Times New Roman"/>
                <a:cs typeface="Times New Roman"/>
              </a:rPr>
              <a:t>the</a:t>
            </a:r>
            <a:r>
              <a:rPr dirty="0" sz="1100" spc="-60">
                <a:latin typeface="Times New Roman"/>
                <a:cs typeface="Times New Roman"/>
              </a:rPr>
              <a:t> </a:t>
            </a:r>
            <a:r>
              <a:rPr dirty="0" sz="1100" spc="-5">
                <a:latin typeface="Times New Roman"/>
                <a:cs typeface="Times New Roman"/>
              </a:rPr>
              <a:t>requirements</a:t>
            </a:r>
            <a:r>
              <a:rPr dirty="0" sz="1100" spc="-60">
                <a:latin typeface="Times New Roman"/>
                <a:cs typeface="Times New Roman"/>
              </a:rPr>
              <a:t> </a:t>
            </a:r>
            <a:r>
              <a:rPr dirty="0" sz="1100" spc="-5">
                <a:latin typeface="Times New Roman"/>
                <a:cs typeface="Times New Roman"/>
              </a:rPr>
              <a:t>of</a:t>
            </a:r>
            <a:r>
              <a:rPr dirty="0" sz="1100" spc="-55">
                <a:latin typeface="Times New Roman"/>
                <a:cs typeface="Times New Roman"/>
              </a:rPr>
              <a:t> </a:t>
            </a:r>
            <a:r>
              <a:rPr dirty="0" sz="1100" spc="-5">
                <a:latin typeface="Times New Roman"/>
                <a:cs typeface="Times New Roman"/>
              </a:rPr>
              <a:t>the</a:t>
            </a:r>
            <a:r>
              <a:rPr dirty="0" sz="1100" spc="-60">
                <a:latin typeface="Times New Roman"/>
                <a:cs typeface="Times New Roman"/>
              </a:rPr>
              <a:t> </a:t>
            </a:r>
            <a:r>
              <a:rPr dirty="0" sz="1100" spc="-5">
                <a:latin typeface="Times New Roman"/>
                <a:cs typeface="Times New Roman"/>
              </a:rPr>
              <a:t>Office</a:t>
            </a:r>
            <a:r>
              <a:rPr dirty="0" sz="1100" spc="-60">
                <a:latin typeface="Times New Roman"/>
                <a:cs typeface="Times New Roman"/>
              </a:rPr>
              <a:t> </a:t>
            </a:r>
            <a:r>
              <a:rPr dirty="0" sz="1100" spc="-5">
                <a:latin typeface="Times New Roman"/>
                <a:cs typeface="Times New Roman"/>
              </a:rPr>
              <a:t>of</a:t>
            </a:r>
            <a:r>
              <a:rPr dirty="0" sz="1100" spc="-50">
                <a:latin typeface="Times New Roman"/>
                <a:cs typeface="Times New Roman"/>
              </a:rPr>
              <a:t> </a:t>
            </a:r>
            <a:r>
              <a:rPr dirty="0" sz="1100" spc="-5">
                <a:latin typeface="Times New Roman"/>
                <a:cs typeface="Times New Roman"/>
              </a:rPr>
              <a:t>Management  and Budget (OMB) Circular</a:t>
            </a:r>
            <a:r>
              <a:rPr dirty="0" sz="1100" spc="10">
                <a:latin typeface="Times New Roman"/>
                <a:cs typeface="Times New Roman"/>
              </a:rPr>
              <a:t> </a:t>
            </a:r>
            <a:r>
              <a:rPr dirty="0" sz="1100" spc="-5">
                <a:latin typeface="Times New Roman"/>
                <a:cs typeface="Times New Roman"/>
              </a:rPr>
              <a:t>A-130.</a:t>
            </a:r>
            <a:endParaRPr sz="1100">
              <a:latin typeface="Times New Roman"/>
              <a:cs typeface="Times New Roman"/>
            </a:endParaRPr>
          </a:p>
          <a:p>
            <a:pPr>
              <a:lnSpc>
                <a:spcPct val="100000"/>
              </a:lnSpc>
              <a:spcBef>
                <a:spcPts val="15"/>
              </a:spcBef>
            </a:pPr>
            <a:endParaRPr sz="1050">
              <a:latin typeface="Times New Roman"/>
              <a:cs typeface="Times New Roman"/>
            </a:endParaRPr>
          </a:p>
          <a:p>
            <a:pPr algn="just" marL="12700" marR="5080">
              <a:lnSpc>
                <a:spcPts val="1270"/>
              </a:lnSpc>
              <a:spcBef>
                <a:spcPts val="5"/>
              </a:spcBef>
            </a:pPr>
            <a:r>
              <a:rPr dirty="0" sz="1100" spc="-5">
                <a:latin typeface="Times New Roman"/>
                <a:cs typeface="Times New Roman"/>
              </a:rPr>
              <a:t>Nothing in this publication should be taken to contradict the standards and guidelines made mandatory and  binding on federal agencies by the Secretary of Commerce under statutory authority. Nor should these  guidelines be interpreted as altering or superseding the existing authorities of the Secretary of Commerce,  Director of </a:t>
            </a:r>
            <a:r>
              <a:rPr dirty="0" sz="1100">
                <a:latin typeface="Times New Roman"/>
                <a:cs typeface="Times New Roman"/>
              </a:rPr>
              <a:t>the </a:t>
            </a:r>
            <a:r>
              <a:rPr dirty="0" sz="1100" spc="-5">
                <a:latin typeface="Times New Roman"/>
                <a:cs typeface="Times New Roman"/>
              </a:rPr>
              <a:t>OMB, or any other federal official. This publication may be used by nongovernmental  organizations on a voluntary basis and is not subject to copyright </a:t>
            </a:r>
            <a:r>
              <a:rPr dirty="0" sz="1100" spc="-10">
                <a:latin typeface="Times New Roman"/>
                <a:cs typeface="Times New Roman"/>
              </a:rPr>
              <a:t>in </a:t>
            </a:r>
            <a:r>
              <a:rPr dirty="0" sz="1100" spc="-5">
                <a:latin typeface="Times New Roman"/>
                <a:cs typeface="Times New Roman"/>
              </a:rPr>
              <a:t>the United States. Attribution would,  however, be appreciated by</a:t>
            </a:r>
            <a:r>
              <a:rPr dirty="0" sz="1100" spc="5">
                <a:latin typeface="Times New Roman"/>
                <a:cs typeface="Times New Roman"/>
              </a:rPr>
              <a:t> </a:t>
            </a:r>
            <a:r>
              <a:rPr dirty="0" sz="1100" spc="-5">
                <a:latin typeface="Times New Roman"/>
                <a:cs typeface="Times New Roman"/>
              </a:rPr>
              <a:t>NIST.</a:t>
            </a:r>
            <a:endParaRPr sz="1100">
              <a:latin typeface="Times New Roman"/>
              <a:cs typeface="Times New Roman"/>
            </a:endParaRPr>
          </a:p>
          <a:p>
            <a:pPr algn="ctr">
              <a:lnSpc>
                <a:spcPts val="1240"/>
              </a:lnSpc>
              <a:spcBef>
                <a:spcPts val="994"/>
              </a:spcBef>
            </a:pPr>
            <a:r>
              <a:rPr dirty="0" sz="1100" spc="-5">
                <a:latin typeface="Arial"/>
                <a:cs typeface="Arial"/>
              </a:rPr>
              <a:t>National Institute of Standards and Technology Special Publication</a:t>
            </a:r>
            <a:r>
              <a:rPr dirty="0" sz="1100" spc="70">
                <a:latin typeface="Arial"/>
                <a:cs typeface="Arial"/>
              </a:rPr>
              <a:t> </a:t>
            </a:r>
            <a:r>
              <a:rPr dirty="0" sz="1100" spc="-5">
                <a:latin typeface="Arial"/>
                <a:cs typeface="Arial"/>
              </a:rPr>
              <a:t>800-207</a:t>
            </a:r>
            <a:endParaRPr sz="1100">
              <a:latin typeface="Arial"/>
              <a:cs typeface="Arial"/>
            </a:endParaRPr>
          </a:p>
          <a:p>
            <a:pPr algn="ctr" marL="947419" marR="940435">
              <a:lnSpc>
                <a:spcPts val="1040"/>
              </a:lnSpc>
              <a:spcBef>
                <a:spcPts val="85"/>
              </a:spcBef>
            </a:pPr>
            <a:r>
              <a:rPr dirty="0" sz="1000" spc="-5">
                <a:latin typeface="Arial"/>
                <a:cs typeface="Arial"/>
              </a:rPr>
              <a:t>Natl. Inst. Stand. Technol. </a:t>
            </a:r>
            <a:r>
              <a:rPr dirty="0" sz="1000">
                <a:latin typeface="Arial"/>
                <a:cs typeface="Arial"/>
              </a:rPr>
              <a:t>Spec. </a:t>
            </a:r>
            <a:r>
              <a:rPr dirty="0" sz="1000" spc="-5">
                <a:latin typeface="Arial"/>
                <a:cs typeface="Arial"/>
              </a:rPr>
              <a:t>Publ. 800-207, </a:t>
            </a:r>
            <a:r>
              <a:rPr dirty="0" sz="1000">
                <a:latin typeface="Arial"/>
                <a:cs typeface="Arial"/>
              </a:rPr>
              <a:t>59 </a:t>
            </a:r>
            <a:r>
              <a:rPr dirty="0" sz="1000" spc="-5">
                <a:latin typeface="Arial"/>
                <a:cs typeface="Arial"/>
              </a:rPr>
              <a:t>pages (August </a:t>
            </a:r>
            <a:r>
              <a:rPr dirty="0" sz="1000">
                <a:latin typeface="Arial"/>
                <a:cs typeface="Arial"/>
              </a:rPr>
              <a:t>2020)  </a:t>
            </a:r>
            <a:r>
              <a:rPr dirty="0" sz="1000" spc="-5">
                <a:latin typeface="Arial"/>
                <a:cs typeface="Arial"/>
              </a:rPr>
              <a:t>CODEN:</a:t>
            </a:r>
            <a:r>
              <a:rPr dirty="0" sz="1000" spc="-10">
                <a:latin typeface="Arial"/>
                <a:cs typeface="Arial"/>
              </a:rPr>
              <a:t> </a:t>
            </a:r>
            <a:r>
              <a:rPr dirty="0" sz="1000" spc="-5">
                <a:latin typeface="Arial"/>
                <a:cs typeface="Arial"/>
              </a:rPr>
              <a:t>NSPUE2</a:t>
            </a:r>
            <a:endParaRPr sz="1000">
              <a:latin typeface="Arial"/>
              <a:cs typeface="Arial"/>
            </a:endParaRPr>
          </a:p>
          <a:p>
            <a:pPr>
              <a:lnSpc>
                <a:spcPct val="100000"/>
              </a:lnSpc>
              <a:spcBef>
                <a:spcPts val="50"/>
              </a:spcBef>
            </a:pPr>
            <a:endParaRPr sz="1000">
              <a:latin typeface="Arial"/>
              <a:cs typeface="Arial"/>
            </a:endParaRPr>
          </a:p>
          <a:p>
            <a:pPr algn="ctr" marL="1639570" marR="1631950">
              <a:lnSpc>
                <a:spcPts val="1040"/>
              </a:lnSpc>
              <a:spcBef>
                <a:spcPts val="5"/>
              </a:spcBef>
            </a:pPr>
            <a:r>
              <a:rPr dirty="0" sz="1000" spc="-5">
                <a:latin typeface="Arial"/>
                <a:cs typeface="Arial"/>
              </a:rPr>
              <a:t>This publication is available free </a:t>
            </a:r>
            <a:r>
              <a:rPr dirty="0" sz="1000">
                <a:latin typeface="Arial"/>
                <a:cs typeface="Arial"/>
              </a:rPr>
              <a:t>of </a:t>
            </a:r>
            <a:r>
              <a:rPr dirty="0" sz="1000" spc="-5">
                <a:latin typeface="Arial"/>
                <a:cs typeface="Arial"/>
              </a:rPr>
              <a:t>charge from:  https://doi.org/10.6028/NIST.SP.800-207</a:t>
            </a:r>
            <a:endParaRPr sz="1000">
              <a:latin typeface="Arial"/>
              <a:cs typeface="Arial"/>
            </a:endParaRPr>
          </a:p>
        </p:txBody>
      </p:sp>
      <p:sp>
        <p:nvSpPr>
          <p:cNvPr id="3" name="object 3"/>
          <p:cNvSpPr txBox="1"/>
          <p:nvPr/>
        </p:nvSpPr>
        <p:spPr>
          <a:xfrm>
            <a:off x="787908" y="4605528"/>
            <a:ext cx="6196965" cy="2225675"/>
          </a:xfrm>
          <a:prstGeom prst="rect">
            <a:avLst/>
          </a:prstGeom>
          <a:solidFill>
            <a:srgbClr val="DADADA"/>
          </a:solidFill>
          <a:ln w="12192">
            <a:solidFill>
              <a:srgbClr val="000000"/>
            </a:solidFill>
          </a:ln>
        </p:spPr>
        <p:txBody>
          <a:bodyPr wrap="square" lIns="0" tIns="105410" rIns="0" bIns="0" rtlCol="0" vert="horz">
            <a:spAutoFit/>
          </a:bodyPr>
          <a:lstStyle/>
          <a:p>
            <a:pPr algn="just" marL="126364" marR="118110">
              <a:lnSpc>
                <a:spcPct val="95800"/>
              </a:lnSpc>
              <a:spcBef>
                <a:spcPts val="830"/>
              </a:spcBef>
            </a:pPr>
            <a:r>
              <a:rPr dirty="0" sz="1000" spc="-5">
                <a:latin typeface="Times New Roman"/>
                <a:cs typeface="Times New Roman"/>
              </a:rPr>
              <a:t>Certain commercial entities, equipment, </a:t>
            </a:r>
            <a:r>
              <a:rPr dirty="0" sz="1000">
                <a:latin typeface="Times New Roman"/>
                <a:cs typeface="Times New Roman"/>
              </a:rPr>
              <a:t>or </a:t>
            </a:r>
            <a:r>
              <a:rPr dirty="0" sz="1000" spc="-5">
                <a:latin typeface="Times New Roman"/>
                <a:cs typeface="Times New Roman"/>
              </a:rPr>
              <a:t>materials may </a:t>
            </a:r>
            <a:r>
              <a:rPr dirty="0" sz="1000">
                <a:latin typeface="Times New Roman"/>
                <a:cs typeface="Times New Roman"/>
              </a:rPr>
              <a:t>be </a:t>
            </a:r>
            <a:r>
              <a:rPr dirty="0" sz="1000" spc="-5">
                <a:latin typeface="Times New Roman"/>
                <a:cs typeface="Times New Roman"/>
              </a:rPr>
              <a:t>identified in this document in order to describe an  experimental procedure </a:t>
            </a:r>
            <a:r>
              <a:rPr dirty="0" sz="1000">
                <a:latin typeface="Times New Roman"/>
                <a:cs typeface="Times New Roman"/>
              </a:rPr>
              <a:t>or </a:t>
            </a:r>
            <a:r>
              <a:rPr dirty="0" sz="1000" spc="-5">
                <a:latin typeface="Times New Roman"/>
                <a:cs typeface="Times New Roman"/>
              </a:rPr>
              <a:t>concept adequately. Such identification is </a:t>
            </a:r>
            <a:r>
              <a:rPr dirty="0" sz="1000">
                <a:latin typeface="Times New Roman"/>
                <a:cs typeface="Times New Roman"/>
              </a:rPr>
              <a:t>not </a:t>
            </a:r>
            <a:r>
              <a:rPr dirty="0" sz="1000" spc="-5">
                <a:latin typeface="Times New Roman"/>
                <a:cs typeface="Times New Roman"/>
              </a:rPr>
              <a:t>intended </a:t>
            </a:r>
            <a:r>
              <a:rPr dirty="0" sz="1000">
                <a:latin typeface="Times New Roman"/>
                <a:cs typeface="Times New Roman"/>
              </a:rPr>
              <a:t>to </a:t>
            </a:r>
            <a:r>
              <a:rPr dirty="0" sz="1000" spc="-5">
                <a:latin typeface="Times New Roman"/>
                <a:cs typeface="Times New Roman"/>
              </a:rPr>
              <a:t>imply recommendation or  endorsement by </a:t>
            </a:r>
            <a:r>
              <a:rPr dirty="0" sz="1000">
                <a:latin typeface="Times New Roman"/>
                <a:cs typeface="Times New Roman"/>
              </a:rPr>
              <a:t>NIST, </a:t>
            </a:r>
            <a:r>
              <a:rPr dirty="0" sz="1000" spc="-5">
                <a:latin typeface="Times New Roman"/>
                <a:cs typeface="Times New Roman"/>
              </a:rPr>
              <a:t>nor is it intended to imply that the entities, materials, or equipment are necessarily the best  available for the</a:t>
            </a:r>
            <a:r>
              <a:rPr dirty="0" sz="1000" spc="5">
                <a:latin typeface="Times New Roman"/>
                <a:cs typeface="Times New Roman"/>
              </a:rPr>
              <a:t> </a:t>
            </a:r>
            <a:r>
              <a:rPr dirty="0" sz="1000" spc="-5">
                <a:latin typeface="Times New Roman"/>
                <a:cs typeface="Times New Roman"/>
              </a:rPr>
              <a:t>purpose.</a:t>
            </a:r>
            <a:endParaRPr sz="1000">
              <a:latin typeface="Times New Roman"/>
              <a:cs typeface="Times New Roman"/>
            </a:endParaRPr>
          </a:p>
          <a:p>
            <a:pPr algn="just" marL="126364" marR="117475">
              <a:lnSpc>
                <a:spcPct val="95900"/>
              </a:lnSpc>
              <a:spcBef>
                <a:spcPts val="595"/>
              </a:spcBef>
            </a:pPr>
            <a:r>
              <a:rPr dirty="0" sz="1000" spc="-5">
                <a:latin typeface="Times New Roman"/>
                <a:cs typeface="Times New Roman"/>
              </a:rPr>
              <a:t>There may </a:t>
            </a:r>
            <a:r>
              <a:rPr dirty="0" sz="1000">
                <a:latin typeface="Times New Roman"/>
                <a:cs typeface="Times New Roman"/>
              </a:rPr>
              <a:t>be </a:t>
            </a:r>
            <a:r>
              <a:rPr dirty="0" sz="1000" spc="-5">
                <a:latin typeface="Times New Roman"/>
                <a:cs typeface="Times New Roman"/>
              </a:rPr>
              <a:t>references in this publication to other publications currently under development by NIST in accordance  with</a:t>
            </a:r>
            <a:r>
              <a:rPr dirty="0" sz="1000" spc="-30">
                <a:latin typeface="Times New Roman"/>
                <a:cs typeface="Times New Roman"/>
              </a:rPr>
              <a:t> </a:t>
            </a:r>
            <a:r>
              <a:rPr dirty="0" sz="1000" spc="-5">
                <a:latin typeface="Times New Roman"/>
                <a:cs typeface="Times New Roman"/>
              </a:rPr>
              <a:t>its</a:t>
            </a:r>
            <a:r>
              <a:rPr dirty="0" sz="1000" spc="-30">
                <a:latin typeface="Times New Roman"/>
                <a:cs typeface="Times New Roman"/>
              </a:rPr>
              <a:t> </a:t>
            </a:r>
            <a:r>
              <a:rPr dirty="0" sz="1000" spc="-5">
                <a:latin typeface="Times New Roman"/>
                <a:cs typeface="Times New Roman"/>
              </a:rPr>
              <a:t>assigned</a:t>
            </a:r>
            <a:r>
              <a:rPr dirty="0" sz="1000" spc="-25">
                <a:latin typeface="Times New Roman"/>
                <a:cs typeface="Times New Roman"/>
              </a:rPr>
              <a:t> </a:t>
            </a:r>
            <a:r>
              <a:rPr dirty="0" sz="1000" spc="-5">
                <a:latin typeface="Times New Roman"/>
                <a:cs typeface="Times New Roman"/>
              </a:rPr>
              <a:t>statutory</a:t>
            </a:r>
            <a:r>
              <a:rPr dirty="0" sz="1000" spc="-30">
                <a:latin typeface="Times New Roman"/>
                <a:cs typeface="Times New Roman"/>
              </a:rPr>
              <a:t> </a:t>
            </a:r>
            <a:r>
              <a:rPr dirty="0" sz="1000" spc="-5">
                <a:latin typeface="Times New Roman"/>
                <a:cs typeface="Times New Roman"/>
              </a:rPr>
              <a:t>responsibilities.</a:t>
            </a:r>
            <a:r>
              <a:rPr dirty="0" sz="1000" spc="-30">
                <a:latin typeface="Times New Roman"/>
                <a:cs typeface="Times New Roman"/>
              </a:rPr>
              <a:t> </a:t>
            </a:r>
            <a:r>
              <a:rPr dirty="0" sz="1000" spc="-5">
                <a:latin typeface="Times New Roman"/>
                <a:cs typeface="Times New Roman"/>
              </a:rPr>
              <a:t>The</a:t>
            </a:r>
            <a:r>
              <a:rPr dirty="0" sz="1000" spc="-30">
                <a:latin typeface="Times New Roman"/>
                <a:cs typeface="Times New Roman"/>
              </a:rPr>
              <a:t> </a:t>
            </a:r>
            <a:r>
              <a:rPr dirty="0" sz="1000" spc="-5">
                <a:latin typeface="Times New Roman"/>
                <a:cs typeface="Times New Roman"/>
              </a:rPr>
              <a:t>information</a:t>
            </a:r>
            <a:r>
              <a:rPr dirty="0" sz="1000" spc="-30">
                <a:latin typeface="Times New Roman"/>
                <a:cs typeface="Times New Roman"/>
              </a:rPr>
              <a:t> </a:t>
            </a:r>
            <a:r>
              <a:rPr dirty="0" sz="1000" spc="-5">
                <a:latin typeface="Times New Roman"/>
                <a:cs typeface="Times New Roman"/>
              </a:rPr>
              <a:t>in</a:t>
            </a:r>
            <a:r>
              <a:rPr dirty="0" sz="1000" spc="-30">
                <a:latin typeface="Times New Roman"/>
                <a:cs typeface="Times New Roman"/>
              </a:rPr>
              <a:t> </a:t>
            </a:r>
            <a:r>
              <a:rPr dirty="0" sz="1000" spc="-5">
                <a:latin typeface="Times New Roman"/>
                <a:cs typeface="Times New Roman"/>
              </a:rPr>
              <a:t>this</a:t>
            </a:r>
            <a:r>
              <a:rPr dirty="0" sz="1000" spc="-40">
                <a:latin typeface="Times New Roman"/>
                <a:cs typeface="Times New Roman"/>
              </a:rPr>
              <a:t> </a:t>
            </a:r>
            <a:r>
              <a:rPr dirty="0" sz="1000" spc="-5">
                <a:latin typeface="Times New Roman"/>
                <a:cs typeface="Times New Roman"/>
              </a:rPr>
              <a:t>publication,</a:t>
            </a:r>
            <a:r>
              <a:rPr dirty="0" sz="1000" spc="-25">
                <a:latin typeface="Times New Roman"/>
                <a:cs typeface="Times New Roman"/>
              </a:rPr>
              <a:t> </a:t>
            </a:r>
            <a:r>
              <a:rPr dirty="0" sz="1000" spc="-5">
                <a:latin typeface="Times New Roman"/>
                <a:cs typeface="Times New Roman"/>
              </a:rPr>
              <a:t>including</a:t>
            </a:r>
            <a:r>
              <a:rPr dirty="0" sz="1000" spc="-30">
                <a:latin typeface="Times New Roman"/>
                <a:cs typeface="Times New Roman"/>
              </a:rPr>
              <a:t> </a:t>
            </a:r>
            <a:r>
              <a:rPr dirty="0" sz="1000" spc="-5">
                <a:latin typeface="Times New Roman"/>
                <a:cs typeface="Times New Roman"/>
              </a:rPr>
              <a:t>concepts</a:t>
            </a:r>
            <a:r>
              <a:rPr dirty="0" sz="1000" spc="-30">
                <a:latin typeface="Times New Roman"/>
                <a:cs typeface="Times New Roman"/>
              </a:rPr>
              <a:t> </a:t>
            </a:r>
            <a:r>
              <a:rPr dirty="0" sz="1000" spc="-5">
                <a:latin typeface="Times New Roman"/>
                <a:cs typeface="Times New Roman"/>
              </a:rPr>
              <a:t>and</a:t>
            </a:r>
            <a:r>
              <a:rPr dirty="0" sz="1000" spc="-30">
                <a:latin typeface="Times New Roman"/>
                <a:cs typeface="Times New Roman"/>
              </a:rPr>
              <a:t> </a:t>
            </a:r>
            <a:r>
              <a:rPr dirty="0" sz="1000" spc="-5">
                <a:latin typeface="Times New Roman"/>
                <a:cs typeface="Times New Roman"/>
              </a:rPr>
              <a:t>methodologies,  may </a:t>
            </a:r>
            <a:r>
              <a:rPr dirty="0" sz="1000">
                <a:latin typeface="Times New Roman"/>
                <a:cs typeface="Times New Roman"/>
              </a:rPr>
              <a:t>be </a:t>
            </a:r>
            <a:r>
              <a:rPr dirty="0" sz="1000" spc="-5">
                <a:latin typeface="Times New Roman"/>
                <a:cs typeface="Times New Roman"/>
              </a:rPr>
              <a:t>used </a:t>
            </a:r>
            <a:r>
              <a:rPr dirty="0" sz="1000">
                <a:latin typeface="Times New Roman"/>
                <a:cs typeface="Times New Roman"/>
              </a:rPr>
              <a:t>by </a:t>
            </a:r>
            <a:r>
              <a:rPr dirty="0" sz="1000" spc="-5">
                <a:latin typeface="Times New Roman"/>
                <a:cs typeface="Times New Roman"/>
              </a:rPr>
              <a:t>federal agencies even before the completion of such companion publications. Thus, until </a:t>
            </a:r>
            <a:r>
              <a:rPr dirty="0" sz="1000" spc="-10">
                <a:latin typeface="Times New Roman"/>
                <a:cs typeface="Times New Roman"/>
              </a:rPr>
              <a:t>each  </a:t>
            </a:r>
            <a:r>
              <a:rPr dirty="0" sz="1000" spc="-5">
                <a:latin typeface="Times New Roman"/>
                <a:cs typeface="Times New Roman"/>
              </a:rPr>
              <a:t>publication is completed, current requirements, guidelines, and procedures, where they exist, remain operative. For  planning and transition purposes, federal agencies may wish to closely follow the development </a:t>
            </a:r>
            <a:r>
              <a:rPr dirty="0" sz="1000">
                <a:latin typeface="Times New Roman"/>
                <a:cs typeface="Times New Roman"/>
              </a:rPr>
              <a:t>of </a:t>
            </a:r>
            <a:r>
              <a:rPr dirty="0" sz="1000" spc="-5">
                <a:latin typeface="Times New Roman"/>
                <a:cs typeface="Times New Roman"/>
              </a:rPr>
              <a:t>these new  publications by</a:t>
            </a:r>
            <a:r>
              <a:rPr dirty="0" sz="1000" spc="-10">
                <a:latin typeface="Times New Roman"/>
                <a:cs typeface="Times New Roman"/>
              </a:rPr>
              <a:t> </a:t>
            </a:r>
            <a:r>
              <a:rPr dirty="0" sz="1000">
                <a:latin typeface="Times New Roman"/>
                <a:cs typeface="Times New Roman"/>
              </a:rPr>
              <a:t>NIST.</a:t>
            </a:r>
            <a:endParaRPr sz="1000">
              <a:latin typeface="Times New Roman"/>
              <a:cs typeface="Times New Roman"/>
            </a:endParaRPr>
          </a:p>
          <a:p>
            <a:pPr algn="just" marL="126364" marR="118745">
              <a:lnSpc>
                <a:spcPts val="1040"/>
              </a:lnSpc>
              <a:spcBef>
                <a:spcPts val="630"/>
              </a:spcBef>
            </a:pPr>
            <a:r>
              <a:rPr dirty="0" sz="1000" spc="-5">
                <a:latin typeface="Times New Roman"/>
                <a:cs typeface="Times New Roman"/>
              </a:rPr>
              <a:t>Organizations are encouraged to review all draft publications during public comment periods and provide feedback to  NIST. Many NIST cybersecurity publications, other than the ones noted above, are available at  </a:t>
            </a:r>
            <a:r>
              <a:rPr dirty="0" u="sng" sz="1000" spc="-5">
                <a:solidFill>
                  <a:srgbClr val="0000FF"/>
                </a:solidFill>
                <a:uFill>
                  <a:solidFill>
                    <a:srgbClr val="0000FF"/>
                  </a:solidFill>
                </a:uFill>
                <a:latin typeface="Times New Roman"/>
                <a:cs typeface="Times New Roman"/>
                <a:hlinkClick r:id="rId2"/>
              </a:rPr>
              <a:t>https://csrc.nist.gov/publications</a:t>
            </a:r>
            <a:r>
              <a:rPr dirty="0" sz="1000" spc="-5">
                <a:latin typeface="Times New Roman"/>
                <a:cs typeface="Times New Roman"/>
                <a:hlinkClick r:id="rId2"/>
              </a:rPr>
              <a:t>.</a:t>
            </a:r>
            <a:endParaRPr sz="1000">
              <a:latin typeface="Times New Roman"/>
              <a:cs typeface="Times New Roman"/>
            </a:endParaRPr>
          </a:p>
        </p:txBody>
      </p:sp>
      <p:sp>
        <p:nvSpPr>
          <p:cNvPr id="4" name="object 4"/>
          <p:cNvSpPr txBox="1"/>
          <p:nvPr/>
        </p:nvSpPr>
        <p:spPr>
          <a:xfrm>
            <a:off x="1359661" y="7127051"/>
            <a:ext cx="5094605" cy="1231900"/>
          </a:xfrm>
          <a:prstGeom prst="rect">
            <a:avLst/>
          </a:prstGeom>
        </p:spPr>
        <p:txBody>
          <a:bodyPr wrap="square" lIns="0" tIns="89535" rIns="0" bIns="0" rtlCol="0" vert="horz">
            <a:spAutoFit/>
          </a:bodyPr>
          <a:lstStyle/>
          <a:p>
            <a:pPr algn="ctr" marR="34290">
              <a:lnSpc>
                <a:spcPct val="100000"/>
              </a:lnSpc>
              <a:spcBef>
                <a:spcPts val="705"/>
              </a:spcBef>
            </a:pPr>
            <a:r>
              <a:rPr dirty="0" sz="1100" spc="-5" b="1">
                <a:latin typeface="Arial"/>
                <a:cs typeface="Arial"/>
              </a:rPr>
              <a:t>Comments on this publication may be submitted</a:t>
            </a:r>
            <a:r>
              <a:rPr dirty="0" sz="1100" spc="45" b="1">
                <a:latin typeface="Arial"/>
                <a:cs typeface="Arial"/>
              </a:rPr>
              <a:t> </a:t>
            </a:r>
            <a:r>
              <a:rPr dirty="0" sz="1100" spc="-5" b="1">
                <a:latin typeface="Arial"/>
                <a:cs typeface="Arial"/>
              </a:rPr>
              <a:t>to:</a:t>
            </a:r>
            <a:endParaRPr sz="1100">
              <a:latin typeface="Arial"/>
              <a:cs typeface="Arial"/>
            </a:endParaRPr>
          </a:p>
          <a:p>
            <a:pPr algn="ctr" marR="33655">
              <a:lnSpc>
                <a:spcPts val="1175"/>
              </a:lnSpc>
              <a:spcBef>
                <a:spcPts val="555"/>
              </a:spcBef>
            </a:pPr>
            <a:r>
              <a:rPr dirty="0" sz="1000" spc="-5">
                <a:latin typeface="Arial"/>
                <a:cs typeface="Arial"/>
              </a:rPr>
              <a:t>National Institute </a:t>
            </a:r>
            <a:r>
              <a:rPr dirty="0" sz="1000">
                <a:latin typeface="Arial"/>
                <a:cs typeface="Arial"/>
              </a:rPr>
              <a:t>of </a:t>
            </a:r>
            <a:r>
              <a:rPr dirty="0" sz="1000" spc="-5">
                <a:latin typeface="Arial"/>
                <a:cs typeface="Arial"/>
              </a:rPr>
              <a:t>Standards and Technology</a:t>
            </a:r>
            <a:endParaRPr sz="1000">
              <a:latin typeface="Arial"/>
              <a:cs typeface="Arial"/>
            </a:endParaRPr>
          </a:p>
          <a:p>
            <a:pPr algn="ctr" marL="189230" marR="222885">
              <a:lnSpc>
                <a:spcPts val="1150"/>
              </a:lnSpc>
              <a:spcBef>
                <a:spcPts val="55"/>
              </a:spcBef>
            </a:pPr>
            <a:r>
              <a:rPr dirty="0" sz="1000" spc="-5">
                <a:latin typeface="Arial"/>
                <a:cs typeface="Arial"/>
              </a:rPr>
              <a:t>Attn: Advanced Network Technologies Division, Information Technology Laboratory  </a:t>
            </a:r>
            <a:r>
              <a:rPr dirty="0" sz="1000">
                <a:latin typeface="Arial"/>
                <a:cs typeface="Arial"/>
              </a:rPr>
              <a:t>100 </a:t>
            </a:r>
            <a:r>
              <a:rPr dirty="0" sz="1000" spc="-5">
                <a:latin typeface="Arial"/>
                <a:cs typeface="Arial"/>
              </a:rPr>
              <a:t>Bureau Drive (Mail Stop 8920) Gaithersburg, MD</a:t>
            </a:r>
            <a:r>
              <a:rPr dirty="0" sz="1000" spc="10">
                <a:latin typeface="Arial"/>
                <a:cs typeface="Arial"/>
              </a:rPr>
              <a:t> </a:t>
            </a:r>
            <a:r>
              <a:rPr dirty="0" sz="1000" spc="-5">
                <a:latin typeface="Arial"/>
                <a:cs typeface="Arial"/>
              </a:rPr>
              <a:t>20899-8920</a:t>
            </a:r>
            <a:endParaRPr sz="1000">
              <a:latin typeface="Arial"/>
              <a:cs typeface="Arial"/>
            </a:endParaRPr>
          </a:p>
          <a:p>
            <a:pPr algn="ctr" marR="34925">
              <a:lnSpc>
                <a:spcPts val="1125"/>
              </a:lnSpc>
            </a:pPr>
            <a:r>
              <a:rPr dirty="0" sz="1000" spc="-5">
                <a:latin typeface="Arial"/>
                <a:cs typeface="Arial"/>
              </a:rPr>
              <a:t>Email:</a:t>
            </a:r>
            <a:r>
              <a:rPr dirty="0" sz="1000" spc="-10">
                <a:latin typeface="Arial"/>
                <a:cs typeface="Arial"/>
              </a:rPr>
              <a:t> </a:t>
            </a:r>
            <a:r>
              <a:rPr dirty="0" u="sng" sz="1000" spc="-5">
                <a:solidFill>
                  <a:srgbClr val="0000FF"/>
                </a:solidFill>
                <a:uFill>
                  <a:solidFill>
                    <a:srgbClr val="0000FF"/>
                  </a:solidFill>
                </a:uFill>
                <a:latin typeface="Arial"/>
                <a:cs typeface="Arial"/>
                <a:hlinkClick r:id="rId3"/>
              </a:rPr>
              <a:t>zerotrust-arch@nist.gov</a:t>
            </a:r>
            <a:endParaRPr sz="1000">
              <a:latin typeface="Arial"/>
              <a:cs typeface="Arial"/>
            </a:endParaRPr>
          </a:p>
          <a:p>
            <a:pPr>
              <a:lnSpc>
                <a:spcPct val="100000"/>
              </a:lnSpc>
              <a:spcBef>
                <a:spcPts val="5"/>
              </a:spcBef>
            </a:pPr>
            <a:endParaRPr sz="900">
              <a:latin typeface="Arial"/>
              <a:cs typeface="Arial"/>
            </a:endParaRPr>
          </a:p>
          <a:p>
            <a:pPr algn="ctr">
              <a:lnSpc>
                <a:spcPct val="100000"/>
              </a:lnSpc>
              <a:spcBef>
                <a:spcPts val="5"/>
              </a:spcBef>
            </a:pPr>
            <a:r>
              <a:rPr dirty="0" sz="1100" spc="-5">
                <a:latin typeface="Arial"/>
                <a:cs typeface="Arial"/>
              </a:rPr>
              <a:t>All comments are subject to release under the Freedom of Information Act</a:t>
            </a:r>
            <a:r>
              <a:rPr dirty="0" sz="1100" spc="170">
                <a:latin typeface="Arial"/>
                <a:cs typeface="Arial"/>
              </a:rPr>
              <a:t> </a:t>
            </a:r>
            <a:r>
              <a:rPr dirty="0" sz="1100" spc="-5">
                <a:latin typeface="Arial"/>
                <a:cs typeface="Arial"/>
              </a:rPr>
              <a:t>(FOIA).</a:t>
            </a:r>
            <a:endParaRPr sz="11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7730" cy="8233409"/>
          </a:xfrm>
          <a:prstGeom prst="rect">
            <a:avLst/>
          </a:prstGeom>
        </p:spPr>
        <p:txBody>
          <a:bodyPr wrap="square" lIns="0" tIns="24765" rIns="0" bIns="0" rtlCol="0" vert="horz">
            <a:spAutoFit/>
          </a:bodyPr>
          <a:lstStyle/>
          <a:p>
            <a:pPr marL="12700" marR="280035">
              <a:lnSpc>
                <a:spcPts val="1380"/>
              </a:lnSpc>
              <a:spcBef>
                <a:spcPts val="195"/>
              </a:spcBef>
            </a:pPr>
            <a:r>
              <a:rPr dirty="0" sz="1200">
                <a:latin typeface="Times New Roman"/>
                <a:cs typeface="Times New Roman"/>
              </a:rPr>
              <a:t>for </a:t>
            </a:r>
            <a:r>
              <a:rPr dirty="0" sz="1200" spc="-5">
                <a:latin typeface="Times New Roman"/>
                <a:cs typeface="Times New Roman"/>
              </a:rPr>
              <a:t>progress </a:t>
            </a:r>
            <a:r>
              <a:rPr dirty="0" sz="1200">
                <a:latin typeface="Times New Roman"/>
                <a:cs typeface="Times New Roman"/>
              </a:rPr>
              <a:t>and </a:t>
            </a:r>
            <a:r>
              <a:rPr dirty="0" sz="1200" spc="-5">
                <a:latin typeface="Times New Roman"/>
                <a:cs typeface="Times New Roman"/>
              </a:rPr>
              <a:t>tolerance </a:t>
            </a:r>
            <a:r>
              <a:rPr dirty="0" sz="1200">
                <a:latin typeface="Times New Roman"/>
                <a:cs typeface="Times New Roman"/>
              </a:rPr>
              <a:t>for </a:t>
            </a:r>
            <a:r>
              <a:rPr dirty="0" sz="1200" spc="-5">
                <a:latin typeface="Times New Roman"/>
                <a:cs typeface="Times New Roman"/>
              </a:rPr>
              <a:t>incorrect access denials/approvals for </a:t>
            </a:r>
            <a:r>
              <a:rPr dirty="0" sz="1200">
                <a:latin typeface="Times New Roman"/>
                <a:cs typeface="Times New Roman"/>
              </a:rPr>
              <a:t>the </a:t>
            </a:r>
            <a:r>
              <a:rPr dirty="0" sz="1200" spc="-5">
                <a:latin typeface="Times New Roman"/>
                <a:cs typeface="Times New Roman"/>
              </a:rPr>
              <a:t>resources used </a:t>
            </a:r>
            <a:r>
              <a:rPr dirty="0" sz="1200">
                <a:latin typeface="Times New Roman"/>
                <a:cs typeface="Times New Roman"/>
              </a:rPr>
              <a:t>in the  </a:t>
            </a:r>
            <a:r>
              <a:rPr dirty="0" sz="1200" spc="-5">
                <a:latin typeface="Times New Roman"/>
                <a:cs typeface="Times New Roman"/>
              </a:rPr>
              <a:t>workflow.</a:t>
            </a:r>
            <a:endParaRPr sz="1200">
              <a:latin typeface="Times New Roman"/>
              <a:cs typeface="Times New Roman"/>
            </a:endParaRPr>
          </a:p>
          <a:p>
            <a:pPr lvl="1" marL="378460" indent="-366395">
              <a:lnSpc>
                <a:spcPct val="100000"/>
              </a:lnSpc>
              <a:spcBef>
                <a:spcPts val="1115"/>
              </a:spcBef>
              <a:buAutoNum type="arabicPeriod" startAt="4"/>
              <a:tabLst>
                <a:tab pos="377825" algn="l"/>
                <a:tab pos="379095" algn="l"/>
              </a:tabLst>
            </a:pPr>
            <a:r>
              <a:rPr dirty="0" sz="1100" spc="-5" b="1">
                <a:latin typeface="Arial"/>
                <a:cs typeface="Arial"/>
              </a:rPr>
              <a:t>Network/Environment Components</a:t>
            </a:r>
            <a:endParaRPr sz="1100">
              <a:latin typeface="Arial"/>
              <a:cs typeface="Arial"/>
            </a:endParaRPr>
          </a:p>
          <a:p>
            <a:pPr lvl="1">
              <a:lnSpc>
                <a:spcPct val="100000"/>
              </a:lnSpc>
              <a:spcBef>
                <a:spcPts val="15"/>
              </a:spcBef>
              <a:buFont typeface="Arial"/>
              <a:buAutoNum type="arabicPeriod" startAt="4"/>
            </a:pPr>
            <a:endParaRPr sz="1050">
              <a:latin typeface="Arial"/>
              <a:cs typeface="Arial"/>
            </a:endParaRPr>
          </a:p>
          <a:p>
            <a:pPr marL="12700" marR="151765">
              <a:lnSpc>
                <a:spcPts val="1380"/>
              </a:lnSpc>
            </a:pPr>
            <a:r>
              <a:rPr dirty="0" sz="1200">
                <a:latin typeface="Times New Roman"/>
                <a:cs typeface="Times New Roman"/>
              </a:rPr>
              <a:t>In a </a:t>
            </a:r>
            <a:r>
              <a:rPr dirty="0" sz="1200" spc="-5">
                <a:latin typeface="Times New Roman"/>
                <a:cs typeface="Times New Roman"/>
              </a:rPr>
              <a:t>ZT environment, there </a:t>
            </a:r>
            <a:r>
              <a:rPr dirty="0" sz="1200">
                <a:latin typeface="Times New Roman"/>
                <a:cs typeface="Times New Roman"/>
              </a:rPr>
              <a:t>should be a </a:t>
            </a:r>
            <a:r>
              <a:rPr dirty="0" sz="1200" spc="-5">
                <a:latin typeface="Times New Roman"/>
                <a:cs typeface="Times New Roman"/>
              </a:rPr>
              <a:t>separation (logical or </a:t>
            </a:r>
            <a:r>
              <a:rPr dirty="0" sz="1200">
                <a:latin typeface="Times New Roman"/>
                <a:cs typeface="Times New Roman"/>
              </a:rPr>
              <a:t>possibly </a:t>
            </a:r>
            <a:r>
              <a:rPr dirty="0" sz="1200" spc="-5">
                <a:latin typeface="Times New Roman"/>
                <a:cs typeface="Times New Roman"/>
              </a:rPr>
              <a:t>physical) </a:t>
            </a:r>
            <a:r>
              <a:rPr dirty="0" sz="1200">
                <a:latin typeface="Times New Roman"/>
                <a:cs typeface="Times New Roman"/>
              </a:rPr>
              <a:t>of the  </a:t>
            </a:r>
            <a:r>
              <a:rPr dirty="0" sz="1200" spc="-5">
                <a:latin typeface="Times New Roman"/>
                <a:cs typeface="Times New Roman"/>
              </a:rPr>
              <a:t>communication flows used </a:t>
            </a:r>
            <a:r>
              <a:rPr dirty="0" sz="1200">
                <a:latin typeface="Times New Roman"/>
                <a:cs typeface="Times New Roman"/>
              </a:rPr>
              <a:t>to </a:t>
            </a:r>
            <a:r>
              <a:rPr dirty="0" sz="1200" spc="-5">
                <a:latin typeface="Times New Roman"/>
                <a:cs typeface="Times New Roman"/>
              </a:rPr>
              <a:t>control </a:t>
            </a:r>
            <a:r>
              <a:rPr dirty="0" sz="1200">
                <a:latin typeface="Times New Roman"/>
                <a:cs typeface="Times New Roman"/>
              </a:rPr>
              <a:t>and </a:t>
            </a:r>
            <a:r>
              <a:rPr dirty="0" sz="1200" spc="-5">
                <a:latin typeface="Times New Roman"/>
                <a:cs typeface="Times New Roman"/>
              </a:rPr>
              <a:t>configure </a:t>
            </a:r>
            <a:r>
              <a:rPr dirty="0" sz="1200">
                <a:latin typeface="Times New Roman"/>
                <a:cs typeface="Times New Roman"/>
              </a:rPr>
              <a:t>the </a:t>
            </a:r>
            <a:r>
              <a:rPr dirty="0" sz="1200" spc="-5">
                <a:latin typeface="Times New Roman"/>
                <a:cs typeface="Times New Roman"/>
              </a:rPr>
              <a:t>network </a:t>
            </a:r>
            <a:r>
              <a:rPr dirty="0" sz="1200">
                <a:latin typeface="Times New Roman"/>
                <a:cs typeface="Times New Roman"/>
              </a:rPr>
              <a:t>and </a:t>
            </a:r>
            <a:r>
              <a:rPr dirty="0" sz="1200" spc="-5">
                <a:latin typeface="Times New Roman"/>
                <a:cs typeface="Times New Roman"/>
              </a:rPr>
              <a:t>application/service  communication flows used </a:t>
            </a:r>
            <a:r>
              <a:rPr dirty="0" sz="1200">
                <a:latin typeface="Times New Roman"/>
                <a:cs typeface="Times New Roman"/>
              </a:rPr>
              <a:t>to </a:t>
            </a:r>
            <a:r>
              <a:rPr dirty="0" sz="1200" spc="-5">
                <a:latin typeface="Times New Roman"/>
                <a:cs typeface="Times New Roman"/>
              </a:rPr>
              <a:t>perform </a:t>
            </a:r>
            <a:r>
              <a:rPr dirty="0" sz="1200">
                <a:latin typeface="Times New Roman"/>
                <a:cs typeface="Times New Roman"/>
              </a:rPr>
              <a:t>the </a:t>
            </a:r>
            <a:r>
              <a:rPr dirty="0" sz="1200" spc="-5">
                <a:latin typeface="Times New Roman"/>
                <a:cs typeface="Times New Roman"/>
              </a:rPr>
              <a:t>actual work </a:t>
            </a:r>
            <a:r>
              <a:rPr dirty="0" sz="1200">
                <a:latin typeface="Times New Roman"/>
                <a:cs typeface="Times New Roman"/>
              </a:rPr>
              <a:t>of the </a:t>
            </a:r>
            <a:r>
              <a:rPr dirty="0" sz="1200" spc="-5">
                <a:latin typeface="Times New Roman"/>
                <a:cs typeface="Times New Roman"/>
              </a:rPr>
              <a:t>organization. This </a:t>
            </a:r>
            <a:r>
              <a:rPr dirty="0" sz="1200">
                <a:latin typeface="Times New Roman"/>
                <a:cs typeface="Times New Roman"/>
              </a:rPr>
              <a:t>is </a:t>
            </a:r>
            <a:r>
              <a:rPr dirty="0" sz="1200" spc="-5">
                <a:latin typeface="Times New Roman"/>
                <a:cs typeface="Times New Roman"/>
              </a:rPr>
              <a:t>often </a:t>
            </a:r>
            <a:r>
              <a:rPr dirty="0" sz="1200">
                <a:latin typeface="Times New Roman"/>
                <a:cs typeface="Times New Roman"/>
              </a:rPr>
              <a:t>broken  </a:t>
            </a:r>
            <a:r>
              <a:rPr dirty="0" sz="1200" spc="-5">
                <a:latin typeface="Times New Roman"/>
                <a:cs typeface="Times New Roman"/>
              </a:rPr>
              <a:t>down </a:t>
            </a:r>
            <a:r>
              <a:rPr dirty="0" sz="1200">
                <a:latin typeface="Times New Roman"/>
                <a:cs typeface="Times New Roman"/>
              </a:rPr>
              <a:t>to a </a:t>
            </a:r>
            <a:r>
              <a:rPr dirty="0" sz="1200" i="1">
                <a:latin typeface="Times New Roman"/>
                <a:cs typeface="Times New Roman"/>
              </a:rPr>
              <a:t>control </a:t>
            </a:r>
            <a:r>
              <a:rPr dirty="0" sz="1200" spc="-5" i="1">
                <a:latin typeface="Times New Roman"/>
                <a:cs typeface="Times New Roman"/>
              </a:rPr>
              <a:t>plane </a:t>
            </a:r>
            <a:r>
              <a:rPr dirty="0" sz="1200">
                <a:latin typeface="Times New Roman"/>
                <a:cs typeface="Times New Roman"/>
              </a:rPr>
              <a:t>for </a:t>
            </a:r>
            <a:r>
              <a:rPr dirty="0" sz="1200" spc="-5">
                <a:latin typeface="Times New Roman"/>
                <a:cs typeface="Times New Roman"/>
              </a:rPr>
              <a:t>network control communication </a:t>
            </a:r>
            <a:r>
              <a:rPr dirty="0" sz="1200">
                <a:latin typeface="Times New Roman"/>
                <a:cs typeface="Times New Roman"/>
              </a:rPr>
              <a:t>and a </a:t>
            </a:r>
            <a:r>
              <a:rPr dirty="0" sz="1200" i="1">
                <a:latin typeface="Times New Roman"/>
                <a:cs typeface="Times New Roman"/>
              </a:rPr>
              <a:t>data </a:t>
            </a:r>
            <a:r>
              <a:rPr dirty="0" sz="1200" spc="-5" i="1">
                <a:latin typeface="Times New Roman"/>
                <a:cs typeface="Times New Roman"/>
              </a:rPr>
              <a:t>plane </a:t>
            </a:r>
            <a:r>
              <a:rPr dirty="0" sz="1200">
                <a:latin typeface="Times New Roman"/>
                <a:cs typeface="Times New Roman"/>
              </a:rPr>
              <a:t>for  </a:t>
            </a:r>
            <a:r>
              <a:rPr dirty="0" sz="1200" spc="-5">
                <a:latin typeface="Times New Roman"/>
                <a:cs typeface="Times New Roman"/>
              </a:rPr>
              <a:t>application/service communication flows</a:t>
            </a:r>
            <a:r>
              <a:rPr dirty="0" sz="1200">
                <a:latin typeface="Times New Roman"/>
                <a:cs typeface="Times New Roman"/>
              </a:rPr>
              <a:t> </a:t>
            </a:r>
            <a:r>
              <a:rPr dirty="0" sz="1200" spc="-5">
                <a:latin typeface="Times New Roman"/>
                <a:cs typeface="Times New Roman"/>
              </a:rPr>
              <a:t>[Gilman].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The control </a:t>
            </a:r>
            <a:r>
              <a:rPr dirty="0" sz="1200">
                <a:latin typeface="Times New Roman"/>
                <a:cs typeface="Times New Roman"/>
              </a:rPr>
              <a:t>plane </a:t>
            </a:r>
            <a:r>
              <a:rPr dirty="0" sz="1200" spc="-5">
                <a:latin typeface="Times New Roman"/>
                <a:cs typeface="Times New Roman"/>
              </a:rPr>
              <a:t>is used </a:t>
            </a:r>
            <a:r>
              <a:rPr dirty="0" sz="1200">
                <a:latin typeface="Times New Roman"/>
                <a:cs typeface="Times New Roman"/>
              </a:rPr>
              <a:t>by various </a:t>
            </a:r>
            <a:r>
              <a:rPr dirty="0" sz="1200" spc="-5">
                <a:latin typeface="Times New Roman"/>
                <a:cs typeface="Times New Roman"/>
              </a:rPr>
              <a:t>infrastructure components </a:t>
            </a:r>
            <a:r>
              <a:rPr dirty="0" sz="1200">
                <a:latin typeface="Times New Roman"/>
                <a:cs typeface="Times New Roman"/>
              </a:rPr>
              <a:t>(both </a:t>
            </a:r>
            <a:r>
              <a:rPr dirty="0" sz="1200" spc="-5">
                <a:latin typeface="Times New Roman"/>
                <a:cs typeface="Times New Roman"/>
              </a:rPr>
              <a:t>enterprise-owned </a:t>
            </a:r>
            <a:r>
              <a:rPr dirty="0" sz="1200">
                <a:latin typeface="Times New Roman"/>
                <a:cs typeface="Times New Roman"/>
              </a:rPr>
              <a:t>and </a:t>
            </a:r>
            <a:r>
              <a:rPr dirty="0" sz="1200" spc="-5">
                <a:latin typeface="Times New Roman"/>
                <a:cs typeface="Times New Roman"/>
              </a:rPr>
              <a:t>from  service providers) </a:t>
            </a:r>
            <a:r>
              <a:rPr dirty="0" sz="1200">
                <a:latin typeface="Times New Roman"/>
                <a:cs typeface="Times New Roman"/>
              </a:rPr>
              <a:t>to </a:t>
            </a:r>
            <a:r>
              <a:rPr dirty="0" sz="1200" spc="-5">
                <a:latin typeface="Times New Roman"/>
                <a:cs typeface="Times New Roman"/>
              </a:rPr>
              <a:t>maintain </a:t>
            </a:r>
            <a:r>
              <a:rPr dirty="0" sz="1200">
                <a:latin typeface="Times New Roman"/>
                <a:cs typeface="Times New Roman"/>
              </a:rPr>
              <a:t>and </a:t>
            </a:r>
            <a:r>
              <a:rPr dirty="0" sz="1200" spc="-5">
                <a:latin typeface="Times New Roman"/>
                <a:cs typeface="Times New Roman"/>
              </a:rPr>
              <a:t>configure assets; </a:t>
            </a:r>
            <a:r>
              <a:rPr dirty="0" sz="1200">
                <a:latin typeface="Times New Roman"/>
                <a:cs typeface="Times New Roman"/>
              </a:rPr>
              <a:t>judge, </a:t>
            </a:r>
            <a:r>
              <a:rPr dirty="0" sz="1200" spc="-5">
                <a:latin typeface="Times New Roman"/>
                <a:cs typeface="Times New Roman"/>
              </a:rPr>
              <a:t>grant, </a:t>
            </a:r>
            <a:r>
              <a:rPr dirty="0" sz="1200">
                <a:latin typeface="Times New Roman"/>
                <a:cs typeface="Times New Roman"/>
              </a:rPr>
              <a:t>or deny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resources; </a:t>
            </a:r>
            <a:r>
              <a:rPr dirty="0" sz="1200">
                <a:latin typeface="Times New Roman"/>
                <a:cs typeface="Times New Roman"/>
              </a:rPr>
              <a:t>and  </a:t>
            </a:r>
            <a:r>
              <a:rPr dirty="0" sz="1200" spc="-5">
                <a:latin typeface="Times New Roman"/>
                <a:cs typeface="Times New Roman"/>
              </a:rPr>
              <a:t>perform </a:t>
            </a:r>
            <a:r>
              <a:rPr dirty="0" sz="1200">
                <a:latin typeface="Times New Roman"/>
                <a:cs typeface="Times New Roman"/>
              </a:rPr>
              <a:t>any </a:t>
            </a:r>
            <a:r>
              <a:rPr dirty="0" sz="1200" spc="-5">
                <a:latin typeface="Times New Roman"/>
                <a:cs typeface="Times New Roman"/>
              </a:rPr>
              <a:t>necessary operations </a:t>
            </a:r>
            <a:r>
              <a:rPr dirty="0" sz="1200">
                <a:latin typeface="Times New Roman"/>
                <a:cs typeface="Times New Roman"/>
              </a:rPr>
              <a:t>to set up </a:t>
            </a:r>
            <a:r>
              <a:rPr dirty="0" sz="1200" spc="-5">
                <a:latin typeface="Times New Roman"/>
                <a:cs typeface="Times New Roman"/>
              </a:rPr>
              <a:t>communication paths between resources. The </a:t>
            </a:r>
            <a:r>
              <a:rPr dirty="0" sz="1200">
                <a:latin typeface="Times New Roman"/>
                <a:cs typeface="Times New Roman"/>
              </a:rPr>
              <a:t>data  plane </a:t>
            </a:r>
            <a:r>
              <a:rPr dirty="0" sz="1200" spc="-5">
                <a:latin typeface="Times New Roman"/>
                <a:cs typeface="Times New Roman"/>
              </a:rPr>
              <a:t>is used </a:t>
            </a:r>
            <a:r>
              <a:rPr dirty="0" sz="1200">
                <a:latin typeface="Times New Roman"/>
                <a:cs typeface="Times New Roman"/>
              </a:rPr>
              <a:t>for </a:t>
            </a:r>
            <a:r>
              <a:rPr dirty="0" sz="1200" spc="-5">
                <a:latin typeface="Times New Roman"/>
                <a:cs typeface="Times New Roman"/>
              </a:rPr>
              <a:t>actual communication between software components. This communication  </a:t>
            </a:r>
            <a:r>
              <a:rPr dirty="0" sz="1200">
                <a:latin typeface="Times New Roman"/>
                <a:cs typeface="Times New Roman"/>
              </a:rPr>
              <a:t>channel may not be </a:t>
            </a:r>
            <a:r>
              <a:rPr dirty="0" sz="1200" spc="-5">
                <a:latin typeface="Times New Roman"/>
                <a:cs typeface="Times New Roman"/>
              </a:rPr>
              <a:t>possible before the </a:t>
            </a:r>
            <a:r>
              <a:rPr dirty="0" sz="1200">
                <a:latin typeface="Times New Roman"/>
                <a:cs typeface="Times New Roman"/>
              </a:rPr>
              <a:t>path </a:t>
            </a:r>
            <a:r>
              <a:rPr dirty="0" sz="1200" spc="-5">
                <a:latin typeface="Times New Roman"/>
                <a:cs typeface="Times New Roman"/>
              </a:rPr>
              <a:t>has been established </a:t>
            </a:r>
            <a:r>
              <a:rPr dirty="0" sz="1200">
                <a:latin typeface="Times New Roman"/>
                <a:cs typeface="Times New Roman"/>
              </a:rPr>
              <a:t>via </a:t>
            </a:r>
            <a:r>
              <a:rPr dirty="0" sz="1200" spc="-5">
                <a:latin typeface="Times New Roman"/>
                <a:cs typeface="Times New Roman"/>
              </a:rPr>
              <a:t>the control plane. For  example, </a:t>
            </a:r>
            <a:r>
              <a:rPr dirty="0" sz="1200">
                <a:latin typeface="Times New Roman"/>
                <a:cs typeface="Times New Roman"/>
              </a:rPr>
              <a:t>the </a:t>
            </a:r>
            <a:r>
              <a:rPr dirty="0" sz="1200" spc="-5">
                <a:latin typeface="Times New Roman"/>
                <a:cs typeface="Times New Roman"/>
              </a:rPr>
              <a:t>control plane </a:t>
            </a:r>
            <a:r>
              <a:rPr dirty="0" sz="1200">
                <a:latin typeface="Times New Roman"/>
                <a:cs typeface="Times New Roman"/>
              </a:rPr>
              <a:t>could be </a:t>
            </a:r>
            <a:r>
              <a:rPr dirty="0" sz="1200" spc="-5">
                <a:latin typeface="Times New Roman"/>
                <a:cs typeface="Times New Roman"/>
              </a:rPr>
              <a:t>used </a:t>
            </a:r>
            <a:r>
              <a:rPr dirty="0" sz="1200">
                <a:latin typeface="Times New Roman"/>
                <a:cs typeface="Times New Roman"/>
              </a:rPr>
              <a:t>by the </a:t>
            </a:r>
            <a:r>
              <a:rPr dirty="0" sz="1200" spc="-5">
                <a:latin typeface="Times New Roman"/>
                <a:cs typeface="Times New Roman"/>
              </a:rPr>
              <a:t>PA </a:t>
            </a:r>
            <a:r>
              <a:rPr dirty="0" sz="1200">
                <a:latin typeface="Times New Roman"/>
                <a:cs typeface="Times New Roman"/>
              </a:rPr>
              <a:t>and </a:t>
            </a:r>
            <a:r>
              <a:rPr dirty="0" sz="1200" spc="-5">
                <a:latin typeface="Times New Roman"/>
                <a:cs typeface="Times New Roman"/>
              </a:rPr>
              <a:t>PEP </a:t>
            </a:r>
            <a:r>
              <a:rPr dirty="0" sz="1200">
                <a:latin typeface="Times New Roman"/>
                <a:cs typeface="Times New Roman"/>
              </a:rPr>
              <a:t>to set up </a:t>
            </a:r>
            <a:r>
              <a:rPr dirty="0" sz="1200" spc="-5">
                <a:latin typeface="Times New Roman"/>
                <a:cs typeface="Times New Roman"/>
              </a:rPr>
              <a:t>the communication </a:t>
            </a:r>
            <a:r>
              <a:rPr dirty="0" sz="1200">
                <a:latin typeface="Times New Roman"/>
                <a:cs typeface="Times New Roman"/>
              </a:rPr>
              <a:t>path  </a:t>
            </a:r>
            <a:r>
              <a:rPr dirty="0" sz="1200" spc="-5">
                <a:latin typeface="Times New Roman"/>
                <a:cs typeface="Times New Roman"/>
              </a:rPr>
              <a:t>between </a:t>
            </a:r>
            <a:r>
              <a:rPr dirty="0" sz="1200">
                <a:latin typeface="Times New Roman"/>
                <a:cs typeface="Times New Roman"/>
              </a:rPr>
              <a:t>the </a:t>
            </a:r>
            <a:r>
              <a:rPr dirty="0" sz="1200" spc="-5">
                <a:latin typeface="Times New Roman"/>
                <a:cs typeface="Times New Roman"/>
              </a:rPr>
              <a:t>subject </a:t>
            </a:r>
            <a:r>
              <a:rPr dirty="0" sz="1200">
                <a:latin typeface="Times New Roman"/>
                <a:cs typeface="Times New Roman"/>
              </a:rPr>
              <a:t>and </a:t>
            </a:r>
            <a:r>
              <a:rPr dirty="0" sz="1200" spc="-5">
                <a:latin typeface="Times New Roman"/>
                <a:cs typeface="Times New Roman"/>
              </a:rPr>
              <a:t>the enterprise resource. The application/service workload would </a:t>
            </a:r>
            <a:r>
              <a:rPr dirty="0" sz="1200">
                <a:latin typeface="Times New Roman"/>
                <a:cs typeface="Times New Roman"/>
              </a:rPr>
              <a:t>then  use the </a:t>
            </a:r>
            <a:r>
              <a:rPr dirty="0" sz="1200" spc="-5">
                <a:latin typeface="Times New Roman"/>
                <a:cs typeface="Times New Roman"/>
              </a:rPr>
              <a:t>data </a:t>
            </a:r>
            <a:r>
              <a:rPr dirty="0" sz="1200">
                <a:latin typeface="Times New Roman"/>
                <a:cs typeface="Times New Roman"/>
              </a:rPr>
              <a:t>plane </a:t>
            </a:r>
            <a:r>
              <a:rPr dirty="0" sz="1200" spc="-5">
                <a:latin typeface="Times New Roman"/>
                <a:cs typeface="Times New Roman"/>
              </a:rPr>
              <a:t>path that was</a:t>
            </a:r>
            <a:r>
              <a:rPr dirty="0" sz="1200" spc="10">
                <a:latin typeface="Times New Roman"/>
                <a:cs typeface="Times New Roman"/>
              </a:rPr>
              <a:t> </a:t>
            </a:r>
            <a:r>
              <a:rPr dirty="0" sz="1200" spc="-5">
                <a:latin typeface="Times New Roman"/>
                <a:cs typeface="Times New Roman"/>
              </a:rPr>
              <a:t>established.</a:t>
            </a:r>
            <a:endParaRPr sz="1200">
              <a:latin typeface="Times New Roman"/>
              <a:cs typeface="Times New Roman"/>
            </a:endParaRPr>
          </a:p>
          <a:p>
            <a:pPr lvl="2" marL="469900" indent="-457834">
              <a:lnSpc>
                <a:spcPct val="100000"/>
              </a:lnSpc>
              <a:spcBef>
                <a:spcPts val="1115"/>
              </a:spcBef>
              <a:buAutoNum type="arabicPeriod"/>
              <a:tabLst>
                <a:tab pos="469265" algn="l"/>
                <a:tab pos="470534" algn="l"/>
              </a:tabLst>
            </a:pPr>
            <a:r>
              <a:rPr dirty="0" sz="1100" spc="-5" b="1">
                <a:latin typeface="Arial"/>
                <a:cs typeface="Arial"/>
              </a:rPr>
              <a:t>Network Requirements to Support</a:t>
            </a:r>
            <a:r>
              <a:rPr dirty="0" sz="1100" spc="20" b="1">
                <a:latin typeface="Arial"/>
                <a:cs typeface="Arial"/>
              </a:rPr>
              <a:t> </a:t>
            </a:r>
            <a:r>
              <a:rPr dirty="0" sz="1100" b="1">
                <a:latin typeface="Arial"/>
                <a:cs typeface="Arial"/>
              </a:rPr>
              <a:t>ZTA</a:t>
            </a:r>
            <a:endParaRPr sz="1100">
              <a:latin typeface="Arial"/>
              <a:cs typeface="Arial"/>
            </a:endParaRPr>
          </a:p>
          <a:p>
            <a:pPr lvl="2">
              <a:lnSpc>
                <a:spcPct val="100000"/>
              </a:lnSpc>
              <a:spcBef>
                <a:spcPts val="25"/>
              </a:spcBef>
              <a:buFont typeface="Arial"/>
              <a:buAutoNum type="arabicPeriod"/>
            </a:pPr>
            <a:endParaRPr sz="1050">
              <a:latin typeface="Arial"/>
              <a:cs typeface="Arial"/>
            </a:endParaRPr>
          </a:p>
          <a:p>
            <a:pPr lvl="3" marL="469265" marR="234315" indent="-228600">
              <a:lnSpc>
                <a:spcPts val="1380"/>
              </a:lnSpc>
              <a:buFont typeface="Times New Roman"/>
              <a:buAutoNum type="arabicPeriod"/>
              <a:tabLst>
                <a:tab pos="469900" algn="l"/>
              </a:tabLst>
            </a:pPr>
            <a:r>
              <a:rPr dirty="0" sz="1200" spc="-5" b="1">
                <a:latin typeface="Times New Roman"/>
                <a:cs typeface="Times New Roman"/>
              </a:rPr>
              <a:t>Enterprise </a:t>
            </a:r>
            <a:r>
              <a:rPr dirty="0" sz="1200" b="1">
                <a:latin typeface="Times New Roman"/>
                <a:cs typeface="Times New Roman"/>
              </a:rPr>
              <a:t>assets </a:t>
            </a:r>
            <a:r>
              <a:rPr dirty="0" sz="1200" spc="-5" b="1">
                <a:latin typeface="Times New Roman"/>
                <a:cs typeface="Times New Roman"/>
              </a:rPr>
              <a:t>have basic network connectivity. </a:t>
            </a:r>
            <a:r>
              <a:rPr dirty="0" sz="1200" spc="-5">
                <a:latin typeface="Times New Roman"/>
                <a:cs typeface="Times New Roman"/>
              </a:rPr>
              <a:t>The local area network (LAN),  enterprise controlled </a:t>
            </a:r>
            <a:r>
              <a:rPr dirty="0" sz="1200">
                <a:latin typeface="Times New Roman"/>
                <a:cs typeface="Times New Roman"/>
              </a:rPr>
              <a:t>or not, </a:t>
            </a:r>
            <a:r>
              <a:rPr dirty="0" sz="1200" spc="-5">
                <a:latin typeface="Times New Roman"/>
                <a:cs typeface="Times New Roman"/>
              </a:rPr>
              <a:t>provides </a:t>
            </a:r>
            <a:r>
              <a:rPr dirty="0" sz="1200">
                <a:latin typeface="Times New Roman"/>
                <a:cs typeface="Times New Roman"/>
              </a:rPr>
              <a:t>basic </a:t>
            </a:r>
            <a:r>
              <a:rPr dirty="0" sz="1200" spc="-5">
                <a:latin typeface="Times New Roman"/>
                <a:cs typeface="Times New Roman"/>
              </a:rPr>
              <a:t>routing </a:t>
            </a:r>
            <a:r>
              <a:rPr dirty="0" sz="1200">
                <a:latin typeface="Times New Roman"/>
                <a:cs typeface="Times New Roman"/>
              </a:rPr>
              <a:t>and </a:t>
            </a:r>
            <a:r>
              <a:rPr dirty="0" sz="1200" spc="-5">
                <a:latin typeface="Times New Roman"/>
                <a:cs typeface="Times New Roman"/>
              </a:rPr>
              <a:t>infrastructure (e.g., DNS). </a:t>
            </a:r>
            <a:r>
              <a:rPr dirty="0" sz="1200">
                <a:latin typeface="Times New Roman"/>
                <a:cs typeface="Times New Roman"/>
              </a:rPr>
              <a:t>The  </a:t>
            </a:r>
            <a:r>
              <a:rPr dirty="0" sz="1200" spc="-5">
                <a:latin typeface="Times New Roman"/>
                <a:cs typeface="Times New Roman"/>
              </a:rPr>
              <a:t>remote enterprise asset </a:t>
            </a:r>
            <a:r>
              <a:rPr dirty="0" sz="1200">
                <a:latin typeface="Times New Roman"/>
                <a:cs typeface="Times New Roman"/>
              </a:rPr>
              <a:t>may not </a:t>
            </a:r>
            <a:r>
              <a:rPr dirty="0" sz="1200" spc="-5">
                <a:latin typeface="Times New Roman"/>
                <a:cs typeface="Times New Roman"/>
              </a:rPr>
              <a:t>necessarily </a:t>
            </a:r>
            <a:r>
              <a:rPr dirty="0" sz="1200">
                <a:latin typeface="Times New Roman"/>
                <a:cs typeface="Times New Roman"/>
              </a:rPr>
              <a:t>use all </a:t>
            </a:r>
            <a:r>
              <a:rPr dirty="0" sz="1200" spc="-5">
                <a:latin typeface="Times New Roman"/>
                <a:cs typeface="Times New Roman"/>
              </a:rPr>
              <a:t>infrastructure</a:t>
            </a:r>
            <a:r>
              <a:rPr dirty="0" sz="1200" spc="30">
                <a:latin typeface="Times New Roman"/>
                <a:cs typeface="Times New Roman"/>
              </a:rPr>
              <a:t> </a:t>
            </a:r>
            <a:r>
              <a:rPr dirty="0" sz="1200" spc="-5">
                <a:latin typeface="Times New Roman"/>
                <a:cs typeface="Times New Roman"/>
              </a:rPr>
              <a:t>services.</a:t>
            </a:r>
            <a:endParaRPr sz="1200">
              <a:latin typeface="Times New Roman"/>
              <a:cs typeface="Times New Roman"/>
            </a:endParaRPr>
          </a:p>
          <a:p>
            <a:pPr lvl="3" marL="469265" marR="334645" indent="-228600">
              <a:lnSpc>
                <a:spcPts val="1380"/>
              </a:lnSpc>
              <a:spcBef>
                <a:spcPts val="900"/>
              </a:spcBef>
              <a:buFont typeface="Times New Roman"/>
              <a:buAutoNum type="arabicPeriod"/>
              <a:tabLst>
                <a:tab pos="469900" algn="l"/>
              </a:tabLst>
            </a:pPr>
            <a:r>
              <a:rPr dirty="0" sz="1200" spc="-5" b="1">
                <a:latin typeface="Times New Roman"/>
                <a:cs typeface="Times New Roman"/>
              </a:rPr>
              <a:t>The enterprise must be able </a:t>
            </a:r>
            <a:r>
              <a:rPr dirty="0" sz="1200" b="1">
                <a:latin typeface="Times New Roman"/>
                <a:cs typeface="Times New Roman"/>
              </a:rPr>
              <a:t>to </a:t>
            </a:r>
            <a:r>
              <a:rPr dirty="0" sz="1200" spc="-5" b="1">
                <a:latin typeface="Times New Roman"/>
                <a:cs typeface="Times New Roman"/>
              </a:rPr>
              <a:t>distinguish between what </a:t>
            </a:r>
            <a:r>
              <a:rPr dirty="0" sz="1200" b="1">
                <a:latin typeface="Times New Roman"/>
                <a:cs typeface="Times New Roman"/>
              </a:rPr>
              <a:t>assets </a:t>
            </a:r>
            <a:r>
              <a:rPr dirty="0" sz="1200" spc="-5" b="1">
                <a:latin typeface="Times New Roman"/>
                <a:cs typeface="Times New Roman"/>
              </a:rPr>
              <a:t>are owned </a:t>
            </a:r>
            <a:r>
              <a:rPr dirty="0" sz="1200" b="1">
                <a:latin typeface="Times New Roman"/>
                <a:cs typeface="Times New Roman"/>
              </a:rPr>
              <a:t>or  </a:t>
            </a:r>
            <a:r>
              <a:rPr dirty="0" sz="1200" spc="-5" b="1">
                <a:latin typeface="Times New Roman"/>
                <a:cs typeface="Times New Roman"/>
              </a:rPr>
              <a:t>managed by the enterprise and the devices’ current security posture.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determined </a:t>
            </a:r>
            <a:r>
              <a:rPr dirty="0" sz="1200">
                <a:latin typeface="Times New Roman"/>
                <a:cs typeface="Times New Roman"/>
              </a:rPr>
              <a:t>by </a:t>
            </a:r>
            <a:r>
              <a:rPr dirty="0" sz="1200" spc="-5">
                <a:latin typeface="Times New Roman"/>
                <a:cs typeface="Times New Roman"/>
              </a:rPr>
              <a:t>enterprise-issued credentials </a:t>
            </a:r>
            <a:r>
              <a:rPr dirty="0" sz="1200">
                <a:latin typeface="Times New Roman"/>
                <a:cs typeface="Times New Roman"/>
              </a:rPr>
              <a:t>and not using </a:t>
            </a:r>
            <a:r>
              <a:rPr dirty="0" sz="1200" spc="-5">
                <a:latin typeface="Times New Roman"/>
                <a:cs typeface="Times New Roman"/>
              </a:rPr>
              <a:t>information that </a:t>
            </a:r>
            <a:r>
              <a:rPr dirty="0" sz="1200">
                <a:latin typeface="Times New Roman"/>
                <a:cs typeface="Times New Roman"/>
              </a:rPr>
              <a:t>cannot </a:t>
            </a:r>
            <a:r>
              <a:rPr dirty="0" sz="1200" spc="-5">
                <a:latin typeface="Times New Roman"/>
                <a:cs typeface="Times New Roman"/>
              </a:rPr>
              <a:t>be  authenticated information </a:t>
            </a:r>
            <a:r>
              <a:rPr dirty="0" sz="1200">
                <a:latin typeface="Times New Roman"/>
                <a:cs typeface="Times New Roman"/>
              </a:rPr>
              <a:t>(e.g., </a:t>
            </a:r>
            <a:r>
              <a:rPr dirty="0" sz="1200" spc="-5">
                <a:latin typeface="Times New Roman"/>
                <a:cs typeface="Times New Roman"/>
              </a:rPr>
              <a:t>network MAC </a:t>
            </a:r>
            <a:r>
              <a:rPr dirty="0" sz="1200">
                <a:latin typeface="Times New Roman"/>
                <a:cs typeface="Times New Roman"/>
              </a:rPr>
              <a:t>addresses that can be</a:t>
            </a:r>
            <a:r>
              <a:rPr dirty="0" sz="1200" spc="30">
                <a:latin typeface="Times New Roman"/>
                <a:cs typeface="Times New Roman"/>
              </a:rPr>
              <a:t> </a:t>
            </a:r>
            <a:r>
              <a:rPr dirty="0" sz="1200" spc="-5">
                <a:latin typeface="Times New Roman"/>
                <a:cs typeface="Times New Roman"/>
              </a:rPr>
              <a:t>spoofed).</a:t>
            </a:r>
            <a:endParaRPr sz="1200">
              <a:latin typeface="Times New Roman"/>
              <a:cs typeface="Times New Roman"/>
            </a:endParaRPr>
          </a:p>
          <a:p>
            <a:pPr lvl="3" marL="469900" marR="77470" indent="-228600">
              <a:lnSpc>
                <a:spcPts val="1380"/>
              </a:lnSpc>
              <a:spcBef>
                <a:spcPts val="900"/>
              </a:spcBef>
              <a:buFont typeface="Times New Roman"/>
              <a:buAutoNum type="arabicPeriod"/>
              <a:tabLst>
                <a:tab pos="469900" algn="l"/>
              </a:tabLst>
            </a:pPr>
            <a:r>
              <a:rPr dirty="0" sz="1200" spc="-5" b="1">
                <a:latin typeface="Times New Roman"/>
                <a:cs typeface="Times New Roman"/>
              </a:rPr>
              <a:t>The enterprise </a:t>
            </a:r>
            <a:r>
              <a:rPr dirty="0" sz="1200" b="1">
                <a:latin typeface="Times New Roman"/>
                <a:cs typeface="Times New Roman"/>
              </a:rPr>
              <a:t>can </a:t>
            </a:r>
            <a:r>
              <a:rPr dirty="0" sz="1200" spc="-5" b="1">
                <a:latin typeface="Times New Roman"/>
                <a:cs typeface="Times New Roman"/>
              </a:rPr>
              <a:t>observe all network traffic. </a:t>
            </a:r>
            <a:r>
              <a:rPr dirty="0" sz="1200" spc="-5">
                <a:latin typeface="Times New Roman"/>
                <a:cs typeface="Times New Roman"/>
              </a:rPr>
              <a:t>The enterprise records </a:t>
            </a:r>
            <a:r>
              <a:rPr dirty="0" sz="1200">
                <a:latin typeface="Times New Roman"/>
                <a:cs typeface="Times New Roman"/>
              </a:rPr>
              <a:t>packets </a:t>
            </a:r>
            <a:r>
              <a:rPr dirty="0" sz="1200" spc="-5">
                <a:latin typeface="Times New Roman"/>
                <a:cs typeface="Times New Roman"/>
              </a:rPr>
              <a:t>seen </a:t>
            </a:r>
            <a:r>
              <a:rPr dirty="0" sz="1200">
                <a:latin typeface="Times New Roman"/>
                <a:cs typeface="Times New Roman"/>
              </a:rPr>
              <a:t>on  the </a:t>
            </a:r>
            <a:r>
              <a:rPr dirty="0" sz="1200" spc="-5">
                <a:latin typeface="Times New Roman"/>
                <a:cs typeface="Times New Roman"/>
              </a:rPr>
              <a:t>data plane, </a:t>
            </a:r>
            <a:r>
              <a:rPr dirty="0" sz="1200">
                <a:latin typeface="Times New Roman"/>
                <a:cs typeface="Times New Roman"/>
              </a:rPr>
              <a:t>even </a:t>
            </a:r>
            <a:r>
              <a:rPr dirty="0" sz="1200" spc="-5">
                <a:latin typeface="Times New Roman"/>
                <a:cs typeface="Times New Roman"/>
              </a:rPr>
              <a:t>if </a:t>
            </a:r>
            <a:r>
              <a:rPr dirty="0" sz="1200">
                <a:latin typeface="Times New Roman"/>
                <a:cs typeface="Times New Roman"/>
              </a:rPr>
              <a:t>it </a:t>
            </a:r>
            <a:r>
              <a:rPr dirty="0" sz="1200" spc="-5">
                <a:latin typeface="Times New Roman"/>
                <a:cs typeface="Times New Roman"/>
              </a:rPr>
              <a:t>is </a:t>
            </a:r>
            <a:r>
              <a:rPr dirty="0" sz="1200">
                <a:latin typeface="Times New Roman"/>
                <a:cs typeface="Times New Roman"/>
              </a:rPr>
              <a:t>not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perform application layer inspection </a:t>
            </a:r>
            <a:r>
              <a:rPr dirty="0" sz="1200">
                <a:latin typeface="Times New Roman"/>
                <a:cs typeface="Times New Roman"/>
              </a:rPr>
              <a:t>(i.e., </a:t>
            </a:r>
            <a:r>
              <a:rPr dirty="0" sz="1200" spc="-5">
                <a:latin typeface="Times New Roman"/>
                <a:cs typeface="Times New Roman"/>
              </a:rPr>
              <a:t>OSI  </a:t>
            </a:r>
            <a:r>
              <a:rPr dirty="0" sz="1200">
                <a:latin typeface="Times New Roman"/>
                <a:cs typeface="Times New Roman"/>
              </a:rPr>
              <a:t>layer </a:t>
            </a:r>
            <a:r>
              <a:rPr dirty="0" sz="1200" spc="-5">
                <a:latin typeface="Times New Roman"/>
                <a:cs typeface="Times New Roman"/>
              </a:rPr>
              <a:t>7) on all packets. The enterprise filters </a:t>
            </a:r>
            <a:r>
              <a:rPr dirty="0" sz="1200">
                <a:latin typeface="Times New Roman"/>
                <a:cs typeface="Times New Roman"/>
              </a:rPr>
              <a:t>out </a:t>
            </a:r>
            <a:r>
              <a:rPr dirty="0" sz="1200" spc="-5">
                <a:latin typeface="Times New Roman"/>
                <a:cs typeface="Times New Roman"/>
              </a:rPr>
              <a:t>metadata about </a:t>
            </a:r>
            <a:r>
              <a:rPr dirty="0" sz="1200">
                <a:latin typeface="Times New Roman"/>
                <a:cs typeface="Times New Roman"/>
              </a:rPr>
              <a:t>the </a:t>
            </a:r>
            <a:r>
              <a:rPr dirty="0" sz="1200" spc="-5">
                <a:latin typeface="Times New Roman"/>
                <a:cs typeface="Times New Roman"/>
              </a:rPr>
              <a:t>connection </a:t>
            </a:r>
            <a:r>
              <a:rPr dirty="0" sz="1200">
                <a:latin typeface="Times New Roman"/>
                <a:cs typeface="Times New Roman"/>
              </a:rPr>
              <a:t>(e.g.,  </a:t>
            </a:r>
            <a:r>
              <a:rPr dirty="0" sz="1200" spc="-5">
                <a:latin typeface="Times New Roman"/>
                <a:cs typeface="Times New Roman"/>
              </a:rPr>
              <a:t>destination, time, device identity) </a:t>
            </a:r>
            <a:r>
              <a:rPr dirty="0" sz="1200">
                <a:latin typeface="Times New Roman"/>
                <a:cs typeface="Times New Roman"/>
              </a:rPr>
              <a:t>to </a:t>
            </a:r>
            <a:r>
              <a:rPr dirty="0" sz="1200" spc="-5">
                <a:latin typeface="Times New Roman"/>
                <a:cs typeface="Times New Roman"/>
              </a:rPr>
              <a:t>dynamically </a:t>
            </a:r>
            <a:r>
              <a:rPr dirty="0" sz="1200">
                <a:latin typeface="Times New Roman"/>
                <a:cs typeface="Times New Roman"/>
              </a:rPr>
              <a:t>update </a:t>
            </a:r>
            <a:r>
              <a:rPr dirty="0" sz="1200" spc="-5">
                <a:latin typeface="Times New Roman"/>
                <a:cs typeface="Times New Roman"/>
              </a:rPr>
              <a:t>policies </a:t>
            </a:r>
            <a:r>
              <a:rPr dirty="0" sz="1200">
                <a:latin typeface="Times New Roman"/>
                <a:cs typeface="Times New Roman"/>
              </a:rPr>
              <a:t>and </a:t>
            </a:r>
            <a:r>
              <a:rPr dirty="0" sz="1200" spc="-5">
                <a:latin typeface="Times New Roman"/>
                <a:cs typeface="Times New Roman"/>
              </a:rPr>
              <a:t>inform the PE </a:t>
            </a:r>
            <a:r>
              <a:rPr dirty="0" sz="1200">
                <a:latin typeface="Times New Roman"/>
                <a:cs typeface="Times New Roman"/>
              </a:rPr>
              <a:t>as it  </a:t>
            </a:r>
            <a:r>
              <a:rPr dirty="0" sz="1200" spc="-5">
                <a:latin typeface="Times New Roman"/>
                <a:cs typeface="Times New Roman"/>
              </a:rPr>
              <a:t>evaluates access</a:t>
            </a:r>
            <a:r>
              <a:rPr dirty="0" sz="1200">
                <a:latin typeface="Times New Roman"/>
                <a:cs typeface="Times New Roman"/>
              </a:rPr>
              <a:t> </a:t>
            </a:r>
            <a:r>
              <a:rPr dirty="0" sz="1200" spc="-5">
                <a:latin typeface="Times New Roman"/>
                <a:cs typeface="Times New Roman"/>
              </a:rPr>
              <a:t>requests.</a:t>
            </a:r>
            <a:endParaRPr sz="1200">
              <a:latin typeface="Times New Roman"/>
              <a:cs typeface="Times New Roman"/>
            </a:endParaRPr>
          </a:p>
          <a:p>
            <a:pPr lvl="3" marL="469900" marR="20320" indent="-228600">
              <a:lnSpc>
                <a:spcPts val="1380"/>
              </a:lnSpc>
              <a:spcBef>
                <a:spcPts val="900"/>
              </a:spcBef>
              <a:buFont typeface="Times New Roman"/>
              <a:buAutoNum type="arabicPeriod"/>
              <a:tabLst>
                <a:tab pos="469900" algn="l"/>
              </a:tabLst>
            </a:pPr>
            <a:r>
              <a:rPr dirty="0" sz="1200" spc="-5" b="1">
                <a:latin typeface="Times New Roman"/>
                <a:cs typeface="Times New Roman"/>
              </a:rPr>
              <a:t>Enterprise resources should not be reachable without accessing </a:t>
            </a:r>
            <a:r>
              <a:rPr dirty="0" sz="1200" b="1">
                <a:latin typeface="Times New Roman"/>
                <a:cs typeface="Times New Roman"/>
              </a:rPr>
              <a:t>a </a:t>
            </a:r>
            <a:r>
              <a:rPr dirty="0" sz="1200" spc="-5" b="1">
                <a:latin typeface="Times New Roman"/>
                <a:cs typeface="Times New Roman"/>
              </a:rPr>
              <a:t>PEP. </a:t>
            </a:r>
            <a:r>
              <a:rPr dirty="0" sz="1200" spc="-5">
                <a:latin typeface="Times New Roman"/>
                <a:cs typeface="Times New Roman"/>
              </a:rPr>
              <a:t>Enterprise  resources </a:t>
            </a:r>
            <a:r>
              <a:rPr dirty="0" sz="1200">
                <a:latin typeface="Times New Roman"/>
                <a:cs typeface="Times New Roman"/>
              </a:rPr>
              <a:t>do not </a:t>
            </a:r>
            <a:r>
              <a:rPr dirty="0" sz="1200" spc="-5">
                <a:latin typeface="Times New Roman"/>
                <a:cs typeface="Times New Roman"/>
              </a:rPr>
              <a:t>accept arbitrary incoming connections from the internet. Resources  </a:t>
            </a:r>
            <a:r>
              <a:rPr dirty="0" sz="1200">
                <a:latin typeface="Times New Roman"/>
                <a:cs typeface="Times New Roman"/>
              </a:rPr>
              <a:t>accept </a:t>
            </a:r>
            <a:r>
              <a:rPr dirty="0" sz="1200" spc="-5">
                <a:latin typeface="Times New Roman"/>
                <a:cs typeface="Times New Roman"/>
              </a:rPr>
              <a:t>custom-configured connections </a:t>
            </a:r>
            <a:r>
              <a:rPr dirty="0" sz="1200">
                <a:latin typeface="Times New Roman"/>
                <a:cs typeface="Times New Roman"/>
              </a:rPr>
              <a:t>only </a:t>
            </a:r>
            <a:r>
              <a:rPr dirty="0" sz="1200" spc="-5">
                <a:latin typeface="Times New Roman"/>
                <a:cs typeface="Times New Roman"/>
              </a:rPr>
              <a:t>after </a:t>
            </a:r>
            <a:r>
              <a:rPr dirty="0" sz="1200">
                <a:latin typeface="Times New Roman"/>
                <a:cs typeface="Times New Roman"/>
              </a:rPr>
              <a:t>a </a:t>
            </a:r>
            <a:r>
              <a:rPr dirty="0" sz="1200" spc="-5">
                <a:latin typeface="Times New Roman"/>
                <a:cs typeface="Times New Roman"/>
              </a:rPr>
              <a:t>client </a:t>
            </a:r>
            <a:r>
              <a:rPr dirty="0" sz="1200">
                <a:latin typeface="Times New Roman"/>
                <a:cs typeface="Times New Roman"/>
              </a:rPr>
              <a:t>has been </a:t>
            </a:r>
            <a:r>
              <a:rPr dirty="0" sz="1200" spc="-5">
                <a:latin typeface="Times New Roman"/>
                <a:cs typeface="Times New Roman"/>
              </a:rPr>
              <a:t>authenticated </a:t>
            </a:r>
            <a:r>
              <a:rPr dirty="0" sz="1200">
                <a:latin typeface="Times New Roman"/>
                <a:cs typeface="Times New Roman"/>
              </a:rPr>
              <a:t>and  </a:t>
            </a:r>
            <a:r>
              <a:rPr dirty="0" sz="1200" spc="-5">
                <a:latin typeface="Times New Roman"/>
                <a:cs typeface="Times New Roman"/>
              </a:rPr>
              <a:t>authorized. These communication </a:t>
            </a:r>
            <a:r>
              <a:rPr dirty="0" sz="1200">
                <a:latin typeface="Times New Roman"/>
                <a:cs typeface="Times New Roman"/>
              </a:rPr>
              <a:t>paths </a:t>
            </a:r>
            <a:r>
              <a:rPr dirty="0" sz="1200" spc="-5">
                <a:latin typeface="Times New Roman"/>
                <a:cs typeface="Times New Roman"/>
              </a:rPr>
              <a:t>are set </a:t>
            </a:r>
            <a:r>
              <a:rPr dirty="0" sz="1200">
                <a:latin typeface="Times New Roman"/>
                <a:cs typeface="Times New Roman"/>
              </a:rPr>
              <a:t>up by the </a:t>
            </a:r>
            <a:r>
              <a:rPr dirty="0" sz="1200" spc="-5">
                <a:latin typeface="Times New Roman"/>
                <a:cs typeface="Times New Roman"/>
              </a:rPr>
              <a:t>PEP. Resources </a:t>
            </a:r>
            <a:r>
              <a:rPr dirty="0" sz="1200">
                <a:latin typeface="Times New Roman"/>
                <a:cs typeface="Times New Roman"/>
              </a:rPr>
              <a:t>may </a:t>
            </a:r>
            <a:r>
              <a:rPr dirty="0" sz="1200" spc="-5">
                <a:latin typeface="Times New Roman"/>
                <a:cs typeface="Times New Roman"/>
              </a:rPr>
              <a:t>not even  </a:t>
            </a:r>
            <a:r>
              <a:rPr dirty="0" sz="1200">
                <a:latin typeface="Times New Roman"/>
                <a:cs typeface="Times New Roman"/>
              </a:rPr>
              <a:t>be </a:t>
            </a:r>
            <a:r>
              <a:rPr dirty="0" sz="1200" spc="-5">
                <a:latin typeface="Times New Roman"/>
                <a:cs typeface="Times New Roman"/>
              </a:rPr>
              <a:t>discoverable without accessing </a:t>
            </a:r>
            <a:r>
              <a:rPr dirty="0" sz="1200">
                <a:latin typeface="Times New Roman"/>
                <a:cs typeface="Times New Roman"/>
              </a:rPr>
              <a:t>a </a:t>
            </a:r>
            <a:r>
              <a:rPr dirty="0" sz="1200" spc="-5">
                <a:latin typeface="Times New Roman"/>
                <a:cs typeface="Times New Roman"/>
              </a:rPr>
              <a:t>PEP. This </a:t>
            </a:r>
            <a:r>
              <a:rPr dirty="0" sz="1200">
                <a:latin typeface="Times New Roman"/>
                <a:cs typeface="Times New Roman"/>
              </a:rPr>
              <a:t>prevents </a:t>
            </a:r>
            <a:r>
              <a:rPr dirty="0" sz="1200" spc="-5">
                <a:latin typeface="Times New Roman"/>
                <a:cs typeface="Times New Roman"/>
              </a:rPr>
              <a:t>attackers from identifying targets  </a:t>
            </a:r>
            <a:r>
              <a:rPr dirty="0" sz="1200">
                <a:latin typeface="Times New Roman"/>
                <a:cs typeface="Times New Roman"/>
              </a:rPr>
              <a:t>via </a:t>
            </a:r>
            <a:r>
              <a:rPr dirty="0" sz="1200" spc="-5">
                <a:latin typeface="Times New Roman"/>
                <a:cs typeface="Times New Roman"/>
              </a:rPr>
              <a:t>scanning </a:t>
            </a:r>
            <a:r>
              <a:rPr dirty="0" sz="1200">
                <a:latin typeface="Times New Roman"/>
                <a:cs typeface="Times New Roman"/>
              </a:rPr>
              <a:t>and/or </a:t>
            </a:r>
            <a:r>
              <a:rPr dirty="0" sz="1200" spc="-5">
                <a:latin typeface="Times New Roman"/>
                <a:cs typeface="Times New Roman"/>
              </a:rPr>
              <a:t>launching DoS attacks against resources located behind PEPs. </a:t>
            </a:r>
            <a:r>
              <a:rPr dirty="0" sz="1200">
                <a:latin typeface="Times New Roman"/>
                <a:cs typeface="Times New Roman"/>
              </a:rPr>
              <a:t>Note  that </a:t>
            </a:r>
            <a:r>
              <a:rPr dirty="0" sz="1200" spc="-5">
                <a:latin typeface="Times New Roman"/>
                <a:cs typeface="Times New Roman"/>
              </a:rPr>
              <a:t>not all resources should </a:t>
            </a:r>
            <a:r>
              <a:rPr dirty="0" sz="1200">
                <a:latin typeface="Times New Roman"/>
                <a:cs typeface="Times New Roman"/>
              </a:rPr>
              <a:t>be </a:t>
            </a:r>
            <a:r>
              <a:rPr dirty="0" sz="1200" spc="-5">
                <a:latin typeface="Times New Roman"/>
                <a:cs typeface="Times New Roman"/>
              </a:rPr>
              <a:t>hidden </a:t>
            </a:r>
            <a:r>
              <a:rPr dirty="0" sz="1200">
                <a:latin typeface="Times New Roman"/>
                <a:cs typeface="Times New Roman"/>
              </a:rPr>
              <a:t>this </a:t>
            </a:r>
            <a:r>
              <a:rPr dirty="0" sz="1200" spc="-5">
                <a:latin typeface="Times New Roman"/>
                <a:cs typeface="Times New Roman"/>
              </a:rPr>
              <a:t>way; some network infrastructure components  </a:t>
            </a:r>
            <a:r>
              <a:rPr dirty="0" sz="1200">
                <a:latin typeface="Times New Roman"/>
                <a:cs typeface="Times New Roman"/>
              </a:rPr>
              <a:t>(e.g., </a:t>
            </a:r>
            <a:r>
              <a:rPr dirty="0" sz="1200" spc="-5">
                <a:latin typeface="Times New Roman"/>
                <a:cs typeface="Times New Roman"/>
              </a:rPr>
              <a:t>DNS servers) must be</a:t>
            </a:r>
            <a:r>
              <a:rPr dirty="0" sz="1200" spc="5">
                <a:latin typeface="Times New Roman"/>
                <a:cs typeface="Times New Roman"/>
              </a:rPr>
              <a:t> </a:t>
            </a:r>
            <a:r>
              <a:rPr dirty="0" sz="1200" spc="-5">
                <a:latin typeface="Times New Roman"/>
                <a:cs typeface="Times New Roman"/>
              </a:rPr>
              <a:t>accessible.</a:t>
            </a:r>
            <a:endParaRPr sz="1200">
              <a:latin typeface="Times New Roman"/>
              <a:cs typeface="Times New Roman"/>
            </a:endParaRPr>
          </a:p>
          <a:p>
            <a:pPr algn="just" lvl="3" marL="469900" marR="283210" indent="-228600">
              <a:lnSpc>
                <a:spcPts val="1380"/>
              </a:lnSpc>
              <a:spcBef>
                <a:spcPts val="900"/>
              </a:spcBef>
              <a:buFont typeface="Times New Roman"/>
              <a:buAutoNum type="arabicPeriod"/>
              <a:tabLst>
                <a:tab pos="469900" algn="l"/>
              </a:tabLst>
            </a:pPr>
            <a:r>
              <a:rPr dirty="0" sz="1200" spc="-5" b="1">
                <a:latin typeface="Times New Roman"/>
                <a:cs typeface="Times New Roman"/>
              </a:rPr>
              <a:t>The data plane and control plane are logically separate. </a:t>
            </a:r>
            <a:r>
              <a:rPr dirty="0" sz="1200" spc="-5">
                <a:latin typeface="Times New Roman"/>
                <a:cs typeface="Times New Roman"/>
              </a:rPr>
              <a:t>The </a:t>
            </a:r>
            <a:r>
              <a:rPr dirty="0" sz="1200">
                <a:latin typeface="Times New Roman"/>
                <a:cs typeface="Times New Roman"/>
              </a:rPr>
              <a:t>policy </a:t>
            </a:r>
            <a:r>
              <a:rPr dirty="0" sz="1200" spc="-5">
                <a:latin typeface="Times New Roman"/>
                <a:cs typeface="Times New Roman"/>
              </a:rPr>
              <a:t>engine, policy  administrator, </a:t>
            </a:r>
            <a:r>
              <a:rPr dirty="0" sz="1200">
                <a:latin typeface="Times New Roman"/>
                <a:cs typeface="Times New Roman"/>
              </a:rPr>
              <a:t>and </a:t>
            </a:r>
            <a:r>
              <a:rPr dirty="0" sz="1200" spc="-5">
                <a:latin typeface="Times New Roman"/>
                <a:cs typeface="Times New Roman"/>
              </a:rPr>
              <a:t>PEPs communicate </a:t>
            </a:r>
            <a:r>
              <a:rPr dirty="0" sz="1200">
                <a:latin typeface="Times New Roman"/>
                <a:cs typeface="Times New Roman"/>
              </a:rPr>
              <a:t>on a </a:t>
            </a:r>
            <a:r>
              <a:rPr dirty="0" sz="1200" spc="-5">
                <a:latin typeface="Times New Roman"/>
                <a:cs typeface="Times New Roman"/>
              </a:rPr>
              <a:t>network that </a:t>
            </a:r>
            <a:r>
              <a:rPr dirty="0" sz="1200">
                <a:latin typeface="Times New Roman"/>
                <a:cs typeface="Times New Roman"/>
              </a:rPr>
              <a:t>is </a:t>
            </a:r>
            <a:r>
              <a:rPr dirty="0" sz="1200" spc="-5">
                <a:latin typeface="Times New Roman"/>
                <a:cs typeface="Times New Roman"/>
              </a:rPr>
              <a:t>logically separate </a:t>
            </a:r>
            <a:r>
              <a:rPr dirty="0" sz="1200">
                <a:latin typeface="Times New Roman"/>
                <a:cs typeface="Times New Roman"/>
              </a:rPr>
              <a:t>and not  </a:t>
            </a:r>
            <a:r>
              <a:rPr dirty="0" sz="1200" spc="-5">
                <a:latin typeface="Times New Roman"/>
                <a:cs typeface="Times New Roman"/>
              </a:rPr>
              <a:t>directly accessible </a:t>
            </a:r>
            <a:r>
              <a:rPr dirty="0" sz="1200">
                <a:latin typeface="Times New Roman"/>
                <a:cs typeface="Times New Roman"/>
              </a:rPr>
              <a:t>by </a:t>
            </a:r>
            <a:r>
              <a:rPr dirty="0" sz="1200" spc="-5">
                <a:latin typeface="Times New Roman"/>
                <a:cs typeface="Times New Roman"/>
              </a:rPr>
              <a:t>enterprise assets </a:t>
            </a:r>
            <a:r>
              <a:rPr dirty="0" sz="1200">
                <a:latin typeface="Times New Roman"/>
                <a:cs typeface="Times New Roman"/>
              </a:rPr>
              <a:t>and </a:t>
            </a:r>
            <a:r>
              <a:rPr dirty="0" sz="1200" spc="-5">
                <a:latin typeface="Times New Roman"/>
                <a:cs typeface="Times New Roman"/>
              </a:rPr>
              <a:t>resources. The data </a:t>
            </a:r>
            <a:r>
              <a:rPr dirty="0" sz="1200">
                <a:latin typeface="Times New Roman"/>
                <a:cs typeface="Times New Roman"/>
              </a:rPr>
              <a:t>plane is </a:t>
            </a:r>
            <a:r>
              <a:rPr dirty="0" sz="1200" spc="-5">
                <a:latin typeface="Times New Roman"/>
                <a:cs typeface="Times New Roman"/>
              </a:rPr>
              <a:t>used</a:t>
            </a:r>
            <a:r>
              <a:rPr dirty="0" sz="1200" spc="75">
                <a:latin typeface="Times New Roman"/>
                <a:cs typeface="Times New Roman"/>
              </a:rPr>
              <a:t> </a:t>
            </a:r>
            <a:r>
              <a:rPr dirty="0" sz="1200">
                <a:latin typeface="Times New Roman"/>
                <a:cs typeface="Times New Roman"/>
              </a:rPr>
              <a:t>for</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1130300" y="908557"/>
            <a:ext cx="5713730" cy="5511165"/>
          </a:xfrm>
          <a:prstGeom prst="rect">
            <a:avLst/>
          </a:prstGeom>
        </p:spPr>
        <p:txBody>
          <a:bodyPr wrap="square" lIns="0" tIns="24765" rIns="0" bIns="0" rtlCol="0" vert="horz">
            <a:spAutoFit/>
          </a:bodyPr>
          <a:lstStyle/>
          <a:p>
            <a:pPr marL="240665" marR="5080">
              <a:lnSpc>
                <a:spcPts val="1380"/>
              </a:lnSpc>
              <a:spcBef>
                <a:spcPts val="195"/>
              </a:spcBef>
            </a:pPr>
            <a:r>
              <a:rPr dirty="0" sz="1200" spc="-5">
                <a:latin typeface="Times New Roman"/>
                <a:cs typeface="Times New Roman"/>
              </a:rPr>
              <a:t>application/service </a:t>
            </a:r>
            <a:r>
              <a:rPr dirty="0" sz="1200">
                <a:latin typeface="Times New Roman"/>
                <a:cs typeface="Times New Roman"/>
              </a:rPr>
              <a:t>data </a:t>
            </a:r>
            <a:r>
              <a:rPr dirty="0" sz="1200" spc="-5">
                <a:latin typeface="Times New Roman"/>
                <a:cs typeface="Times New Roman"/>
              </a:rPr>
              <a:t>traffic. The policy engine, </a:t>
            </a:r>
            <a:r>
              <a:rPr dirty="0" sz="1200">
                <a:latin typeface="Times New Roman"/>
                <a:cs typeface="Times New Roman"/>
              </a:rPr>
              <a:t>policy </a:t>
            </a:r>
            <a:r>
              <a:rPr dirty="0" sz="1200" spc="-5">
                <a:latin typeface="Times New Roman"/>
                <a:cs typeface="Times New Roman"/>
              </a:rPr>
              <a:t>administrator, and PEPs </a:t>
            </a:r>
            <a:r>
              <a:rPr dirty="0" sz="1200">
                <a:latin typeface="Times New Roman"/>
                <a:cs typeface="Times New Roman"/>
              </a:rPr>
              <a:t>use the  </a:t>
            </a:r>
            <a:r>
              <a:rPr dirty="0" sz="1200" spc="-5">
                <a:latin typeface="Times New Roman"/>
                <a:cs typeface="Times New Roman"/>
              </a:rPr>
              <a:t>control plane </a:t>
            </a:r>
            <a:r>
              <a:rPr dirty="0" sz="1200">
                <a:latin typeface="Times New Roman"/>
                <a:cs typeface="Times New Roman"/>
              </a:rPr>
              <a:t>to </a:t>
            </a:r>
            <a:r>
              <a:rPr dirty="0" sz="1200" spc="-5">
                <a:latin typeface="Times New Roman"/>
                <a:cs typeface="Times New Roman"/>
              </a:rPr>
              <a:t>communicate </a:t>
            </a:r>
            <a:r>
              <a:rPr dirty="0" sz="1200">
                <a:latin typeface="Times New Roman"/>
                <a:cs typeface="Times New Roman"/>
              </a:rPr>
              <a:t>and </a:t>
            </a:r>
            <a:r>
              <a:rPr dirty="0" sz="1200" spc="-5">
                <a:latin typeface="Times New Roman"/>
                <a:cs typeface="Times New Roman"/>
              </a:rPr>
              <a:t>manage communication paths between </a:t>
            </a:r>
            <a:r>
              <a:rPr dirty="0" sz="1200">
                <a:latin typeface="Times New Roman"/>
                <a:cs typeface="Times New Roman"/>
              </a:rPr>
              <a:t>assets. </a:t>
            </a:r>
            <a:r>
              <a:rPr dirty="0" sz="1200" spc="-5">
                <a:latin typeface="Times New Roman"/>
                <a:cs typeface="Times New Roman"/>
              </a:rPr>
              <a:t>The  PEPs </a:t>
            </a:r>
            <a:r>
              <a:rPr dirty="0" sz="1200">
                <a:latin typeface="Times New Roman"/>
                <a:cs typeface="Times New Roman"/>
              </a:rPr>
              <a:t>must </a:t>
            </a:r>
            <a:r>
              <a:rPr dirty="0" sz="1200" spc="-5">
                <a:latin typeface="Times New Roman"/>
                <a:cs typeface="Times New Roman"/>
              </a:rPr>
              <a:t>be </a:t>
            </a:r>
            <a:r>
              <a:rPr dirty="0" sz="1200">
                <a:latin typeface="Times New Roman"/>
                <a:cs typeface="Times New Roman"/>
              </a:rPr>
              <a:t>able to </a:t>
            </a:r>
            <a:r>
              <a:rPr dirty="0" sz="1200" spc="-5">
                <a:latin typeface="Times New Roman"/>
                <a:cs typeface="Times New Roman"/>
              </a:rPr>
              <a:t>send </a:t>
            </a:r>
            <a:r>
              <a:rPr dirty="0" sz="1200">
                <a:latin typeface="Times New Roman"/>
                <a:cs typeface="Times New Roman"/>
              </a:rPr>
              <a:t>and </a:t>
            </a:r>
            <a:r>
              <a:rPr dirty="0" sz="1200" spc="-5">
                <a:latin typeface="Times New Roman"/>
                <a:cs typeface="Times New Roman"/>
              </a:rPr>
              <a:t>receive messages from </a:t>
            </a:r>
            <a:r>
              <a:rPr dirty="0" sz="1200">
                <a:latin typeface="Times New Roman"/>
                <a:cs typeface="Times New Roman"/>
              </a:rPr>
              <a:t>both the data and </a:t>
            </a:r>
            <a:r>
              <a:rPr dirty="0" sz="1200" spc="-5">
                <a:latin typeface="Times New Roman"/>
                <a:cs typeface="Times New Roman"/>
              </a:rPr>
              <a:t>control</a:t>
            </a:r>
            <a:r>
              <a:rPr dirty="0" sz="1200" spc="30">
                <a:latin typeface="Times New Roman"/>
                <a:cs typeface="Times New Roman"/>
              </a:rPr>
              <a:t> </a:t>
            </a:r>
            <a:r>
              <a:rPr dirty="0" sz="1200" spc="-5">
                <a:latin typeface="Times New Roman"/>
                <a:cs typeface="Times New Roman"/>
              </a:rPr>
              <a:t>planes.</a:t>
            </a:r>
            <a:endParaRPr sz="1200">
              <a:latin typeface="Times New Roman"/>
              <a:cs typeface="Times New Roman"/>
            </a:endParaRPr>
          </a:p>
          <a:p>
            <a:pPr marL="241300" marR="42545" indent="-228600">
              <a:lnSpc>
                <a:spcPts val="1380"/>
              </a:lnSpc>
              <a:spcBef>
                <a:spcPts val="900"/>
              </a:spcBef>
              <a:buFont typeface="Times New Roman"/>
              <a:buAutoNum type="arabicPeriod" startAt="6"/>
              <a:tabLst>
                <a:tab pos="241300" algn="l"/>
              </a:tabLst>
            </a:pPr>
            <a:r>
              <a:rPr dirty="0" sz="1200" spc="-5" b="1">
                <a:latin typeface="Times New Roman"/>
                <a:cs typeface="Times New Roman"/>
              </a:rPr>
              <a:t>Enterprise </a:t>
            </a:r>
            <a:r>
              <a:rPr dirty="0" sz="1200" b="1">
                <a:latin typeface="Times New Roman"/>
                <a:cs typeface="Times New Roman"/>
              </a:rPr>
              <a:t>assets can </a:t>
            </a:r>
            <a:r>
              <a:rPr dirty="0" sz="1200" spc="-5" b="1">
                <a:latin typeface="Times New Roman"/>
                <a:cs typeface="Times New Roman"/>
              </a:rPr>
              <a:t>reach the PEP component. </a:t>
            </a:r>
            <a:r>
              <a:rPr dirty="0" sz="1200" spc="-5">
                <a:latin typeface="Times New Roman"/>
                <a:cs typeface="Times New Roman"/>
              </a:rPr>
              <a:t>Enterprise subjects must </a:t>
            </a:r>
            <a:r>
              <a:rPr dirty="0" sz="1200">
                <a:latin typeface="Times New Roman"/>
                <a:cs typeface="Times New Roman"/>
              </a:rPr>
              <a:t>be </a:t>
            </a:r>
            <a:r>
              <a:rPr dirty="0" sz="1200" spc="-5">
                <a:latin typeface="Times New Roman"/>
                <a:cs typeface="Times New Roman"/>
              </a:rPr>
              <a:t>able to  </a:t>
            </a:r>
            <a:r>
              <a:rPr dirty="0" sz="1200">
                <a:latin typeface="Times New Roman"/>
                <a:cs typeface="Times New Roman"/>
              </a:rPr>
              <a:t>access </a:t>
            </a:r>
            <a:r>
              <a:rPr dirty="0" sz="1200" spc="-5">
                <a:latin typeface="Times New Roman"/>
                <a:cs typeface="Times New Roman"/>
              </a:rPr>
              <a:t>the PEP component </a:t>
            </a:r>
            <a:r>
              <a:rPr dirty="0" sz="1200">
                <a:latin typeface="Times New Roman"/>
                <a:cs typeface="Times New Roman"/>
              </a:rPr>
              <a:t>to </a:t>
            </a:r>
            <a:r>
              <a:rPr dirty="0" sz="1200" spc="-5">
                <a:latin typeface="Times New Roman"/>
                <a:cs typeface="Times New Roman"/>
              </a:rPr>
              <a:t>gain access </a:t>
            </a:r>
            <a:r>
              <a:rPr dirty="0" sz="1200">
                <a:latin typeface="Times New Roman"/>
                <a:cs typeface="Times New Roman"/>
              </a:rPr>
              <a:t>to </a:t>
            </a:r>
            <a:r>
              <a:rPr dirty="0" sz="1200" spc="-5">
                <a:latin typeface="Times New Roman"/>
                <a:cs typeface="Times New Roman"/>
              </a:rPr>
              <a:t>resources. This could </a:t>
            </a:r>
            <a:r>
              <a:rPr dirty="0" sz="1200">
                <a:latin typeface="Times New Roman"/>
                <a:cs typeface="Times New Roman"/>
              </a:rPr>
              <a:t>take the form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web  portal, network device, </a:t>
            </a:r>
            <a:r>
              <a:rPr dirty="0" sz="1200">
                <a:latin typeface="Times New Roman"/>
                <a:cs typeface="Times New Roman"/>
              </a:rPr>
              <a:t>or </a:t>
            </a:r>
            <a:r>
              <a:rPr dirty="0" sz="1200" spc="-5">
                <a:latin typeface="Times New Roman"/>
                <a:cs typeface="Times New Roman"/>
              </a:rPr>
              <a:t>software </a:t>
            </a:r>
            <a:r>
              <a:rPr dirty="0" sz="1200">
                <a:latin typeface="Times New Roman"/>
                <a:cs typeface="Times New Roman"/>
              </a:rPr>
              <a:t>agent on </a:t>
            </a:r>
            <a:r>
              <a:rPr dirty="0" sz="1200" spc="-5">
                <a:latin typeface="Times New Roman"/>
                <a:cs typeface="Times New Roman"/>
              </a:rPr>
              <a:t>the enterprise asset that enables the  connection.</a:t>
            </a:r>
            <a:endParaRPr sz="1200">
              <a:latin typeface="Times New Roman"/>
              <a:cs typeface="Times New Roman"/>
            </a:endParaRPr>
          </a:p>
          <a:p>
            <a:pPr marL="241300" marR="181610" indent="-228600">
              <a:lnSpc>
                <a:spcPts val="1380"/>
              </a:lnSpc>
              <a:spcBef>
                <a:spcPts val="894"/>
              </a:spcBef>
              <a:buFont typeface="Times New Roman"/>
              <a:buAutoNum type="arabicPeriod" startAt="6"/>
              <a:tabLst>
                <a:tab pos="241300" algn="l"/>
              </a:tabLst>
            </a:pPr>
            <a:r>
              <a:rPr dirty="0" sz="1200" spc="-5" b="1">
                <a:latin typeface="Times New Roman"/>
                <a:cs typeface="Times New Roman"/>
              </a:rPr>
              <a:t>The PEP </a:t>
            </a:r>
            <a:r>
              <a:rPr dirty="0" sz="1200" b="1">
                <a:latin typeface="Times New Roman"/>
                <a:cs typeface="Times New Roman"/>
              </a:rPr>
              <a:t>is </a:t>
            </a:r>
            <a:r>
              <a:rPr dirty="0" sz="1200" spc="-5" b="1">
                <a:latin typeface="Times New Roman"/>
                <a:cs typeface="Times New Roman"/>
              </a:rPr>
              <a:t>the only component that accesses the policy administrator </a:t>
            </a:r>
            <a:r>
              <a:rPr dirty="0" sz="1200" b="1">
                <a:latin typeface="Times New Roman"/>
                <a:cs typeface="Times New Roman"/>
              </a:rPr>
              <a:t>as </a:t>
            </a:r>
            <a:r>
              <a:rPr dirty="0" sz="1200" spc="-5" b="1">
                <a:latin typeface="Times New Roman"/>
                <a:cs typeface="Times New Roman"/>
              </a:rPr>
              <a:t>part </a:t>
            </a:r>
            <a:r>
              <a:rPr dirty="0" sz="1200" b="1">
                <a:latin typeface="Times New Roman"/>
                <a:cs typeface="Times New Roman"/>
              </a:rPr>
              <a:t>of a  </a:t>
            </a:r>
            <a:r>
              <a:rPr dirty="0" sz="1200" spc="-5" b="1">
                <a:latin typeface="Times New Roman"/>
                <a:cs typeface="Times New Roman"/>
              </a:rPr>
              <a:t>business flow. </a:t>
            </a:r>
            <a:r>
              <a:rPr dirty="0" sz="1200" spc="-5">
                <a:latin typeface="Times New Roman"/>
                <a:cs typeface="Times New Roman"/>
              </a:rPr>
              <a:t>Each </a:t>
            </a:r>
            <a:r>
              <a:rPr dirty="0" sz="1200">
                <a:latin typeface="Times New Roman"/>
                <a:cs typeface="Times New Roman"/>
              </a:rPr>
              <a:t>PEP </a:t>
            </a:r>
            <a:r>
              <a:rPr dirty="0" sz="1200" spc="-5">
                <a:latin typeface="Times New Roman"/>
                <a:cs typeface="Times New Roman"/>
              </a:rPr>
              <a:t>operating </a:t>
            </a:r>
            <a:r>
              <a:rPr dirty="0" sz="1200">
                <a:latin typeface="Times New Roman"/>
                <a:cs typeface="Times New Roman"/>
              </a:rPr>
              <a:t>on the </a:t>
            </a:r>
            <a:r>
              <a:rPr dirty="0" sz="1200" spc="-5">
                <a:latin typeface="Times New Roman"/>
                <a:cs typeface="Times New Roman"/>
              </a:rPr>
              <a:t>enterprise network </a:t>
            </a:r>
            <a:r>
              <a:rPr dirty="0" sz="1200">
                <a:latin typeface="Times New Roman"/>
                <a:cs typeface="Times New Roman"/>
              </a:rPr>
              <a:t>has a </a:t>
            </a:r>
            <a:r>
              <a:rPr dirty="0" sz="1200" spc="-5">
                <a:latin typeface="Times New Roman"/>
                <a:cs typeface="Times New Roman"/>
              </a:rPr>
              <a:t>connection </a:t>
            </a:r>
            <a:r>
              <a:rPr dirty="0" sz="1200">
                <a:latin typeface="Times New Roman"/>
                <a:cs typeface="Times New Roman"/>
              </a:rPr>
              <a:t>to the  policy </a:t>
            </a:r>
            <a:r>
              <a:rPr dirty="0" sz="1200" spc="-5">
                <a:latin typeface="Times New Roman"/>
                <a:cs typeface="Times New Roman"/>
              </a:rPr>
              <a:t>administrator </a:t>
            </a:r>
            <a:r>
              <a:rPr dirty="0" sz="1200">
                <a:latin typeface="Times New Roman"/>
                <a:cs typeface="Times New Roman"/>
              </a:rPr>
              <a:t>to </a:t>
            </a:r>
            <a:r>
              <a:rPr dirty="0" sz="1200" spc="-5">
                <a:latin typeface="Times New Roman"/>
                <a:cs typeface="Times New Roman"/>
              </a:rPr>
              <a:t>establish communication </a:t>
            </a:r>
            <a:r>
              <a:rPr dirty="0" sz="1200">
                <a:latin typeface="Times New Roman"/>
                <a:cs typeface="Times New Roman"/>
              </a:rPr>
              <a:t>paths </a:t>
            </a:r>
            <a:r>
              <a:rPr dirty="0" sz="1200" spc="-5">
                <a:latin typeface="Times New Roman"/>
                <a:cs typeface="Times New Roman"/>
              </a:rPr>
              <a:t>from clients </a:t>
            </a:r>
            <a:r>
              <a:rPr dirty="0" sz="1200">
                <a:latin typeface="Times New Roman"/>
                <a:cs typeface="Times New Roman"/>
              </a:rPr>
              <a:t>to </a:t>
            </a:r>
            <a:r>
              <a:rPr dirty="0" sz="1200" spc="-5">
                <a:latin typeface="Times New Roman"/>
                <a:cs typeface="Times New Roman"/>
              </a:rPr>
              <a:t>resources. All  enterprise business process traffic passes through </a:t>
            </a:r>
            <a:r>
              <a:rPr dirty="0" sz="1200">
                <a:latin typeface="Times New Roman"/>
                <a:cs typeface="Times New Roman"/>
              </a:rPr>
              <a:t>one or </a:t>
            </a:r>
            <a:r>
              <a:rPr dirty="0" sz="1200" spc="-5">
                <a:latin typeface="Times New Roman"/>
                <a:cs typeface="Times New Roman"/>
              </a:rPr>
              <a:t>more</a:t>
            </a:r>
            <a:r>
              <a:rPr dirty="0" sz="1200" spc="30">
                <a:latin typeface="Times New Roman"/>
                <a:cs typeface="Times New Roman"/>
              </a:rPr>
              <a:t> </a:t>
            </a:r>
            <a:r>
              <a:rPr dirty="0" sz="1200" spc="-5">
                <a:latin typeface="Times New Roman"/>
                <a:cs typeface="Times New Roman"/>
              </a:rPr>
              <a:t>PEPs.</a:t>
            </a:r>
            <a:endParaRPr sz="1200">
              <a:latin typeface="Times New Roman"/>
              <a:cs typeface="Times New Roman"/>
            </a:endParaRPr>
          </a:p>
          <a:p>
            <a:pPr marL="241300" marR="215900" indent="-228600">
              <a:lnSpc>
                <a:spcPts val="1380"/>
              </a:lnSpc>
              <a:spcBef>
                <a:spcPts val="900"/>
              </a:spcBef>
              <a:buFont typeface="Times New Roman"/>
              <a:buAutoNum type="arabicPeriod" startAt="6"/>
              <a:tabLst>
                <a:tab pos="241300" algn="l"/>
              </a:tabLst>
            </a:pPr>
            <a:r>
              <a:rPr dirty="0" sz="1200" spc="-5" b="1">
                <a:latin typeface="Times New Roman"/>
                <a:cs typeface="Times New Roman"/>
              </a:rPr>
              <a:t>Remote enterprise assets should be able </a:t>
            </a:r>
            <a:r>
              <a:rPr dirty="0" sz="1200" b="1">
                <a:latin typeface="Times New Roman"/>
                <a:cs typeface="Times New Roman"/>
              </a:rPr>
              <a:t>to </a:t>
            </a:r>
            <a:r>
              <a:rPr dirty="0" sz="1200" spc="-5" b="1">
                <a:latin typeface="Times New Roman"/>
                <a:cs typeface="Times New Roman"/>
              </a:rPr>
              <a:t>access enterprise resources without  needing </a:t>
            </a:r>
            <a:r>
              <a:rPr dirty="0" sz="1200" b="1">
                <a:latin typeface="Times New Roman"/>
                <a:cs typeface="Times New Roman"/>
              </a:rPr>
              <a:t>to </a:t>
            </a:r>
            <a:r>
              <a:rPr dirty="0" sz="1200" spc="-5" b="1">
                <a:latin typeface="Times New Roman"/>
                <a:cs typeface="Times New Roman"/>
              </a:rPr>
              <a:t>traverse enterprise network infrastructure first. </a:t>
            </a:r>
            <a:r>
              <a:rPr dirty="0" sz="1200" spc="-5">
                <a:latin typeface="Times New Roman"/>
                <a:cs typeface="Times New Roman"/>
              </a:rPr>
              <a:t>For example, </a:t>
            </a:r>
            <a:r>
              <a:rPr dirty="0" sz="1200">
                <a:latin typeface="Times New Roman"/>
                <a:cs typeface="Times New Roman"/>
              </a:rPr>
              <a:t>a </a:t>
            </a:r>
            <a:r>
              <a:rPr dirty="0" sz="1200" spc="-5">
                <a:latin typeface="Times New Roman"/>
                <a:cs typeface="Times New Roman"/>
              </a:rPr>
              <a:t>remote  subject should </a:t>
            </a:r>
            <a:r>
              <a:rPr dirty="0" sz="1200">
                <a:latin typeface="Times New Roman"/>
                <a:cs typeface="Times New Roman"/>
              </a:rPr>
              <a:t>not be </a:t>
            </a:r>
            <a:r>
              <a:rPr dirty="0" sz="1200" spc="-5">
                <a:latin typeface="Times New Roman"/>
                <a:cs typeface="Times New Roman"/>
              </a:rPr>
              <a:t>required </a:t>
            </a:r>
            <a:r>
              <a:rPr dirty="0" sz="1200">
                <a:latin typeface="Times New Roman"/>
                <a:cs typeface="Times New Roman"/>
              </a:rPr>
              <a:t>to use a link </a:t>
            </a:r>
            <a:r>
              <a:rPr dirty="0" sz="1200" spc="-5">
                <a:latin typeface="Times New Roman"/>
                <a:cs typeface="Times New Roman"/>
              </a:rPr>
              <a:t>back to </a:t>
            </a:r>
            <a:r>
              <a:rPr dirty="0" sz="1200">
                <a:latin typeface="Times New Roman"/>
                <a:cs typeface="Times New Roman"/>
              </a:rPr>
              <a:t>the </a:t>
            </a:r>
            <a:r>
              <a:rPr dirty="0" sz="1200" spc="-5">
                <a:latin typeface="Times New Roman"/>
                <a:cs typeface="Times New Roman"/>
              </a:rPr>
              <a:t>enterprise network </a:t>
            </a:r>
            <a:r>
              <a:rPr dirty="0" sz="1200">
                <a:latin typeface="Times New Roman"/>
                <a:cs typeface="Times New Roman"/>
              </a:rPr>
              <a:t>(i.e., </a:t>
            </a:r>
            <a:r>
              <a:rPr dirty="0" sz="1200" spc="-5">
                <a:latin typeface="Times New Roman"/>
                <a:cs typeface="Times New Roman"/>
              </a:rPr>
              <a:t>virtual  private network [VPN]) to </a:t>
            </a:r>
            <a:r>
              <a:rPr dirty="0" sz="1200">
                <a:latin typeface="Times New Roman"/>
                <a:cs typeface="Times New Roman"/>
              </a:rPr>
              <a:t>access </a:t>
            </a:r>
            <a:r>
              <a:rPr dirty="0" sz="1200" spc="-5">
                <a:latin typeface="Times New Roman"/>
                <a:cs typeface="Times New Roman"/>
              </a:rPr>
              <a:t>services utilized </a:t>
            </a:r>
            <a:r>
              <a:rPr dirty="0" sz="1200">
                <a:latin typeface="Times New Roman"/>
                <a:cs typeface="Times New Roman"/>
              </a:rPr>
              <a:t>by the </a:t>
            </a:r>
            <a:r>
              <a:rPr dirty="0" sz="1200" spc="-5">
                <a:latin typeface="Times New Roman"/>
                <a:cs typeface="Times New Roman"/>
              </a:rPr>
              <a:t>enterprise </a:t>
            </a:r>
            <a:r>
              <a:rPr dirty="0" sz="1200">
                <a:latin typeface="Times New Roman"/>
                <a:cs typeface="Times New Roman"/>
              </a:rPr>
              <a:t>and hosted by a  public </a:t>
            </a:r>
            <a:r>
              <a:rPr dirty="0" sz="1200" spc="-5">
                <a:latin typeface="Times New Roman"/>
                <a:cs typeface="Times New Roman"/>
              </a:rPr>
              <a:t>cloud </a:t>
            </a:r>
            <a:r>
              <a:rPr dirty="0" sz="1200">
                <a:latin typeface="Times New Roman"/>
                <a:cs typeface="Times New Roman"/>
              </a:rPr>
              <a:t>provider </a:t>
            </a:r>
            <a:r>
              <a:rPr dirty="0" sz="1200" spc="-5">
                <a:latin typeface="Times New Roman"/>
                <a:cs typeface="Times New Roman"/>
              </a:rPr>
              <a:t>(e.g.,</a:t>
            </a:r>
            <a:r>
              <a:rPr dirty="0" sz="1200" spc="-15">
                <a:latin typeface="Times New Roman"/>
                <a:cs typeface="Times New Roman"/>
              </a:rPr>
              <a:t> </a:t>
            </a:r>
            <a:r>
              <a:rPr dirty="0" sz="1200" spc="-5">
                <a:latin typeface="Times New Roman"/>
                <a:cs typeface="Times New Roman"/>
              </a:rPr>
              <a:t>email).</a:t>
            </a:r>
            <a:endParaRPr sz="1200">
              <a:latin typeface="Times New Roman"/>
              <a:cs typeface="Times New Roman"/>
            </a:endParaRPr>
          </a:p>
          <a:p>
            <a:pPr marL="241300" marR="36830" indent="-228600">
              <a:lnSpc>
                <a:spcPts val="1380"/>
              </a:lnSpc>
              <a:spcBef>
                <a:spcPts val="900"/>
              </a:spcBef>
              <a:buFont typeface="Times New Roman"/>
              <a:buAutoNum type="arabicPeriod" startAt="6"/>
              <a:tabLst>
                <a:tab pos="241300" algn="l"/>
              </a:tabLst>
            </a:pPr>
            <a:r>
              <a:rPr dirty="0" sz="1200" spc="-5" b="1">
                <a:latin typeface="Times New Roman"/>
                <a:cs typeface="Times New Roman"/>
              </a:rPr>
              <a:t>The infrastructure used </a:t>
            </a:r>
            <a:r>
              <a:rPr dirty="0" sz="1200" b="1">
                <a:latin typeface="Times New Roman"/>
                <a:cs typeface="Times New Roman"/>
              </a:rPr>
              <a:t>to </a:t>
            </a:r>
            <a:r>
              <a:rPr dirty="0" sz="1200" spc="-5" b="1">
                <a:latin typeface="Times New Roman"/>
                <a:cs typeface="Times New Roman"/>
              </a:rPr>
              <a:t>support the ZTA </a:t>
            </a:r>
            <a:r>
              <a:rPr dirty="0" sz="1200" b="1">
                <a:latin typeface="Times New Roman"/>
                <a:cs typeface="Times New Roman"/>
              </a:rPr>
              <a:t>access </a:t>
            </a:r>
            <a:r>
              <a:rPr dirty="0" sz="1200" spc="-5" b="1">
                <a:latin typeface="Times New Roman"/>
                <a:cs typeface="Times New Roman"/>
              </a:rPr>
              <a:t>decision process should be made  scalable </a:t>
            </a:r>
            <a:r>
              <a:rPr dirty="0" sz="1200" b="1">
                <a:latin typeface="Times New Roman"/>
                <a:cs typeface="Times New Roman"/>
              </a:rPr>
              <a:t>to </a:t>
            </a:r>
            <a:r>
              <a:rPr dirty="0" sz="1200" spc="-5" b="1">
                <a:latin typeface="Times New Roman"/>
                <a:cs typeface="Times New Roman"/>
              </a:rPr>
              <a:t>account </a:t>
            </a:r>
            <a:r>
              <a:rPr dirty="0" sz="1200" b="1">
                <a:latin typeface="Times New Roman"/>
                <a:cs typeface="Times New Roman"/>
              </a:rPr>
              <a:t>for </a:t>
            </a:r>
            <a:r>
              <a:rPr dirty="0" sz="1200" spc="-5" b="1">
                <a:latin typeface="Times New Roman"/>
                <a:cs typeface="Times New Roman"/>
              </a:rPr>
              <a:t>changes </a:t>
            </a:r>
            <a:r>
              <a:rPr dirty="0" sz="1200" b="1">
                <a:latin typeface="Times New Roman"/>
                <a:cs typeface="Times New Roman"/>
              </a:rPr>
              <a:t>in </a:t>
            </a:r>
            <a:r>
              <a:rPr dirty="0" sz="1200" spc="-5" b="1">
                <a:latin typeface="Times New Roman"/>
                <a:cs typeface="Times New Roman"/>
              </a:rPr>
              <a:t>process load. </a:t>
            </a:r>
            <a:r>
              <a:rPr dirty="0" sz="1200" spc="-5">
                <a:latin typeface="Times New Roman"/>
                <a:cs typeface="Times New Roman"/>
              </a:rPr>
              <a:t>The PE(s), PA(s), </a:t>
            </a:r>
            <a:r>
              <a:rPr dirty="0" sz="1200">
                <a:latin typeface="Times New Roman"/>
                <a:cs typeface="Times New Roman"/>
              </a:rPr>
              <a:t>and </a:t>
            </a:r>
            <a:r>
              <a:rPr dirty="0" sz="1200" spc="-5">
                <a:latin typeface="Times New Roman"/>
                <a:cs typeface="Times New Roman"/>
              </a:rPr>
              <a:t>PEPs </a:t>
            </a:r>
            <a:r>
              <a:rPr dirty="0" sz="1200">
                <a:latin typeface="Times New Roman"/>
                <a:cs typeface="Times New Roman"/>
              </a:rPr>
              <a:t>used in a  </a:t>
            </a:r>
            <a:r>
              <a:rPr dirty="0" sz="1200" spc="-5">
                <a:latin typeface="Times New Roman"/>
                <a:cs typeface="Times New Roman"/>
              </a:rPr>
              <a:t>ZTA </a:t>
            </a:r>
            <a:r>
              <a:rPr dirty="0" sz="1200">
                <a:latin typeface="Times New Roman"/>
                <a:cs typeface="Times New Roman"/>
              </a:rPr>
              <a:t>become the key </a:t>
            </a:r>
            <a:r>
              <a:rPr dirty="0" sz="1200" spc="-5">
                <a:latin typeface="Times New Roman"/>
                <a:cs typeface="Times New Roman"/>
              </a:rPr>
              <a:t>components </a:t>
            </a:r>
            <a:r>
              <a:rPr dirty="0" sz="1200">
                <a:latin typeface="Times New Roman"/>
                <a:cs typeface="Times New Roman"/>
              </a:rPr>
              <a:t>in any </a:t>
            </a:r>
            <a:r>
              <a:rPr dirty="0" sz="1200" spc="-5">
                <a:latin typeface="Times New Roman"/>
                <a:cs typeface="Times New Roman"/>
              </a:rPr>
              <a:t>business </a:t>
            </a:r>
            <a:r>
              <a:rPr dirty="0" sz="1200">
                <a:latin typeface="Times New Roman"/>
                <a:cs typeface="Times New Roman"/>
              </a:rPr>
              <a:t>process. </a:t>
            </a:r>
            <a:r>
              <a:rPr dirty="0" sz="1200" spc="-5">
                <a:latin typeface="Times New Roman"/>
                <a:cs typeface="Times New Roman"/>
              </a:rPr>
              <a:t>Delay </a:t>
            </a:r>
            <a:r>
              <a:rPr dirty="0" sz="1200">
                <a:latin typeface="Times New Roman"/>
                <a:cs typeface="Times New Roman"/>
              </a:rPr>
              <a:t>or </a:t>
            </a:r>
            <a:r>
              <a:rPr dirty="0" sz="1200" spc="-5">
                <a:latin typeface="Times New Roman"/>
                <a:cs typeface="Times New Roman"/>
              </a:rPr>
              <a:t>inability </a:t>
            </a:r>
            <a:r>
              <a:rPr dirty="0" sz="1200">
                <a:latin typeface="Times New Roman"/>
                <a:cs typeface="Times New Roman"/>
              </a:rPr>
              <a:t>to </a:t>
            </a:r>
            <a:r>
              <a:rPr dirty="0" sz="1200" spc="-5">
                <a:latin typeface="Times New Roman"/>
                <a:cs typeface="Times New Roman"/>
              </a:rPr>
              <a:t>reach </a:t>
            </a:r>
            <a:r>
              <a:rPr dirty="0" sz="1200">
                <a:latin typeface="Times New Roman"/>
                <a:cs typeface="Times New Roman"/>
              </a:rPr>
              <a:t>a  </a:t>
            </a:r>
            <a:r>
              <a:rPr dirty="0" sz="1200" spc="-5">
                <a:latin typeface="Times New Roman"/>
                <a:cs typeface="Times New Roman"/>
              </a:rPr>
              <a:t>PEP </a:t>
            </a:r>
            <a:r>
              <a:rPr dirty="0" sz="1200">
                <a:latin typeface="Times New Roman"/>
                <a:cs typeface="Times New Roman"/>
              </a:rPr>
              <a:t>(or </a:t>
            </a:r>
            <a:r>
              <a:rPr dirty="0" sz="1200" spc="-5">
                <a:latin typeface="Times New Roman"/>
                <a:cs typeface="Times New Roman"/>
              </a:rPr>
              <a:t>inability </a:t>
            </a:r>
            <a:r>
              <a:rPr dirty="0" sz="1200">
                <a:latin typeface="Times New Roman"/>
                <a:cs typeface="Times New Roman"/>
              </a:rPr>
              <a:t>of the </a:t>
            </a:r>
            <a:r>
              <a:rPr dirty="0" sz="1200" spc="-5">
                <a:latin typeface="Times New Roman"/>
                <a:cs typeface="Times New Roman"/>
              </a:rPr>
              <a:t>PEPs </a:t>
            </a:r>
            <a:r>
              <a:rPr dirty="0" sz="1200">
                <a:latin typeface="Times New Roman"/>
                <a:cs typeface="Times New Roman"/>
              </a:rPr>
              <a:t>to reach the </a:t>
            </a:r>
            <a:r>
              <a:rPr dirty="0" sz="1200" spc="-5">
                <a:latin typeface="Times New Roman"/>
                <a:cs typeface="Times New Roman"/>
              </a:rPr>
              <a:t>PA/PE) negatively impacts </a:t>
            </a:r>
            <a:r>
              <a:rPr dirty="0" sz="1200">
                <a:latin typeface="Times New Roman"/>
                <a:cs typeface="Times New Roman"/>
              </a:rPr>
              <a:t>the </a:t>
            </a:r>
            <a:r>
              <a:rPr dirty="0" sz="1200" spc="-5">
                <a:latin typeface="Times New Roman"/>
                <a:cs typeface="Times New Roman"/>
              </a:rPr>
              <a:t>ability </a:t>
            </a:r>
            <a:r>
              <a:rPr dirty="0" sz="1200">
                <a:latin typeface="Times New Roman"/>
                <a:cs typeface="Times New Roman"/>
              </a:rPr>
              <a:t>to  </a:t>
            </a:r>
            <a:r>
              <a:rPr dirty="0" sz="1200" spc="-5">
                <a:latin typeface="Times New Roman"/>
                <a:cs typeface="Times New Roman"/>
              </a:rPr>
              <a:t>perform the workflow. An enterprise implementing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needs to </a:t>
            </a:r>
            <a:r>
              <a:rPr dirty="0" sz="1200" spc="-5">
                <a:latin typeface="Times New Roman"/>
                <a:cs typeface="Times New Roman"/>
              </a:rPr>
              <a:t>provision </a:t>
            </a:r>
            <a:r>
              <a:rPr dirty="0" sz="1200">
                <a:latin typeface="Times New Roman"/>
                <a:cs typeface="Times New Roman"/>
              </a:rPr>
              <a:t>the  </a:t>
            </a:r>
            <a:r>
              <a:rPr dirty="0" sz="1200" spc="-5">
                <a:latin typeface="Times New Roman"/>
                <a:cs typeface="Times New Roman"/>
              </a:rPr>
              <a:t>components </a:t>
            </a:r>
            <a:r>
              <a:rPr dirty="0" sz="1200">
                <a:latin typeface="Times New Roman"/>
                <a:cs typeface="Times New Roman"/>
              </a:rPr>
              <a:t>for the </a:t>
            </a:r>
            <a:r>
              <a:rPr dirty="0" sz="1200" spc="-5">
                <a:latin typeface="Times New Roman"/>
                <a:cs typeface="Times New Roman"/>
              </a:rPr>
              <a:t>expected workload </a:t>
            </a:r>
            <a:r>
              <a:rPr dirty="0" sz="1200">
                <a:latin typeface="Times New Roman"/>
                <a:cs typeface="Times New Roman"/>
              </a:rPr>
              <a:t>or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rapidly </a:t>
            </a:r>
            <a:r>
              <a:rPr dirty="0" sz="1200">
                <a:latin typeface="Times New Roman"/>
                <a:cs typeface="Times New Roman"/>
              </a:rPr>
              <a:t>scale the </a:t>
            </a:r>
            <a:r>
              <a:rPr dirty="0" sz="1200" spc="-5">
                <a:latin typeface="Times New Roman"/>
                <a:cs typeface="Times New Roman"/>
              </a:rPr>
              <a:t>infrastructure to  </a:t>
            </a:r>
            <a:r>
              <a:rPr dirty="0" sz="1200">
                <a:latin typeface="Times New Roman"/>
                <a:cs typeface="Times New Roman"/>
              </a:rPr>
              <a:t>handle </a:t>
            </a:r>
            <a:r>
              <a:rPr dirty="0" sz="1200" spc="-5">
                <a:latin typeface="Times New Roman"/>
                <a:cs typeface="Times New Roman"/>
              </a:rPr>
              <a:t>increased usage when</a:t>
            </a:r>
            <a:r>
              <a:rPr dirty="0" sz="1200">
                <a:latin typeface="Times New Roman"/>
                <a:cs typeface="Times New Roman"/>
              </a:rPr>
              <a:t> </a:t>
            </a:r>
            <a:r>
              <a:rPr dirty="0" sz="1200" spc="-5">
                <a:latin typeface="Times New Roman"/>
                <a:cs typeface="Times New Roman"/>
              </a:rPr>
              <a:t>needed.</a:t>
            </a:r>
            <a:endParaRPr sz="1200">
              <a:latin typeface="Times New Roman"/>
              <a:cs typeface="Times New Roman"/>
            </a:endParaRPr>
          </a:p>
          <a:p>
            <a:pPr marL="241300" marR="55244" indent="-228600">
              <a:lnSpc>
                <a:spcPts val="1380"/>
              </a:lnSpc>
              <a:spcBef>
                <a:spcPts val="900"/>
              </a:spcBef>
              <a:buFont typeface="Times New Roman"/>
              <a:buAutoNum type="arabicPeriod" startAt="6"/>
              <a:tabLst>
                <a:tab pos="241300" algn="l"/>
              </a:tabLst>
            </a:pPr>
            <a:r>
              <a:rPr dirty="0" sz="1200" spc="-5" b="1">
                <a:latin typeface="Times New Roman"/>
                <a:cs typeface="Times New Roman"/>
              </a:rPr>
              <a:t>Enterprise </a:t>
            </a:r>
            <a:r>
              <a:rPr dirty="0" sz="1200" b="1">
                <a:latin typeface="Times New Roman"/>
                <a:cs typeface="Times New Roman"/>
              </a:rPr>
              <a:t>assets may </a:t>
            </a:r>
            <a:r>
              <a:rPr dirty="0" sz="1200" spc="-5" b="1">
                <a:latin typeface="Times New Roman"/>
                <a:cs typeface="Times New Roman"/>
              </a:rPr>
              <a:t>not be able </a:t>
            </a:r>
            <a:r>
              <a:rPr dirty="0" sz="1200" b="1">
                <a:latin typeface="Times New Roman"/>
                <a:cs typeface="Times New Roman"/>
              </a:rPr>
              <a:t>to reach </a:t>
            </a:r>
            <a:r>
              <a:rPr dirty="0" sz="1200" spc="-5" b="1">
                <a:latin typeface="Times New Roman"/>
                <a:cs typeface="Times New Roman"/>
              </a:rPr>
              <a:t>certain PEPs due </a:t>
            </a:r>
            <a:r>
              <a:rPr dirty="0" sz="1200" b="1">
                <a:latin typeface="Times New Roman"/>
                <a:cs typeface="Times New Roman"/>
              </a:rPr>
              <a:t>to </a:t>
            </a:r>
            <a:r>
              <a:rPr dirty="0" sz="1200" spc="-5" b="1">
                <a:latin typeface="Times New Roman"/>
                <a:cs typeface="Times New Roman"/>
              </a:rPr>
              <a:t>policy </a:t>
            </a:r>
            <a:r>
              <a:rPr dirty="0" sz="1200" b="1">
                <a:latin typeface="Times New Roman"/>
                <a:cs typeface="Times New Roman"/>
              </a:rPr>
              <a:t>or </a:t>
            </a:r>
            <a:r>
              <a:rPr dirty="0" sz="1200" spc="-5" b="1">
                <a:latin typeface="Times New Roman"/>
                <a:cs typeface="Times New Roman"/>
              </a:rPr>
              <a:t>observable  </a:t>
            </a:r>
            <a:r>
              <a:rPr dirty="0" sz="1200" b="1">
                <a:latin typeface="Times New Roman"/>
                <a:cs typeface="Times New Roman"/>
              </a:rPr>
              <a:t>factors. </a:t>
            </a:r>
            <a:r>
              <a:rPr dirty="0" sz="1200" spc="-5">
                <a:latin typeface="Times New Roman"/>
                <a:cs typeface="Times New Roman"/>
              </a:rPr>
              <a:t>For example, there </a:t>
            </a:r>
            <a:r>
              <a:rPr dirty="0" sz="1200">
                <a:latin typeface="Times New Roman"/>
                <a:cs typeface="Times New Roman"/>
              </a:rPr>
              <a:t>may </a:t>
            </a:r>
            <a:r>
              <a:rPr dirty="0" sz="1200" spc="-5">
                <a:latin typeface="Times New Roman"/>
                <a:cs typeface="Times New Roman"/>
              </a:rPr>
              <a:t>be </a:t>
            </a:r>
            <a:r>
              <a:rPr dirty="0" sz="1200">
                <a:latin typeface="Times New Roman"/>
                <a:cs typeface="Times New Roman"/>
              </a:rPr>
              <a:t>a </a:t>
            </a:r>
            <a:r>
              <a:rPr dirty="0" sz="1200" spc="-5">
                <a:latin typeface="Times New Roman"/>
                <a:cs typeface="Times New Roman"/>
              </a:rPr>
              <a:t>policy stating </a:t>
            </a:r>
            <a:r>
              <a:rPr dirty="0" sz="1200">
                <a:latin typeface="Times New Roman"/>
                <a:cs typeface="Times New Roman"/>
              </a:rPr>
              <a:t>that </a:t>
            </a:r>
            <a:r>
              <a:rPr dirty="0" sz="1200" spc="-5">
                <a:latin typeface="Times New Roman"/>
                <a:cs typeface="Times New Roman"/>
              </a:rPr>
              <a:t>mobile assets </a:t>
            </a:r>
            <a:r>
              <a:rPr dirty="0" sz="1200">
                <a:latin typeface="Times New Roman"/>
                <a:cs typeface="Times New Roman"/>
              </a:rPr>
              <a:t>may not be </a:t>
            </a:r>
            <a:r>
              <a:rPr dirty="0" sz="1200" spc="-5">
                <a:latin typeface="Times New Roman"/>
                <a:cs typeface="Times New Roman"/>
              </a:rPr>
              <a:t>able </a:t>
            </a:r>
            <a:r>
              <a:rPr dirty="0" sz="1200">
                <a:latin typeface="Times New Roman"/>
                <a:cs typeface="Times New Roman"/>
              </a:rPr>
              <a:t>to  reach </a:t>
            </a:r>
            <a:r>
              <a:rPr dirty="0" sz="1200" spc="-5">
                <a:latin typeface="Times New Roman"/>
                <a:cs typeface="Times New Roman"/>
              </a:rPr>
              <a:t>certain resources if </a:t>
            </a:r>
            <a:r>
              <a:rPr dirty="0" sz="1200">
                <a:latin typeface="Times New Roman"/>
                <a:cs typeface="Times New Roman"/>
              </a:rPr>
              <a:t>the </a:t>
            </a:r>
            <a:r>
              <a:rPr dirty="0" sz="1200" spc="-5">
                <a:latin typeface="Times New Roman"/>
                <a:cs typeface="Times New Roman"/>
              </a:rPr>
              <a:t>requesting asset </a:t>
            </a:r>
            <a:r>
              <a:rPr dirty="0" sz="1200">
                <a:latin typeface="Times New Roman"/>
                <a:cs typeface="Times New Roman"/>
              </a:rPr>
              <a:t>is </a:t>
            </a:r>
            <a:r>
              <a:rPr dirty="0" sz="1200" spc="-5">
                <a:latin typeface="Times New Roman"/>
                <a:cs typeface="Times New Roman"/>
              </a:rPr>
              <a:t>located outside </a:t>
            </a:r>
            <a:r>
              <a:rPr dirty="0" sz="1200">
                <a:latin typeface="Times New Roman"/>
                <a:cs typeface="Times New Roman"/>
              </a:rPr>
              <a:t>of the </a:t>
            </a:r>
            <a:r>
              <a:rPr dirty="0" sz="1200" spc="-5">
                <a:latin typeface="Times New Roman"/>
                <a:cs typeface="Times New Roman"/>
              </a:rPr>
              <a:t>enterprise’s home  </a:t>
            </a:r>
            <a:r>
              <a:rPr dirty="0" sz="1200">
                <a:latin typeface="Times New Roman"/>
                <a:cs typeface="Times New Roman"/>
              </a:rPr>
              <a:t>country. </a:t>
            </a:r>
            <a:r>
              <a:rPr dirty="0" sz="1200" spc="-5">
                <a:latin typeface="Times New Roman"/>
                <a:cs typeface="Times New Roman"/>
              </a:rPr>
              <a:t>These factors could </a:t>
            </a:r>
            <a:r>
              <a:rPr dirty="0" sz="1200">
                <a:latin typeface="Times New Roman"/>
                <a:cs typeface="Times New Roman"/>
              </a:rPr>
              <a:t>be based on </a:t>
            </a:r>
            <a:r>
              <a:rPr dirty="0" sz="1200" spc="-5">
                <a:latin typeface="Times New Roman"/>
                <a:cs typeface="Times New Roman"/>
              </a:rPr>
              <a:t>location (geolocation </a:t>
            </a:r>
            <a:r>
              <a:rPr dirty="0" sz="1200">
                <a:latin typeface="Times New Roman"/>
                <a:cs typeface="Times New Roman"/>
              </a:rPr>
              <a:t>or </a:t>
            </a:r>
            <a:r>
              <a:rPr dirty="0" sz="1200" spc="-5">
                <a:latin typeface="Times New Roman"/>
                <a:cs typeface="Times New Roman"/>
              </a:rPr>
              <a:t>network location),  </a:t>
            </a:r>
            <a:r>
              <a:rPr dirty="0" sz="1200">
                <a:latin typeface="Times New Roman"/>
                <a:cs typeface="Times New Roman"/>
              </a:rPr>
              <a:t>device type, or other</a:t>
            </a:r>
            <a:r>
              <a:rPr dirty="0" sz="1200" spc="-25">
                <a:latin typeface="Times New Roman"/>
                <a:cs typeface="Times New Roman"/>
              </a:rPr>
              <a:t> </a:t>
            </a:r>
            <a:r>
              <a:rPr dirty="0" sz="1200" spc="-5">
                <a:latin typeface="Times New Roman"/>
                <a:cs typeface="Times New Roman"/>
              </a:rPr>
              <a:t>criteria.</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4	</a:t>
            </a:r>
            <a:r>
              <a:rPr dirty="0" sz="1200" spc="-5" b="1">
                <a:solidFill>
                  <a:srgbClr val="FFFFFF"/>
                </a:solidFill>
                <a:latin typeface="Arial"/>
                <a:cs typeface="Arial"/>
              </a:rPr>
              <a:t>Deployment Scenarios/Use</a:t>
            </a:r>
            <a:r>
              <a:rPr dirty="0" sz="1200" spc="5" b="1">
                <a:solidFill>
                  <a:srgbClr val="FFFFFF"/>
                </a:solidFill>
                <a:latin typeface="Arial"/>
                <a:cs typeface="Arial"/>
              </a:rPr>
              <a:t> </a:t>
            </a:r>
            <a:r>
              <a:rPr dirty="0" sz="1200" spc="-5" b="1">
                <a:solidFill>
                  <a:srgbClr val="FFFFFF"/>
                </a:solidFill>
                <a:latin typeface="Arial"/>
                <a:cs typeface="Arial"/>
              </a:rPr>
              <a:t>Cases</a:t>
            </a:r>
            <a:endParaRPr sz="12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23</a:t>
            </a:r>
          </a:p>
        </p:txBody>
      </p:sp>
      <p:sp>
        <p:nvSpPr>
          <p:cNvPr id="7" name="object 7"/>
          <p:cNvSpPr txBox="1"/>
          <p:nvPr/>
        </p:nvSpPr>
        <p:spPr>
          <a:xfrm>
            <a:off x="901700" y="1274318"/>
            <a:ext cx="5964555" cy="5534660"/>
          </a:xfrm>
          <a:prstGeom prst="rect">
            <a:avLst/>
          </a:prstGeom>
        </p:spPr>
        <p:txBody>
          <a:bodyPr wrap="square" lIns="0" tIns="24765" rIns="0" bIns="0" rtlCol="0" vert="horz">
            <a:spAutoFit/>
          </a:bodyPr>
          <a:lstStyle/>
          <a:p>
            <a:pPr marL="12700" marR="153670">
              <a:lnSpc>
                <a:spcPts val="1380"/>
              </a:lnSpc>
              <a:spcBef>
                <a:spcPts val="195"/>
              </a:spcBef>
            </a:pPr>
            <a:r>
              <a:rPr dirty="0" sz="1200" spc="-5">
                <a:latin typeface="Times New Roman"/>
                <a:cs typeface="Times New Roman"/>
              </a:rPr>
              <a:t>Any enterprise environment </a:t>
            </a:r>
            <a:r>
              <a:rPr dirty="0" sz="1200">
                <a:latin typeface="Times New Roman"/>
                <a:cs typeface="Times New Roman"/>
              </a:rPr>
              <a:t>can be </a:t>
            </a:r>
            <a:r>
              <a:rPr dirty="0" sz="1200" spc="-5">
                <a:latin typeface="Times New Roman"/>
                <a:cs typeface="Times New Roman"/>
              </a:rPr>
              <a:t>designed with </a:t>
            </a:r>
            <a:r>
              <a:rPr dirty="0" sz="1200">
                <a:latin typeface="Times New Roman"/>
                <a:cs typeface="Times New Roman"/>
              </a:rPr>
              <a:t>zero </a:t>
            </a:r>
            <a:r>
              <a:rPr dirty="0" sz="1200" spc="-5">
                <a:latin typeface="Times New Roman"/>
                <a:cs typeface="Times New Roman"/>
              </a:rPr>
              <a:t>trust tenets </a:t>
            </a:r>
            <a:r>
              <a:rPr dirty="0" sz="1200">
                <a:latin typeface="Times New Roman"/>
                <a:cs typeface="Times New Roman"/>
              </a:rPr>
              <a:t>in </a:t>
            </a:r>
            <a:r>
              <a:rPr dirty="0" sz="1200" spc="-5">
                <a:latin typeface="Times New Roman"/>
                <a:cs typeface="Times New Roman"/>
              </a:rPr>
              <a:t>mind. Most organizations  already </a:t>
            </a:r>
            <a:r>
              <a:rPr dirty="0" sz="1200">
                <a:latin typeface="Times New Roman"/>
                <a:cs typeface="Times New Roman"/>
              </a:rPr>
              <a:t>have </a:t>
            </a:r>
            <a:r>
              <a:rPr dirty="0" sz="1200" spc="-5">
                <a:latin typeface="Times New Roman"/>
                <a:cs typeface="Times New Roman"/>
              </a:rPr>
              <a:t>some elements </a:t>
            </a:r>
            <a:r>
              <a:rPr dirty="0" sz="1200">
                <a:latin typeface="Times New Roman"/>
                <a:cs typeface="Times New Roman"/>
              </a:rPr>
              <a:t>of </a:t>
            </a:r>
            <a:r>
              <a:rPr dirty="0" sz="1200" spc="-5">
                <a:latin typeface="Times New Roman"/>
                <a:cs typeface="Times New Roman"/>
              </a:rPr>
              <a:t>zero trust </a:t>
            </a:r>
            <a:r>
              <a:rPr dirty="0" sz="1200">
                <a:latin typeface="Times New Roman"/>
                <a:cs typeface="Times New Roman"/>
              </a:rPr>
              <a:t>in </a:t>
            </a:r>
            <a:r>
              <a:rPr dirty="0" sz="1200" spc="-5">
                <a:latin typeface="Times New Roman"/>
                <a:cs typeface="Times New Roman"/>
              </a:rPr>
              <a:t>their enterprise infrastructure or </a:t>
            </a:r>
            <a:r>
              <a:rPr dirty="0" sz="1200">
                <a:latin typeface="Times New Roman"/>
                <a:cs typeface="Times New Roman"/>
              </a:rPr>
              <a:t>are on </a:t>
            </a:r>
            <a:r>
              <a:rPr dirty="0" sz="1200" spc="-5">
                <a:latin typeface="Times New Roman"/>
                <a:cs typeface="Times New Roman"/>
              </a:rPr>
              <a:t>their way  </a:t>
            </a:r>
            <a:r>
              <a:rPr dirty="0" sz="1200">
                <a:latin typeface="Times New Roman"/>
                <a:cs typeface="Times New Roman"/>
              </a:rPr>
              <a:t>through </a:t>
            </a:r>
            <a:r>
              <a:rPr dirty="0" sz="1200" spc="-5">
                <a:latin typeface="Times New Roman"/>
                <a:cs typeface="Times New Roman"/>
              </a:rPr>
              <a:t>implementation </a:t>
            </a:r>
            <a:r>
              <a:rPr dirty="0" sz="1200">
                <a:latin typeface="Times New Roman"/>
                <a:cs typeface="Times New Roman"/>
              </a:rPr>
              <a:t>of </a:t>
            </a:r>
            <a:r>
              <a:rPr dirty="0" sz="1200" spc="-5">
                <a:latin typeface="Times New Roman"/>
                <a:cs typeface="Times New Roman"/>
              </a:rPr>
              <a:t>information security and resiliency policies and </a:t>
            </a:r>
            <a:r>
              <a:rPr dirty="0" sz="1200">
                <a:latin typeface="Times New Roman"/>
                <a:cs typeface="Times New Roman"/>
              </a:rPr>
              <a:t>best</a:t>
            </a:r>
            <a:r>
              <a:rPr dirty="0" sz="1200" spc="90">
                <a:latin typeface="Times New Roman"/>
                <a:cs typeface="Times New Roman"/>
              </a:rPr>
              <a:t> </a:t>
            </a:r>
            <a:r>
              <a:rPr dirty="0" sz="1200" spc="-5">
                <a:latin typeface="Times New Roman"/>
                <a:cs typeface="Times New Roman"/>
              </a:rPr>
              <a:t>practices.</a:t>
            </a:r>
            <a:endParaRPr sz="1200">
              <a:latin typeface="Times New Roman"/>
              <a:cs typeface="Times New Roman"/>
            </a:endParaRPr>
          </a:p>
          <a:p>
            <a:pPr marL="12700" marR="57785">
              <a:lnSpc>
                <a:spcPts val="1380"/>
              </a:lnSpc>
            </a:pPr>
            <a:r>
              <a:rPr dirty="0" sz="1200" spc="-5">
                <a:latin typeface="Times New Roman"/>
                <a:cs typeface="Times New Roman"/>
              </a:rPr>
              <a:t>Several deployment scenarios </a:t>
            </a:r>
            <a:r>
              <a:rPr dirty="0" sz="1200">
                <a:latin typeface="Times New Roman"/>
                <a:cs typeface="Times New Roman"/>
              </a:rPr>
              <a:t>and </a:t>
            </a:r>
            <a:r>
              <a:rPr dirty="0" sz="1200" spc="-5">
                <a:latin typeface="Times New Roman"/>
                <a:cs typeface="Times New Roman"/>
              </a:rPr>
              <a:t>use </a:t>
            </a:r>
            <a:r>
              <a:rPr dirty="0" sz="1200">
                <a:latin typeface="Times New Roman"/>
                <a:cs typeface="Times New Roman"/>
              </a:rPr>
              <a:t>cases lend </a:t>
            </a:r>
            <a:r>
              <a:rPr dirty="0" sz="1200" spc="-5">
                <a:latin typeface="Times New Roman"/>
                <a:cs typeface="Times New Roman"/>
              </a:rPr>
              <a:t>themselves readily </a:t>
            </a:r>
            <a:r>
              <a:rPr dirty="0" sz="1200">
                <a:latin typeface="Times New Roman"/>
                <a:cs typeface="Times New Roman"/>
              </a:rPr>
              <a:t>to a </a:t>
            </a:r>
            <a:r>
              <a:rPr dirty="0" sz="1200" spc="-5">
                <a:latin typeface="Times New Roman"/>
                <a:cs typeface="Times New Roman"/>
              </a:rPr>
              <a:t>zero trust architecture.  For instance, ZTA </a:t>
            </a:r>
            <a:r>
              <a:rPr dirty="0" sz="1200">
                <a:latin typeface="Times New Roman"/>
                <a:cs typeface="Times New Roman"/>
              </a:rPr>
              <a:t>has </a:t>
            </a:r>
            <a:r>
              <a:rPr dirty="0" sz="1200" spc="-5">
                <a:latin typeface="Times New Roman"/>
                <a:cs typeface="Times New Roman"/>
              </a:rPr>
              <a:t>its </a:t>
            </a:r>
            <a:r>
              <a:rPr dirty="0" sz="1200">
                <a:latin typeface="Times New Roman"/>
                <a:cs typeface="Times New Roman"/>
              </a:rPr>
              <a:t>roots in </a:t>
            </a:r>
            <a:r>
              <a:rPr dirty="0" sz="1200" spc="-5">
                <a:latin typeface="Times New Roman"/>
                <a:cs typeface="Times New Roman"/>
              </a:rPr>
              <a:t>organizations that are geographically distributed and/or </a:t>
            </a:r>
            <a:r>
              <a:rPr dirty="0" sz="1200">
                <a:latin typeface="Times New Roman"/>
                <a:cs typeface="Times New Roman"/>
              </a:rPr>
              <a:t>have a  highly </a:t>
            </a:r>
            <a:r>
              <a:rPr dirty="0" sz="1200" spc="-5">
                <a:latin typeface="Times New Roman"/>
                <a:cs typeface="Times New Roman"/>
              </a:rPr>
              <a:t>mobile workforce. That </a:t>
            </a:r>
            <a:r>
              <a:rPr dirty="0" sz="1200">
                <a:latin typeface="Times New Roman"/>
                <a:cs typeface="Times New Roman"/>
              </a:rPr>
              <a:t>said, any </a:t>
            </a:r>
            <a:r>
              <a:rPr dirty="0" sz="1200" spc="-5">
                <a:latin typeface="Times New Roman"/>
                <a:cs typeface="Times New Roman"/>
              </a:rPr>
              <a:t>organization can benefit from </a:t>
            </a:r>
            <a:r>
              <a:rPr dirty="0" sz="1200">
                <a:latin typeface="Times New Roman"/>
                <a:cs typeface="Times New Roman"/>
              </a:rPr>
              <a:t>a zero </a:t>
            </a:r>
            <a:r>
              <a:rPr dirty="0" sz="1200" spc="-5">
                <a:latin typeface="Times New Roman"/>
                <a:cs typeface="Times New Roman"/>
              </a:rPr>
              <a:t>trust</a:t>
            </a:r>
            <a:r>
              <a:rPr dirty="0" sz="1200" spc="120">
                <a:latin typeface="Times New Roman"/>
                <a:cs typeface="Times New Roman"/>
              </a:rPr>
              <a:t> </a:t>
            </a:r>
            <a:r>
              <a:rPr dirty="0" sz="1200" spc="-5">
                <a:latin typeface="Times New Roman"/>
                <a:cs typeface="Times New Roman"/>
              </a:rPr>
              <a:t>architecture.</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81915">
              <a:lnSpc>
                <a:spcPts val="1380"/>
              </a:lnSpc>
            </a:pPr>
            <a:r>
              <a:rPr dirty="0" sz="1200">
                <a:latin typeface="Times New Roman"/>
                <a:cs typeface="Times New Roman"/>
              </a:rPr>
              <a:t>In the use </a:t>
            </a:r>
            <a:r>
              <a:rPr dirty="0" sz="1200" spc="-5">
                <a:latin typeface="Times New Roman"/>
                <a:cs typeface="Times New Roman"/>
              </a:rPr>
              <a:t>cases below, ZTA </a:t>
            </a:r>
            <a:r>
              <a:rPr dirty="0" sz="1200">
                <a:latin typeface="Times New Roman"/>
                <a:cs typeface="Times New Roman"/>
              </a:rPr>
              <a:t>is not </a:t>
            </a:r>
            <a:r>
              <a:rPr dirty="0" sz="1200" spc="-5">
                <a:latin typeface="Times New Roman"/>
                <a:cs typeface="Times New Roman"/>
              </a:rPr>
              <a:t>explicitly indicated since the enterprise likely </a:t>
            </a:r>
            <a:r>
              <a:rPr dirty="0" sz="1200">
                <a:latin typeface="Times New Roman"/>
                <a:cs typeface="Times New Roman"/>
              </a:rPr>
              <a:t>has </a:t>
            </a:r>
            <a:r>
              <a:rPr dirty="0" sz="1200" spc="-5">
                <a:latin typeface="Times New Roman"/>
                <a:cs typeface="Times New Roman"/>
              </a:rPr>
              <a:t>both  perimeter-based </a:t>
            </a:r>
            <a:r>
              <a:rPr dirty="0" sz="1200">
                <a:latin typeface="Times New Roman"/>
                <a:cs typeface="Times New Roman"/>
              </a:rPr>
              <a:t>and </a:t>
            </a:r>
            <a:r>
              <a:rPr dirty="0" sz="1200" spc="-5">
                <a:latin typeface="Times New Roman"/>
                <a:cs typeface="Times New Roman"/>
              </a:rPr>
              <a:t>possibly ZTA infrastructures. As discussed </a:t>
            </a:r>
            <a:r>
              <a:rPr dirty="0" sz="1200">
                <a:latin typeface="Times New Roman"/>
                <a:cs typeface="Times New Roman"/>
              </a:rPr>
              <a:t>in </a:t>
            </a:r>
            <a:r>
              <a:rPr dirty="0" sz="1200" spc="-5">
                <a:latin typeface="Times New Roman"/>
                <a:cs typeface="Times New Roman"/>
              </a:rPr>
              <a:t>Section </a:t>
            </a:r>
            <a:r>
              <a:rPr dirty="0" sz="1200">
                <a:latin typeface="Times New Roman"/>
                <a:cs typeface="Times New Roman"/>
                <a:hlinkClick r:id="rId2" action="ppaction://hlinksldjump"/>
              </a:rPr>
              <a:t>7.2</a:t>
            </a:r>
            <a:r>
              <a:rPr dirty="0" sz="1200">
                <a:latin typeface="Times New Roman"/>
                <a:cs typeface="Times New Roman"/>
              </a:rPr>
              <a:t>, there </a:t>
            </a:r>
            <a:r>
              <a:rPr dirty="0" sz="1200" spc="-5">
                <a:latin typeface="Times New Roman"/>
                <a:cs typeface="Times New Roman"/>
              </a:rPr>
              <a:t>will likely  </a:t>
            </a:r>
            <a:r>
              <a:rPr dirty="0" sz="1200">
                <a:latin typeface="Times New Roman"/>
                <a:cs typeface="Times New Roman"/>
              </a:rPr>
              <a:t>be a </a:t>
            </a:r>
            <a:r>
              <a:rPr dirty="0" sz="1200" spc="-5">
                <a:latin typeface="Times New Roman"/>
                <a:cs typeface="Times New Roman"/>
              </a:rPr>
              <a:t>period when ZTA </a:t>
            </a:r>
            <a:r>
              <a:rPr dirty="0" sz="1200">
                <a:latin typeface="Times New Roman"/>
                <a:cs typeface="Times New Roman"/>
              </a:rPr>
              <a:t>components </a:t>
            </a:r>
            <a:r>
              <a:rPr dirty="0" sz="1200" spc="-5">
                <a:latin typeface="Times New Roman"/>
                <a:cs typeface="Times New Roman"/>
              </a:rPr>
              <a:t>and perimeter-based network infrastructure </a:t>
            </a:r>
            <a:r>
              <a:rPr dirty="0" sz="1200">
                <a:latin typeface="Times New Roman"/>
                <a:cs typeface="Times New Roman"/>
              </a:rPr>
              <a:t>are </a:t>
            </a:r>
            <a:r>
              <a:rPr dirty="0" sz="1200" spc="-5">
                <a:latin typeface="Times New Roman"/>
                <a:cs typeface="Times New Roman"/>
              </a:rPr>
              <a:t>concurrently  </a:t>
            </a:r>
            <a:r>
              <a:rPr dirty="0" sz="1200">
                <a:latin typeface="Times New Roman"/>
                <a:cs typeface="Times New Roman"/>
              </a:rPr>
              <a:t>in </a:t>
            </a:r>
            <a:r>
              <a:rPr dirty="0" sz="1200" spc="-5">
                <a:latin typeface="Times New Roman"/>
                <a:cs typeface="Times New Roman"/>
              </a:rPr>
              <a:t>operation </a:t>
            </a:r>
            <a:r>
              <a:rPr dirty="0" sz="1200">
                <a:latin typeface="Times New Roman"/>
                <a:cs typeface="Times New Roman"/>
              </a:rPr>
              <a:t>in an</a:t>
            </a:r>
            <a:r>
              <a:rPr dirty="0" sz="1200" spc="-10">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marL="12700">
              <a:lnSpc>
                <a:spcPct val="100000"/>
              </a:lnSpc>
              <a:spcBef>
                <a:spcPts val="1115"/>
              </a:spcBef>
              <a:tabLst>
                <a:tab pos="377825" algn="l"/>
              </a:tabLst>
            </a:pPr>
            <a:r>
              <a:rPr dirty="0" sz="1100" spc="-5" b="1">
                <a:latin typeface="Arial"/>
                <a:cs typeface="Arial"/>
              </a:rPr>
              <a:t>4.1	Enterprise with Satellite</a:t>
            </a:r>
            <a:r>
              <a:rPr dirty="0" sz="1100" spc="15" b="1">
                <a:latin typeface="Arial"/>
                <a:cs typeface="Arial"/>
              </a:rPr>
              <a:t> </a:t>
            </a:r>
            <a:r>
              <a:rPr dirty="0" sz="1100" spc="-5" b="1">
                <a:latin typeface="Arial"/>
                <a:cs typeface="Arial"/>
              </a:rPr>
              <a:t>Facilities</a:t>
            </a:r>
            <a:endParaRPr sz="1100">
              <a:latin typeface="Arial"/>
              <a:cs typeface="Arial"/>
            </a:endParaRPr>
          </a:p>
          <a:p>
            <a:pPr>
              <a:lnSpc>
                <a:spcPct val="100000"/>
              </a:lnSpc>
              <a:spcBef>
                <a:spcPts val="20"/>
              </a:spcBef>
            </a:pPr>
            <a:endParaRPr sz="1050">
              <a:latin typeface="Arial"/>
              <a:cs typeface="Arial"/>
            </a:endParaRPr>
          </a:p>
          <a:p>
            <a:pPr marL="12700" marR="17780">
              <a:lnSpc>
                <a:spcPts val="1380"/>
              </a:lnSpc>
            </a:pPr>
            <a:r>
              <a:rPr dirty="0" sz="1200" spc="-5">
                <a:latin typeface="Times New Roman"/>
                <a:cs typeface="Times New Roman"/>
              </a:rPr>
              <a:t>The </a:t>
            </a:r>
            <a:r>
              <a:rPr dirty="0" sz="1200">
                <a:latin typeface="Times New Roman"/>
                <a:cs typeface="Times New Roman"/>
              </a:rPr>
              <a:t>most </a:t>
            </a:r>
            <a:r>
              <a:rPr dirty="0" sz="1200" spc="-5">
                <a:latin typeface="Times New Roman"/>
                <a:cs typeface="Times New Roman"/>
              </a:rPr>
              <a:t>common scenario involves </a:t>
            </a:r>
            <a:r>
              <a:rPr dirty="0" sz="1200">
                <a:latin typeface="Times New Roman"/>
                <a:cs typeface="Times New Roman"/>
              </a:rPr>
              <a:t>an </a:t>
            </a:r>
            <a:r>
              <a:rPr dirty="0" sz="1200" spc="-5">
                <a:latin typeface="Times New Roman"/>
                <a:cs typeface="Times New Roman"/>
              </a:rPr>
              <a:t>enterprise with </a:t>
            </a:r>
            <a:r>
              <a:rPr dirty="0" sz="1200">
                <a:latin typeface="Times New Roman"/>
                <a:cs typeface="Times New Roman"/>
              </a:rPr>
              <a:t>a </a:t>
            </a:r>
            <a:r>
              <a:rPr dirty="0" sz="1200" spc="-5">
                <a:latin typeface="Times New Roman"/>
                <a:cs typeface="Times New Roman"/>
              </a:rPr>
              <a:t>single headquarters </a:t>
            </a:r>
            <a:r>
              <a:rPr dirty="0" sz="1200">
                <a:latin typeface="Times New Roman"/>
                <a:cs typeface="Times New Roman"/>
              </a:rPr>
              <a:t>and one or more  </a:t>
            </a:r>
            <a:r>
              <a:rPr dirty="0" sz="1200" spc="-5">
                <a:latin typeface="Times New Roman"/>
                <a:cs typeface="Times New Roman"/>
              </a:rPr>
              <a:t>geographically dispersed locations that are </a:t>
            </a:r>
            <a:r>
              <a:rPr dirty="0" sz="1200">
                <a:latin typeface="Times New Roman"/>
                <a:cs typeface="Times New Roman"/>
              </a:rPr>
              <a:t>not </a:t>
            </a:r>
            <a:r>
              <a:rPr dirty="0" sz="1200" spc="-5">
                <a:latin typeface="Times New Roman"/>
                <a:cs typeface="Times New Roman"/>
              </a:rPr>
              <a:t>joined </a:t>
            </a:r>
            <a:r>
              <a:rPr dirty="0" sz="1200">
                <a:latin typeface="Times New Roman"/>
                <a:cs typeface="Times New Roman"/>
              </a:rPr>
              <a:t>by an </a:t>
            </a:r>
            <a:r>
              <a:rPr dirty="0" sz="1200" spc="-5">
                <a:latin typeface="Times New Roman"/>
                <a:cs typeface="Times New Roman"/>
              </a:rPr>
              <a:t>enterprise-owned physical network  connection (see Figure 8). Employees </a:t>
            </a:r>
            <a:r>
              <a:rPr dirty="0" sz="1200">
                <a:latin typeface="Times New Roman"/>
                <a:cs typeface="Times New Roman"/>
              </a:rPr>
              <a:t>at </a:t>
            </a:r>
            <a:r>
              <a:rPr dirty="0" sz="1200" spc="-5">
                <a:latin typeface="Times New Roman"/>
                <a:cs typeface="Times New Roman"/>
              </a:rPr>
              <a:t>the remote location </a:t>
            </a:r>
            <a:r>
              <a:rPr dirty="0" sz="1200">
                <a:latin typeface="Times New Roman"/>
                <a:cs typeface="Times New Roman"/>
              </a:rPr>
              <a:t>may not </a:t>
            </a:r>
            <a:r>
              <a:rPr dirty="0" sz="1200" spc="-5">
                <a:latin typeface="Times New Roman"/>
                <a:cs typeface="Times New Roman"/>
              </a:rPr>
              <a:t>have </a:t>
            </a:r>
            <a:r>
              <a:rPr dirty="0" sz="1200">
                <a:latin typeface="Times New Roman"/>
                <a:cs typeface="Times New Roman"/>
              </a:rPr>
              <a:t>a </a:t>
            </a:r>
            <a:r>
              <a:rPr dirty="0" sz="1200" spc="-5">
                <a:latin typeface="Times New Roman"/>
                <a:cs typeface="Times New Roman"/>
              </a:rPr>
              <a:t>full enterprise-  owned local network </a:t>
            </a:r>
            <a:r>
              <a:rPr dirty="0" sz="1200">
                <a:latin typeface="Times New Roman"/>
                <a:cs typeface="Times New Roman"/>
              </a:rPr>
              <a:t>but </a:t>
            </a:r>
            <a:r>
              <a:rPr dirty="0" sz="1200" spc="-5">
                <a:latin typeface="Times New Roman"/>
                <a:cs typeface="Times New Roman"/>
              </a:rPr>
              <a:t>still </a:t>
            </a:r>
            <a:r>
              <a:rPr dirty="0" sz="1200">
                <a:latin typeface="Times New Roman"/>
                <a:cs typeface="Times New Roman"/>
              </a:rPr>
              <a:t>need to access </a:t>
            </a:r>
            <a:r>
              <a:rPr dirty="0" sz="1200" spc="-5">
                <a:latin typeface="Times New Roman"/>
                <a:cs typeface="Times New Roman"/>
              </a:rPr>
              <a:t>enterprise resources </a:t>
            </a:r>
            <a:r>
              <a:rPr dirty="0" sz="1200">
                <a:latin typeface="Times New Roman"/>
                <a:cs typeface="Times New Roman"/>
              </a:rPr>
              <a:t>to </a:t>
            </a:r>
            <a:r>
              <a:rPr dirty="0" sz="1200" spc="-5">
                <a:latin typeface="Times New Roman"/>
                <a:cs typeface="Times New Roman"/>
              </a:rPr>
              <a:t>perform their tasks. The  enterprise may </a:t>
            </a:r>
            <a:r>
              <a:rPr dirty="0" sz="1200">
                <a:latin typeface="Times New Roman"/>
                <a:cs typeface="Times New Roman"/>
              </a:rPr>
              <a:t>have a </a:t>
            </a:r>
            <a:r>
              <a:rPr dirty="0" sz="1200" spc="-5">
                <a:latin typeface="Times New Roman"/>
                <a:cs typeface="Times New Roman"/>
              </a:rPr>
              <a:t>Multiprotocol Label Switch (MPLS) link </a:t>
            </a:r>
            <a:r>
              <a:rPr dirty="0" sz="1200">
                <a:latin typeface="Times New Roman"/>
                <a:cs typeface="Times New Roman"/>
              </a:rPr>
              <a:t>to the </a:t>
            </a:r>
            <a:r>
              <a:rPr dirty="0" sz="1200" spc="-5">
                <a:latin typeface="Times New Roman"/>
                <a:cs typeface="Times New Roman"/>
              </a:rPr>
              <a:t>enterprise HQ network </a:t>
            </a:r>
            <a:r>
              <a:rPr dirty="0" sz="1200">
                <a:latin typeface="Times New Roman"/>
                <a:cs typeface="Times New Roman"/>
              </a:rPr>
              <a:t>but  may not </a:t>
            </a:r>
            <a:r>
              <a:rPr dirty="0" sz="1200" spc="-5">
                <a:latin typeface="Times New Roman"/>
                <a:cs typeface="Times New Roman"/>
              </a:rPr>
              <a:t>have adequate bandwidth for all traffic or </a:t>
            </a:r>
            <a:r>
              <a:rPr dirty="0" sz="1200">
                <a:latin typeface="Times New Roman"/>
                <a:cs typeface="Times New Roman"/>
              </a:rPr>
              <a:t>may </a:t>
            </a:r>
            <a:r>
              <a:rPr dirty="0" sz="1200" spc="-5">
                <a:latin typeface="Times New Roman"/>
                <a:cs typeface="Times New Roman"/>
              </a:rPr>
              <a:t>not wish </a:t>
            </a:r>
            <a:r>
              <a:rPr dirty="0" sz="1200">
                <a:latin typeface="Times New Roman"/>
                <a:cs typeface="Times New Roman"/>
              </a:rPr>
              <a:t>for </a:t>
            </a:r>
            <a:r>
              <a:rPr dirty="0" sz="1200" spc="-5">
                <a:latin typeface="Times New Roman"/>
                <a:cs typeface="Times New Roman"/>
              </a:rPr>
              <a:t>traffic destined </a:t>
            </a:r>
            <a:r>
              <a:rPr dirty="0" sz="1200">
                <a:latin typeface="Times New Roman"/>
                <a:cs typeface="Times New Roman"/>
              </a:rPr>
              <a:t>for </a:t>
            </a:r>
            <a:r>
              <a:rPr dirty="0" sz="1200" spc="-5">
                <a:latin typeface="Times New Roman"/>
                <a:cs typeface="Times New Roman"/>
              </a:rPr>
              <a:t>cloud-  </a:t>
            </a:r>
            <a:r>
              <a:rPr dirty="0" sz="1200">
                <a:latin typeface="Times New Roman"/>
                <a:cs typeface="Times New Roman"/>
              </a:rPr>
              <a:t>based </a:t>
            </a:r>
            <a:r>
              <a:rPr dirty="0" sz="1200" spc="-5">
                <a:latin typeface="Times New Roman"/>
                <a:cs typeface="Times New Roman"/>
              </a:rPr>
              <a:t>applications/services </a:t>
            </a:r>
            <a:r>
              <a:rPr dirty="0" sz="1200">
                <a:latin typeface="Times New Roman"/>
                <a:cs typeface="Times New Roman"/>
              </a:rPr>
              <a:t>to </a:t>
            </a:r>
            <a:r>
              <a:rPr dirty="0" sz="1200" spc="-5">
                <a:latin typeface="Times New Roman"/>
                <a:cs typeface="Times New Roman"/>
              </a:rPr>
              <a:t>traverse </a:t>
            </a:r>
            <a:r>
              <a:rPr dirty="0" sz="1200">
                <a:latin typeface="Times New Roman"/>
                <a:cs typeface="Times New Roman"/>
              </a:rPr>
              <a:t>through </a:t>
            </a:r>
            <a:r>
              <a:rPr dirty="0" sz="1200" spc="-5">
                <a:latin typeface="Times New Roman"/>
                <a:cs typeface="Times New Roman"/>
              </a:rPr>
              <a:t>the enterprise HQ network. Likewise, employees  </a:t>
            </a:r>
            <a:r>
              <a:rPr dirty="0" sz="1200">
                <a:latin typeface="Times New Roman"/>
                <a:cs typeface="Times New Roman"/>
              </a:rPr>
              <a:t>may be </a:t>
            </a:r>
            <a:r>
              <a:rPr dirty="0" sz="1200" spc="-5">
                <a:latin typeface="Times New Roman"/>
                <a:cs typeface="Times New Roman"/>
              </a:rPr>
              <a:t>teleworking </a:t>
            </a:r>
            <a:r>
              <a:rPr dirty="0" sz="1200">
                <a:latin typeface="Times New Roman"/>
                <a:cs typeface="Times New Roman"/>
              </a:rPr>
              <a:t>or </a:t>
            </a:r>
            <a:r>
              <a:rPr dirty="0" sz="1200" spc="-5">
                <a:latin typeface="Times New Roman"/>
                <a:cs typeface="Times New Roman"/>
              </a:rPr>
              <a:t>in </a:t>
            </a:r>
            <a:r>
              <a:rPr dirty="0" sz="1200">
                <a:latin typeface="Times New Roman"/>
                <a:cs typeface="Times New Roman"/>
              </a:rPr>
              <a:t>a </a:t>
            </a:r>
            <a:r>
              <a:rPr dirty="0" sz="1200" spc="-5">
                <a:latin typeface="Times New Roman"/>
                <a:cs typeface="Times New Roman"/>
              </a:rPr>
              <a:t>remote location </a:t>
            </a:r>
            <a:r>
              <a:rPr dirty="0" sz="1200">
                <a:latin typeface="Times New Roman"/>
                <a:cs typeface="Times New Roman"/>
              </a:rPr>
              <a:t>and using </a:t>
            </a:r>
            <a:r>
              <a:rPr dirty="0" sz="1200" spc="-5">
                <a:latin typeface="Times New Roman"/>
                <a:cs typeface="Times New Roman"/>
              </a:rPr>
              <a:t>enterprise-owned </a:t>
            </a:r>
            <a:r>
              <a:rPr dirty="0" sz="1200">
                <a:latin typeface="Times New Roman"/>
                <a:cs typeface="Times New Roman"/>
              </a:rPr>
              <a:t>or </a:t>
            </a:r>
            <a:r>
              <a:rPr dirty="0" sz="1200" spc="-5">
                <a:latin typeface="Times New Roman"/>
                <a:cs typeface="Times New Roman"/>
              </a:rPr>
              <a:t>personally-owned  </a:t>
            </a:r>
            <a:r>
              <a:rPr dirty="0" sz="1200">
                <a:latin typeface="Times New Roman"/>
                <a:cs typeface="Times New Roman"/>
              </a:rPr>
              <a:t>devices. In </a:t>
            </a:r>
            <a:r>
              <a:rPr dirty="0" sz="1200" spc="-5">
                <a:latin typeface="Times New Roman"/>
                <a:cs typeface="Times New Roman"/>
              </a:rPr>
              <a:t>such </a:t>
            </a:r>
            <a:r>
              <a:rPr dirty="0" sz="1200">
                <a:latin typeface="Times New Roman"/>
                <a:cs typeface="Times New Roman"/>
              </a:rPr>
              <a:t>cases, </a:t>
            </a:r>
            <a:r>
              <a:rPr dirty="0" sz="1200" spc="-5">
                <a:latin typeface="Times New Roman"/>
                <a:cs typeface="Times New Roman"/>
              </a:rPr>
              <a:t>an enterprise </a:t>
            </a:r>
            <a:r>
              <a:rPr dirty="0" sz="1200">
                <a:latin typeface="Times New Roman"/>
                <a:cs typeface="Times New Roman"/>
              </a:rPr>
              <a:t>may </a:t>
            </a:r>
            <a:r>
              <a:rPr dirty="0" sz="1200" spc="-5">
                <a:latin typeface="Times New Roman"/>
                <a:cs typeface="Times New Roman"/>
              </a:rPr>
              <a:t>wish </a:t>
            </a:r>
            <a:r>
              <a:rPr dirty="0" sz="1200">
                <a:latin typeface="Times New Roman"/>
                <a:cs typeface="Times New Roman"/>
              </a:rPr>
              <a:t>to grant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some resources (e.g., employee  calendar, email) </a:t>
            </a:r>
            <a:r>
              <a:rPr dirty="0" sz="1200">
                <a:latin typeface="Times New Roman"/>
                <a:cs typeface="Times New Roman"/>
              </a:rPr>
              <a:t>but deny access </a:t>
            </a:r>
            <a:r>
              <a:rPr dirty="0" sz="1200" spc="-5">
                <a:latin typeface="Times New Roman"/>
                <a:cs typeface="Times New Roman"/>
              </a:rPr>
              <a:t>or restrict actions </a:t>
            </a:r>
            <a:r>
              <a:rPr dirty="0" sz="1200">
                <a:latin typeface="Times New Roman"/>
                <a:cs typeface="Times New Roman"/>
              </a:rPr>
              <a:t>to </a:t>
            </a:r>
            <a:r>
              <a:rPr dirty="0" sz="1200" spc="-5">
                <a:latin typeface="Times New Roman"/>
                <a:cs typeface="Times New Roman"/>
              </a:rPr>
              <a:t>more sensitive resources </a:t>
            </a:r>
            <a:r>
              <a:rPr dirty="0" sz="1200">
                <a:latin typeface="Times New Roman"/>
                <a:cs typeface="Times New Roman"/>
              </a:rPr>
              <a:t>(e.g., </a:t>
            </a:r>
            <a:r>
              <a:rPr dirty="0" sz="1200" spc="-5">
                <a:latin typeface="Times New Roman"/>
                <a:cs typeface="Times New Roman"/>
              </a:rPr>
              <a:t>HR  database).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a:latin typeface="Times New Roman"/>
                <a:cs typeface="Times New Roman"/>
              </a:rPr>
              <a:t>In this </a:t>
            </a:r>
            <a:r>
              <a:rPr dirty="0" sz="1200" spc="-5">
                <a:latin typeface="Times New Roman"/>
                <a:cs typeface="Times New Roman"/>
              </a:rPr>
              <a:t>use case, </a:t>
            </a:r>
            <a:r>
              <a:rPr dirty="0" sz="1200">
                <a:latin typeface="Times New Roman"/>
                <a:cs typeface="Times New Roman"/>
              </a:rPr>
              <a:t>the </a:t>
            </a:r>
            <a:r>
              <a:rPr dirty="0" sz="1200" spc="-5">
                <a:latin typeface="Times New Roman"/>
                <a:cs typeface="Times New Roman"/>
              </a:rPr>
              <a:t>PE/PA(s) </a:t>
            </a:r>
            <a:r>
              <a:rPr dirty="0" sz="1200">
                <a:latin typeface="Times New Roman"/>
                <a:cs typeface="Times New Roman"/>
              </a:rPr>
              <a:t>is </a:t>
            </a:r>
            <a:r>
              <a:rPr dirty="0" sz="1200" spc="-5">
                <a:latin typeface="Times New Roman"/>
                <a:cs typeface="Times New Roman"/>
              </a:rPr>
              <a:t>often </a:t>
            </a:r>
            <a:r>
              <a:rPr dirty="0" sz="1200">
                <a:latin typeface="Times New Roman"/>
                <a:cs typeface="Times New Roman"/>
              </a:rPr>
              <a:t>hosted as a cloud </a:t>
            </a:r>
            <a:r>
              <a:rPr dirty="0" sz="1200" spc="-5">
                <a:latin typeface="Times New Roman"/>
                <a:cs typeface="Times New Roman"/>
              </a:rPr>
              <a:t>service (which usually provides superior  availability </a:t>
            </a:r>
            <a:r>
              <a:rPr dirty="0" sz="1200">
                <a:latin typeface="Times New Roman"/>
                <a:cs typeface="Times New Roman"/>
              </a:rPr>
              <a:t>and </a:t>
            </a:r>
            <a:r>
              <a:rPr dirty="0" sz="1200" spc="-5">
                <a:latin typeface="Times New Roman"/>
                <a:cs typeface="Times New Roman"/>
              </a:rPr>
              <a:t>would </a:t>
            </a:r>
            <a:r>
              <a:rPr dirty="0" sz="1200">
                <a:latin typeface="Times New Roman"/>
                <a:cs typeface="Times New Roman"/>
              </a:rPr>
              <a:t>not </a:t>
            </a:r>
            <a:r>
              <a:rPr dirty="0" sz="1200" spc="-5">
                <a:latin typeface="Times New Roman"/>
                <a:cs typeface="Times New Roman"/>
              </a:rPr>
              <a:t>require remote workers </a:t>
            </a:r>
            <a:r>
              <a:rPr dirty="0" sz="1200">
                <a:latin typeface="Times New Roman"/>
                <a:cs typeface="Times New Roman"/>
              </a:rPr>
              <a:t>to </a:t>
            </a:r>
            <a:r>
              <a:rPr dirty="0" sz="1200" spc="-5">
                <a:latin typeface="Times New Roman"/>
                <a:cs typeface="Times New Roman"/>
              </a:rPr>
              <a:t>rely </a:t>
            </a:r>
            <a:r>
              <a:rPr dirty="0" sz="1200">
                <a:latin typeface="Times New Roman"/>
                <a:cs typeface="Times New Roman"/>
              </a:rPr>
              <a:t>on </a:t>
            </a:r>
            <a:r>
              <a:rPr dirty="0" sz="1200" spc="-5">
                <a:latin typeface="Times New Roman"/>
                <a:cs typeface="Times New Roman"/>
              </a:rPr>
              <a:t>enterprise infrastructure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cloud </a:t>
            </a:r>
            <a:r>
              <a:rPr dirty="0" sz="1200" spc="-5">
                <a:latin typeface="Times New Roman"/>
                <a:cs typeface="Times New Roman"/>
              </a:rPr>
              <a:t>resources) with end </a:t>
            </a:r>
            <a:r>
              <a:rPr dirty="0" sz="1200">
                <a:latin typeface="Times New Roman"/>
                <a:cs typeface="Times New Roman"/>
              </a:rPr>
              <a:t>assets </a:t>
            </a:r>
            <a:r>
              <a:rPr dirty="0" sz="1200" spc="-5">
                <a:latin typeface="Times New Roman"/>
                <a:cs typeface="Times New Roman"/>
              </a:rPr>
              <a:t>having </a:t>
            </a:r>
            <a:r>
              <a:rPr dirty="0" sz="1200">
                <a:latin typeface="Times New Roman"/>
                <a:cs typeface="Times New Roman"/>
              </a:rPr>
              <a:t>an </a:t>
            </a:r>
            <a:r>
              <a:rPr dirty="0" sz="1200" spc="-5">
                <a:latin typeface="Times New Roman"/>
                <a:cs typeface="Times New Roman"/>
              </a:rPr>
              <a:t>installed </a:t>
            </a:r>
            <a:r>
              <a:rPr dirty="0" sz="1200">
                <a:latin typeface="Times New Roman"/>
                <a:cs typeface="Times New Roman"/>
              </a:rPr>
              <a:t>agent </a:t>
            </a:r>
            <a:r>
              <a:rPr dirty="0" sz="1200" spc="-5">
                <a:latin typeface="Times New Roman"/>
                <a:cs typeface="Times New Roman"/>
              </a:rPr>
              <a:t>(see S</a:t>
            </a:r>
            <a:r>
              <a:rPr dirty="0" sz="1200" spc="-5">
                <a:latin typeface="Times New Roman"/>
                <a:cs typeface="Times New Roman"/>
                <a:hlinkClick r:id="rId3" action="ppaction://hlinksldjump"/>
              </a:rPr>
              <a:t>ection 3.2.1</a:t>
            </a:r>
            <a:r>
              <a:rPr dirty="0" sz="1200" spc="-5">
                <a:latin typeface="Times New Roman"/>
                <a:cs typeface="Times New Roman"/>
              </a:rPr>
              <a:t>) </a:t>
            </a:r>
            <a:r>
              <a:rPr dirty="0" sz="1200">
                <a:latin typeface="Times New Roman"/>
                <a:cs typeface="Times New Roman"/>
              </a:rPr>
              <a:t>or </a:t>
            </a:r>
            <a:r>
              <a:rPr dirty="0" sz="1200" spc="-5">
                <a:latin typeface="Times New Roman"/>
                <a:cs typeface="Times New Roman"/>
              </a:rPr>
              <a:t>accessing </a:t>
            </a:r>
            <a:r>
              <a:rPr dirty="0" sz="1200">
                <a:latin typeface="Times New Roman"/>
                <a:cs typeface="Times New Roman"/>
              </a:rPr>
              <a:t>a  </a:t>
            </a:r>
            <a:r>
              <a:rPr dirty="0" sz="1200" spc="-5">
                <a:latin typeface="Times New Roman"/>
                <a:cs typeface="Times New Roman"/>
              </a:rPr>
              <a:t>resource portal </a:t>
            </a:r>
            <a:r>
              <a:rPr dirty="0" sz="1200">
                <a:latin typeface="Times New Roman"/>
                <a:cs typeface="Times New Roman"/>
              </a:rPr>
              <a:t>(see </a:t>
            </a:r>
            <a:r>
              <a:rPr dirty="0" sz="1200" spc="-5">
                <a:latin typeface="Times New Roman"/>
                <a:cs typeface="Times New Roman"/>
              </a:rPr>
              <a:t>Section </a:t>
            </a:r>
            <a:r>
              <a:rPr dirty="0" sz="1200">
                <a:latin typeface="Times New Roman"/>
                <a:cs typeface="Times New Roman"/>
                <a:hlinkClick r:id="rId4" action="ppaction://hlinksldjump"/>
              </a:rPr>
              <a:t>3.2.3</a:t>
            </a:r>
            <a:r>
              <a:rPr dirty="0" sz="1200">
                <a:latin typeface="Times New Roman"/>
                <a:cs typeface="Times New Roman"/>
              </a:rPr>
              <a:t>). It may not be most </a:t>
            </a:r>
            <a:r>
              <a:rPr dirty="0" sz="1200" spc="-5">
                <a:latin typeface="Times New Roman"/>
                <a:cs typeface="Times New Roman"/>
              </a:rPr>
              <a:t>responsive </a:t>
            </a:r>
            <a:r>
              <a:rPr dirty="0" sz="1200">
                <a:latin typeface="Times New Roman"/>
                <a:cs typeface="Times New Roman"/>
              </a:rPr>
              <a:t>to </a:t>
            </a:r>
            <a:r>
              <a:rPr dirty="0" sz="1200" spc="-5">
                <a:latin typeface="Times New Roman"/>
                <a:cs typeface="Times New Roman"/>
              </a:rPr>
              <a:t>have </a:t>
            </a:r>
            <a:r>
              <a:rPr dirty="0" sz="1200">
                <a:latin typeface="Times New Roman"/>
                <a:cs typeface="Times New Roman"/>
              </a:rPr>
              <a:t>the </a:t>
            </a:r>
            <a:r>
              <a:rPr dirty="0" sz="1200" spc="-5">
                <a:latin typeface="Times New Roman"/>
                <a:cs typeface="Times New Roman"/>
              </a:rPr>
              <a:t>PE/PA(s) </a:t>
            </a:r>
            <a:r>
              <a:rPr dirty="0" sz="1200">
                <a:latin typeface="Times New Roman"/>
                <a:cs typeface="Times New Roman"/>
              </a:rPr>
              <a:t>hosted on  the </a:t>
            </a:r>
            <a:r>
              <a:rPr dirty="0" sz="1200" spc="-5">
                <a:latin typeface="Times New Roman"/>
                <a:cs typeface="Times New Roman"/>
              </a:rPr>
              <a:t>enterprise local network </a:t>
            </a:r>
            <a:r>
              <a:rPr dirty="0" sz="1200">
                <a:latin typeface="Times New Roman"/>
                <a:cs typeface="Times New Roman"/>
              </a:rPr>
              <a:t>as </a:t>
            </a:r>
            <a:r>
              <a:rPr dirty="0" sz="1200" spc="-5">
                <a:latin typeface="Times New Roman"/>
                <a:cs typeface="Times New Roman"/>
              </a:rPr>
              <a:t>remote offices </a:t>
            </a:r>
            <a:r>
              <a:rPr dirty="0" sz="1200">
                <a:latin typeface="Times New Roman"/>
                <a:cs typeface="Times New Roman"/>
              </a:rPr>
              <a:t>and </a:t>
            </a:r>
            <a:r>
              <a:rPr dirty="0" sz="1200" spc="-5">
                <a:latin typeface="Times New Roman"/>
                <a:cs typeface="Times New Roman"/>
              </a:rPr>
              <a:t>workers must send all traffic </a:t>
            </a:r>
            <a:r>
              <a:rPr dirty="0" sz="1200">
                <a:latin typeface="Times New Roman"/>
                <a:cs typeface="Times New Roman"/>
              </a:rPr>
              <a:t>back to the  </a:t>
            </a:r>
            <a:r>
              <a:rPr dirty="0" sz="1200" spc="-5">
                <a:latin typeface="Times New Roman"/>
                <a:cs typeface="Times New Roman"/>
              </a:rPr>
              <a:t>enterprise network </a:t>
            </a:r>
            <a:r>
              <a:rPr dirty="0" sz="1200">
                <a:latin typeface="Times New Roman"/>
                <a:cs typeface="Times New Roman"/>
              </a:rPr>
              <a:t>to </a:t>
            </a:r>
            <a:r>
              <a:rPr dirty="0" sz="1200" spc="-5">
                <a:latin typeface="Times New Roman"/>
                <a:cs typeface="Times New Roman"/>
              </a:rPr>
              <a:t>reach applications/services </a:t>
            </a:r>
            <a:r>
              <a:rPr dirty="0" sz="1200">
                <a:latin typeface="Times New Roman"/>
                <a:cs typeface="Times New Roman"/>
              </a:rPr>
              <a:t>hosted by </a:t>
            </a:r>
            <a:r>
              <a:rPr dirty="0" sz="1200" spc="-5">
                <a:latin typeface="Times New Roman"/>
                <a:cs typeface="Times New Roman"/>
              </a:rPr>
              <a:t>cloud</a:t>
            </a:r>
            <a:r>
              <a:rPr dirty="0" sz="1200" spc="30">
                <a:latin typeface="Times New Roman"/>
                <a:cs typeface="Times New Roman"/>
              </a:rPr>
              <a:t> </a:t>
            </a:r>
            <a:r>
              <a:rPr dirty="0" sz="1200" spc="-5">
                <a:latin typeface="Times New Roman"/>
                <a:cs typeface="Times New Roman"/>
              </a:rPr>
              <a:t>services.</a:t>
            </a:r>
            <a:endParaRPr sz="12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3692905"/>
            <a:ext cx="5968365" cy="1853564"/>
          </a:xfrm>
          <a:prstGeom prst="rect">
            <a:avLst/>
          </a:prstGeom>
        </p:spPr>
        <p:txBody>
          <a:bodyPr wrap="square" lIns="0" tIns="12700" rIns="0" bIns="0" rtlCol="0" vert="horz">
            <a:spAutoFit/>
          </a:bodyPr>
          <a:lstStyle/>
          <a:p>
            <a:pPr algn="ctr">
              <a:lnSpc>
                <a:spcPct val="100000"/>
              </a:lnSpc>
              <a:spcBef>
                <a:spcPts val="100"/>
              </a:spcBef>
            </a:pPr>
            <a:r>
              <a:rPr dirty="0" sz="900" spc="-5" b="1">
                <a:latin typeface="Arial"/>
                <a:cs typeface="Arial"/>
              </a:rPr>
              <a:t>Figure 8: Enterprise </a:t>
            </a:r>
            <a:r>
              <a:rPr dirty="0" sz="900" b="1">
                <a:latin typeface="Arial"/>
                <a:cs typeface="Arial"/>
              </a:rPr>
              <a:t>with </a:t>
            </a:r>
            <a:r>
              <a:rPr dirty="0" sz="900" spc="-5" b="1">
                <a:latin typeface="Arial"/>
                <a:cs typeface="Arial"/>
              </a:rPr>
              <a:t>Remote Employees</a:t>
            </a:r>
            <a:endParaRPr sz="900">
              <a:latin typeface="Arial"/>
              <a:cs typeface="Arial"/>
            </a:endParaRPr>
          </a:p>
          <a:p>
            <a:pPr>
              <a:lnSpc>
                <a:spcPct val="100000"/>
              </a:lnSpc>
              <a:spcBef>
                <a:spcPts val="45"/>
              </a:spcBef>
            </a:pPr>
            <a:endParaRPr sz="950">
              <a:latin typeface="Arial"/>
              <a:cs typeface="Arial"/>
            </a:endParaRPr>
          </a:p>
          <a:p>
            <a:pPr marL="12700">
              <a:lnSpc>
                <a:spcPct val="100000"/>
              </a:lnSpc>
              <a:tabLst>
                <a:tab pos="377825" algn="l"/>
              </a:tabLst>
            </a:pPr>
            <a:r>
              <a:rPr dirty="0" sz="1100" spc="-5" b="1">
                <a:latin typeface="Arial"/>
                <a:cs typeface="Arial"/>
              </a:rPr>
              <a:t>4.2	Multi-cloud/Cloud-to-Cloud</a:t>
            </a:r>
            <a:r>
              <a:rPr dirty="0" sz="1100" b="1">
                <a:latin typeface="Arial"/>
                <a:cs typeface="Arial"/>
              </a:rPr>
              <a:t> </a:t>
            </a:r>
            <a:r>
              <a:rPr dirty="0" sz="1100" spc="-5" b="1">
                <a:latin typeface="Arial"/>
                <a:cs typeface="Arial"/>
              </a:rPr>
              <a:t>Enterprise</a:t>
            </a:r>
            <a:endParaRPr sz="1100">
              <a:latin typeface="Arial"/>
              <a:cs typeface="Arial"/>
            </a:endParaRPr>
          </a:p>
          <a:p>
            <a:pPr>
              <a:lnSpc>
                <a:spcPct val="100000"/>
              </a:lnSpc>
              <a:spcBef>
                <a:spcPts val="25"/>
              </a:spcBef>
            </a:pPr>
            <a:endParaRPr sz="1050">
              <a:latin typeface="Arial"/>
              <a:cs typeface="Arial"/>
            </a:endParaRPr>
          </a:p>
          <a:p>
            <a:pPr marL="12700" marR="5080">
              <a:lnSpc>
                <a:spcPts val="1380"/>
              </a:lnSpc>
            </a:pPr>
            <a:r>
              <a:rPr dirty="0" sz="1200" spc="-5">
                <a:latin typeface="Times New Roman"/>
                <a:cs typeface="Times New Roman"/>
              </a:rPr>
              <a:t>One increasingly common </a:t>
            </a:r>
            <a:r>
              <a:rPr dirty="0" sz="1200">
                <a:latin typeface="Times New Roman"/>
                <a:cs typeface="Times New Roman"/>
              </a:rPr>
              <a:t>use case </a:t>
            </a:r>
            <a:r>
              <a:rPr dirty="0" sz="1200" spc="-5">
                <a:latin typeface="Times New Roman"/>
                <a:cs typeface="Times New Roman"/>
              </a:rPr>
              <a:t>for deploying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is an </a:t>
            </a:r>
            <a:r>
              <a:rPr dirty="0" sz="1200" spc="-5">
                <a:latin typeface="Times New Roman"/>
                <a:cs typeface="Times New Roman"/>
              </a:rPr>
              <a:t>enterprise utilizing multiple cloud  providers (see Figure 9). </a:t>
            </a:r>
            <a:r>
              <a:rPr dirty="0" sz="1200">
                <a:latin typeface="Times New Roman"/>
                <a:cs typeface="Times New Roman"/>
              </a:rPr>
              <a:t>In this </a:t>
            </a:r>
            <a:r>
              <a:rPr dirty="0" sz="1200" spc="-5">
                <a:latin typeface="Times New Roman"/>
                <a:cs typeface="Times New Roman"/>
              </a:rPr>
              <a:t>use case, </a:t>
            </a:r>
            <a:r>
              <a:rPr dirty="0" sz="1200">
                <a:latin typeface="Times New Roman"/>
                <a:cs typeface="Times New Roman"/>
              </a:rPr>
              <a:t>the </a:t>
            </a:r>
            <a:r>
              <a:rPr dirty="0" sz="1200" spc="-5">
                <a:latin typeface="Times New Roman"/>
                <a:cs typeface="Times New Roman"/>
              </a:rPr>
              <a:t>enterprise </a:t>
            </a:r>
            <a:r>
              <a:rPr dirty="0" sz="1200">
                <a:latin typeface="Times New Roman"/>
                <a:cs typeface="Times New Roman"/>
              </a:rPr>
              <a:t>has a </a:t>
            </a:r>
            <a:r>
              <a:rPr dirty="0" sz="1200" spc="-5">
                <a:latin typeface="Times New Roman"/>
                <a:cs typeface="Times New Roman"/>
              </a:rPr>
              <a:t>local network </a:t>
            </a:r>
            <a:r>
              <a:rPr dirty="0" sz="1200">
                <a:latin typeface="Times New Roman"/>
                <a:cs typeface="Times New Roman"/>
              </a:rPr>
              <a:t>but uses </a:t>
            </a:r>
            <a:r>
              <a:rPr dirty="0" sz="1200" spc="-5">
                <a:latin typeface="Times New Roman"/>
                <a:cs typeface="Times New Roman"/>
              </a:rPr>
              <a:t>two </a:t>
            </a:r>
            <a:r>
              <a:rPr dirty="0" sz="1200">
                <a:latin typeface="Times New Roman"/>
                <a:cs typeface="Times New Roman"/>
              </a:rPr>
              <a:t>or more  cloud </a:t>
            </a:r>
            <a:r>
              <a:rPr dirty="0" sz="1200" spc="-5">
                <a:latin typeface="Times New Roman"/>
                <a:cs typeface="Times New Roman"/>
              </a:rPr>
              <a:t>service providers to </a:t>
            </a:r>
            <a:r>
              <a:rPr dirty="0" sz="1200">
                <a:latin typeface="Times New Roman"/>
                <a:cs typeface="Times New Roman"/>
              </a:rPr>
              <a:t>host </a:t>
            </a:r>
            <a:r>
              <a:rPr dirty="0" sz="1200" spc="-5">
                <a:latin typeface="Times New Roman"/>
                <a:cs typeface="Times New Roman"/>
              </a:rPr>
              <a:t>applications/services </a:t>
            </a:r>
            <a:r>
              <a:rPr dirty="0" sz="1200">
                <a:latin typeface="Times New Roman"/>
                <a:cs typeface="Times New Roman"/>
              </a:rPr>
              <a:t>and </a:t>
            </a:r>
            <a:r>
              <a:rPr dirty="0" sz="1200" spc="-5">
                <a:latin typeface="Times New Roman"/>
                <a:cs typeface="Times New Roman"/>
              </a:rPr>
              <a:t>data. Sometimes, </a:t>
            </a:r>
            <a:r>
              <a:rPr dirty="0" sz="1200">
                <a:latin typeface="Times New Roman"/>
                <a:cs typeface="Times New Roman"/>
              </a:rPr>
              <a:t>the </a:t>
            </a:r>
            <a:r>
              <a:rPr dirty="0" sz="1200" spc="-5">
                <a:latin typeface="Times New Roman"/>
                <a:cs typeface="Times New Roman"/>
              </a:rPr>
              <a:t>application/service  </a:t>
            </a:r>
            <a:r>
              <a:rPr dirty="0" sz="1200">
                <a:latin typeface="Times New Roman"/>
                <a:cs typeface="Times New Roman"/>
              </a:rPr>
              <a:t>is hosted on a cloud </a:t>
            </a:r>
            <a:r>
              <a:rPr dirty="0" sz="1200" spc="-5">
                <a:latin typeface="Times New Roman"/>
                <a:cs typeface="Times New Roman"/>
              </a:rPr>
              <a:t>service that </a:t>
            </a:r>
            <a:r>
              <a:rPr dirty="0" sz="1200">
                <a:latin typeface="Times New Roman"/>
                <a:cs typeface="Times New Roman"/>
              </a:rPr>
              <a:t>is </a:t>
            </a:r>
            <a:r>
              <a:rPr dirty="0" sz="1200" spc="-5">
                <a:latin typeface="Times New Roman"/>
                <a:cs typeface="Times New Roman"/>
              </a:rPr>
              <a:t>separate from </a:t>
            </a:r>
            <a:r>
              <a:rPr dirty="0" sz="1200">
                <a:latin typeface="Times New Roman"/>
                <a:cs typeface="Times New Roman"/>
              </a:rPr>
              <a:t>the </a:t>
            </a:r>
            <a:r>
              <a:rPr dirty="0" sz="1200" spc="-5">
                <a:latin typeface="Times New Roman"/>
                <a:cs typeface="Times New Roman"/>
              </a:rPr>
              <a:t>data source. For performance and </a:t>
            </a:r>
            <a:r>
              <a:rPr dirty="0" sz="1200">
                <a:latin typeface="Times New Roman"/>
                <a:cs typeface="Times New Roman"/>
              </a:rPr>
              <a:t>ease of  </a:t>
            </a:r>
            <a:r>
              <a:rPr dirty="0" sz="1200" spc="-5">
                <a:latin typeface="Times New Roman"/>
                <a:cs typeface="Times New Roman"/>
              </a:rPr>
              <a:t>management, </a:t>
            </a:r>
            <a:r>
              <a:rPr dirty="0" sz="1200">
                <a:latin typeface="Times New Roman"/>
                <a:cs typeface="Times New Roman"/>
              </a:rPr>
              <a:t>the </a:t>
            </a:r>
            <a:r>
              <a:rPr dirty="0" sz="1200" spc="-5">
                <a:latin typeface="Times New Roman"/>
                <a:cs typeface="Times New Roman"/>
              </a:rPr>
              <a:t>application hosted in Cloud Provider </a:t>
            </a:r>
            <a:r>
              <a:rPr dirty="0" sz="1200">
                <a:latin typeface="Times New Roman"/>
                <a:cs typeface="Times New Roman"/>
              </a:rPr>
              <a:t>A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able to </a:t>
            </a:r>
            <a:r>
              <a:rPr dirty="0" sz="1200">
                <a:latin typeface="Times New Roman"/>
                <a:cs typeface="Times New Roman"/>
              </a:rPr>
              <a:t>connect </a:t>
            </a:r>
            <a:r>
              <a:rPr dirty="0" sz="1200" spc="-5">
                <a:latin typeface="Times New Roman"/>
                <a:cs typeface="Times New Roman"/>
              </a:rPr>
              <a:t>directly </a:t>
            </a:r>
            <a:r>
              <a:rPr dirty="0" sz="1200">
                <a:latin typeface="Times New Roman"/>
                <a:cs typeface="Times New Roman"/>
              </a:rPr>
              <a:t>to the  data </a:t>
            </a:r>
            <a:r>
              <a:rPr dirty="0" sz="1200" spc="-5">
                <a:latin typeface="Times New Roman"/>
                <a:cs typeface="Times New Roman"/>
              </a:rPr>
              <a:t>source </a:t>
            </a:r>
            <a:r>
              <a:rPr dirty="0" sz="1200">
                <a:latin typeface="Times New Roman"/>
                <a:cs typeface="Times New Roman"/>
              </a:rPr>
              <a:t>hosted in </a:t>
            </a:r>
            <a:r>
              <a:rPr dirty="0" sz="1200" spc="-5">
                <a:latin typeface="Times New Roman"/>
                <a:cs typeface="Times New Roman"/>
              </a:rPr>
              <a:t>Cloud Provider </a:t>
            </a:r>
            <a:r>
              <a:rPr dirty="0" sz="1200">
                <a:latin typeface="Times New Roman"/>
                <a:cs typeface="Times New Roman"/>
              </a:rPr>
              <a:t>B </a:t>
            </a:r>
            <a:r>
              <a:rPr dirty="0" sz="1200" spc="-5">
                <a:latin typeface="Times New Roman"/>
                <a:cs typeface="Times New Roman"/>
              </a:rPr>
              <a:t>rather than force </a:t>
            </a:r>
            <a:r>
              <a:rPr dirty="0" sz="1200">
                <a:latin typeface="Times New Roman"/>
                <a:cs typeface="Times New Roman"/>
              </a:rPr>
              <a:t>the </a:t>
            </a:r>
            <a:r>
              <a:rPr dirty="0" sz="1200" spc="-5">
                <a:latin typeface="Times New Roman"/>
                <a:cs typeface="Times New Roman"/>
              </a:rPr>
              <a:t>application to </a:t>
            </a:r>
            <a:r>
              <a:rPr dirty="0" sz="1200">
                <a:latin typeface="Times New Roman"/>
                <a:cs typeface="Times New Roman"/>
              </a:rPr>
              <a:t>tunnel </a:t>
            </a:r>
            <a:r>
              <a:rPr dirty="0" sz="1200" spc="-5">
                <a:latin typeface="Times New Roman"/>
                <a:cs typeface="Times New Roman"/>
              </a:rPr>
              <a:t>back </a:t>
            </a:r>
            <a:r>
              <a:rPr dirty="0" sz="1200">
                <a:latin typeface="Times New Roman"/>
                <a:cs typeface="Times New Roman"/>
              </a:rPr>
              <a:t>through  the </a:t>
            </a:r>
            <a:r>
              <a:rPr dirty="0" sz="1200" spc="-5">
                <a:latin typeface="Times New Roman"/>
                <a:cs typeface="Times New Roman"/>
              </a:rPr>
              <a:t>enterprise network.</a:t>
            </a:r>
            <a:endParaRPr sz="1200">
              <a:latin typeface="Times New Roman"/>
              <a:cs typeface="Times New Roman"/>
            </a:endParaRPr>
          </a:p>
        </p:txBody>
      </p:sp>
      <p:sp>
        <p:nvSpPr>
          <p:cNvPr id="7" name="object 7"/>
          <p:cNvSpPr txBox="1"/>
          <p:nvPr/>
        </p:nvSpPr>
        <p:spPr>
          <a:xfrm>
            <a:off x="901700" y="7662164"/>
            <a:ext cx="5964555" cy="1365885"/>
          </a:xfrm>
          <a:prstGeom prst="rect">
            <a:avLst/>
          </a:prstGeom>
        </p:spPr>
        <p:txBody>
          <a:bodyPr wrap="square" lIns="0" tIns="12700" rIns="0" bIns="0" rtlCol="0" vert="horz">
            <a:spAutoFit/>
          </a:bodyPr>
          <a:lstStyle/>
          <a:p>
            <a:pPr algn="ctr" marL="2540">
              <a:lnSpc>
                <a:spcPct val="100000"/>
              </a:lnSpc>
              <a:spcBef>
                <a:spcPts val="100"/>
              </a:spcBef>
            </a:pPr>
            <a:r>
              <a:rPr dirty="0" sz="900" spc="-5" b="1">
                <a:latin typeface="Arial"/>
                <a:cs typeface="Arial"/>
              </a:rPr>
              <a:t>Figure 9: Multi-cloud Use Case</a:t>
            </a:r>
            <a:endParaRPr sz="900">
              <a:latin typeface="Arial"/>
              <a:cs typeface="Arial"/>
            </a:endParaRPr>
          </a:p>
          <a:p>
            <a:pPr>
              <a:lnSpc>
                <a:spcPct val="100000"/>
              </a:lnSpc>
              <a:spcBef>
                <a:spcPts val="20"/>
              </a:spcBef>
            </a:pPr>
            <a:endParaRPr sz="1050">
              <a:latin typeface="Arial"/>
              <a:cs typeface="Arial"/>
            </a:endParaRPr>
          </a:p>
          <a:p>
            <a:pPr marL="12700" marR="5080">
              <a:lnSpc>
                <a:spcPts val="1380"/>
              </a:lnSpc>
            </a:pPr>
            <a:r>
              <a:rPr dirty="0" sz="1200" spc="-5">
                <a:latin typeface="Times New Roman"/>
                <a:cs typeface="Times New Roman"/>
              </a:rPr>
              <a:t>This </a:t>
            </a:r>
            <a:r>
              <a:rPr dirty="0" sz="1200">
                <a:latin typeface="Times New Roman"/>
                <a:cs typeface="Times New Roman"/>
              </a:rPr>
              <a:t>use </a:t>
            </a:r>
            <a:r>
              <a:rPr dirty="0" sz="1200" spc="-5">
                <a:latin typeface="Times New Roman"/>
                <a:cs typeface="Times New Roman"/>
              </a:rPr>
              <a:t>case </a:t>
            </a:r>
            <a:r>
              <a:rPr dirty="0" sz="1200">
                <a:latin typeface="Times New Roman"/>
                <a:cs typeface="Times New Roman"/>
              </a:rPr>
              <a:t>is </a:t>
            </a:r>
            <a:r>
              <a:rPr dirty="0" sz="1200" spc="-5">
                <a:latin typeface="Times New Roman"/>
                <a:cs typeface="Times New Roman"/>
              </a:rPr>
              <a:t>the server-server implementation </a:t>
            </a:r>
            <a:r>
              <a:rPr dirty="0" sz="1200">
                <a:latin typeface="Times New Roman"/>
                <a:cs typeface="Times New Roman"/>
              </a:rPr>
              <a:t>of the </a:t>
            </a:r>
            <a:r>
              <a:rPr dirty="0" sz="1200" spc="-5">
                <a:latin typeface="Times New Roman"/>
                <a:cs typeface="Times New Roman"/>
              </a:rPr>
              <a:t>CSA’s software defined perimeter (SDP)  specification [CSA-SDP]. As enterprises </a:t>
            </a:r>
            <a:r>
              <a:rPr dirty="0" sz="1200">
                <a:latin typeface="Times New Roman"/>
                <a:cs typeface="Times New Roman"/>
              </a:rPr>
              <a:t>move to more </a:t>
            </a:r>
            <a:r>
              <a:rPr dirty="0" sz="1200" spc="-5">
                <a:latin typeface="Times New Roman"/>
                <a:cs typeface="Times New Roman"/>
              </a:rPr>
              <a:t>cloud-hosted applications </a:t>
            </a:r>
            <a:r>
              <a:rPr dirty="0" sz="1200">
                <a:latin typeface="Times New Roman"/>
                <a:cs typeface="Times New Roman"/>
              </a:rPr>
              <a:t>and </a:t>
            </a:r>
            <a:r>
              <a:rPr dirty="0" sz="1200" spc="-5">
                <a:latin typeface="Times New Roman"/>
                <a:cs typeface="Times New Roman"/>
              </a:rPr>
              <a:t>services, it  </a:t>
            </a:r>
            <a:r>
              <a:rPr dirty="0" sz="1200">
                <a:latin typeface="Times New Roman"/>
                <a:cs typeface="Times New Roman"/>
              </a:rPr>
              <a:t>becomes </a:t>
            </a:r>
            <a:r>
              <a:rPr dirty="0" sz="1200" spc="-5">
                <a:latin typeface="Times New Roman"/>
                <a:cs typeface="Times New Roman"/>
              </a:rPr>
              <a:t>apparent </a:t>
            </a:r>
            <a:r>
              <a:rPr dirty="0" sz="1200">
                <a:latin typeface="Times New Roman"/>
                <a:cs typeface="Times New Roman"/>
              </a:rPr>
              <a:t>that </a:t>
            </a:r>
            <a:r>
              <a:rPr dirty="0" sz="1200" spc="-5">
                <a:latin typeface="Times New Roman"/>
                <a:cs typeface="Times New Roman"/>
              </a:rPr>
              <a:t>relying </a:t>
            </a:r>
            <a:r>
              <a:rPr dirty="0" sz="1200">
                <a:latin typeface="Times New Roman"/>
                <a:cs typeface="Times New Roman"/>
              </a:rPr>
              <a:t>on </a:t>
            </a:r>
            <a:r>
              <a:rPr dirty="0" sz="1200" spc="-5">
                <a:latin typeface="Times New Roman"/>
                <a:cs typeface="Times New Roman"/>
              </a:rPr>
              <a:t>the enterprise perimeter for security becomes </a:t>
            </a:r>
            <a:r>
              <a:rPr dirty="0" sz="1200">
                <a:latin typeface="Times New Roman"/>
                <a:cs typeface="Times New Roman"/>
              </a:rPr>
              <a:t>a </a:t>
            </a:r>
            <a:r>
              <a:rPr dirty="0" sz="1200" spc="-5">
                <a:latin typeface="Times New Roman"/>
                <a:cs typeface="Times New Roman"/>
              </a:rPr>
              <a:t>liability. As  discussed </a:t>
            </a:r>
            <a:r>
              <a:rPr dirty="0" sz="1200">
                <a:latin typeface="Times New Roman"/>
                <a:cs typeface="Times New Roman"/>
              </a:rPr>
              <a:t>in </a:t>
            </a:r>
            <a:r>
              <a:rPr dirty="0" sz="1200" spc="-5">
                <a:latin typeface="Times New Roman"/>
                <a:cs typeface="Times New Roman"/>
              </a:rPr>
              <a:t>S</a:t>
            </a:r>
            <a:r>
              <a:rPr dirty="0" sz="1200" spc="-5">
                <a:latin typeface="Times New Roman"/>
                <a:cs typeface="Times New Roman"/>
                <a:hlinkClick r:id="rId2" action="ppaction://hlinksldjump"/>
              </a:rPr>
              <a:t>ection </a:t>
            </a:r>
            <a:r>
              <a:rPr dirty="0" sz="1200">
                <a:latin typeface="Times New Roman"/>
                <a:cs typeface="Times New Roman"/>
                <a:hlinkClick r:id="rId2" action="ppaction://hlinksldjump"/>
              </a:rPr>
              <a:t>2.2</a:t>
            </a:r>
            <a:r>
              <a:rPr dirty="0" sz="1200">
                <a:latin typeface="Times New Roman"/>
                <a:cs typeface="Times New Roman"/>
              </a:rPr>
              <a:t>, </a:t>
            </a:r>
            <a:r>
              <a:rPr dirty="0" sz="1200" spc="-5">
                <a:latin typeface="Times New Roman"/>
                <a:cs typeface="Times New Roman"/>
              </a:rPr>
              <a:t>ZT principles </a:t>
            </a:r>
            <a:r>
              <a:rPr dirty="0" sz="1200">
                <a:latin typeface="Times New Roman"/>
                <a:cs typeface="Times New Roman"/>
              </a:rPr>
              <a:t>take the </a:t>
            </a:r>
            <a:r>
              <a:rPr dirty="0" sz="1200" spc="-5">
                <a:latin typeface="Times New Roman"/>
                <a:cs typeface="Times New Roman"/>
              </a:rPr>
              <a:t>view </a:t>
            </a:r>
            <a:r>
              <a:rPr dirty="0" sz="1200">
                <a:latin typeface="Times New Roman"/>
                <a:cs typeface="Times New Roman"/>
              </a:rPr>
              <a:t>that </a:t>
            </a:r>
            <a:r>
              <a:rPr dirty="0" sz="1200" spc="-5">
                <a:latin typeface="Times New Roman"/>
                <a:cs typeface="Times New Roman"/>
              </a:rPr>
              <a:t>there </a:t>
            </a:r>
            <a:r>
              <a:rPr dirty="0" sz="1200">
                <a:latin typeface="Times New Roman"/>
                <a:cs typeface="Times New Roman"/>
              </a:rPr>
              <a:t>should be no </a:t>
            </a:r>
            <a:r>
              <a:rPr dirty="0" sz="1200" spc="-5">
                <a:latin typeface="Times New Roman"/>
                <a:cs typeface="Times New Roman"/>
              </a:rPr>
              <a:t>difference between  enterprise-owned </a:t>
            </a:r>
            <a:r>
              <a:rPr dirty="0" sz="1200">
                <a:latin typeface="Times New Roman"/>
                <a:cs typeface="Times New Roman"/>
              </a:rPr>
              <a:t>and </a:t>
            </a:r>
            <a:r>
              <a:rPr dirty="0" sz="1200" spc="-5">
                <a:latin typeface="Times New Roman"/>
                <a:cs typeface="Times New Roman"/>
              </a:rPr>
              <a:t>-operated network infrastructure </a:t>
            </a:r>
            <a:r>
              <a:rPr dirty="0" sz="1200">
                <a:latin typeface="Times New Roman"/>
                <a:cs typeface="Times New Roman"/>
              </a:rPr>
              <a:t>and </a:t>
            </a:r>
            <a:r>
              <a:rPr dirty="0" sz="1200" spc="-5">
                <a:latin typeface="Times New Roman"/>
                <a:cs typeface="Times New Roman"/>
              </a:rPr>
              <a:t>infrastructure owned </a:t>
            </a:r>
            <a:r>
              <a:rPr dirty="0" sz="1200">
                <a:latin typeface="Times New Roman"/>
                <a:cs typeface="Times New Roman"/>
              </a:rPr>
              <a:t>and </a:t>
            </a:r>
            <a:r>
              <a:rPr dirty="0" sz="1200" spc="-5">
                <a:latin typeface="Times New Roman"/>
                <a:cs typeface="Times New Roman"/>
              </a:rPr>
              <a:t>operated </a:t>
            </a:r>
            <a:r>
              <a:rPr dirty="0" sz="1200">
                <a:latin typeface="Times New Roman"/>
                <a:cs typeface="Times New Roman"/>
              </a:rPr>
              <a:t>by  any other </a:t>
            </a:r>
            <a:r>
              <a:rPr dirty="0" sz="1200" spc="-5">
                <a:latin typeface="Times New Roman"/>
                <a:cs typeface="Times New Roman"/>
              </a:rPr>
              <a:t>service provider. The zero </a:t>
            </a:r>
            <a:r>
              <a:rPr dirty="0" sz="1200">
                <a:latin typeface="Times New Roman"/>
                <a:cs typeface="Times New Roman"/>
              </a:rPr>
              <a:t>trust </a:t>
            </a:r>
            <a:r>
              <a:rPr dirty="0" sz="1200" spc="-5">
                <a:latin typeface="Times New Roman"/>
                <a:cs typeface="Times New Roman"/>
              </a:rPr>
              <a:t>approach </a:t>
            </a:r>
            <a:r>
              <a:rPr dirty="0" sz="1200">
                <a:latin typeface="Times New Roman"/>
                <a:cs typeface="Times New Roman"/>
              </a:rPr>
              <a:t>to </a:t>
            </a:r>
            <a:r>
              <a:rPr dirty="0" sz="1200" spc="-5">
                <a:latin typeface="Times New Roman"/>
                <a:cs typeface="Times New Roman"/>
              </a:rPr>
              <a:t>multi-cloud </a:t>
            </a:r>
            <a:r>
              <a:rPr dirty="0" sz="1200">
                <a:latin typeface="Times New Roman"/>
                <a:cs typeface="Times New Roman"/>
              </a:rPr>
              <a:t>use is </a:t>
            </a:r>
            <a:r>
              <a:rPr dirty="0" sz="1200" spc="-5">
                <a:latin typeface="Times New Roman"/>
                <a:cs typeface="Times New Roman"/>
              </a:rPr>
              <a:t>to </a:t>
            </a:r>
            <a:r>
              <a:rPr dirty="0" sz="1200">
                <a:latin typeface="Times New Roman"/>
                <a:cs typeface="Times New Roman"/>
              </a:rPr>
              <a:t>place </a:t>
            </a:r>
            <a:r>
              <a:rPr dirty="0" sz="1200" spc="-5">
                <a:latin typeface="Times New Roman"/>
                <a:cs typeface="Times New Roman"/>
              </a:rPr>
              <a:t>PEPs </a:t>
            </a:r>
            <a:r>
              <a:rPr dirty="0" sz="1200">
                <a:latin typeface="Times New Roman"/>
                <a:cs typeface="Times New Roman"/>
              </a:rPr>
              <a:t>at</a:t>
            </a:r>
            <a:r>
              <a:rPr dirty="0" sz="1200" spc="50">
                <a:latin typeface="Times New Roman"/>
                <a:cs typeface="Times New Roman"/>
              </a:rPr>
              <a:t> </a:t>
            </a:r>
            <a:r>
              <a:rPr dirty="0" sz="1200" spc="-5">
                <a:latin typeface="Times New Roman"/>
                <a:cs typeface="Times New Roman"/>
              </a:rPr>
              <a:t>the</a:t>
            </a:r>
            <a:endParaRPr sz="1200">
              <a:latin typeface="Times New Roman"/>
              <a:cs typeface="Times New Roman"/>
            </a:endParaRPr>
          </a:p>
        </p:txBody>
      </p:sp>
      <p:sp>
        <p:nvSpPr>
          <p:cNvPr id="8" name="object 8"/>
          <p:cNvSpPr/>
          <p:nvPr/>
        </p:nvSpPr>
        <p:spPr>
          <a:xfrm>
            <a:off x="1954600" y="931163"/>
            <a:ext cx="3871382" cy="2613944"/>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727867" y="5709131"/>
            <a:ext cx="4320347" cy="1892923"/>
          </a:xfrm>
          <a:prstGeom prst="rect">
            <a:avLst/>
          </a:prstGeom>
          <a:blipFill>
            <a:blip r:embed="rId4" cstate="print"/>
            <a:stretch>
              <a:fillRect/>
            </a:stretch>
          </a:blipFill>
        </p:spPr>
        <p:txBody>
          <a:bodyPr wrap="square" lIns="0" tIns="0" rIns="0" bIns="0" rtlCol="0"/>
          <a:lstStyle/>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46140" cy="3126740"/>
          </a:xfrm>
          <a:prstGeom prst="rect">
            <a:avLst/>
          </a:prstGeom>
        </p:spPr>
        <p:txBody>
          <a:bodyPr wrap="square" lIns="0" tIns="24765" rIns="0" bIns="0" rtlCol="0" vert="horz">
            <a:spAutoFit/>
          </a:bodyPr>
          <a:lstStyle/>
          <a:p>
            <a:pPr marL="12700" marR="5080">
              <a:lnSpc>
                <a:spcPts val="1380"/>
              </a:lnSpc>
              <a:spcBef>
                <a:spcPts val="195"/>
              </a:spcBef>
            </a:pPr>
            <a:r>
              <a:rPr dirty="0" sz="1200">
                <a:latin typeface="Times New Roman"/>
                <a:cs typeface="Times New Roman"/>
              </a:rPr>
              <a:t>access </a:t>
            </a:r>
            <a:r>
              <a:rPr dirty="0" sz="1200" spc="-5">
                <a:latin typeface="Times New Roman"/>
                <a:cs typeface="Times New Roman"/>
              </a:rPr>
              <a:t>points </a:t>
            </a:r>
            <a:r>
              <a:rPr dirty="0" sz="1200">
                <a:latin typeface="Times New Roman"/>
                <a:cs typeface="Times New Roman"/>
              </a:rPr>
              <a:t>of each </a:t>
            </a:r>
            <a:r>
              <a:rPr dirty="0" sz="1200" spc="-5">
                <a:latin typeface="Times New Roman"/>
                <a:cs typeface="Times New Roman"/>
              </a:rPr>
              <a:t>application/service </a:t>
            </a:r>
            <a:r>
              <a:rPr dirty="0" sz="1200">
                <a:latin typeface="Times New Roman"/>
                <a:cs typeface="Times New Roman"/>
              </a:rPr>
              <a:t>and </a:t>
            </a:r>
            <a:r>
              <a:rPr dirty="0" sz="1200" spc="-5">
                <a:latin typeface="Times New Roman"/>
                <a:cs typeface="Times New Roman"/>
              </a:rPr>
              <a:t>data source. The PE </a:t>
            </a:r>
            <a:r>
              <a:rPr dirty="0" sz="1200">
                <a:latin typeface="Times New Roman"/>
                <a:cs typeface="Times New Roman"/>
              </a:rPr>
              <a:t>and </a:t>
            </a:r>
            <a:r>
              <a:rPr dirty="0" sz="1200" spc="-5">
                <a:latin typeface="Times New Roman"/>
                <a:cs typeface="Times New Roman"/>
              </a:rPr>
              <a:t>PA </a:t>
            </a:r>
            <a:r>
              <a:rPr dirty="0" sz="1200">
                <a:latin typeface="Times New Roman"/>
                <a:cs typeface="Times New Roman"/>
              </a:rPr>
              <a:t>may </a:t>
            </a:r>
            <a:r>
              <a:rPr dirty="0" sz="1200" spc="-5">
                <a:latin typeface="Times New Roman"/>
                <a:cs typeface="Times New Roman"/>
              </a:rPr>
              <a:t>be services  located </a:t>
            </a:r>
            <a:r>
              <a:rPr dirty="0" sz="1200">
                <a:latin typeface="Times New Roman"/>
                <a:cs typeface="Times New Roman"/>
              </a:rPr>
              <a:t>in </a:t>
            </a:r>
            <a:r>
              <a:rPr dirty="0" sz="1200" spc="-5">
                <a:latin typeface="Times New Roman"/>
                <a:cs typeface="Times New Roman"/>
              </a:rPr>
              <a:t>either cloud </a:t>
            </a:r>
            <a:r>
              <a:rPr dirty="0" sz="1200">
                <a:latin typeface="Times New Roman"/>
                <a:cs typeface="Times New Roman"/>
              </a:rPr>
              <a:t>or even on a </a:t>
            </a:r>
            <a:r>
              <a:rPr dirty="0" sz="1200" spc="-5">
                <a:latin typeface="Times New Roman"/>
                <a:cs typeface="Times New Roman"/>
              </a:rPr>
              <a:t>third cloud provider. The client (via </a:t>
            </a:r>
            <a:r>
              <a:rPr dirty="0" sz="1200">
                <a:latin typeface="Times New Roman"/>
                <a:cs typeface="Times New Roman"/>
              </a:rPr>
              <a:t>a </a:t>
            </a:r>
            <a:r>
              <a:rPr dirty="0" sz="1200" spc="-5">
                <a:latin typeface="Times New Roman"/>
                <a:cs typeface="Times New Roman"/>
              </a:rPr>
              <a:t>portal </a:t>
            </a:r>
            <a:r>
              <a:rPr dirty="0" sz="1200">
                <a:latin typeface="Times New Roman"/>
                <a:cs typeface="Times New Roman"/>
              </a:rPr>
              <a:t>or </a:t>
            </a:r>
            <a:r>
              <a:rPr dirty="0" sz="1200" spc="-5">
                <a:latin typeface="Times New Roman"/>
                <a:cs typeface="Times New Roman"/>
              </a:rPr>
              <a:t>local installed  </a:t>
            </a:r>
            <a:r>
              <a:rPr dirty="0" sz="1200">
                <a:latin typeface="Times New Roman"/>
                <a:cs typeface="Times New Roman"/>
              </a:rPr>
              <a:t>agent) </a:t>
            </a:r>
            <a:r>
              <a:rPr dirty="0" sz="1200" spc="-5">
                <a:latin typeface="Times New Roman"/>
                <a:cs typeface="Times New Roman"/>
              </a:rPr>
              <a:t>then accesses </a:t>
            </a:r>
            <a:r>
              <a:rPr dirty="0" sz="1200">
                <a:latin typeface="Times New Roman"/>
                <a:cs typeface="Times New Roman"/>
              </a:rPr>
              <a:t>the </a:t>
            </a:r>
            <a:r>
              <a:rPr dirty="0" sz="1200" spc="-5">
                <a:latin typeface="Times New Roman"/>
                <a:cs typeface="Times New Roman"/>
              </a:rPr>
              <a:t>PEPs directly. That way, </a:t>
            </a:r>
            <a:r>
              <a:rPr dirty="0" sz="1200">
                <a:latin typeface="Times New Roman"/>
                <a:cs typeface="Times New Roman"/>
              </a:rPr>
              <a:t>the </a:t>
            </a:r>
            <a:r>
              <a:rPr dirty="0" sz="1200" spc="-5">
                <a:latin typeface="Times New Roman"/>
                <a:cs typeface="Times New Roman"/>
              </a:rPr>
              <a:t>enterprise </a:t>
            </a:r>
            <a:r>
              <a:rPr dirty="0" sz="1200">
                <a:latin typeface="Times New Roman"/>
                <a:cs typeface="Times New Roman"/>
              </a:rPr>
              <a:t>can </a:t>
            </a:r>
            <a:r>
              <a:rPr dirty="0" sz="1200" spc="-5">
                <a:latin typeface="Times New Roman"/>
                <a:cs typeface="Times New Roman"/>
              </a:rPr>
              <a:t>still </a:t>
            </a:r>
            <a:r>
              <a:rPr dirty="0" sz="1200">
                <a:latin typeface="Times New Roman"/>
                <a:cs typeface="Times New Roman"/>
              </a:rPr>
              <a:t>manage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resources even when </a:t>
            </a:r>
            <a:r>
              <a:rPr dirty="0" sz="1200">
                <a:latin typeface="Times New Roman"/>
                <a:cs typeface="Times New Roman"/>
              </a:rPr>
              <a:t>hosted </a:t>
            </a:r>
            <a:r>
              <a:rPr dirty="0" sz="1200" spc="-5">
                <a:latin typeface="Times New Roman"/>
                <a:cs typeface="Times New Roman"/>
              </a:rPr>
              <a:t>outside the enterprise. One challenge </a:t>
            </a:r>
            <a:r>
              <a:rPr dirty="0" sz="1200">
                <a:latin typeface="Times New Roman"/>
                <a:cs typeface="Times New Roman"/>
              </a:rPr>
              <a:t>is that </a:t>
            </a:r>
            <a:r>
              <a:rPr dirty="0" sz="1200" spc="-5">
                <a:latin typeface="Times New Roman"/>
                <a:cs typeface="Times New Roman"/>
              </a:rPr>
              <a:t>different cloud  providers have </a:t>
            </a:r>
            <a:r>
              <a:rPr dirty="0" sz="1200">
                <a:latin typeface="Times New Roman"/>
                <a:cs typeface="Times New Roman"/>
              </a:rPr>
              <a:t>unique </a:t>
            </a:r>
            <a:r>
              <a:rPr dirty="0" sz="1200" spc="-5">
                <a:latin typeface="Times New Roman"/>
                <a:cs typeface="Times New Roman"/>
              </a:rPr>
              <a:t>ways </a:t>
            </a:r>
            <a:r>
              <a:rPr dirty="0" sz="1200">
                <a:latin typeface="Times New Roman"/>
                <a:cs typeface="Times New Roman"/>
              </a:rPr>
              <a:t>of </a:t>
            </a:r>
            <a:r>
              <a:rPr dirty="0" sz="1200" spc="-5">
                <a:latin typeface="Times New Roman"/>
                <a:cs typeface="Times New Roman"/>
              </a:rPr>
              <a:t>implementing similar functionality. Enterprise architects will  </a:t>
            </a:r>
            <a:r>
              <a:rPr dirty="0" sz="1200">
                <a:latin typeface="Times New Roman"/>
                <a:cs typeface="Times New Roman"/>
              </a:rPr>
              <a:t>need to be </a:t>
            </a:r>
            <a:r>
              <a:rPr dirty="0" sz="1200" spc="-5">
                <a:latin typeface="Times New Roman"/>
                <a:cs typeface="Times New Roman"/>
              </a:rPr>
              <a:t>aware </a:t>
            </a:r>
            <a:r>
              <a:rPr dirty="0" sz="1200">
                <a:latin typeface="Times New Roman"/>
                <a:cs typeface="Times New Roman"/>
              </a:rPr>
              <a:t>of </a:t>
            </a:r>
            <a:r>
              <a:rPr dirty="0" sz="1200" spc="-5">
                <a:latin typeface="Times New Roman"/>
                <a:cs typeface="Times New Roman"/>
              </a:rPr>
              <a:t>the </a:t>
            </a:r>
            <a:r>
              <a:rPr dirty="0" sz="1200">
                <a:latin typeface="Times New Roman"/>
                <a:cs typeface="Times New Roman"/>
              </a:rPr>
              <a:t>how to </a:t>
            </a:r>
            <a:r>
              <a:rPr dirty="0" sz="1200" spc="-5">
                <a:latin typeface="Times New Roman"/>
                <a:cs typeface="Times New Roman"/>
              </a:rPr>
              <a:t>implement their enterprise ZTA with each </a:t>
            </a:r>
            <a:r>
              <a:rPr dirty="0" sz="1200">
                <a:latin typeface="Times New Roman"/>
                <a:cs typeface="Times New Roman"/>
              </a:rPr>
              <a:t>cloud </a:t>
            </a:r>
            <a:r>
              <a:rPr dirty="0" sz="1200" spc="-5">
                <a:latin typeface="Times New Roman"/>
                <a:cs typeface="Times New Roman"/>
              </a:rPr>
              <a:t>provider </a:t>
            </a:r>
            <a:r>
              <a:rPr dirty="0" sz="1200">
                <a:latin typeface="Times New Roman"/>
                <a:cs typeface="Times New Roman"/>
              </a:rPr>
              <a:t>they  </a:t>
            </a:r>
            <a:r>
              <a:rPr dirty="0" sz="1200" spc="-5">
                <a:latin typeface="Times New Roman"/>
                <a:cs typeface="Times New Roman"/>
              </a:rPr>
              <a:t>utilize.</a:t>
            </a:r>
            <a:endParaRPr sz="1200">
              <a:latin typeface="Times New Roman"/>
              <a:cs typeface="Times New Roman"/>
            </a:endParaRPr>
          </a:p>
          <a:p>
            <a:pPr marL="12700">
              <a:lnSpc>
                <a:spcPct val="100000"/>
              </a:lnSpc>
              <a:spcBef>
                <a:spcPts val="1110"/>
              </a:spcBef>
              <a:tabLst>
                <a:tab pos="377825" algn="l"/>
              </a:tabLst>
            </a:pPr>
            <a:r>
              <a:rPr dirty="0" sz="1100" spc="-5" b="1">
                <a:latin typeface="Arial"/>
                <a:cs typeface="Arial"/>
              </a:rPr>
              <a:t>4.3	Enterprise with Contracted Services and/or Nonemployee</a:t>
            </a:r>
            <a:r>
              <a:rPr dirty="0" sz="1100" spc="95" b="1">
                <a:latin typeface="Arial"/>
                <a:cs typeface="Arial"/>
              </a:rPr>
              <a:t> </a:t>
            </a:r>
            <a:r>
              <a:rPr dirty="0" sz="1100" spc="-5" b="1">
                <a:latin typeface="Arial"/>
                <a:cs typeface="Arial"/>
              </a:rPr>
              <a:t>Access</a:t>
            </a:r>
            <a:endParaRPr sz="1100">
              <a:latin typeface="Arial"/>
              <a:cs typeface="Arial"/>
            </a:endParaRPr>
          </a:p>
          <a:p>
            <a:pPr>
              <a:lnSpc>
                <a:spcPct val="100000"/>
              </a:lnSpc>
              <a:spcBef>
                <a:spcPts val="20"/>
              </a:spcBef>
            </a:pPr>
            <a:endParaRPr sz="1050">
              <a:latin typeface="Arial"/>
              <a:cs typeface="Arial"/>
            </a:endParaRPr>
          </a:p>
          <a:p>
            <a:pPr marL="12700" marR="25400">
              <a:lnSpc>
                <a:spcPts val="1380"/>
              </a:lnSpc>
            </a:pPr>
            <a:r>
              <a:rPr dirty="0" sz="1200" spc="-5">
                <a:latin typeface="Times New Roman"/>
                <a:cs typeface="Times New Roman"/>
              </a:rPr>
              <a:t>Another common scenario </a:t>
            </a:r>
            <a:r>
              <a:rPr dirty="0" sz="1200">
                <a:latin typeface="Times New Roman"/>
                <a:cs typeface="Times New Roman"/>
              </a:rPr>
              <a:t>is an </a:t>
            </a:r>
            <a:r>
              <a:rPr dirty="0" sz="1200" spc="-5">
                <a:latin typeface="Times New Roman"/>
                <a:cs typeface="Times New Roman"/>
              </a:rPr>
              <a:t>enterprise that includes on-site visitors and/or contracted service  providers that require limited access </a:t>
            </a:r>
            <a:r>
              <a:rPr dirty="0" sz="1200">
                <a:latin typeface="Times New Roman"/>
                <a:cs typeface="Times New Roman"/>
              </a:rPr>
              <a:t>to </a:t>
            </a:r>
            <a:r>
              <a:rPr dirty="0" sz="1200" spc="-5">
                <a:latin typeface="Times New Roman"/>
                <a:cs typeface="Times New Roman"/>
              </a:rPr>
              <a:t>enterprise resources to </a:t>
            </a:r>
            <a:r>
              <a:rPr dirty="0" sz="1200">
                <a:latin typeface="Times New Roman"/>
                <a:cs typeface="Times New Roman"/>
              </a:rPr>
              <a:t>do </a:t>
            </a:r>
            <a:r>
              <a:rPr dirty="0" sz="1200" spc="-5">
                <a:latin typeface="Times New Roman"/>
                <a:cs typeface="Times New Roman"/>
              </a:rPr>
              <a:t>their work </a:t>
            </a:r>
            <a:r>
              <a:rPr dirty="0" sz="1200">
                <a:latin typeface="Times New Roman"/>
                <a:cs typeface="Times New Roman"/>
              </a:rPr>
              <a:t>(see </a:t>
            </a:r>
            <a:r>
              <a:rPr dirty="0" sz="1200" spc="-5">
                <a:latin typeface="Times New Roman"/>
                <a:cs typeface="Times New Roman"/>
              </a:rPr>
              <a:t>Figure </a:t>
            </a:r>
            <a:r>
              <a:rPr dirty="0" sz="1200">
                <a:latin typeface="Times New Roman"/>
                <a:cs typeface="Times New Roman"/>
              </a:rPr>
              <a:t>10). </a:t>
            </a:r>
            <a:r>
              <a:rPr dirty="0" sz="1200" spc="-5">
                <a:latin typeface="Times New Roman"/>
                <a:cs typeface="Times New Roman"/>
              </a:rPr>
              <a:t>For  example, </a:t>
            </a:r>
            <a:r>
              <a:rPr dirty="0" sz="1200">
                <a:latin typeface="Times New Roman"/>
                <a:cs typeface="Times New Roman"/>
              </a:rPr>
              <a:t>an </a:t>
            </a:r>
            <a:r>
              <a:rPr dirty="0" sz="1200" spc="-5">
                <a:latin typeface="Times New Roman"/>
                <a:cs typeface="Times New Roman"/>
              </a:rPr>
              <a:t>enterprise has </a:t>
            </a:r>
            <a:r>
              <a:rPr dirty="0" sz="1200">
                <a:latin typeface="Times New Roman"/>
                <a:cs typeface="Times New Roman"/>
              </a:rPr>
              <a:t>its </a:t>
            </a:r>
            <a:r>
              <a:rPr dirty="0" sz="1200" spc="-5">
                <a:latin typeface="Times New Roman"/>
                <a:cs typeface="Times New Roman"/>
              </a:rPr>
              <a:t>own internal applications/services, databases, </a:t>
            </a:r>
            <a:r>
              <a:rPr dirty="0" sz="1200">
                <a:latin typeface="Times New Roman"/>
                <a:cs typeface="Times New Roman"/>
              </a:rPr>
              <a:t>and </a:t>
            </a:r>
            <a:r>
              <a:rPr dirty="0" sz="1200" spc="-5">
                <a:latin typeface="Times New Roman"/>
                <a:cs typeface="Times New Roman"/>
              </a:rPr>
              <a:t>assets. These  </a:t>
            </a:r>
            <a:r>
              <a:rPr dirty="0" sz="1200">
                <a:latin typeface="Times New Roman"/>
                <a:cs typeface="Times New Roman"/>
              </a:rPr>
              <a:t>include </a:t>
            </a:r>
            <a:r>
              <a:rPr dirty="0" sz="1200" spc="-5">
                <a:latin typeface="Times New Roman"/>
                <a:cs typeface="Times New Roman"/>
              </a:rPr>
              <a:t>services contracted </a:t>
            </a:r>
            <a:r>
              <a:rPr dirty="0" sz="1200">
                <a:latin typeface="Times New Roman"/>
                <a:cs typeface="Times New Roman"/>
              </a:rPr>
              <a:t>out to </a:t>
            </a:r>
            <a:r>
              <a:rPr dirty="0" sz="1200" spc="-5">
                <a:latin typeface="Times New Roman"/>
                <a:cs typeface="Times New Roman"/>
              </a:rPr>
              <a:t>providers who </a:t>
            </a:r>
            <a:r>
              <a:rPr dirty="0" sz="1200">
                <a:latin typeface="Times New Roman"/>
                <a:cs typeface="Times New Roman"/>
              </a:rPr>
              <a:t>may </a:t>
            </a:r>
            <a:r>
              <a:rPr dirty="0" sz="1200" spc="-5">
                <a:latin typeface="Times New Roman"/>
                <a:cs typeface="Times New Roman"/>
              </a:rPr>
              <a:t>occasionally </a:t>
            </a:r>
            <a:r>
              <a:rPr dirty="0" sz="1200">
                <a:latin typeface="Times New Roman"/>
                <a:cs typeface="Times New Roman"/>
              </a:rPr>
              <a:t>be </a:t>
            </a:r>
            <a:r>
              <a:rPr dirty="0" sz="1200" spc="-5">
                <a:latin typeface="Times New Roman"/>
                <a:cs typeface="Times New Roman"/>
              </a:rPr>
              <a:t>on-site </a:t>
            </a:r>
            <a:r>
              <a:rPr dirty="0" sz="1200">
                <a:latin typeface="Times New Roman"/>
                <a:cs typeface="Times New Roman"/>
              </a:rPr>
              <a:t>to </a:t>
            </a:r>
            <a:r>
              <a:rPr dirty="0" sz="1200" spc="-5">
                <a:latin typeface="Times New Roman"/>
                <a:cs typeface="Times New Roman"/>
              </a:rPr>
              <a:t>provide  maintenance </a:t>
            </a:r>
            <a:r>
              <a:rPr dirty="0" sz="1200">
                <a:latin typeface="Times New Roman"/>
                <a:cs typeface="Times New Roman"/>
              </a:rPr>
              <a:t>(e.g., </a:t>
            </a:r>
            <a:r>
              <a:rPr dirty="0" sz="1200" spc="-5">
                <a:latin typeface="Times New Roman"/>
                <a:cs typeface="Times New Roman"/>
              </a:rPr>
              <a:t>smart </a:t>
            </a:r>
            <a:r>
              <a:rPr dirty="0" sz="1200">
                <a:latin typeface="Times New Roman"/>
                <a:cs typeface="Times New Roman"/>
              </a:rPr>
              <a:t>heating and </a:t>
            </a:r>
            <a:r>
              <a:rPr dirty="0" sz="1200" spc="-5">
                <a:latin typeface="Times New Roman"/>
                <a:cs typeface="Times New Roman"/>
              </a:rPr>
              <a:t>lighting systems that are owned </a:t>
            </a:r>
            <a:r>
              <a:rPr dirty="0" sz="1200">
                <a:latin typeface="Times New Roman"/>
                <a:cs typeface="Times New Roman"/>
              </a:rPr>
              <a:t>and managed by </a:t>
            </a:r>
            <a:r>
              <a:rPr dirty="0" sz="1200" spc="-5">
                <a:latin typeface="Times New Roman"/>
                <a:cs typeface="Times New Roman"/>
              </a:rPr>
              <a:t>external  providers). These visitors </a:t>
            </a:r>
            <a:r>
              <a:rPr dirty="0" sz="1200">
                <a:latin typeface="Times New Roman"/>
                <a:cs typeface="Times New Roman"/>
              </a:rPr>
              <a:t>and </a:t>
            </a:r>
            <a:r>
              <a:rPr dirty="0" sz="1200" spc="-5">
                <a:latin typeface="Times New Roman"/>
                <a:cs typeface="Times New Roman"/>
              </a:rPr>
              <a:t>service providers will </a:t>
            </a:r>
            <a:r>
              <a:rPr dirty="0" sz="1200">
                <a:latin typeface="Times New Roman"/>
                <a:cs typeface="Times New Roman"/>
              </a:rPr>
              <a:t>need </a:t>
            </a:r>
            <a:r>
              <a:rPr dirty="0" sz="1200" spc="-5">
                <a:latin typeface="Times New Roman"/>
                <a:cs typeface="Times New Roman"/>
              </a:rPr>
              <a:t>network connectivity </a:t>
            </a:r>
            <a:r>
              <a:rPr dirty="0" sz="1200">
                <a:latin typeface="Times New Roman"/>
                <a:cs typeface="Times New Roman"/>
              </a:rPr>
              <a:t>to </a:t>
            </a:r>
            <a:r>
              <a:rPr dirty="0" sz="1200" spc="-5">
                <a:latin typeface="Times New Roman"/>
                <a:cs typeface="Times New Roman"/>
              </a:rPr>
              <a:t>perform their  </a:t>
            </a:r>
            <a:r>
              <a:rPr dirty="0" sz="1200">
                <a:latin typeface="Times New Roman"/>
                <a:cs typeface="Times New Roman"/>
              </a:rPr>
              <a:t>tasks. A </a:t>
            </a:r>
            <a:r>
              <a:rPr dirty="0" sz="1200" spc="-5">
                <a:latin typeface="Times New Roman"/>
                <a:cs typeface="Times New Roman"/>
              </a:rPr>
              <a:t>zero </a:t>
            </a:r>
            <a:r>
              <a:rPr dirty="0" sz="1200">
                <a:latin typeface="Times New Roman"/>
                <a:cs typeface="Times New Roman"/>
              </a:rPr>
              <a:t>trust </a:t>
            </a:r>
            <a:r>
              <a:rPr dirty="0" sz="1200" spc="-5">
                <a:latin typeface="Times New Roman"/>
                <a:cs typeface="Times New Roman"/>
              </a:rPr>
              <a:t>enterprise could facilitate </a:t>
            </a:r>
            <a:r>
              <a:rPr dirty="0" sz="1200">
                <a:latin typeface="Times New Roman"/>
                <a:cs typeface="Times New Roman"/>
              </a:rPr>
              <a:t>this by </a:t>
            </a:r>
            <a:r>
              <a:rPr dirty="0" sz="1200" spc="-5">
                <a:latin typeface="Times New Roman"/>
                <a:cs typeface="Times New Roman"/>
              </a:rPr>
              <a:t>allowing </a:t>
            </a:r>
            <a:r>
              <a:rPr dirty="0" sz="1200">
                <a:latin typeface="Times New Roman"/>
                <a:cs typeface="Times New Roman"/>
              </a:rPr>
              <a:t>these </a:t>
            </a:r>
            <a:r>
              <a:rPr dirty="0" sz="1200" spc="-5">
                <a:latin typeface="Times New Roman"/>
                <a:cs typeface="Times New Roman"/>
              </a:rPr>
              <a:t>devices </a:t>
            </a:r>
            <a:r>
              <a:rPr dirty="0" sz="1200">
                <a:latin typeface="Times New Roman"/>
                <a:cs typeface="Times New Roman"/>
              </a:rPr>
              <a:t>and any </a:t>
            </a:r>
            <a:r>
              <a:rPr dirty="0" sz="1200" spc="-5">
                <a:latin typeface="Times New Roman"/>
                <a:cs typeface="Times New Roman"/>
              </a:rPr>
              <a:t>visiting  service technician access </a:t>
            </a:r>
            <a:r>
              <a:rPr dirty="0" sz="1200">
                <a:latin typeface="Times New Roman"/>
                <a:cs typeface="Times New Roman"/>
              </a:rPr>
              <a:t>to the </a:t>
            </a:r>
            <a:r>
              <a:rPr dirty="0" sz="1200" spc="-5">
                <a:latin typeface="Times New Roman"/>
                <a:cs typeface="Times New Roman"/>
              </a:rPr>
              <a:t>internet while obscuring enterprise</a:t>
            </a:r>
            <a:r>
              <a:rPr dirty="0" sz="1200" spc="40">
                <a:latin typeface="Times New Roman"/>
                <a:cs typeface="Times New Roman"/>
              </a:rPr>
              <a:t> </a:t>
            </a:r>
            <a:r>
              <a:rPr dirty="0" sz="1200" spc="-5">
                <a:latin typeface="Times New Roman"/>
                <a:cs typeface="Times New Roman"/>
              </a:rPr>
              <a:t>resources.</a:t>
            </a:r>
            <a:endParaRPr sz="1200">
              <a:latin typeface="Times New Roman"/>
              <a:cs typeface="Times New Roman"/>
            </a:endParaRPr>
          </a:p>
        </p:txBody>
      </p:sp>
      <p:sp>
        <p:nvSpPr>
          <p:cNvPr id="7" name="object 7"/>
          <p:cNvSpPr txBox="1"/>
          <p:nvPr/>
        </p:nvSpPr>
        <p:spPr>
          <a:xfrm>
            <a:off x="901700" y="8085835"/>
            <a:ext cx="5892165" cy="1015365"/>
          </a:xfrm>
          <a:prstGeom prst="rect">
            <a:avLst/>
          </a:prstGeom>
        </p:spPr>
        <p:txBody>
          <a:bodyPr wrap="square" lIns="0" tIns="12700" rIns="0" bIns="0" rtlCol="0" vert="horz">
            <a:spAutoFit/>
          </a:bodyPr>
          <a:lstStyle/>
          <a:p>
            <a:pPr algn="ctr" marL="76200">
              <a:lnSpc>
                <a:spcPct val="100000"/>
              </a:lnSpc>
              <a:spcBef>
                <a:spcPts val="100"/>
              </a:spcBef>
            </a:pPr>
            <a:r>
              <a:rPr dirty="0" sz="900" spc="-5" b="1">
                <a:latin typeface="Arial"/>
                <a:cs typeface="Arial"/>
              </a:rPr>
              <a:t>Figure 10: Enterprise </a:t>
            </a:r>
            <a:r>
              <a:rPr dirty="0" sz="900" b="1">
                <a:latin typeface="Arial"/>
                <a:cs typeface="Arial"/>
              </a:rPr>
              <a:t>with </a:t>
            </a:r>
            <a:r>
              <a:rPr dirty="0" sz="900" spc="-5" b="1">
                <a:latin typeface="Arial"/>
                <a:cs typeface="Arial"/>
              </a:rPr>
              <a:t>Nonemployee</a:t>
            </a:r>
            <a:r>
              <a:rPr dirty="0" sz="900" b="1">
                <a:latin typeface="Arial"/>
                <a:cs typeface="Arial"/>
              </a:rPr>
              <a:t> </a:t>
            </a:r>
            <a:r>
              <a:rPr dirty="0" sz="900" spc="-5" b="1">
                <a:latin typeface="Arial"/>
                <a:cs typeface="Arial"/>
              </a:rPr>
              <a:t>Access</a:t>
            </a:r>
            <a:endParaRPr sz="900">
              <a:latin typeface="Arial"/>
              <a:cs typeface="Arial"/>
            </a:endParaRPr>
          </a:p>
          <a:p>
            <a:pPr>
              <a:lnSpc>
                <a:spcPct val="100000"/>
              </a:lnSpc>
              <a:spcBef>
                <a:spcPts val="20"/>
              </a:spcBef>
            </a:pPr>
            <a:endParaRPr sz="1050">
              <a:latin typeface="Arial"/>
              <a:cs typeface="Arial"/>
            </a:endParaRPr>
          </a:p>
          <a:p>
            <a:pPr marL="12700" marR="5080">
              <a:lnSpc>
                <a:spcPts val="1380"/>
              </a:lnSpc>
            </a:pPr>
            <a:r>
              <a:rPr dirty="0" sz="1200">
                <a:latin typeface="Times New Roman"/>
                <a:cs typeface="Times New Roman"/>
              </a:rPr>
              <a:t>In this </a:t>
            </a:r>
            <a:r>
              <a:rPr dirty="0" sz="1200" spc="-5">
                <a:latin typeface="Times New Roman"/>
                <a:cs typeface="Times New Roman"/>
              </a:rPr>
              <a:t>example, </a:t>
            </a:r>
            <a:r>
              <a:rPr dirty="0" sz="1200">
                <a:latin typeface="Times New Roman"/>
                <a:cs typeface="Times New Roman"/>
              </a:rPr>
              <a:t>the </a:t>
            </a:r>
            <a:r>
              <a:rPr dirty="0" sz="1200" spc="-5">
                <a:latin typeface="Times New Roman"/>
                <a:cs typeface="Times New Roman"/>
              </a:rPr>
              <a:t>organization also </a:t>
            </a:r>
            <a:r>
              <a:rPr dirty="0" sz="1200">
                <a:latin typeface="Times New Roman"/>
                <a:cs typeface="Times New Roman"/>
              </a:rPr>
              <a:t>has a </a:t>
            </a:r>
            <a:r>
              <a:rPr dirty="0" sz="1200" spc="-5">
                <a:latin typeface="Times New Roman"/>
                <a:cs typeface="Times New Roman"/>
              </a:rPr>
              <a:t>conference center where visitors interact with  employees. Again, with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approach of </a:t>
            </a:r>
            <a:r>
              <a:rPr dirty="0" sz="1200" spc="-5">
                <a:latin typeface="Times New Roman"/>
                <a:cs typeface="Times New Roman"/>
              </a:rPr>
              <a:t>SDPs, employee </a:t>
            </a:r>
            <a:r>
              <a:rPr dirty="0" sz="1200">
                <a:latin typeface="Times New Roman"/>
                <a:cs typeface="Times New Roman"/>
              </a:rPr>
              <a:t>devices and </a:t>
            </a:r>
            <a:r>
              <a:rPr dirty="0" sz="1200" spc="-5">
                <a:latin typeface="Times New Roman"/>
                <a:cs typeface="Times New Roman"/>
              </a:rPr>
              <a:t>subjects are  differentiated </a:t>
            </a:r>
            <a:r>
              <a:rPr dirty="0" sz="1200">
                <a:latin typeface="Times New Roman"/>
                <a:cs typeface="Times New Roman"/>
              </a:rPr>
              <a:t>and may </a:t>
            </a:r>
            <a:r>
              <a:rPr dirty="0" sz="1200" spc="-5">
                <a:latin typeface="Times New Roman"/>
                <a:cs typeface="Times New Roman"/>
              </a:rPr>
              <a:t>be </a:t>
            </a:r>
            <a:r>
              <a:rPr dirty="0" sz="1200">
                <a:latin typeface="Times New Roman"/>
                <a:cs typeface="Times New Roman"/>
              </a:rPr>
              <a:t>able to </a:t>
            </a:r>
            <a:r>
              <a:rPr dirty="0" sz="1200" spc="-5">
                <a:latin typeface="Times New Roman"/>
                <a:cs typeface="Times New Roman"/>
              </a:rPr>
              <a:t>access appropriate enterprise resources. Visitors </a:t>
            </a:r>
            <a:r>
              <a:rPr dirty="0" sz="1200">
                <a:latin typeface="Times New Roman"/>
                <a:cs typeface="Times New Roman"/>
              </a:rPr>
              <a:t>to </a:t>
            </a:r>
            <a:r>
              <a:rPr dirty="0" sz="1200" spc="-5">
                <a:latin typeface="Times New Roman"/>
                <a:cs typeface="Times New Roman"/>
              </a:rPr>
              <a:t>the </a:t>
            </a:r>
            <a:r>
              <a:rPr dirty="0" sz="1200">
                <a:latin typeface="Times New Roman"/>
                <a:cs typeface="Times New Roman"/>
              </a:rPr>
              <a:t>campus  can have </a:t>
            </a:r>
            <a:r>
              <a:rPr dirty="0" sz="1200" spc="-5">
                <a:latin typeface="Times New Roman"/>
                <a:cs typeface="Times New Roman"/>
              </a:rPr>
              <a:t>internet access but </a:t>
            </a:r>
            <a:r>
              <a:rPr dirty="0" sz="1200">
                <a:latin typeface="Times New Roman"/>
                <a:cs typeface="Times New Roman"/>
              </a:rPr>
              <a:t>cannot </a:t>
            </a:r>
            <a:r>
              <a:rPr dirty="0" sz="1200" spc="-5">
                <a:latin typeface="Times New Roman"/>
                <a:cs typeface="Times New Roman"/>
              </a:rPr>
              <a:t>access enterprise resources. They </a:t>
            </a:r>
            <a:r>
              <a:rPr dirty="0" sz="1200">
                <a:latin typeface="Times New Roman"/>
                <a:cs typeface="Times New Roman"/>
              </a:rPr>
              <a:t>may </a:t>
            </a:r>
            <a:r>
              <a:rPr dirty="0" sz="1200" spc="-5">
                <a:latin typeface="Times New Roman"/>
                <a:cs typeface="Times New Roman"/>
              </a:rPr>
              <a:t>not </a:t>
            </a:r>
            <a:r>
              <a:rPr dirty="0" sz="1200">
                <a:latin typeface="Times New Roman"/>
                <a:cs typeface="Times New Roman"/>
              </a:rPr>
              <a:t>even be able</a:t>
            </a:r>
            <a:r>
              <a:rPr dirty="0" sz="1200" spc="50">
                <a:latin typeface="Times New Roman"/>
                <a:cs typeface="Times New Roman"/>
              </a:rPr>
              <a:t> </a:t>
            </a:r>
            <a:r>
              <a:rPr dirty="0" sz="1200">
                <a:latin typeface="Times New Roman"/>
                <a:cs typeface="Times New Roman"/>
              </a:rPr>
              <a:t>to</a:t>
            </a:r>
            <a:endParaRPr sz="1200">
              <a:latin typeface="Times New Roman"/>
              <a:cs typeface="Times New Roman"/>
            </a:endParaRPr>
          </a:p>
        </p:txBody>
      </p:sp>
      <p:sp>
        <p:nvSpPr>
          <p:cNvPr id="8" name="object 8"/>
          <p:cNvSpPr/>
          <p:nvPr/>
        </p:nvSpPr>
        <p:spPr>
          <a:xfrm>
            <a:off x="1543050" y="4184203"/>
            <a:ext cx="4639699" cy="3768904"/>
          </a:xfrm>
          <a:prstGeom prst="rect">
            <a:avLst/>
          </a:prstGeom>
          <a:blipFill>
            <a:blip r:embed="rId2" cstate="print"/>
            <a:stretch>
              <a:fillRect/>
            </a:stretch>
          </a:blipFill>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52490" cy="3454400"/>
          </a:xfrm>
          <a:prstGeom prst="rect">
            <a:avLst/>
          </a:prstGeom>
        </p:spPr>
        <p:txBody>
          <a:bodyPr wrap="square" lIns="0" tIns="24765" rIns="0" bIns="0" rtlCol="0" vert="horz">
            <a:spAutoFit/>
          </a:bodyPr>
          <a:lstStyle/>
          <a:p>
            <a:pPr marL="12700" marR="80010">
              <a:lnSpc>
                <a:spcPts val="1380"/>
              </a:lnSpc>
              <a:spcBef>
                <a:spcPts val="195"/>
              </a:spcBef>
            </a:pPr>
            <a:r>
              <a:rPr dirty="0" sz="1200" spc="-5">
                <a:latin typeface="Times New Roman"/>
                <a:cs typeface="Times New Roman"/>
              </a:rPr>
              <a:t>discover enterprise services </a:t>
            </a:r>
            <a:r>
              <a:rPr dirty="0" sz="1200">
                <a:latin typeface="Times New Roman"/>
                <a:cs typeface="Times New Roman"/>
              </a:rPr>
              <a:t>via </a:t>
            </a:r>
            <a:r>
              <a:rPr dirty="0" sz="1200" spc="-5">
                <a:latin typeface="Times New Roman"/>
                <a:cs typeface="Times New Roman"/>
              </a:rPr>
              <a:t>network scans (i.e., prevent active network reconnaissance/east-  west movement).</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a:latin typeface="Times New Roman"/>
                <a:cs typeface="Times New Roman"/>
              </a:rPr>
              <a:t>In this </a:t>
            </a:r>
            <a:r>
              <a:rPr dirty="0" sz="1200" spc="-5">
                <a:latin typeface="Times New Roman"/>
                <a:cs typeface="Times New Roman"/>
              </a:rPr>
              <a:t>use case, </a:t>
            </a:r>
            <a:r>
              <a:rPr dirty="0" sz="1200">
                <a:latin typeface="Times New Roman"/>
                <a:cs typeface="Times New Roman"/>
              </a:rPr>
              <a:t>the </a:t>
            </a:r>
            <a:r>
              <a:rPr dirty="0" sz="1200" spc="-5">
                <a:latin typeface="Times New Roman"/>
                <a:cs typeface="Times New Roman"/>
              </a:rPr>
              <a:t>PE(s) </a:t>
            </a:r>
            <a:r>
              <a:rPr dirty="0" sz="1200">
                <a:latin typeface="Times New Roman"/>
                <a:cs typeface="Times New Roman"/>
              </a:rPr>
              <a:t>and </a:t>
            </a:r>
            <a:r>
              <a:rPr dirty="0" sz="1200" spc="-5">
                <a:latin typeface="Times New Roman"/>
                <a:cs typeface="Times New Roman"/>
              </a:rPr>
              <a:t>PA(s) </a:t>
            </a:r>
            <a:r>
              <a:rPr dirty="0" sz="1200">
                <a:latin typeface="Times New Roman"/>
                <a:cs typeface="Times New Roman"/>
              </a:rPr>
              <a:t>could be </a:t>
            </a:r>
            <a:r>
              <a:rPr dirty="0" sz="1200" spc="-5">
                <a:latin typeface="Times New Roman"/>
                <a:cs typeface="Times New Roman"/>
              </a:rPr>
              <a:t>hosted </a:t>
            </a:r>
            <a:r>
              <a:rPr dirty="0" sz="1200">
                <a:latin typeface="Times New Roman"/>
                <a:cs typeface="Times New Roman"/>
              </a:rPr>
              <a:t>as a </a:t>
            </a:r>
            <a:r>
              <a:rPr dirty="0" sz="1200" spc="-5">
                <a:latin typeface="Times New Roman"/>
                <a:cs typeface="Times New Roman"/>
              </a:rPr>
              <a:t>cloud service or </a:t>
            </a:r>
            <a:r>
              <a:rPr dirty="0" sz="1200">
                <a:latin typeface="Times New Roman"/>
                <a:cs typeface="Times New Roman"/>
              </a:rPr>
              <a:t>on the </a:t>
            </a:r>
            <a:r>
              <a:rPr dirty="0" sz="1200" spc="-5">
                <a:latin typeface="Times New Roman"/>
                <a:cs typeface="Times New Roman"/>
              </a:rPr>
              <a:t>LAN </a:t>
            </a:r>
            <a:r>
              <a:rPr dirty="0" sz="1200">
                <a:latin typeface="Times New Roman"/>
                <a:cs typeface="Times New Roman"/>
              </a:rPr>
              <a:t>(assuming  </a:t>
            </a:r>
            <a:r>
              <a:rPr dirty="0" sz="1200" spc="-5">
                <a:latin typeface="Times New Roman"/>
                <a:cs typeface="Times New Roman"/>
              </a:rPr>
              <a:t>little or </a:t>
            </a:r>
            <a:r>
              <a:rPr dirty="0" sz="1200">
                <a:latin typeface="Times New Roman"/>
                <a:cs typeface="Times New Roman"/>
              </a:rPr>
              <a:t>no </a:t>
            </a:r>
            <a:r>
              <a:rPr dirty="0" sz="1200" spc="-5">
                <a:latin typeface="Times New Roman"/>
                <a:cs typeface="Times New Roman"/>
              </a:rPr>
              <a:t>use </a:t>
            </a:r>
            <a:r>
              <a:rPr dirty="0" sz="1200">
                <a:latin typeface="Times New Roman"/>
                <a:cs typeface="Times New Roman"/>
              </a:rPr>
              <a:t>of </a:t>
            </a:r>
            <a:r>
              <a:rPr dirty="0" sz="1200" spc="-5">
                <a:latin typeface="Times New Roman"/>
                <a:cs typeface="Times New Roman"/>
              </a:rPr>
              <a:t>cloud-hosted services). The enterprise assets </a:t>
            </a:r>
            <a:r>
              <a:rPr dirty="0" sz="1200">
                <a:latin typeface="Times New Roman"/>
                <a:cs typeface="Times New Roman"/>
              </a:rPr>
              <a:t>could </a:t>
            </a:r>
            <a:r>
              <a:rPr dirty="0" sz="1200" spc="-5">
                <a:latin typeface="Times New Roman"/>
                <a:cs typeface="Times New Roman"/>
              </a:rPr>
              <a:t>have </a:t>
            </a:r>
            <a:r>
              <a:rPr dirty="0" sz="1200">
                <a:latin typeface="Times New Roman"/>
                <a:cs typeface="Times New Roman"/>
              </a:rPr>
              <a:t>an </a:t>
            </a:r>
            <a:r>
              <a:rPr dirty="0" sz="1200" spc="-5">
                <a:latin typeface="Times New Roman"/>
                <a:cs typeface="Times New Roman"/>
              </a:rPr>
              <a:t>installed </a:t>
            </a:r>
            <a:r>
              <a:rPr dirty="0" sz="1200">
                <a:latin typeface="Times New Roman"/>
                <a:cs typeface="Times New Roman"/>
              </a:rPr>
              <a:t>agent </a:t>
            </a:r>
            <a:r>
              <a:rPr dirty="0" sz="1200" spc="-5">
                <a:latin typeface="Times New Roman"/>
                <a:cs typeface="Times New Roman"/>
              </a:rPr>
              <a:t>(see  S</a:t>
            </a:r>
            <a:r>
              <a:rPr dirty="0" sz="1200" spc="-5">
                <a:latin typeface="Times New Roman"/>
                <a:cs typeface="Times New Roman"/>
                <a:hlinkClick r:id="rId2" action="ppaction://hlinksldjump"/>
              </a:rPr>
              <a:t>ection 3.2.1</a:t>
            </a:r>
            <a:r>
              <a:rPr dirty="0" sz="1200" spc="-5">
                <a:latin typeface="Times New Roman"/>
                <a:cs typeface="Times New Roman"/>
              </a:rPr>
              <a:t>) </a:t>
            </a:r>
            <a:r>
              <a:rPr dirty="0" sz="1200">
                <a:latin typeface="Times New Roman"/>
                <a:cs typeface="Times New Roman"/>
              </a:rPr>
              <a:t>or </a:t>
            </a:r>
            <a:r>
              <a:rPr dirty="0" sz="1200" spc="-5">
                <a:latin typeface="Times New Roman"/>
                <a:cs typeface="Times New Roman"/>
              </a:rPr>
              <a:t>access resources via </a:t>
            </a:r>
            <a:r>
              <a:rPr dirty="0" sz="1200">
                <a:latin typeface="Times New Roman"/>
                <a:cs typeface="Times New Roman"/>
              </a:rPr>
              <a:t>a </a:t>
            </a:r>
            <a:r>
              <a:rPr dirty="0" sz="1200" spc="-5">
                <a:latin typeface="Times New Roman"/>
                <a:cs typeface="Times New Roman"/>
              </a:rPr>
              <a:t>portal (see Section </a:t>
            </a:r>
            <a:r>
              <a:rPr dirty="0" sz="1200" spc="-5">
                <a:latin typeface="Times New Roman"/>
                <a:cs typeface="Times New Roman"/>
                <a:hlinkClick r:id="rId3" action="ppaction://hlinksldjump"/>
              </a:rPr>
              <a:t>3.2.3</a:t>
            </a:r>
            <a:r>
              <a:rPr dirty="0" sz="1200" spc="-5">
                <a:latin typeface="Times New Roman"/>
                <a:cs typeface="Times New Roman"/>
              </a:rPr>
              <a:t>). The PA(s) ensures </a:t>
            </a:r>
            <a:r>
              <a:rPr dirty="0" sz="1200">
                <a:latin typeface="Times New Roman"/>
                <a:cs typeface="Times New Roman"/>
              </a:rPr>
              <a:t>that </a:t>
            </a:r>
            <a:r>
              <a:rPr dirty="0" sz="1200" spc="-5">
                <a:latin typeface="Times New Roman"/>
                <a:cs typeface="Times New Roman"/>
              </a:rPr>
              <a:t>all  nonenterprise assets (those that </a:t>
            </a:r>
            <a:r>
              <a:rPr dirty="0" sz="1200">
                <a:latin typeface="Times New Roman"/>
                <a:cs typeface="Times New Roman"/>
              </a:rPr>
              <a:t>do </a:t>
            </a:r>
            <a:r>
              <a:rPr dirty="0" sz="1200" spc="-5">
                <a:latin typeface="Times New Roman"/>
                <a:cs typeface="Times New Roman"/>
              </a:rPr>
              <a:t>not </a:t>
            </a:r>
            <a:r>
              <a:rPr dirty="0" sz="1200">
                <a:latin typeface="Times New Roman"/>
                <a:cs typeface="Times New Roman"/>
              </a:rPr>
              <a:t>have </a:t>
            </a:r>
            <a:r>
              <a:rPr dirty="0" sz="1200" spc="-5">
                <a:latin typeface="Times New Roman"/>
                <a:cs typeface="Times New Roman"/>
              </a:rPr>
              <a:t>installed </a:t>
            </a:r>
            <a:r>
              <a:rPr dirty="0" sz="1200">
                <a:latin typeface="Times New Roman"/>
                <a:cs typeface="Times New Roman"/>
              </a:rPr>
              <a:t>agents </a:t>
            </a:r>
            <a:r>
              <a:rPr dirty="0" sz="1200" spc="-5">
                <a:latin typeface="Times New Roman"/>
                <a:cs typeface="Times New Roman"/>
              </a:rPr>
              <a:t>or </a:t>
            </a:r>
            <a:r>
              <a:rPr dirty="0" sz="1200">
                <a:latin typeface="Times New Roman"/>
                <a:cs typeface="Times New Roman"/>
              </a:rPr>
              <a:t>cannot </a:t>
            </a:r>
            <a:r>
              <a:rPr dirty="0" sz="1200" spc="-5">
                <a:latin typeface="Times New Roman"/>
                <a:cs typeface="Times New Roman"/>
              </a:rPr>
              <a:t>connect </a:t>
            </a:r>
            <a:r>
              <a:rPr dirty="0" sz="1200">
                <a:latin typeface="Times New Roman"/>
                <a:cs typeface="Times New Roman"/>
              </a:rPr>
              <a:t>to a </a:t>
            </a:r>
            <a:r>
              <a:rPr dirty="0" sz="1200" spc="-5">
                <a:latin typeface="Times New Roman"/>
                <a:cs typeface="Times New Roman"/>
              </a:rPr>
              <a:t>portal) cannot  </a:t>
            </a:r>
            <a:r>
              <a:rPr dirty="0" sz="1200">
                <a:latin typeface="Times New Roman"/>
                <a:cs typeface="Times New Roman"/>
              </a:rPr>
              <a:t>access </a:t>
            </a:r>
            <a:r>
              <a:rPr dirty="0" sz="1200" spc="-5">
                <a:latin typeface="Times New Roman"/>
                <a:cs typeface="Times New Roman"/>
              </a:rPr>
              <a:t>local resources but </a:t>
            </a:r>
            <a:r>
              <a:rPr dirty="0" sz="1200">
                <a:latin typeface="Times New Roman"/>
                <a:cs typeface="Times New Roman"/>
              </a:rPr>
              <a:t>may </a:t>
            </a:r>
            <a:r>
              <a:rPr dirty="0" sz="1200" spc="-5">
                <a:latin typeface="Times New Roman"/>
                <a:cs typeface="Times New Roman"/>
              </a:rPr>
              <a:t>access </a:t>
            </a:r>
            <a:r>
              <a:rPr dirty="0" sz="1200">
                <a:latin typeface="Times New Roman"/>
                <a:cs typeface="Times New Roman"/>
              </a:rPr>
              <a:t>the</a:t>
            </a:r>
            <a:r>
              <a:rPr dirty="0" sz="1200" spc="5">
                <a:latin typeface="Times New Roman"/>
                <a:cs typeface="Times New Roman"/>
              </a:rPr>
              <a:t> </a:t>
            </a:r>
            <a:r>
              <a:rPr dirty="0" sz="1200" spc="-5">
                <a:latin typeface="Times New Roman"/>
                <a:cs typeface="Times New Roman"/>
              </a:rPr>
              <a:t>internet.</a:t>
            </a:r>
            <a:endParaRPr sz="1200">
              <a:latin typeface="Times New Roman"/>
              <a:cs typeface="Times New Roman"/>
            </a:endParaRPr>
          </a:p>
          <a:p>
            <a:pPr marL="12700">
              <a:lnSpc>
                <a:spcPct val="100000"/>
              </a:lnSpc>
              <a:spcBef>
                <a:spcPts val="1110"/>
              </a:spcBef>
              <a:tabLst>
                <a:tab pos="377825" algn="l"/>
              </a:tabLst>
            </a:pPr>
            <a:r>
              <a:rPr dirty="0" sz="1100" spc="-5" b="1">
                <a:latin typeface="Arial"/>
                <a:cs typeface="Arial"/>
              </a:rPr>
              <a:t>4.4	Collaboration Across Enterprise</a:t>
            </a:r>
            <a:r>
              <a:rPr dirty="0" sz="1100" spc="15" b="1">
                <a:latin typeface="Arial"/>
                <a:cs typeface="Arial"/>
              </a:rPr>
              <a:t> </a:t>
            </a:r>
            <a:r>
              <a:rPr dirty="0" sz="1100" spc="-5" b="1">
                <a:latin typeface="Arial"/>
                <a:cs typeface="Arial"/>
              </a:rPr>
              <a:t>Boundaries</a:t>
            </a:r>
            <a:endParaRPr sz="1100">
              <a:latin typeface="Arial"/>
              <a:cs typeface="Arial"/>
            </a:endParaRPr>
          </a:p>
          <a:p>
            <a:pPr>
              <a:lnSpc>
                <a:spcPct val="100000"/>
              </a:lnSpc>
              <a:spcBef>
                <a:spcPts val="20"/>
              </a:spcBef>
            </a:pPr>
            <a:endParaRPr sz="1050">
              <a:latin typeface="Arial"/>
              <a:cs typeface="Arial"/>
            </a:endParaRPr>
          </a:p>
          <a:p>
            <a:pPr algn="just" marL="12700" marR="332105">
              <a:lnSpc>
                <a:spcPts val="1380"/>
              </a:lnSpc>
            </a:pPr>
            <a:r>
              <a:rPr dirty="0" sz="1200">
                <a:latin typeface="Times New Roman"/>
                <a:cs typeface="Times New Roman"/>
              </a:rPr>
              <a:t>A fourth use case is </a:t>
            </a:r>
            <a:r>
              <a:rPr dirty="0" sz="1200" spc="-5">
                <a:latin typeface="Times New Roman"/>
                <a:cs typeface="Times New Roman"/>
              </a:rPr>
              <a:t>cross-enterprise collaboration. For example, there is </a:t>
            </a:r>
            <a:r>
              <a:rPr dirty="0" sz="1200">
                <a:latin typeface="Times New Roman"/>
                <a:cs typeface="Times New Roman"/>
              </a:rPr>
              <a:t>a </a:t>
            </a:r>
            <a:r>
              <a:rPr dirty="0" sz="1200" spc="-5">
                <a:latin typeface="Times New Roman"/>
                <a:cs typeface="Times New Roman"/>
              </a:rPr>
              <a:t>project involving  employees from Enterprise </a:t>
            </a:r>
            <a:r>
              <a:rPr dirty="0" sz="1200">
                <a:latin typeface="Times New Roman"/>
                <a:cs typeface="Times New Roman"/>
              </a:rPr>
              <a:t>A and </a:t>
            </a:r>
            <a:r>
              <a:rPr dirty="0" sz="1200" spc="-5">
                <a:latin typeface="Times New Roman"/>
                <a:cs typeface="Times New Roman"/>
              </a:rPr>
              <a:t>Enterprise </a:t>
            </a:r>
            <a:r>
              <a:rPr dirty="0" sz="1200">
                <a:latin typeface="Times New Roman"/>
                <a:cs typeface="Times New Roman"/>
              </a:rPr>
              <a:t>B </a:t>
            </a:r>
            <a:r>
              <a:rPr dirty="0" sz="1200" spc="-5">
                <a:latin typeface="Times New Roman"/>
                <a:cs typeface="Times New Roman"/>
              </a:rPr>
              <a:t>(see Figure 11). The two enterprises </a:t>
            </a:r>
            <a:r>
              <a:rPr dirty="0" sz="1200">
                <a:latin typeface="Times New Roman"/>
                <a:cs typeface="Times New Roman"/>
              </a:rPr>
              <a:t>may be  </a:t>
            </a:r>
            <a:r>
              <a:rPr dirty="0" sz="1200" spc="-5">
                <a:latin typeface="Times New Roman"/>
                <a:cs typeface="Times New Roman"/>
              </a:rPr>
              <a:t>separate federal agencies (G2G) </a:t>
            </a:r>
            <a:r>
              <a:rPr dirty="0" sz="1200">
                <a:latin typeface="Times New Roman"/>
                <a:cs typeface="Times New Roman"/>
              </a:rPr>
              <a:t>or </a:t>
            </a:r>
            <a:r>
              <a:rPr dirty="0" sz="1200" spc="-5">
                <a:latin typeface="Times New Roman"/>
                <a:cs typeface="Times New Roman"/>
              </a:rPr>
              <a:t>even </a:t>
            </a:r>
            <a:r>
              <a:rPr dirty="0" sz="1200">
                <a:latin typeface="Times New Roman"/>
                <a:cs typeface="Times New Roman"/>
              </a:rPr>
              <a:t>a </a:t>
            </a:r>
            <a:r>
              <a:rPr dirty="0" sz="1200" spc="-5">
                <a:latin typeface="Times New Roman"/>
                <a:cs typeface="Times New Roman"/>
              </a:rPr>
              <a:t>federal </a:t>
            </a:r>
            <a:r>
              <a:rPr dirty="0" sz="1200">
                <a:latin typeface="Times New Roman"/>
                <a:cs typeface="Times New Roman"/>
              </a:rPr>
              <a:t>agency and a </a:t>
            </a:r>
            <a:r>
              <a:rPr dirty="0" sz="1200" spc="-5">
                <a:latin typeface="Times New Roman"/>
                <a:cs typeface="Times New Roman"/>
              </a:rPr>
              <a:t>private enterprise</a:t>
            </a:r>
            <a:r>
              <a:rPr dirty="0" sz="1200" spc="95">
                <a:latin typeface="Times New Roman"/>
                <a:cs typeface="Times New Roman"/>
              </a:rPr>
              <a:t> </a:t>
            </a:r>
            <a:r>
              <a:rPr dirty="0" sz="1200" spc="-5">
                <a:latin typeface="Times New Roman"/>
                <a:cs typeface="Times New Roman"/>
              </a:rPr>
              <a:t>(G2B).</a:t>
            </a:r>
            <a:endParaRPr sz="1200">
              <a:latin typeface="Times New Roman"/>
              <a:cs typeface="Times New Roman"/>
            </a:endParaRPr>
          </a:p>
          <a:p>
            <a:pPr marL="12700" marR="36195">
              <a:lnSpc>
                <a:spcPts val="1380"/>
              </a:lnSpc>
            </a:pPr>
            <a:r>
              <a:rPr dirty="0" sz="1200" spc="-5">
                <a:latin typeface="Times New Roman"/>
                <a:cs typeface="Times New Roman"/>
              </a:rPr>
              <a:t>Enterprise </a:t>
            </a:r>
            <a:r>
              <a:rPr dirty="0" sz="1200">
                <a:latin typeface="Times New Roman"/>
                <a:cs typeface="Times New Roman"/>
              </a:rPr>
              <a:t>A </a:t>
            </a:r>
            <a:r>
              <a:rPr dirty="0" sz="1200" spc="-5">
                <a:latin typeface="Times New Roman"/>
                <a:cs typeface="Times New Roman"/>
              </a:rPr>
              <a:t>operates </a:t>
            </a:r>
            <a:r>
              <a:rPr dirty="0" sz="1200">
                <a:latin typeface="Times New Roman"/>
                <a:cs typeface="Times New Roman"/>
              </a:rPr>
              <a:t>the </a:t>
            </a:r>
            <a:r>
              <a:rPr dirty="0" sz="1200" spc="-5">
                <a:latin typeface="Times New Roman"/>
                <a:cs typeface="Times New Roman"/>
              </a:rPr>
              <a:t>database used </a:t>
            </a:r>
            <a:r>
              <a:rPr dirty="0" sz="1200">
                <a:latin typeface="Times New Roman"/>
                <a:cs typeface="Times New Roman"/>
              </a:rPr>
              <a:t>for </a:t>
            </a:r>
            <a:r>
              <a:rPr dirty="0" sz="1200" spc="-5">
                <a:latin typeface="Times New Roman"/>
                <a:cs typeface="Times New Roman"/>
              </a:rPr>
              <a:t>the project but must allow access </a:t>
            </a:r>
            <a:r>
              <a:rPr dirty="0" sz="1200">
                <a:latin typeface="Times New Roman"/>
                <a:cs typeface="Times New Roman"/>
              </a:rPr>
              <a:t>to </a:t>
            </a:r>
            <a:r>
              <a:rPr dirty="0" sz="1200" spc="-5">
                <a:latin typeface="Times New Roman"/>
                <a:cs typeface="Times New Roman"/>
              </a:rPr>
              <a:t>the data </a:t>
            </a:r>
            <a:r>
              <a:rPr dirty="0" sz="1200">
                <a:latin typeface="Times New Roman"/>
                <a:cs typeface="Times New Roman"/>
              </a:rPr>
              <a:t>for  </a:t>
            </a:r>
            <a:r>
              <a:rPr dirty="0" sz="1200" spc="-5">
                <a:latin typeface="Times New Roman"/>
                <a:cs typeface="Times New Roman"/>
              </a:rPr>
              <a:t>certain members </a:t>
            </a:r>
            <a:r>
              <a:rPr dirty="0" sz="1200">
                <a:latin typeface="Times New Roman"/>
                <a:cs typeface="Times New Roman"/>
              </a:rPr>
              <a:t>of </a:t>
            </a:r>
            <a:r>
              <a:rPr dirty="0" sz="1200" spc="-5">
                <a:latin typeface="Times New Roman"/>
                <a:cs typeface="Times New Roman"/>
              </a:rPr>
              <a:t>Enterprise B. Enterprise </a:t>
            </a:r>
            <a:r>
              <a:rPr dirty="0" sz="1200">
                <a:latin typeface="Times New Roman"/>
                <a:cs typeface="Times New Roman"/>
              </a:rPr>
              <a:t>A </a:t>
            </a:r>
            <a:r>
              <a:rPr dirty="0" sz="1200" spc="-5">
                <a:latin typeface="Times New Roman"/>
                <a:cs typeface="Times New Roman"/>
              </a:rPr>
              <a:t>can </a:t>
            </a:r>
            <a:r>
              <a:rPr dirty="0" sz="1200">
                <a:latin typeface="Times New Roman"/>
                <a:cs typeface="Times New Roman"/>
              </a:rPr>
              <a:t>set up </a:t>
            </a:r>
            <a:r>
              <a:rPr dirty="0" sz="1200" spc="-5">
                <a:latin typeface="Times New Roman"/>
                <a:cs typeface="Times New Roman"/>
              </a:rPr>
              <a:t>specialized accounts </a:t>
            </a:r>
            <a:r>
              <a:rPr dirty="0" sz="1200">
                <a:latin typeface="Times New Roman"/>
                <a:cs typeface="Times New Roman"/>
              </a:rPr>
              <a:t>for the </a:t>
            </a:r>
            <a:r>
              <a:rPr dirty="0" sz="1200" spc="-5">
                <a:latin typeface="Times New Roman"/>
                <a:cs typeface="Times New Roman"/>
              </a:rPr>
              <a:t>employees  </a:t>
            </a:r>
            <a:r>
              <a:rPr dirty="0" sz="1200">
                <a:latin typeface="Times New Roman"/>
                <a:cs typeface="Times New Roman"/>
              </a:rPr>
              <a:t>of </a:t>
            </a:r>
            <a:r>
              <a:rPr dirty="0" sz="1200" spc="-5">
                <a:latin typeface="Times New Roman"/>
                <a:cs typeface="Times New Roman"/>
              </a:rPr>
              <a:t>Enterprise </a:t>
            </a:r>
            <a:r>
              <a:rPr dirty="0" sz="1200">
                <a:latin typeface="Times New Roman"/>
                <a:cs typeface="Times New Roman"/>
              </a:rPr>
              <a:t>B 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required </a:t>
            </a:r>
            <a:r>
              <a:rPr dirty="0" sz="1200">
                <a:latin typeface="Times New Roman"/>
                <a:cs typeface="Times New Roman"/>
              </a:rPr>
              <a:t>data and </a:t>
            </a:r>
            <a:r>
              <a:rPr dirty="0" sz="1200" spc="-5">
                <a:latin typeface="Times New Roman"/>
                <a:cs typeface="Times New Roman"/>
              </a:rPr>
              <a:t>deny access to </a:t>
            </a:r>
            <a:r>
              <a:rPr dirty="0" sz="1200">
                <a:latin typeface="Times New Roman"/>
                <a:cs typeface="Times New Roman"/>
              </a:rPr>
              <a:t>all </a:t>
            </a:r>
            <a:r>
              <a:rPr dirty="0" sz="1200" spc="-5">
                <a:latin typeface="Times New Roman"/>
                <a:cs typeface="Times New Roman"/>
              </a:rPr>
              <a:t>other resources, but </a:t>
            </a:r>
            <a:r>
              <a:rPr dirty="0" sz="1200">
                <a:latin typeface="Times New Roman"/>
                <a:cs typeface="Times New Roman"/>
              </a:rPr>
              <a:t>this </a:t>
            </a:r>
            <a:r>
              <a:rPr dirty="0" sz="1200" spc="-5">
                <a:latin typeface="Times New Roman"/>
                <a:cs typeface="Times New Roman"/>
              </a:rPr>
              <a:t>can  </a:t>
            </a:r>
            <a:r>
              <a:rPr dirty="0" sz="1200">
                <a:latin typeface="Times New Roman"/>
                <a:cs typeface="Times New Roman"/>
              </a:rPr>
              <a:t>quickly </a:t>
            </a:r>
            <a:r>
              <a:rPr dirty="0" sz="1200" spc="-5">
                <a:latin typeface="Times New Roman"/>
                <a:cs typeface="Times New Roman"/>
              </a:rPr>
              <a:t>become difficult </a:t>
            </a:r>
            <a:r>
              <a:rPr dirty="0" sz="1200">
                <a:latin typeface="Times New Roman"/>
                <a:cs typeface="Times New Roman"/>
              </a:rPr>
              <a:t>to </a:t>
            </a:r>
            <a:r>
              <a:rPr dirty="0" sz="1200" spc="-5">
                <a:latin typeface="Times New Roman"/>
                <a:cs typeface="Times New Roman"/>
              </a:rPr>
              <a:t>manage. Having both organizations enrolled </a:t>
            </a:r>
            <a:r>
              <a:rPr dirty="0" sz="1200">
                <a:latin typeface="Times New Roman"/>
                <a:cs typeface="Times New Roman"/>
              </a:rPr>
              <a:t>in a </a:t>
            </a:r>
            <a:r>
              <a:rPr dirty="0" sz="1200" spc="-5">
                <a:latin typeface="Times New Roman"/>
                <a:cs typeface="Times New Roman"/>
              </a:rPr>
              <a:t>federated </a:t>
            </a:r>
            <a:r>
              <a:rPr dirty="0" sz="1200">
                <a:latin typeface="Times New Roman"/>
                <a:cs typeface="Times New Roman"/>
              </a:rPr>
              <a:t>ID  </a:t>
            </a:r>
            <a:r>
              <a:rPr dirty="0" sz="1200" spc="-5">
                <a:latin typeface="Times New Roman"/>
                <a:cs typeface="Times New Roman"/>
              </a:rPr>
              <a:t>management </a:t>
            </a:r>
            <a:r>
              <a:rPr dirty="0" sz="1200">
                <a:latin typeface="Times New Roman"/>
                <a:cs typeface="Times New Roman"/>
              </a:rPr>
              <a:t>system </a:t>
            </a:r>
            <a:r>
              <a:rPr dirty="0" sz="1200" spc="-5">
                <a:latin typeface="Times New Roman"/>
                <a:cs typeface="Times New Roman"/>
              </a:rPr>
              <a:t>would allow quicker establishment of these relationships provided </a:t>
            </a:r>
            <a:r>
              <a:rPr dirty="0" sz="1200">
                <a:latin typeface="Times New Roman"/>
                <a:cs typeface="Times New Roman"/>
              </a:rPr>
              <a:t>that </a:t>
            </a:r>
            <a:r>
              <a:rPr dirty="0" sz="1200" spc="-5">
                <a:latin typeface="Times New Roman"/>
                <a:cs typeface="Times New Roman"/>
              </a:rPr>
              <a:t>both  organizations’ PEPs </a:t>
            </a:r>
            <a:r>
              <a:rPr dirty="0" sz="1200">
                <a:latin typeface="Times New Roman"/>
                <a:cs typeface="Times New Roman"/>
              </a:rPr>
              <a:t>can </a:t>
            </a:r>
            <a:r>
              <a:rPr dirty="0" sz="1200" spc="-5">
                <a:latin typeface="Times New Roman"/>
                <a:cs typeface="Times New Roman"/>
              </a:rPr>
              <a:t>authenticate subjects </a:t>
            </a:r>
            <a:r>
              <a:rPr dirty="0" sz="1200">
                <a:latin typeface="Times New Roman"/>
                <a:cs typeface="Times New Roman"/>
              </a:rPr>
              <a:t>in a </a:t>
            </a:r>
            <a:r>
              <a:rPr dirty="0" sz="1200" spc="-5">
                <a:latin typeface="Times New Roman"/>
                <a:cs typeface="Times New Roman"/>
              </a:rPr>
              <a:t>federated ID</a:t>
            </a:r>
            <a:r>
              <a:rPr dirty="0" sz="1200" spc="15">
                <a:latin typeface="Times New Roman"/>
                <a:cs typeface="Times New Roman"/>
              </a:rPr>
              <a:t> </a:t>
            </a:r>
            <a:r>
              <a:rPr dirty="0" sz="1200" spc="-5">
                <a:latin typeface="Times New Roman"/>
                <a:cs typeface="Times New Roman"/>
              </a:rPr>
              <a:t>community.</a:t>
            </a:r>
            <a:endParaRPr sz="1200">
              <a:latin typeface="Times New Roman"/>
              <a:cs typeface="Times New Roman"/>
            </a:endParaRPr>
          </a:p>
        </p:txBody>
      </p:sp>
      <p:sp>
        <p:nvSpPr>
          <p:cNvPr id="7" name="object 7"/>
          <p:cNvSpPr txBox="1"/>
          <p:nvPr/>
        </p:nvSpPr>
        <p:spPr>
          <a:xfrm>
            <a:off x="901700" y="7030466"/>
            <a:ext cx="5963920" cy="2066289"/>
          </a:xfrm>
          <a:prstGeom prst="rect">
            <a:avLst/>
          </a:prstGeom>
        </p:spPr>
        <p:txBody>
          <a:bodyPr wrap="square" lIns="0" tIns="12700" rIns="0" bIns="0" rtlCol="0" vert="horz">
            <a:spAutoFit/>
          </a:bodyPr>
          <a:lstStyle/>
          <a:p>
            <a:pPr algn="ctr" marL="5080">
              <a:lnSpc>
                <a:spcPct val="100000"/>
              </a:lnSpc>
              <a:spcBef>
                <a:spcPts val="100"/>
              </a:spcBef>
            </a:pPr>
            <a:r>
              <a:rPr dirty="0" sz="900" spc="-5" b="1">
                <a:latin typeface="Arial"/>
                <a:cs typeface="Arial"/>
              </a:rPr>
              <a:t>Figure 11: Cross-Enterprise</a:t>
            </a:r>
            <a:r>
              <a:rPr dirty="0" sz="900" b="1">
                <a:latin typeface="Arial"/>
                <a:cs typeface="Arial"/>
              </a:rPr>
              <a:t> </a:t>
            </a:r>
            <a:r>
              <a:rPr dirty="0" sz="900" spc="-5" b="1">
                <a:latin typeface="Arial"/>
                <a:cs typeface="Arial"/>
              </a:rPr>
              <a:t>Collaboration</a:t>
            </a:r>
            <a:endParaRPr sz="900">
              <a:latin typeface="Arial"/>
              <a:cs typeface="Arial"/>
            </a:endParaRPr>
          </a:p>
          <a:p>
            <a:pPr>
              <a:lnSpc>
                <a:spcPct val="100000"/>
              </a:lnSpc>
              <a:spcBef>
                <a:spcPts val="40"/>
              </a:spcBef>
            </a:pPr>
            <a:endParaRPr sz="1000">
              <a:latin typeface="Arial"/>
              <a:cs typeface="Arial"/>
            </a:endParaRPr>
          </a:p>
          <a:p>
            <a:pPr marL="12700" marR="5080">
              <a:lnSpc>
                <a:spcPct val="95800"/>
              </a:lnSpc>
              <a:spcBef>
                <a:spcPts val="5"/>
              </a:spcBef>
            </a:pPr>
            <a:r>
              <a:rPr dirty="0" sz="1200" spc="-5">
                <a:latin typeface="Times New Roman"/>
                <a:cs typeface="Times New Roman"/>
              </a:rPr>
              <a:t>This scenario </a:t>
            </a:r>
            <a:r>
              <a:rPr dirty="0" sz="1200">
                <a:latin typeface="Times New Roman"/>
                <a:cs typeface="Times New Roman"/>
              </a:rPr>
              <a:t>can be </a:t>
            </a:r>
            <a:r>
              <a:rPr dirty="0" sz="1200" spc="-5">
                <a:latin typeface="Times New Roman"/>
                <a:cs typeface="Times New Roman"/>
              </a:rPr>
              <a:t>similar </a:t>
            </a:r>
            <a:r>
              <a:rPr dirty="0" sz="1200">
                <a:latin typeface="Times New Roman"/>
                <a:cs typeface="Times New Roman"/>
              </a:rPr>
              <a:t>to </a:t>
            </a:r>
            <a:r>
              <a:rPr dirty="0" sz="1200" spc="-5">
                <a:latin typeface="Times New Roman"/>
                <a:cs typeface="Times New Roman"/>
              </a:rPr>
              <a:t>Use Case </a:t>
            </a:r>
            <a:r>
              <a:rPr dirty="0" sz="1200">
                <a:latin typeface="Times New Roman"/>
                <a:cs typeface="Times New Roman"/>
              </a:rPr>
              <a:t>1 </a:t>
            </a:r>
            <a:r>
              <a:rPr dirty="0" sz="1200" spc="-5">
                <a:latin typeface="Times New Roman"/>
                <a:cs typeface="Times New Roman"/>
              </a:rPr>
              <a:t>(Section </a:t>
            </a:r>
            <a:r>
              <a:rPr dirty="0" sz="1200">
                <a:latin typeface="Times New Roman"/>
                <a:cs typeface="Times New Roman"/>
              </a:rPr>
              <a:t>4.1) as </a:t>
            </a:r>
            <a:r>
              <a:rPr dirty="0" sz="1200" spc="-5">
                <a:latin typeface="Times New Roman"/>
                <a:cs typeface="Times New Roman"/>
              </a:rPr>
              <a:t>employees </a:t>
            </a:r>
            <a:r>
              <a:rPr dirty="0" sz="1200">
                <a:latin typeface="Times New Roman"/>
                <a:cs typeface="Times New Roman"/>
              </a:rPr>
              <a:t>of </a:t>
            </a:r>
            <a:r>
              <a:rPr dirty="0" sz="1200" spc="-5">
                <a:latin typeface="Times New Roman"/>
                <a:cs typeface="Times New Roman"/>
              </a:rPr>
              <a:t>both enterprises </a:t>
            </a:r>
            <a:r>
              <a:rPr dirty="0" sz="1200">
                <a:latin typeface="Times New Roman"/>
                <a:cs typeface="Times New Roman"/>
              </a:rPr>
              <a:t>may  not be </a:t>
            </a:r>
            <a:r>
              <a:rPr dirty="0" sz="1200" spc="-5">
                <a:latin typeface="Times New Roman"/>
                <a:cs typeface="Times New Roman"/>
              </a:rPr>
              <a:t>located </a:t>
            </a:r>
            <a:r>
              <a:rPr dirty="0" sz="1200">
                <a:latin typeface="Times New Roman"/>
                <a:cs typeface="Times New Roman"/>
              </a:rPr>
              <a:t>on </a:t>
            </a:r>
            <a:r>
              <a:rPr dirty="0" sz="1200" spc="-5">
                <a:latin typeface="Times New Roman"/>
                <a:cs typeface="Times New Roman"/>
              </a:rPr>
              <a:t>their organizations’ network infrastructures, </a:t>
            </a:r>
            <a:r>
              <a:rPr dirty="0" sz="1200">
                <a:latin typeface="Times New Roman"/>
                <a:cs typeface="Times New Roman"/>
              </a:rPr>
              <a:t>and the </a:t>
            </a:r>
            <a:r>
              <a:rPr dirty="0" sz="1200" spc="-5">
                <a:latin typeface="Times New Roman"/>
                <a:cs typeface="Times New Roman"/>
              </a:rPr>
              <a:t>resource they need </a:t>
            </a:r>
            <a:r>
              <a:rPr dirty="0" sz="1200">
                <a:latin typeface="Times New Roman"/>
                <a:cs typeface="Times New Roman"/>
              </a:rPr>
              <a:t>to  access may be </a:t>
            </a:r>
            <a:r>
              <a:rPr dirty="0" sz="1200" spc="-5">
                <a:latin typeface="Times New Roman"/>
                <a:cs typeface="Times New Roman"/>
              </a:rPr>
              <a:t>within one enterprise environment </a:t>
            </a:r>
            <a:r>
              <a:rPr dirty="0" sz="1200">
                <a:latin typeface="Times New Roman"/>
                <a:cs typeface="Times New Roman"/>
              </a:rPr>
              <a:t>or hosted in the cloud. </a:t>
            </a:r>
            <a:r>
              <a:rPr dirty="0" sz="1200" spc="-5">
                <a:latin typeface="Times New Roman"/>
                <a:cs typeface="Times New Roman"/>
              </a:rPr>
              <a:t>This means that there </a:t>
            </a:r>
            <a:r>
              <a:rPr dirty="0" sz="1200">
                <a:latin typeface="Times New Roman"/>
                <a:cs typeface="Times New Roman"/>
              </a:rPr>
              <a:t>do  not need to be </a:t>
            </a:r>
            <a:r>
              <a:rPr dirty="0" sz="1200" spc="-5">
                <a:latin typeface="Times New Roman"/>
                <a:cs typeface="Times New Roman"/>
              </a:rPr>
              <a:t>complex firewall rules </a:t>
            </a:r>
            <a:r>
              <a:rPr dirty="0" sz="1200">
                <a:latin typeface="Times New Roman"/>
                <a:cs typeface="Times New Roman"/>
              </a:rPr>
              <a:t>or </a:t>
            </a:r>
            <a:r>
              <a:rPr dirty="0" sz="1200" spc="-5">
                <a:latin typeface="Times New Roman"/>
                <a:cs typeface="Times New Roman"/>
              </a:rPr>
              <a:t>enterprise-wide access control lists (ACLs) allowing  certain </a:t>
            </a:r>
            <a:r>
              <a:rPr dirty="0" sz="1200">
                <a:latin typeface="Times New Roman"/>
                <a:cs typeface="Times New Roman"/>
              </a:rPr>
              <a:t>IP </a:t>
            </a:r>
            <a:r>
              <a:rPr dirty="0" sz="1200" spc="-5">
                <a:latin typeface="Times New Roman"/>
                <a:cs typeface="Times New Roman"/>
              </a:rPr>
              <a:t>addresses belonging </a:t>
            </a:r>
            <a:r>
              <a:rPr dirty="0" sz="1200">
                <a:latin typeface="Times New Roman"/>
                <a:cs typeface="Times New Roman"/>
              </a:rPr>
              <a:t>to </a:t>
            </a:r>
            <a:r>
              <a:rPr dirty="0" sz="1200" spc="-5">
                <a:latin typeface="Times New Roman"/>
                <a:cs typeface="Times New Roman"/>
              </a:rPr>
              <a:t>Enterprise </a:t>
            </a:r>
            <a:r>
              <a:rPr dirty="0" sz="1200">
                <a:latin typeface="Times New Roman"/>
                <a:cs typeface="Times New Roman"/>
              </a:rPr>
              <a:t>B to access </a:t>
            </a:r>
            <a:r>
              <a:rPr dirty="0" sz="1200" spc="-5">
                <a:latin typeface="Times New Roman"/>
                <a:cs typeface="Times New Roman"/>
              </a:rPr>
              <a:t>resources </a:t>
            </a:r>
            <a:r>
              <a:rPr dirty="0" sz="1200">
                <a:latin typeface="Times New Roman"/>
                <a:cs typeface="Times New Roman"/>
              </a:rPr>
              <a:t>in </a:t>
            </a:r>
            <a:r>
              <a:rPr dirty="0" sz="1200" spc="-5">
                <a:latin typeface="Times New Roman"/>
                <a:cs typeface="Times New Roman"/>
              </a:rPr>
              <a:t>Enterprise </a:t>
            </a:r>
            <a:r>
              <a:rPr dirty="0" sz="1200">
                <a:latin typeface="Times New Roman"/>
                <a:cs typeface="Times New Roman"/>
              </a:rPr>
              <a:t>A </a:t>
            </a:r>
            <a:r>
              <a:rPr dirty="0" sz="1200" spc="-5">
                <a:latin typeface="Times New Roman"/>
                <a:cs typeface="Times New Roman"/>
              </a:rPr>
              <a:t>based </a:t>
            </a:r>
            <a:r>
              <a:rPr dirty="0" sz="1200">
                <a:latin typeface="Times New Roman"/>
                <a:cs typeface="Times New Roman"/>
              </a:rPr>
              <a:t>on  </a:t>
            </a:r>
            <a:r>
              <a:rPr dirty="0" sz="1200" spc="-5">
                <a:latin typeface="Times New Roman"/>
                <a:cs typeface="Times New Roman"/>
              </a:rPr>
              <a:t>Enterprise A’s access policies. How </a:t>
            </a:r>
            <a:r>
              <a:rPr dirty="0" sz="1200">
                <a:latin typeface="Times New Roman"/>
                <a:cs typeface="Times New Roman"/>
              </a:rPr>
              <a:t>this </a:t>
            </a:r>
            <a:r>
              <a:rPr dirty="0" sz="1200" spc="-5">
                <a:latin typeface="Times New Roman"/>
                <a:cs typeface="Times New Roman"/>
              </a:rPr>
              <a:t>access </a:t>
            </a:r>
            <a:r>
              <a:rPr dirty="0" sz="1200">
                <a:latin typeface="Times New Roman"/>
                <a:cs typeface="Times New Roman"/>
              </a:rPr>
              <a:t>is </a:t>
            </a:r>
            <a:r>
              <a:rPr dirty="0" sz="1200" spc="-5">
                <a:latin typeface="Times New Roman"/>
                <a:cs typeface="Times New Roman"/>
              </a:rPr>
              <a:t>accomplished </a:t>
            </a:r>
            <a:r>
              <a:rPr dirty="0" sz="1200">
                <a:latin typeface="Times New Roman"/>
                <a:cs typeface="Times New Roman"/>
              </a:rPr>
              <a:t>depends on the </a:t>
            </a:r>
            <a:r>
              <a:rPr dirty="0" sz="1200" spc="-5">
                <a:latin typeface="Times New Roman"/>
                <a:cs typeface="Times New Roman"/>
              </a:rPr>
              <a:t>technology </a:t>
            </a:r>
            <a:r>
              <a:rPr dirty="0" sz="1200">
                <a:latin typeface="Times New Roman"/>
                <a:cs typeface="Times New Roman"/>
              </a:rPr>
              <a:t>in  use. </a:t>
            </a:r>
            <a:r>
              <a:rPr dirty="0" sz="1200" spc="-5">
                <a:latin typeface="Times New Roman"/>
                <a:cs typeface="Times New Roman"/>
              </a:rPr>
              <a:t>Similar </a:t>
            </a:r>
            <a:r>
              <a:rPr dirty="0" sz="1200">
                <a:latin typeface="Times New Roman"/>
                <a:cs typeface="Times New Roman"/>
              </a:rPr>
              <a:t>to </a:t>
            </a:r>
            <a:r>
              <a:rPr dirty="0" sz="1200" spc="-5">
                <a:latin typeface="Times New Roman"/>
                <a:cs typeface="Times New Roman"/>
              </a:rPr>
              <a:t>Use Case </a:t>
            </a:r>
            <a:r>
              <a:rPr dirty="0" sz="1200">
                <a:latin typeface="Times New Roman"/>
                <a:cs typeface="Times New Roman"/>
              </a:rPr>
              <a:t>1, a </a:t>
            </a:r>
            <a:r>
              <a:rPr dirty="0" sz="1200" spc="-5">
                <a:latin typeface="Times New Roman"/>
                <a:cs typeface="Times New Roman"/>
              </a:rPr>
              <a:t>PE </a:t>
            </a:r>
            <a:r>
              <a:rPr dirty="0" sz="1200">
                <a:latin typeface="Times New Roman"/>
                <a:cs typeface="Times New Roman"/>
              </a:rPr>
              <a:t>and </a:t>
            </a:r>
            <a:r>
              <a:rPr dirty="0" sz="1200" spc="-5">
                <a:latin typeface="Times New Roman"/>
                <a:cs typeface="Times New Roman"/>
              </a:rPr>
              <a:t>PA </a:t>
            </a:r>
            <a:r>
              <a:rPr dirty="0" sz="1200">
                <a:latin typeface="Times New Roman"/>
                <a:cs typeface="Times New Roman"/>
              </a:rPr>
              <a:t>hosted as a cloud </a:t>
            </a:r>
            <a:r>
              <a:rPr dirty="0" sz="1200" spc="-5">
                <a:latin typeface="Times New Roman"/>
                <a:cs typeface="Times New Roman"/>
              </a:rPr>
              <a:t>service may provide availability </a:t>
            </a:r>
            <a:r>
              <a:rPr dirty="0" sz="1200">
                <a:latin typeface="Times New Roman"/>
                <a:cs typeface="Times New Roman"/>
              </a:rPr>
              <a:t>to </a:t>
            </a:r>
            <a:r>
              <a:rPr dirty="0" sz="1200" spc="-5">
                <a:latin typeface="Times New Roman"/>
                <a:cs typeface="Times New Roman"/>
              </a:rPr>
              <a:t>all  parties without </a:t>
            </a:r>
            <a:r>
              <a:rPr dirty="0" sz="1200">
                <a:latin typeface="Times New Roman"/>
                <a:cs typeface="Times New Roman"/>
              </a:rPr>
              <a:t>having </a:t>
            </a:r>
            <a:r>
              <a:rPr dirty="0" sz="1200" spc="-5">
                <a:latin typeface="Times New Roman"/>
                <a:cs typeface="Times New Roman"/>
              </a:rPr>
              <a:t>to establish </a:t>
            </a:r>
            <a:r>
              <a:rPr dirty="0" sz="1200">
                <a:latin typeface="Times New Roman"/>
                <a:cs typeface="Times New Roman"/>
              </a:rPr>
              <a:t>a </a:t>
            </a:r>
            <a:r>
              <a:rPr dirty="0" sz="1200" spc="-5">
                <a:latin typeface="Times New Roman"/>
                <a:cs typeface="Times New Roman"/>
              </a:rPr>
              <a:t>VPN </a:t>
            </a:r>
            <a:r>
              <a:rPr dirty="0" sz="1200">
                <a:latin typeface="Times New Roman"/>
                <a:cs typeface="Times New Roman"/>
              </a:rPr>
              <a:t>or </a:t>
            </a:r>
            <a:r>
              <a:rPr dirty="0" sz="1200" spc="-5">
                <a:latin typeface="Times New Roman"/>
                <a:cs typeface="Times New Roman"/>
              </a:rPr>
              <a:t>similar. The employees </a:t>
            </a:r>
            <a:r>
              <a:rPr dirty="0" sz="1200">
                <a:latin typeface="Times New Roman"/>
                <a:cs typeface="Times New Roman"/>
              </a:rPr>
              <a:t>of </a:t>
            </a:r>
            <a:r>
              <a:rPr dirty="0" sz="1200" spc="-5">
                <a:latin typeface="Times New Roman"/>
                <a:cs typeface="Times New Roman"/>
              </a:rPr>
              <a:t>Enterprise </a:t>
            </a:r>
            <a:r>
              <a:rPr dirty="0" sz="1200">
                <a:latin typeface="Times New Roman"/>
                <a:cs typeface="Times New Roman"/>
              </a:rPr>
              <a:t>B may be  asked to </a:t>
            </a:r>
            <a:r>
              <a:rPr dirty="0" sz="1200" spc="-5">
                <a:latin typeface="Times New Roman"/>
                <a:cs typeface="Times New Roman"/>
              </a:rPr>
              <a:t>install </a:t>
            </a:r>
            <a:r>
              <a:rPr dirty="0" sz="1200">
                <a:latin typeface="Times New Roman"/>
                <a:cs typeface="Times New Roman"/>
              </a:rPr>
              <a:t>a </a:t>
            </a:r>
            <a:r>
              <a:rPr dirty="0" sz="1200" spc="-5">
                <a:latin typeface="Times New Roman"/>
                <a:cs typeface="Times New Roman"/>
              </a:rPr>
              <a:t>software </a:t>
            </a:r>
            <a:r>
              <a:rPr dirty="0" sz="1200">
                <a:latin typeface="Times New Roman"/>
                <a:cs typeface="Times New Roman"/>
              </a:rPr>
              <a:t>agent on </a:t>
            </a:r>
            <a:r>
              <a:rPr dirty="0" sz="1200" spc="-5">
                <a:latin typeface="Times New Roman"/>
                <a:cs typeface="Times New Roman"/>
              </a:rPr>
              <a:t>their asset or </a:t>
            </a:r>
            <a:r>
              <a:rPr dirty="0" sz="1200">
                <a:latin typeface="Times New Roman"/>
                <a:cs typeface="Times New Roman"/>
              </a:rPr>
              <a:t>access the </a:t>
            </a:r>
            <a:r>
              <a:rPr dirty="0" sz="1200" spc="-5">
                <a:latin typeface="Times New Roman"/>
                <a:cs typeface="Times New Roman"/>
              </a:rPr>
              <a:t>necessary data resources through </a:t>
            </a:r>
            <a:r>
              <a:rPr dirty="0" sz="1200">
                <a:latin typeface="Times New Roman"/>
                <a:cs typeface="Times New Roman"/>
              </a:rPr>
              <a:t>a  </a:t>
            </a:r>
            <a:r>
              <a:rPr dirty="0" sz="1200" spc="-5">
                <a:latin typeface="Times New Roman"/>
                <a:cs typeface="Times New Roman"/>
              </a:rPr>
              <a:t>web gateway </a:t>
            </a:r>
            <a:r>
              <a:rPr dirty="0" sz="1200">
                <a:latin typeface="Times New Roman"/>
                <a:cs typeface="Times New Roman"/>
              </a:rPr>
              <a:t>(see </a:t>
            </a:r>
            <a:r>
              <a:rPr dirty="0" sz="1200" spc="-5">
                <a:latin typeface="Times New Roman"/>
                <a:cs typeface="Times New Roman"/>
              </a:rPr>
              <a:t>Sectio</a:t>
            </a:r>
            <a:r>
              <a:rPr dirty="0" sz="1200" spc="-5">
                <a:latin typeface="Times New Roman"/>
                <a:cs typeface="Times New Roman"/>
                <a:hlinkClick r:id="rId3" action="ppaction://hlinksldjump"/>
              </a:rPr>
              <a:t>n</a:t>
            </a:r>
            <a:r>
              <a:rPr dirty="0" sz="1200" spc="5">
                <a:latin typeface="Times New Roman"/>
                <a:cs typeface="Times New Roman"/>
                <a:hlinkClick r:id="rId3" action="ppaction://hlinksldjump"/>
              </a:rPr>
              <a:t> </a:t>
            </a:r>
            <a:r>
              <a:rPr dirty="0" sz="1200">
                <a:latin typeface="Times New Roman"/>
                <a:cs typeface="Times New Roman"/>
                <a:hlinkClick r:id="rId3" action="ppaction://hlinksldjump"/>
              </a:rPr>
              <a:t>3.2.3</a:t>
            </a:r>
            <a:r>
              <a:rPr dirty="0" sz="1200">
                <a:latin typeface="Times New Roman"/>
                <a:cs typeface="Times New Roman"/>
              </a:rPr>
              <a:t>).</a:t>
            </a:r>
            <a:endParaRPr sz="1200">
              <a:latin typeface="Times New Roman"/>
              <a:cs typeface="Times New Roman"/>
            </a:endParaRPr>
          </a:p>
        </p:txBody>
      </p:sp>
      <p:sp>
        <p:nvSpPr>
          <p:cNvPr id="8" name="object 8"/>
          <p:cNvSpPr/>
          <p:nvPr/>
        </p:nvSpPr>
        <p:spPr>
          <a:xfrm>
            <a:off x="924047" y="4514693"/>
            <a:ext cx="5836840" cy="2382968"/>
          </a:xfrm>
          <a:prstGeom prst="rect">
            <a:avLst/>
          </a:prstGeom>
          <a:blipFill>
            <a:blip r:embed="rId4" cstate="print"/>
            <a:stretch>
              <a:fillRect/>
            </a:stretch>
          </a:blipFill>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59475" cy="4504690"/>
          </a:xfrm>
          <a:prstGeom prst="rect">
            <a:avLst/>
          </a:prstGeom>
        </p:spPr>
        <p:txBody>
          <a:bodyPr wrap="square" lIns="0" tIns="12065" rIns="0" bIns="0" rtlCol="0" vert="horz">
            <a:spAutoFit/>
          </a:bodyPr>
          <a:lstStyle/>
          <a:p>
            <a:pPr marL="12700">
              <a:lnSpc>
                <a:spcPct val="100000"/>
              </a:lnSpc>
              <a:spcBef>
                <a:spcPts val="95"/>
              </a:spcBef>
              <a:tabLst>
                <a:tab pos="377825" algn="l"/>
              </a:tabLst>
            </a:pPr>
            <a:r>
              <a:rPr dirty="0" sz="1100" spc="-5" b="1">
                <a:latin typeface="Arial"/>
                <a:cs typeface="Arial"/>
              </a:rPr>
              <a:t>4.5	Enterprise with Public- or Customer-Facing</a:t>
            </a:r>
            <a:r>
              <a:rPr dirty="0" sz="1100" spc="20" b="1">
                <a:latin typeface="Arial"/>
                <a:cs typeface="Arial"/>
              </a:rPr>
              <a:t> </a:t>
            </a:r>
            <a:r>
              <a:rPr dirty="0" sz="1100" spc="-5" b="1">
                <a:latin typeface="Arial"/>
                <a:cs typeface="Arial"/>
              </a:rPr>
              <a:t>Services</a:t>
            </a:r>
            <a:endParaRPr sz="1100">
              <a:latin typeface="Arial"/>
              <a:cs typeface="Arial"/>
            </a:endParaRPr>
          </a:p>
          <a:p>
            <a:pPr>
              <a:lnSpc>
                <a:spcPct val="100000"/>
              </a:lnSpc>
              <a:spcBef>
                <a:spcPts val="20"/>
              </a:spcBef>
            </a:pPr>
            <a:endParaRPr sz="1050">
              <a:latin typeface="Arial"/>
              <a:cs typeface="Arial"/>
            </a:endParaRPr>
          </a:p>
          <a:p>
            <a:pPr marL="12700" marR="7620">
              <a:lnSpc>
                <a:spcPts val="1380"/>
              </a:lnSpc>
            </a:pPr>
            <a:r>
              <a:rPr dirty="0" sz="1200">
                <a:latin typeface="Times New Roman"/>
                <a:cs typeface="Times New Roman"/>
              </a:rPr>
              <a:t>A common </a:t>
            </a:r>
            <a:r>
              <a:rPr dirty="0" sz="1200" spc="-5">
                <a:latin typeface="Times New Roman"/>
                <a:cs typeface="Times New Roman"/>
              </a:rPr>
              <a:t>feature </a:t>
            </a:r>
            <a:r>
              <a:rPr dirty="0" sz="1200">
                <a:latin typeface="Times New Roman"/>
                <a:cs typeface="Times New Roman"/>
              </a:rPr>
              <a:t>in </a:t>
            </a:r>
            <a:r>
              <a:rPr dirty="0" sz="1200" spc="-5">
                <a:latin typeface="Times New Roman"/>
                <a:cs typeface="Times New Roman"/>
              </a:rPr>
              <a:t>many enterprises </a:t>
            </a:r>
            <a:r>
              <a:rPr dirty="0" sz="1200">
                <a:latin typeface="Times New Roman"/>
                <a:cs typeface="Times New Roman"/>
              </a:rPr>
              <a:t>is a </a:t>
            </a:r>
            <a:r>
              <a:rPr dirty="0" sz="1200" spc="-5">
                <a:latin typeface="Times New Roman"/>
                <a:cs typeface="Times New Roman"/>
              </a:rPr>
              <a:t>public-facing service that may </a:t>
            </a:r>
            <a:r>
              <a:rPr dirty="0" sz="1200">
                <a:latin typeface="Times New Roman"/>
                <a:cs typeface="Times New Roman"/>
              </a:rPr>
              <a:t>or may </a:t>
            </a:r>
            <a:r>
              <a:rPr dirty="0" sz="1200" spc="-5">
                <a:latin typeface="Times New Roman"/>
                <a:cs typeface="Times New Roman"/>
              </a:rPr>
              <a:t>not </a:t>
            </a:r>
            <a:r>
              <a:rPr dirty="0" sz="1200">
                <a:latin typeface="Times New Roman"/>
                <a:cs typeface="Times New Roman"/>
              </a:rPr>
              <a:t>include  user </a:t>
            </a:r>
            <a:r>
              <a:rPr dirty="0" sz="1200" spc="-5">
                <a:latin typeface="Times New Roman"/>
                <a:cs typeface="Times New Roman"/>
              </a:rPr>
              <a:t>registration (i.e., users must create </a:t>
            </a:r>
            <a:r>
              <a:rPr dirty="0" sz="1200">
                <a:latin typeface="Times New Roman"/>
                <a:cs typeface="Times New Roman"/>
              </a:rPr>
              <a:t>or </a:t>
            </a:r>
            <a:r>
              <a:rPr dirty="0" sz="1200" spc="-5">
                <a:latin typeface="Times New Roman"/>
                <a:cs typeface="Times New Roman"/>
              </a:rPr>
              <a:t>have </a:t>
            </a:r>
            <a:r>
              <a:rPr dirty="0" sz="1200">
                <a:latin typeface="Times New Roman"/>
                <a:cs typeface="Times New Roman"/>
              </a:rPr>
              <a:t>been </a:t>
            </a:r>
            <a:r>
              <a:rPr dirty="0" sz="1200" spc="-5">
                <a:latin typeface="Times New Roman"/>
                <a:cs typeface="Times New Roman"/>
              </a:rPr>
              <a:t>issued </a:t>
            </a:r>
            <a:r>
              <a:rPr dirty="0" sz="1200">
                <a:latin typeface="Times New Roman"/>
                <a:cs typeface="Times New Roman"/>
              </a:rPr>
              <a:t>a set of </a:t>
            </a:r>
            <a:r>
              <a:rPr dirty="0" sz="1200" spc="-5">
                <a:latin typeface="Times New Roman"/>
                <a:cs typeface="Times New Roman"/>
              </a:rPr>
              <a:t>login credentials). Such  services could </a:t>
            </a:r>
            <a:r>
              <a:rPr dirty="0" sz="1200">
                <a:latin typeface="Times New Roman"/>
                <a:cs typeface="Times New Roman"/>
              </a:rPr>
              <a:t>be for the </a:t>
            </a:r>
            <a:r>
              <a:rPr dirty="0" sz="1200" spc="-5">
                <a:latin typeface="Times New Roman"/>
                <a:cs typeface="Times New Roman"/>
              </a:rPr>
              <a:t>general public, </a:t>
            </a:r>
            <a:r>
              <a:rPr dirty="0" sz="1200">
                <a:latin typeface="Times New Roman"/>
                <a:cs typeface="Times New Roman"/>
              </a:rPr>
              <a:t>a </a:t>
            </a:r>
            <a:r>
              <a:rPr dirty="0" sz="1200" spc="-5">
                <a:latin typeface="Times New Roman"/>
                <a:cs typeface="Times New Roman"/>
              </a:rPr>
              <a:t>set </a:t>
            </a:r>
            <a:r>
              <a:rPr dirty="0" sz="1200">
                <a:latin typeface="Times New Roman"/>
                <a:cs typeface="Times New Roman"/>
              </a:rPr>
              <a:t>of </a:t>
            </a:r>
            <a:r>
              <a:rPr dirty="0" sz="1200" spc="-5">
                <a:latin typeface="Times New Roman"/>
                <a:cs typeface="Times New Roman"/>
              </a:rPr>
              <a:t>customers with </a:t>
            </a:r>
            <a:r>
              <a:rPr dirty="0" sz="1200">
                <a:latin typeface="Times New Roman"/>
                <a:cs typeface="Times New Roman"/>
              </a:rPr>
              <a:t>an </a:t>
            </a:r>
            <a:r>
              <a:rPr dirty="0" sz="1200" spc="-5">
                <a:latin typeface="Times New Roman"/>
                <a:cs typeface="Times New Roman"/>
              </a:rPr>
              <a:t>existing </a:t>
            </a:r>
            <a:r>
              <a:rPr dirty="0" sz="1200">
                <a:latin typeface="Times New Roman"/>
                <a:cs typeface="Times New Roman"/>
              </a:rPr>
              <a:t>business </a:t>
            </a:r>
            <a:r>
              <a:rPr dirty="0" sz="1200" spc="-5">
                <a:latin typeface="Times New Roman"/>
                <a:cs typeface="Times New Roman"/>
              </a:rPr>
              <a:t>relationship,  </a:t>
            </a:r>
            <a:r>
              <a:rPr dirty="0" sz="1200">
                <a:latin typeface="Times New Roman"/>
                <a:cs typeface="Times New Roman"/>
              </a:rPr>
              <a:t>or a </a:t>
            </a:r>
            <a:r>
              <a:rPr dirty="0" sz="1200" spc="-5">
                <a:latin typeface="Times New Roman"/>
                <a:cs typeface="Times New Roman"/>
              </a:rPr>
              <a:t>special </a:t>
            </a:r>
            <a:r>
              <a:rPr dirty="0" sz="1200">
                <a:latin typeface="Times New Roman"/>
                <a:cs typeface="Times New Roman"/>
              </a:rPr>
              <a:t>set of </a:t>
            </a:r>
            <a:r>
              <a:rPr dirty="0" sz="1200" spc="-5">
                <a:latin typeface="Times New Roman"/>
                <a:cs typeface="Times New Roman"/>
              </a:rPr>
              <a:t>nonenterprise users such </a:t>
            </a:r>
            <a:r>
              <a:rPr dirty="0" sz="1200">
                <a:latin typeface="Times New Roman"/>
                <a:cs typeface="Times New Roman"/>
              </a:rPr>
              <a:t>as </a:t>
            </a:r>
            <a:r>
              <a:rPr dirty="0" sz="1200" spc="-5">
                <a:latin typeface="Times New Roman"/>
                <a:cs typeface="Times New Roman"/>
              </a:rPr>
              <a:t>employee dependents. </a:t>
            </a:r>
            <a:r>
              <a:rPr dirty="0" sz="1200">
                <a:latin typeface="Times New Roman"/>
                <a:cs typeface="Times New Roman"/>
              </a:rPr>
              <a:t>In </a:t>
            </a:r>
            <a:r>
              <a:rPr dirty="0" sz="1200" spc="-5">
                <a:latin typeface="Times New Roman"/>
                <a:cs typeface="Times New Roman"/>
              </a:rPr>
              <a:t>all </a:t>
            </a:r>
            <a:r>
              <a:rPr dirty="0" sz="1200">
                <a:latin typeface="Times New Roman"/>
                <a:cs typeface="Times New Roman"/>
              </a:rPr>
              <a:t>cases, it is </a:t>
            </a:r>
            <a:r>
              <a:rPr dirty="0" sz="1200" spc="-5">
                <a:latin typeface="Times New Roman"/>
                <a:cs typeface="Times New Roman"/>
              </a:rPr>
              <a:t>likely that  requesting assets are not enterprise-owned, </a:t>
            </a:r>
            <a:r>
              <a:rPr dirty="0" sz="1200">
                <a:latin typeface="Times New Roman"/>
                <a:cs typeface="Times New Roman"/>
              </a:rPr>
              <a:t>and the </a:t>
            </a:r>
            <a:r>
              <a:rPr dirty="0" sz="1200" spc="-5">
                <a:latin typeface="Times New Roman"/>
                <a:cs typeface="Times New Roman"/>
              </a:rPr>
              <a:t>enterprise </a:t>
            </a:r>
            <a:r>
              <a:rPr dirty="0" sz="1200">
                <a:latin typeface="Times New Roman"/>
                <a:cs typeface="Times New Roman"/>
              </a:rPr>
              <a:t>is </a:t>
            </a:r>
            <a:r>
              <a:rPr dirty="0" sz="1200" spc="-5">
                <a:latin typeface="Times New Roman"/>
                <a:cs typeface="Times New Roman"/>
              </a:rPr>
              <a:t>constrained </a:t>
            </a:r>
            <a:r>
              <a:rPr dirty="0" sz="1200">
                <a:latin typeface="Times New Roman"/>
                <a:cs typeface="Times New Roman"/>
              </a:rPr>
              <a:t>as to </a:t>
            </a:r>
            <a:r>
              <a:rPr dirty="0" sz="1200" spc="-5">
                <a:latin typeface="Times New Roman"/>
                <a:cs typeface="Times New Roman"/>
              </a:rPr>
              <a:t>what internal  cybersecurity polices can </a:t>
            </a:r>
            <a:r>
              <a:rPr dirty="0" sz="1200">
                <a:latin typeface="Times New Roman"/>
                <a:cs typeface="Times New Roman"/>
              </a:rPr>
              <a:t>be</a:t>
            </a:r>
            <a:r>
              <a:rPr dirty="0" sz="1200" spc="15">
                <a:latin typeface="Times New Roman"/>
                <a:cs typeface="Times New Roman"/>
              </a:rPr>
              <a:t> </a:t>
            </a:r>
            <a:r>
              <a:rPr dirty="0" sz="1200" spc="-5">
                <a:latin typeface="Times New Roman"/>
                <a:cs typeface="Times New Roman"/>
              </a:rPr>
              <a:t>enforced.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715">
              <a:lnSpc>
                <a:spcPts val="1380"/>
              </a:lnSpc>
            </a:pPr>
            <a:r>
              <a:rPr dirty="0" sz="1200" spc="-5">
                <a:latin typeface="Times New Roman"/>
                <a:cs typeface="Times New Roman"/>
              </a:rPr>
              <a:t>For </a:t>
            </a:r>
            <a:r>
              <a:rPr dirty="0" sz="1200">
                <a:latin typeface="Times New Roman"/>
                <a:cs typeface="Times New Roman"/>
              </a:rPr>
              <a:t>a </a:t>
            </a:r>
            <a:r>
              <a:rPr dirty="0" sz="1200" spc="-5">
                <a:latin typeface="Times New Roman"/>
                <a:cs typeface="Times New Roman"/>
              </a:rPr>
              <a:t>general, public-facing resource </a:t>
            </a:r>
            <a:r>
              <a:rPr dirty="0" sz="1200">
                <a:latin typeface="Times New Roman"/>
                <a:cs typeface="Times New Roman"/>
              </a:rPr>
              <a:t>that </a:t>
            </a:r>
            <a:r>
              <a:rPr dirty="0" sz="1200" spc="-5">
                <a:latin typeface="Times New Roman"/>
                <a:cs typeface="Times New Roman"/>
              </a:rPr>
              <a:t>does </a:t>
            </a:r>
            <a:r>
              <a:rPr dirty="0" sz="1200">
                <a:latin typeface="Times New Roman"/>
                <a:cs typeface="Times New Roman"/>
              </a:rPr>
              <a:t>not </a:t>
            </a:r>
            <a:r>
              <a:rPr dirty="0" sz="1200" spc="-5">
                <a:latin typeface="Times New Roman"/>
                <a:cs typeface="Times New Roman"/>
              </a:rPr>
              <a:t>require login credentials </a:t>
            </a:r>
            <a:r>
              <a:rPr dirty="0" sz="1200">
                <a:latin typeface="Times New Roman"/>
                <a:cs typeface="Times New Roman"/>
              </a:rPr>
              <a:t>to </a:t>
            </a:r>
            <a:r>
              <a:rPr dirty="0" sz="1200" spc="-5">
                <a:latin typeface="Times New Roman"/>
                <a:cs typeface="Times New Roman"/>
              </a:rPr>
              <a:t>access (e.g., </a:t>
            </a:r>
            <a:r>
              <a:rPr dirty="0" sz="1200">
                <a:latin typeface="Times New Roman"/>
                <a:cs typeface="Times New Roman"/>
              </a:rPr>
              <a:t>public  </a:t>
            </a:r>
            <a:r>
              <a:rPr dirty="0" sz="1200" spc="-5">
                <a:latin typeface="Times New Roman"/>
                <a:cs typeface="Times New Roman"/>
              </a:rPr>
              <a:t>web </a:t>
            </a:r>
            <a:r>
              <a:rPr dirty="0" sz="1200">
                <a:latin typeface="Times New Roman"/>
                <a:cs typeface="Times New Roman"/>
              </a:rPr>
              <a:t>page), </a:t>
            </a:r>
            <a:r>
              <a:rPr dirty="0" sz="1200" spc="-5">
                <a:latin typeface="Times New Roman"/>
                <a:cs typeface="Times New Roman"/>
              </a:rPr>
              <a:t>the tenets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do not </a:t>
            </a:r>
            <a:r>
              <a:rPr dirty="0" sz="1200" spc="-5">
                <a:latin typeface="Times New Roman"/>
                <a:cs typeface="Times New Roman"/>
              </a:rPr>
              <a:t>directly apply. The enterprise cannot strictly control </a:t>
            </a:r>
            <a:r>
              <a:rPr dirty="0" sz="1200">
                <a:latin typeface="Times New Roman"/>
                <a:cs typeface="Times New Roman"/>
              </a:rPr>
              <a:t>the  </a:t>
            </a:r>
            <a:r>
              <a:rPr dirty="0" sz="1200" spc="-5">
                <a:latin typeface="Times New Roman"/>
                <a:cs typeface="Times New Roman"/>
              </a:rPr>
              <a:t>state </a:t>
            </a:r>
            <a:r>
              <a:rPr dirty="0" sz="1200">
                <a:latin typeface="Times New Roman"/>
                <a:cs typeface="Times New Roman"/>
              </a:rPr>
              <a:t>of </a:t>
            </a:r>
            <a:r>
              <a:rPr dirty="0" sz="1200" spc="-5">
                <a:latin typeface="Times New Roman"/>
                <a:cs typeface="Times New Roman"/>
              </a:rPr>
              <a:t>requesting assets, </a:t>
            </a:r>
            <a:r>
              <a:rPr dirty="0" sz="1200">
                <a:latin typeface="Times New Roman"/>
                <a:cs typeface="Times New Roman"/>
              </a:rPr>
              <a:t>and anonymous </a:t>
            </a:r>
            <a:r>
              <a:rPr dirty="0" sz="1200" spc="-5">
                <a:latin typeface="Times New Roman"/>
                <a:cs typeface="Times New Roman"/>
              </a:rPr>
              <a:t>public resources (e.g., </a:t>
            </a:r>
            <a:r>
              <a:rPr dirty="0" sz="1200">
                <a:latin typeface="Times New Roman"/>
                <a:cs typeface="Times New Roman"/>
              </a:rPr>
              <a:t>a public </a:t>
            </a:r>
            <a:r>
              <a:rPr dirty="0" sz="1200" spc="-5">
                <a:latin typeface="Times New Roman"/>
                <a:cs typeface="Times New Roman"/>
              </a:rPr>
              <a:t>web </a:t>
            </a:r>
            <a:r>
              <a:rPr dirty="0" sz="1200">
                <a:latin typeface="Times New Roman"/>
                <a:cs typeface="Times New Roman"/>
              </a:rPr>
              <a:t>page) </a:t>
            </a:r>
            <a:r>
              <a:rPr dirty="0" sz="1200" spc="-5">
                <a:latin typeface="Times New Roman"/>
                <a:cs typeface="Times New Roman"/>
              </a:rPr>
              <a:t>do </a:t>
            </a:r>
            <a:r>
              <a:rPr dirty="0" sz="1200">
                <a:latin typeface="Times New Roman"/>
                <a:cs typeface="Times New Roman"/>
              </a:rPr>
              <a:t>not  </a:t>
            </a:r>
            <a:r>
              <a:rPr dirty="0" sz="1200" spc="-5">
                <a:latin typeface="Times New Roman"/>
                <a:cs typeface="Times New Roman"/>
              </a:rPr>
              <a:t>require credentials </a:t>
            </a:r>
            <a:r>
              <a:rPr dirty="0" sz="1200">
                <a:latin typeface="Times New Roman"/>
                <a:cs typeface="Times New Roman"/>
              </a:rPr>
              <a:t>in </a:t>
            </a:r>
            <a:r>
              <a:rPr dirty="0" sz="1200" spc="-5">
                <a:latin typeface="Times New Roman"/>
                <a:cs typeface="Times New Roman"/>
              </a:rPr>
              <a:t>order </a:t>
            </a:r>
            <a:r>
              <a:rPr dirty="0" sz="1200">
                <a:latin typeface="Times New Roman"/>
                <a:cs typeface="Times New Roman"/>
              </a:rPr>
              <a:t>to be</a:t>
            </a:r>
            <a:r>
              <a:rPr dirty="0" sz="1200" spc="10">
                <a:latin typeface="Times New Roman"/>
                <a:cs typeface="Times New Roman"/>
              </a:rPr>
              <a:t> </a:t>
            </a:r>
            <a:r>
              <a:rPr dirty="0" sz="1200" spc="-5">
                <a:latin typeface="Times New Roman"/>
                <a:cs typeface="Times New Roman"/>
              </a:rPr>
              <a:t>accessed.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Enterprises </a:t>
            </a:r>
            <a:r>
              <a:rPr dirty="0" sz="1200">
                <a:latin typeface="Times New Roman"/>
                <a:cs typeface="Times New Roman"/>
              </a:rPr>
              <a:t>may </a:t>
            </a:r>
            <a:r>
              <a:rPr dirty="0" sz="1200" spc="-5">
                <a:latin typeface="Times New Roman"/>
                <a:cs typeface="Times New Roman"/>
              </a:rPr>
              <a:t>establish policies for registered </a:t>
            </a:r>
            <a:r>
              <a:rPr dirty="0" sz="1200">
                <a:latin typeface="Times New Roman"/>
                <a:cs typeface="Times New Roman"/>
              </a:rPr>
              <a:t>public </a:t>
            </a:r>
            <a:r>
              <a:rPr dirty="0" sz="1200" spc="-5">
                <a:latin typeface="Times New Roman"/>
                <a:cs typeface="Times New Roman"/>
              </a:rPr>
              <a:t>users such </a:t>
            </a:r>
            <a:r>
              <a:rPr dirty="0" sz="1200">
                <a:latin typeface="Times New Roman"/>
                <a:cs typeface="Times New Roman"/>
              </a:rPr>
              <a:t>as </a:t>
            </a:r>
            <a:r>
              <a:rPr dirty="0" sz="1200" spc="-5">
                <a:latin typeface="Times New Roman"/>
                <a:cs typeface="Times New Roman"/>
              </a:rPr>
              <a:t>customers </a:t>
            </a:r>
            <a:r>
              <a:rPr dirty="0" sz="1200">
                <a:latin typeface="Times New Roman"/>
                <a:cs typeface="Times New Roman"/>
              </a:rPr>
              <a:t>(i.e., </a:t>
            </a:r>
            <a:r>
              <a:rPr dirty="0" sz="1200" spc="-5">
                <a:latin typeface="Times New Roman"/>
                <a:cs typeface="Times New Roman"/>
              </a:rPr>
              <a:t>those with </a:t>
            </a:r>
            <a:r>
              <a:rPr dirty="0" sz="1200">
                <a:latin typeface="Times New Roman"/>
                <a:cs typeface="Times New Roman"/>
              </a:rPr>
              <a:t>a  business </a:t>
            </a:r>
            <a:r>
              <a:rPr dirty="0" sz="1200" spc="-5">
                <a:latin typeface="Times New Roman"/>
                <a:cs typeface="Times New Roman"/>
              </a:rPr>
              <a:t>relationship) and special users (e.g., employee dependents). </a:t>
            </a:r>
            <a:r>
              <a:rPr dirty="0" sz="1200">
                <a:latin typeface="Times New Roman"/>
                <a:cs typeface="Times New Roman"/>
              </a:rPr>
              <a:t>If the </a:t>
            </a:r>
            <a:r>
              <a:rPr dirty="0" sz="1200" spc="-5">
                <a:latin typeface="Times New Roman"/>
                <a:cs typeface="Times New Roman"/>
              </a:rPr>
              <a:t>users are required </a:t>
            </a:r>
            <a:r>
              <a:rPr dirty="0" sz="1200">
                <a:latin typeface="Times New Roman"/>
                <a:cs typeface="Times New Roman"/>
              </a:rPr>
              <a:t>to  produce or </a:t>
            </a:r>
            <a:r>
              <a:rPr dirty="0" sz="1200" spc="-5">
                <a:latin typeface="Times New Roman"/>
                <a:cs typeface="Times New Roman"/>
              </a:rPr>
              <a:t>are issued credentials, the enterprise may institute policies regarding password length,  life cycle, and </a:t>
            </a:r>
            <a:r>
              <a:rPr dirty="0" sz="1200">
                <a:latin typeface="Times New Roman"/>
                <a:cs typeface="Times New Roman"/>
              </a:rPr>
              <a:t>other </a:t>
            </a:r>
            <a:r>
              <a:rPr dirty="0" sz="1200" spc="-5">
                <a:latin typeface="Times New Roman"/>
                <a:cs typeface="Times New Roman"/>
              </a:rPr>
              <a:t>details </a:t>
            </a:r>
            <a:r>
              <a:rPr dirty="0" sz="1200">
                <a:latin typeface="Times New Roman"/>
                <a:cs typeface="Times New Roman"/>
              </a:rPr>
              <a:t>and may provide </a:t>
            </a:r>
            <a:r>
              <a:rPr dirty="0" sz="1200" spc="-5">
                <a:latin typeface="Times New Roman"/>
                <a:cs typeface="Times New Roman"/>
              </a:rPr>
              <a:t>MFA </a:t>
            </a:r>
            <a:r>
              <a:rPr dirty="0" sz="1200">
                <a:latin typeface="Times New Roman"/>
                <a:cs typeface="Times New Roman"/>
              </a:rPr>
              <a:t>as an </a:t>
            </a:r>
            <a:r>
              <a:rPr dirty="0" sz="1200" spc="-5">
                <a:latin typeface="Times New Roman"/>
                <a:cs typeface="Times New Roman"/>
              </a:rPr>
              <a:t>option </a:t>
            </a:r>
            <a:r>
              <a:rPr dirty="0" sz="1200">
                <a:latin typeface="Times New Roman"/>
                <a:cs typeface="Times New Roman"/>
              </a:rPr>
              <a:t>or </a:t>
            </a:r>
            <a:r>
              <a:rPr dirty="0" sz="1200" spc="-5">
                <a:latin typeface="Times New Roman"/>
                <a:cs typeface="Times New Roman"/>
              </a:rPr>
              <a:t>requirement. However,  enterprises are limited </a:t>
            </a:r>
            <a:r>
              <a:rPr dirty="0" sz="1200">
                <a:latin typeface="Times New Roman"/>
                <a:cs typeface="Times New Roman"/>
              </a:rPr>
              <a:t>in the </a:t>
            </a:r>
            <a:r>
              <a:rPr dirty="0" sz="1200" spc="-5">
                <a:latin typeface="Times New Roman"/>
                <a:cs typeface="Times New Roman"/>
              </a:rPr>
              <a:t>policies </a:t>
            </a:r>
            <a:r>
              <a:rPr dirty="0" sz="1200">
                <a:latin typeface="Times New Roman"/>
                <a:cs typeface="Times New Roman"/>
              </a:rPr>
              <a:t>they can </a:t>
            </a:r>
            <a:r>
              <a:rPr dirty="0" sz="1200" spc="-5">
                <a:latin typeface="Times New Roman"/>
                <a:cs typeface="Times New Roman"/>
              </a:rPr>
              <a:t>implement for </a:t>
            </a:r>
            <a:r>
              <a:rPr dirty="0" sz="1200">
                <a:latin typeface="Times New Roman"/>
                <a:cs typeface="Times New Roman"/>
              </a:rPr>
              <a:t>this </a:t>
            </a:r>
            <a:r>
              <a:rPr dirty="0" sz="1200" spc="-5">
                <a:latin typeface="Times New Roman"/>
                <a:cs typeface="Times New Roman"/>
              </a:rPr>
              <a:t>class of </a:t>
            </a:r>
            <a:r>
              <a:rPr dirty="0" sz="1200">
                <a:latin typeface="Times New Roman"/>
                <a:cs typeface="Times New Roman"/>
              </a:rPr>
              <a:t>user. </a:t>
            </a:r>
            <a:r>
              <a:rPr dirty="0" sz="1200" spc="-5">
                <a:latin typeface="Times New Roman"/>
                <a:cs typeface="Times New Roman"/>
              </a:rPr>
              <a:t>Information about  incoming requests may </a:t>
            </a:r>
            <a:r>
              <a:rPr dirty="0" sz="1200">
                <a:latin typeface="Times New Roman"/>
                <a:cs typeface="Times New Roman"/>
              </a:rPr>
              <a:t>be useful in </a:t>
            </a:r>
            <a:r>
              <a:rPr dirty="0" sz="1200" spc="-5">
                <a:latin typeface="Times New Roman"/>
                <a:cs typeface="Times New Roman"/>
              </a:rPr>
              <a:t>determining </a:t>
            </a:r>
            <a:r>
              <a:rPr dirty="0" sz="1200">
                <a:latin typeface="Times New Roman"/>
                <a:cs typeface="Times New Roman"/>
              </a:rPr>
              <a:t>the </a:t>
            </a:r>
            <a:r>
              <a:rPr dirty="0" sz="1200" spc="-5">
                <a:latin typeface="Times New Roman"/>
                <a:cs typeface="Times New Roman"/>
              </a:rPr>
              <a:t>state of the </a:t>
            </a:r>
            <a:r>
              <a:rPr dirty="0" sz="1200">
                <a:latin typeface="Times New Roman"/>
                <a:cs typeface="Times New Roman"/>
              </a:rPr>
              <a:t>public </a:t>
            </a:r>
            <a:r>
              <a:rPr dirty="0" sz="1200" spc="-5">
                <a:latin typeface="Times New Roman"/>
                <a:cs typeface="Times New Roman"/>
              </a:rPr>
              <a:t>service </a:t>
            </a:r>
            <a:r>
              <a:rPr dirty="0" sz="1200">
                <a:latin typeface="Times New Roman"/>
                <a:cs typeface="Times New Roman"/>
              </a:rPr>
              <a:t>and </a:t>
            </a:r>
            <a:r>
              <a:rPr dirty="0" sz="1200" spc="-5">
                <a:latin typeface="Times New Roman"/>
                <a:cs typeface="Times New Roman"/>
              </a:rPr>
              <a:t>detecting  </a:t>
            </a:r>
            <a:r>
              <a:rPr dirty="0" sz="1200">
                <a:latin typeface="Times New Roman"/>
                <a:cs typeface="Times New Roman"/>
              </a:rPr>
              <a:t>possible </a:t>
            </a:r>
            <a:r>
              <a:rPr dirty="0" sz="1200" spc="-5">
                <a:latin typeface="Times New Roman"/>
                <a:cs typeface="Times New Roman"/>
              </a:rPr>
              <a:t>attacks masquerading </a:t>
            </a:r>
            <a:r>
              <a:rPr dirty="0" sz="1200">
                <a:latin typeface="Times New Roman"/>
                <a:cs typeface="Times New Roman"/>
              </a:rPr>
              <a:t>as </a:t>
            </a:r>
            <a:r>
              <a:rPr dirty="0" sz="1200" spc="-5">
                <a:latin typeface="Times New Roman"/>
                <a:cs typeface="Times New Roman"/>
              </a:rPr>
              <a:t>legitimate users. For example, </a:t>
            </a:r>
            <a:r>
              <a:rPr dirty="0" sz="1200">
                <a:latin typeface="Times New Roman"/>
                <a:cs typeface="Times New Roman"/>
              </a:rPr>
              <a:t>a </a:t>
            </a:r>
            <a:r>
              <a:rPr dirty="0" sz="1200" spc="-5">
                <a:latin typeface="Times New Roman"/>
                <a:cs typeface="Times New Roman"/>
              </a:rPr>
              <a:t>registered </a:t>
            </a:r>
            <a:r>
              <a:rPr dirty="0" sz="1200">
                <a:latin typeface="Times New Roman"/>
                <a:cs typeface="Times New Roman"/>
              </a:rPr>
              <a:t>user </a:t>
            </a:r>
            <a:r>
              <a:rPr dirty="0" sz="1200" spc="-5">
                <a:latin typeface="Times New Roman"/>
                <a:cs typeface="Times New Roman"/>
              </a:rPr>
              <a:t>portal </a:t>
            </a:r>
            <a:r>
              <a:rPr dirty="0" sz="1200">
                <a:latin typeface="Times New Roman"/>
                <a:cs typeface="Times New Roman"/>
              </a:rPr>
              <a:t>is </a:t>
            </a:r>
            <a:r>
              <a:rPr dirty="0" sz="1200" spc="-5">
                <a:latin typeface="Times New Roman"/>
                <a:cs typeface="Times New Roman"/>
              </a:rPr>
              <a:t>known  </a:t>
            </a:r>
            <a:r>
              <a:rPr dirty="0" sz="1200">
                <a:latin typeface="Times New Roman"/>
                <a:cs typeface="Times New Roman"/>
              </a:rPr>
              <a:t>to be </a:t>
            </a:r>
            <a:r>
              <a:rPr dirty="0" sz="1200" spc="-5">
                <a:latin typeface="Times New Roman"/>
                <a:cs typeface="Times New Roman"/>
              </a:rPr>
              <a:t>accessed </a:t>
            </a:r>
            <a:r>
              <a:rPr dirty="0" sz="1200">
                <a:latin typeface="Times New Roman"/>
                <a:cs typeface="Times New Roman"/>
              </a:rPr>
              <a:t>by </a:t>
            </a:r>
            <a:r>
              <a:rPr dirty="0" sz="1200" spc="-5">
                <a:latin typeface="Times New Roman"/>
                <a:cs typeface="Times New Roman"/>
              </a:rPr>
              <a:t>registered customers </a:t>
            </a:r>
            <a:r>
              <a:rPr dirty="0" sz="1200">
                <a:latin typeface="Times New Roman"/>
                <a:cs typeface="Times New Roman"/>
              </a:rPr>
              <a:t>using one of a set </a:t>
            </a:r>
            <a:r>
              <a:rPr dirty="0" sz="1200" spc="-5">
                <a:latin typeface="Times New Roman"/>
                <a:cs typeface="Times New Roman"/>
              </a:rPr>
              <a:t>of common web browsers. </a:t>
            </a:r>
            <a:r>
              <a:rPr dirty="0" sz="1200">
                <a:latin typeface="Times New Roman"/>
                <a:cs typeface="Times New Roman"/>
              </a:rPr>
              <a:t>A sudden  </a:t>
            </a:r>
            <a:r>
              <a:rPr dirty="0" sz="1200" spc="-5">
                <a:latin typeface="Times New Roman"/>
                <a:cs typeface="Times New Roman"/>
              </a:rPr>
              <a:t>increase </a:t>
            </a:r>
            <a:r>
              <a:rPr dirty="0" sz="1200">
                <a:latin typeface="Times New Roman"/>
                <a:cs typeface="Times New Roman"/>
              </a:rPr>
              <a:t>in </a:t>
            </a:r>
            <a:r>
              <a:rPr dirty="0" sz="1200" spc="-5">
                <a:latin typeface="Times New Roman"/>
                <a:cs typeface="Times New Roman"/>
              </a:rPr>
              <a:t>access requests from unknown browser </a:t>
            </a:r>
            <a:r>
              <a:rPr dirty="0" sz="1200">
                <a:latin typeface="Times New Roman"/>
                <a:cs typeface="Times New Roman"/>
              </a:rPr>
              <a:t>types </a:t>
            </a:r>
            <a:r>
              <a:rPr dirty="0" sz="1200" spc="-5">
                <a:latin typeface="Times New Roman"/>
                <a:cs typeface="Times New Roman"/>
              </a:rPr>
              <a:t>or known outdated </a:t>
            </a:r>
            <a:r>
              <a:rPr dirty="0" sz="1200">
                <a:latin typeface="Times New Roman"/>
                <a:cs typeface="Times New Roman"/>
              </a:rPr>
              <a:t>versions </a:t>
            </a:r>
            <a:r>
              <a:rPr dirty="0" sz="1200" spc="-5">
                <a:latin typeface="Times New Roman"/>
                <a:cs typeface="Times New Roman"/>
              </a:rPr>
              <a:t>could  indicate </a:t>
            </a:r>
            <a:r>
              <a:rPr dirty="0" sz="1200">
                <a:latin typeface="Times New Roman"/>
                <a:cs typeface="Times New Roman"/>
              </a:rPr>
              <a:t>an </a:t>
            </a:r>
            <a:r>
              <a:rPr dirty="0" sz="1200" spc="-5">
                <a:latin typeface="Times New Roman"/>
                <a:cs typeface="Times New Roman"/>
              </a:rPr>
              <a:t>automated attack </a:t>
            </a:r>
            <a:r>
              <a:rPr dirty="0" sz="1200">
                <a:latin typeface="Times New Roman"/>
                <a:cs typeface="Times New Roman"/>
              </a:rPr>
              <a:t>of </a:t>
            </a:r>
            <a:r>
              <a:rPr dirty="0" sz="1200" spc="-5">
                <a:latin typeface="Times New Roman"/>
                <a:cs typeface="Times New Roman"/>
              </a:rPr>
              <a:t>some </a:t>
            </a:r>
            <a:r>
              <a:rPr dirty="0" sz="1200">
                <a:latin typeface="Times New Roman"/>
                <a:cs typeface="Times New Roman"/>
              </a:rPr>
              <a:t>kind, and </a:t>
            </a:r>
            <a:r>
              <a:rPr dirty="0" sz="1200" spc="-5">
                <a:latin typeface="Times New Roman"/>
                <a:cs typeface="Times New Roman"/>
              </a:rPr>
              <a:t>the enterprise </a:t>
            </a:r>
            <a:r>
              <a:rPr dirty="0" sz="1200">
                <a:latin typeface="Times New Roman"/>
                <a:cs typeface="Times New Roman"/>
              </a:rPr>
              <a:t>could </a:t>
            </a:r>
            <a:r>
              <a:rPr dirty="0" sz="1200" spc="-5">
                <a:latin typeface="Times New Roman"/>
                <a:cs typeface="Times New Roman"/>
              </a:rPr>
              <a:t>take steps </a:t>
            </a:r>
            <a:r>
              <a:rPr dirty="0" sz="1200">
                <a:latin typeface="Times New Roman"/>
                <a:cs typeface="Times New Roman"/>
              </a:rPr>
              <a:t>to </a:t>
            </a:r>
            <a:r>
              <a:rPr dirty="0" sz="1200" spc="-5">
                <a:latin typeface="Times New Roman"/>
                <a:cs typeface="Times New Roman"/>
              </a:rPr>
              <a:t>limit requests  </a:t>
            </a:r>
            <a:r>
              <a:rPr dirty="0" sz="1200">
                <a:latin typeface="Times New Roman"/>
                <a:cs typeface="Times New Roman"/>
              </a:rPr>
              <a:t>from these </a:t>
            </a:r>
            <a:r>
              <a:rPr dirty="0" sz="1200" spc="-5">
                <a:latin typeface="Times New Roman"/>
                <a:cs typeface="Times New Roman"/>
              </a:rPr>
              <a:t>identified clients. The enterprise should </a:t>
            </a:r>
            <a:r>
              <a:rPr dirty="0" sz="1200">
                <a:latin typeface="Times New Roman"/>
                <a:cs typeface="Times New Roman"/>
              </a:rPr>
              <a:t>also </a:t>
            </a:r>
            <a:r>
              <a:rPr dirty="0" sz="1200" spc="-5">
                <a:latin typeface="Times New Roman"/>
                <a:cs typeface="Times New Roman"/>
              </a:rPr>
              <a:t>be aware </a:t>
            </a:r>
            <a:r>
              <a:rPr dirty="0" sz="1200">
                <a:latin typeface="Times New Roman"/>
                <a:cs typeface="Times New Roman"/>
              </a:rPr>
              <a:t>of any </a:t>
            </a:r>
            <a:r>
              <a:rPr dirty="0" sz="1200" spc="-5">
                <a:latin typeface="Times New Roman"/>
                <a:cs typeface="Times New Roman"/>
              </a:rPr>
              <a:t>statutes or regulations  regarding what information </a:t>
            </a:r>
            <a:r>
              <a:rPr dirty="0" sz="1200">
                <a:latin typeface="Times New Roman"/>
                <a:cs typeface="Times New Roman"/>
              </a:rPr>
              <a:t>can be </a:t>
            </a:r>
            <a:r>
              <a:rPr dirty="0" sz="1200" spc="-5">
                <a:latin typeface="Times New Roman"/>
                <a:cs typeface="Times New Roman"/>
              </a:rPr>
              <a:t>collected </a:t>
            </a:r>
            <a:r>
              <a:rPr dirty="0" sz="1200">
                <a:latin typeface="Times New Roman"/>
                <a:cs typeface="Times New Roman"/>
              </a:rPr>
              <a:t>and </a:t>
            </a:r>
            <a:r>
              <a:rPr dirty="0" sz="1200" spc="-5">
                <a:latin typeface="Times New Roman"/>
                <a:cs typeface="Times New Roman"/>
              </a:rPr>
              <a:t>recorded about </a:t>
            </a:r>
            <a:r>
              <a:rPr dirty="0" sz="1200">
                <a:latin typeface="Times New Roman"/>
                <a:cs typeface="Times New Roman"/>
              </a:rPr>
              <a:t>the </a:t>
            </a:r>
            <a:r>
              <a:rPr dirty="0" sz="1200" spc="-5">
                <a:latin typeface="Times New Roman"/>
                <a:cs typeface="Times New Roman"/>
              </a:rPr>
              <a:t>requesting users </a:t>
            </a:r>
            <a:r>
              <a:rPr dirty="0" sz="1200">
                <a:latin typeface="Times New Roman"/>
                <a:cs typeface="Times New Roman"/>
              </a:rPr>
              <a:t>and</a:t>
            </a:r>
            <a:r>
              <a:rPr dirty="0" sz="1200" spc="135">
                <a:latin typeface="Times New Roman"/>
                <a:cs typeface="Times New Roman"/>
              </a:rPr>
              <a:t> </a:t>
            </a:r>
            <a:r>
              <a:rPr dirty="0" sz="1200" spc="-5">
                <a:latin typeface="Times New Roman"/>
                <a:cs typeface="Times New Roman"/>
              </a:rPr>
              <a:t>assets.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5	</a:t>
            </a:r>
            <a:r>
              <a:rPr dirty="0" sz="1200" spc="-5" b="1">
                <a:solidFill>
                  <a:srgbClr val="FFFFFF"/>
                </a:solidFill>
                <a:latin typeface="Arial"/>
                <a:cs typeface="Arial"/>
              </a:rPr>
              <a:t>Threats Associated </a:t>
            </a:r>
            <a:r>
              <a:rPr dirty="0" sz="1200" b="1">
                <a:solidFill>
                  <a:srgbClr val="FFFFFF"/>
                </a:solidFill>
                <a:latin typeface="Arial"/>
                <a:cs typeface="Arial"/>
              </a:rPr>
              <a:t>with </a:t>
            </a:r>
            <a:r>
              <a:rPr dirty="0" sz="1200" spc="-5" b="1">
                <a:solidFill>
                  <a:srgbClr val="FFFFFF"/>
                </a:solidFill>
                <a:latin typeface="Arial"/>
                <a:cs typeface="Arial"/>
              </a:rPr>
              <a:t>Zero Trust Architecture</a:t>
            </a:r>
            <a:endParaRPr sz="1200">
              <a:latin typeface="Arial"/>
              <a:cs typeface="Arial"/>
            </a:endParaRPr>
          </a:p>
        </p:txBody>
      </p:sp>
      <p:sp>
        <p:nvSpPr>
          <p:cNvPr id="7" name="object 7"/>
          <p:cNvSpPr txBox="1"/>
          <p:nvPr/>
        </p:nvSpPr>
        <p:spPr>
          <a:xfrm>
            <a:off x="850900" y="1274318"/>
            <a:ext cx="6056630" cy="6526530"/>
          </a:xfrm>
          <a:prstGeom prst="rect">
            <a:avLst/>
          </a:prstGeom>
        </p:spPr>
        <p:txBody>
          <a:bodyPr wrap="square" lIns="0" tIns="24765" rIns="0" bIns="0" rtlCol="0" vert="horz">
            <a:spAutoFit/>
          </a:bodyPr>
          <a:lstStyle/>
          <a:p>
            <a:pPr marL="63500" marR="116205">
              <a:lnSpc>
                <a:spcPts val="1380"/>
              </a:lnSpc>
              <a:spcBef>
                <a:spcPts val="195"/>
              </a:spcBef>
            </a:pPr>
            <a:r>
              <a:rPr dirty="0" sz="1200" spc="-5">
                <a:latin typeface="Times New Roman"/>
                <a:cs typeface="Times New Roman"/>
              </a:rPr>
              <a:t>No enterprise </a:t>
            </a:r>
            <a:r>
              <a:rPr dirty="0" sz="1200">
                <a:latin typeface="Times New Roman"/>
                <a:cs typeface="Times New Roman"/>
              </a:rPr>
              <a:t>can </a:t>
            </a:r>
            <a:r>
              <a:rPr dirty="0" sz="1200" spc="-5">
                <a:latin typeface="Times New Roman"/>
                <a:cs typeface="Times New Roman"/>
              </a:rPr>
              <a:t>eliminate cybersecurity risk. When complemented with existing cybersecurity  policies </a:t>
            </a:r>
            <a:r>
              <a:rPr dirty="0" sz="1200">
                <a:latin typeface="Times New Roman"/>
                <a:cs typeface="Times New Roman"/>
              </a:rPr>
              <a:t>and guidance, </a:t>
            </a:r>
            <a:r>
              <a:rPr dirty="0" sz="1200" spc="-5">
                <a:latin typeface="Times New Roman"/>
                <a:cs typeface="Times New Roman"/>
              </a:rPr>
              <a:t>identity </a:t>
            </a:r>
            <a:r>
              <a:rPr dirty="0" sz="1200">
                <a:latin typeface="Times New Roman"/>
                <a:cs typeface="Times New Roman"/>
              </a:rPr>
              <a:t>and </a:t>
            </a:r>
            <a:r>
              <a:rPr dirty="0" sz="1200" spc="-5">
                <a:latin typeface="Times New Roman"/>
                <a:cs typeface="Times New Roman"/>
              </a:rPr>
              <a:t>access management, continuous monitoring, </a:t>
            </a:r>
            <a:r>
              <a:rPr dirty="0" sz="1200">
                <a:latin typeface="Times New Roman"/>
                <a:cs typeface="Times New Roman"/>
              </a:rPr>
              <a:t>and </a:t>
            </a:r>
            <a:r>
              <a:rPr dirty="0" sz="1200" spc="-5">
                <a:latin typeface="Times New Roman"/>
                <a:cs typeface="Times New Roman"/>
              </a:rPr>
              <a:t>general  </a:t>
            </a:r>
            <a:r>
              <a:rPr dirty="0" sz="1200">
                <a:latin typeface="Times New Roman"/>
                <a:cs typeface="Times New Roman"/>
              </a:rPr>
              <a:t>cyber </a:t>
            </a:r>
            <a:r>
              <a:rPr dirty="0" sz="1200" spc="-5">
                <a:latin typeface="Times New Roman"/>
                <a:cs typeface="Times New Roman"/>
              </a:rPr>
              <a:t>hygiene, </a:t>
            </a:r>
            <a:r>
              <a:rPr dirty="0" sz="1200">
                <a:latin typeface="Times New Roman"/>
                <a:cs typeface="Times New Roman"/>
              </a:rPr>
              <a:t>a </a:t>
            </a:r>
            <a:r>
              <a:rPr dirty="0" sz="1200" spc="-5">
                <a:latin typeface="Times New Roman"/>
                <a:cs typeface="Times New Roman"/>
              </a:rPr>
              <a:t>properly implemented </a:t>
            </a:r>
            <a:r>
              <a:rPr dirty="0" sz="1200">
                <a:latin typeface="Times New Roman"/>
                <a:cs typeface="Times New Roman"/>
              </a:rPr>
              <a:t>and </a:t>
            </a:r>
            <a:r>
              <a:rPr dirty="0" sz="1200" spc="-5">
                <a:latin typeface="Times New Roman"/>
                <a:cs typeface="Times New Roman"/>
              </a:rPr>
              <a:t>maintained ZTA </a:t>
            </a:r>
            <a:r>
              <a:rPr dirty="0" sz="1200">
                <a:latin typeface="Times New Roman"/>
                <a:cs typeface="Times New Roman"/>
              </a:rPr>
              <a:t>can </a:t>
            </a:r>
            <a:r>
              <a:rPr dirty="0" sz="1200" spc="-5">
                <a:latin typeface="Times New Roman"/>
                <a:cs typeface="Times New Roman"/>
              </a:rPr>
              <a:t>reduce overall risk and protect  against common threats. However, some threats </a:t>
            </a:r>
            <a:r>
              <a:rPr dirty="0" sz="1200">
                <a:latin typeface="Times New Roman"/>
                <a:cs typeface="Times New Roman"/>
              </a:rPr>
              <a:t>have unique </a:t>
            </a:r>
            <a:r>
              <a:rPr dirty="0" sz="1200" spc="-5">
                <a:latin typeface="Times New Roman"/>
                <a:cs typeface="Times New Roman"/>
              </a:rPr>
              <a:t>features when implementing </a:t>
            </a:r>
            <a:r>
              <a:rPr dirty="0" sz="1200">
                <a:latin typeface="Times New Roman"/>
                <a:cs typeface="Times New Roman"/>
              </a:rPr>
              <a:t>a  </a:t>
            </a:r>
            <a:r>
              <a:rPr dirty="0" sz="1200" spc="-5">
                <a:latin typeface="Times New Roman"/>
                <a:cs typeface="Times New Roman"/>
              </a:rPr>
              <a:t>ZTA.</a:t>
            </a:r>
            <a:endParaRPr sz="1200">
              <a:latin typeface="Times New Roman"/>
              <a:cs typeface="Times New Roman"/>
            </a:endParaRPr>
          </a:p>
          <a:p>
            <a:pPr lvl="1" marL="429259" indent="-366395">
              <a:lnSpc>
                <a:spcPct val="100000"/>
              </a:lnSpc>
              <a:spcBef>
                <a:spcPts val="1115"/>
              </a:spcBef>
              <a:buAutoNum type="arabicPeriod"/>
              <a:tabLst>
                <a:tab pos="428625" algn="l"/>
                <a:tab pos="429895" algn="l"/>
              </a:tabLst>
            </a:pPr>
            <a:r>
              <a:rPr dirty="0" sz="1100" spc="-5" b="1">
                <a:latin typeface="Arial"/>
                <a:cs typeface="Arial"/>
              </a:rPr>
              <a:t>Subversion of </a:t>
            </a:r>
            <a:r>
              <a:rPr dirty="0" sz="1100" b="1">
                <a:latin typeface="Arial"/>
                <a:cs typeface="Arial"/>
              </a:rPr>
              <a:t>ZTA </a:t>
            </a:r>
            <a:r>
              <a:rPr dirty="0" sz="1100" spc="-5" b="1">
                <a:latin typeface="Arial"/>
                <a:cs typeface="Arial"/>
              </a:rPr>
              <a:t>Decision</a:t>
            </a:r>
            <a:r>
              <a:rPr dirty="0" sz="1100" b="1">
                <a:latin typeface="Arial"/>
                <a:cs typeface="Arial"/>
              </a:rPr>
              <a:t> </a:t>
            </a:r>
            <a:r>
              <a:rPr dirty="0" sz="1100" spc="-5" b="1">
                <a:latin typeface="Arial"/>
                <a:cs typeface="Arial"/>
              </a:rPr>
              <a:t>Process</a:t>
            </a:r>
            <a:endParaRPr sz="1100">
              <a:latin typeface="Arial"/>
              <a:cs typeface="Arial"/>
            </a:endParaRPr>
          </a:p>
          <a:p>
            <a:pPr lvl="1">
              <a:lnSpc>
                <a:spcPct val="100000"/>
              </a:lnSpc>
              <a:spcBef>
                <a:spcPts val="15"/>
              </a:spcBef>
              <a:buFont typeface="Arial"/>
              <a:buAutoNum type="arabicPeriod"/>
            </a:pPr>
            <a:endParaRPr sz="1050">
              <a:latin typeface="Arial"/>
              <a:cs typeface="Arial"/>
            </a:endParaRPr>
          </a:p>
          <a:p>
            <a:pPr marL="62865" marR="201930">
              <a:lnSpc>
                <a:spcPts val="1380"/>
              </a:lnSpc>
            </a:pPr>
            <a:r>
              <a:rPr dirty="0" sz="1200">
                <a:latin typeface="Times New Roman"/>
                <a:cs typeface="Times New Roman"/>
              </a:rPr>
              <a:t>In </a:t>
            </a:r>
            <a:r>
              <a:rPr dirty="0" sz="1200" spc="-5">
                <a:latin typeface="Times New Roman"/>
                <a:cs typeface="Times New Roman"/>
              </a:rPr>
              <a:t>ZTA, </a:t>
            </a:r>
            <a:r>
              <a:rPr dirty="0" sz="1200">
                <a:latin typeface="Times New Roman"/>
                <a:cs typeface="Times New Roman"/>
              </a:rPr>
              <a:t>the policy </a:t>
            </a:r>
            <a:r>
              <a:rPr dirty="0" sz="1200" spc="-5">
                <a:latin typeface="Times New Roman"/>
                <a:cs typeface="Times New Roman"/>
              </a:rPr>
              <a:t>engine </a:t>
            </a:r>
            <a:r>
              <a:rPr dirty="0" sz="1200">
                <a:latin typeface="Times New Roman"/>
                <a:cs typeface="Times New Roman"/>
              </a:rPr>
              <a:t>and </a:t>
            </a:r>
            <a:r>
              <a:rPr dirty="0" sz="1200" spc="-5">
                <a:latin typeface="Times New Roman"/>
                <a:cs typeface="Times New Roman"/>
              </a:rPr>
              <a:t>policy administrator </a:t>
            </a:r>
            <a:r>
              <a:rPr dirty="0" sz="1200">
                <a:latin typeface="Times New Roman"/>
                <a:cs typeface="Times New Roman"/>
              </a:rPr>
              <a:t>are the </a:t>
            </a:r>
            <a:r>
              <a:rPr dirty="0" sz="1200" spc="-5">
                <a:latin typeface="Times New Roman"/>
                <a:cs typeface="Times New Roman"/>
              </a:rPr>
              <a:t>key components </a:t>
            </a:r>
            <a:r>
              <a:rPr dirty="0" sz="1200">
                <a:latin typeface="Times New Roman"/>
                <a:cs typeface="Times New Roman"/>
              </a:rPr>
              <a:t>of </a:t>
            </a:r>
            <a:r>
              <a:rPr dirty="0" sz="1200" spc="-5">
                <a:latin typeface="Times New Roman"/>
                <a:cs typeface="Times New Roman"/>
              </a:rPr>
              <a:t>the entire  enterprise. No communication between enterprise resources </a:t>
            </a:r>
            <a:r>
              <a:rPr dirty="0" sz="1200">
                <a:latin typeface="Times New Roman"/>
                <a:cs typeface="Times New Roman"/>
              </a:rPr>
              <a:t>occurs </a:t>
            </a:r>
            <a:r>
              <a:rPr dirty="0" sz="1200" spc="-5">
                <a:latin typeface="Times New Roman"/>
                <a:cs typeface="Times New Roman"/>
              </a:rPr>
              <a:t>unless </a:t>
            </a:r>
            <a:r>
              <a:rPr dirty="0" sz="1200">
                <a:latin typeface="Times New Roman"/>
                <a:cs typeface="Times New Roman"/>
              </a:rPr>
              <a:t>it </a:t>
            </a:r>
            <a:r>
              <a:rPr dirty="0" sz="1200" spc="-5">
                <a:latin typeface="Times New Roman"/>
                <a:cs typeface="Times New Roman"/>
              </a:rPr>
              <a:t>is approved </a:t>
            </a:r>
            <a:r>
              <a:rPr dirty="0" sz="1200">
                <a:latin typeface="Times New Roman"/>
                <a:cs typeface="Times New Roman"/>
              </a:rPr>
              <a:t>and  possibly </a:t>
            </a:r>
            <a:r>
              <a:rPr dirty="0" sz="1200" spc="-5">
                <a:latin typeface="Times New Roman"/>
                <a:cs typeface="Times New Roman"/>
              </a:rPr>
              <a:t>configured </a:t>
            </a:r>
            <a:r>
              <a:rPr dirty="0" sz="1200">
                <a:latin typeface="Times New Roman"/>
                <a:cs typeface="Times New Roman"/>
              </a:rPr>
              <a:t>by </a:t>
            </a:r>
            <a:r>
              <a:rPr dirty="0" sz="1200" spc="-5">
                <a:latin typeface="Times New Roman"/>
                <a:cs typeface="Times New Roman"/>
              </a:rPr>
              <a:t>the PE </a:t>
            </a:r>
            <a:r>
              <a:rPr dirty="0" sz="1200">
                <a:latin typeface="Times New Roman"/>
                <a:cs typeface="Times New Roman"/>
              </a:rPr>
              <a:t>and </a:t>
            </a:r>
            <a:r>
              <a:rPr dirty="0" sz="1200" spc="-5">
                <a:latin typeface="Times New Roman"/>
                <a:cs typeface="Times New Roman"/>
              </a:rPr>
              <a:t>PA. This means </a:t>
            </a:r>
            <a:r>
              <a:rPr dirty="0" sz="1200">
                <a:latin typeface="Times New Roman"/>
                <a:cs typeface="Times New Roman"/>
              </a:rPr>
              <a:t>that these </a:t>
            </a:r>
            <a:r>
              <a:rPr dirty="0" sz="1200" spc="-5">
                <a:latin typeface="Times New Roman"/>
                <a:cs typeface="Times New Roman"/>
              </a:rPr>
              <a:t>components </a:t>
            </a:r>
            <a:r>
              <a:rPr dirty="0" sz="1200">
                <a:latin typeface="Times New Roman"/>
                <a:cs typeface="Times New Roman"/>
              </a:rPr>
              <a:t>must be </a:t>
            </a:r>
            <a:r>
              <a:rPr dirty="0" sz="1200" spc="-5">
                <a:latin typeface="Times New Roman"/>
                <a:cs typeface="Times New Roman"/>
              </a:rPr>
              <a:t>properly  configured and maintained. Any enterprise administrator with configuration </a:t>
            </a:r>
            <a:r>
              <a:rPr dirty="0" sz="1200">
                <a:latin typeface="Times New Roman"/>
                <a:cs typeface="Times New Roman"/>
              </a:rPr>
              <a:t>access to </a:t>
            </a:r>
            <a:r>
              <a:rPr dirty="0" sz="1200" spc="-5">
                <a:latin typeface="Times New Roman"/>
                <a:cs typeface="Times New Roman"/>
              </a:rPr>
              <a:t>the PE’s  </a:t>
            </a:r>
            <a:r>
              <a:rPr dirty="0" sz="1200">
                <a:latin typeface="Times New Roman"/>
                <a:cs typeface="Times New Roman"/>
              </a:rPr>
              <a:t>rules may be able to </a:t>
            </a:r>
            <a:r>
              <a:rPr dirty="0" sz="1200" spc="-5">
                <a:latin typeface="Times New Roman"/>
                <a:cs typeface="Times New Roman"/>
              </a:rPr>
              <a:t>perform unapproved changes </a:t>
            </a:r>
            <a:r>
              <a:rPr dirty="0" sz="1200">
                <a:latin typeface="Times New Roman"/>
                <a:cs typeface="Times New Roman"/>
              </a:rPr>
              <a:t>or make </a:t>
            </a:r>
            <a:r>
              <a:rPr dirty="0" sz="1200" spc="-5">
                <a:latin typeface="Times New Roman"/>
                <a:cs typeface="Times New Roman"/>
              </a:rPr>
              <a:t>mistakes that </a:t>
            </a:r>
            <a:r>
              <a:rPr dirty="0" sz="1200">
                <a:latin typeface="Times New Roman"/>
                <a:cs typeface="Times New Roman"/>
              </a:rPr>
              <a:t>can </a:t>
            </a:r>
            <a:r>
              <a:rPr dirty="0" sz="1200" spc="-5">
                <a:latin typeface="Times New Roman"/>
                <a:cs typeface="Times New Roman"/>
              </a:rPr>
              <a:t>disrupt enterprise  operations. Likewise, </a:t>
            </a:r>
            <a:r>
              <a:rPr dirty="0" sz="1200">
                <a:latin typeface="Times New Roman"/>
                <a:cs typeface="Times New Roman"/>
              </a:rPr>
              <a:t>a </a:t>
            </a:r>
            <a:r>
              <a:rPr dirty="0" sz="1200" spc="-5">
                <a:latin typeface="Times New Roman"/>
                <a:cs typeface="Times New Roman"/>
              </a:rPr>
              <a:t>compromised PA could </a:t>
            </a:r>
            <a:r>
              <a:rPr dirty="0" sz="1200">
                <a:latin typeface="Times New Roman"/>
                <a:cs typeface="Times New Roman"/>
              </a:rPr>
              <a:t>allow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resources that would otherwise  </a:t>
            </a:r>
            <a:r>
              <a:rPr dirty="0" sz="1200">
                <a:latin typeface="Times New Roman"/>
                <a:cs typeface="Times New Roman"/>
              </a:rPr>
              <a:t>not be </a:t>
            </a:r>
            <a:r>
              <a:rPr dirty="0" sz="1200" spc="-5">
                <a:latin typeface="Times New Roman"/>
                <a:cs typeface="Times New Roman"/>
              </a:rPr>
              <a:t>approved </a:t>
            </a:r>
            <a:r>
              <a:rPr dirty="0" sz="1200">
                <a:latin typeface="Times New Roman"/>
                <a:cs typeface="Times New Roman"/>
              </a:rPr>
              <a:t>(e.g., to a </a:t>
            </a:r>
            <a:r>
              <a:rPr dirty="0" sz="1200" spc="-5">
                <a:latin typeface="Times New Roman"/>
                <a:cs typeface="Times New Roman"/>
              </a:rPr>
              <a:t>subverted, personally-owned device). Mitigating associated risks  </a:t>
            </a:r>
            <a:r>
              <a:rPr dirty="0" sz="1200">
                <a:latin typeface="Times New Roman"/>
                <a:cs typeface="Times New Roman"/>
              </a:rPr>
              <a:t>means the </a:t>
            </a:r>
            <a:r>
              <a:rPr dirty="0" sz="1200" spc="-5">
                <a:latin typeface="Times New Roman"/>
                <a:cs typeface="Times New Roman"/>
              </a:rPr>
              <a:t>PE </a:t>
            </a:r>
            <a:r>
              <a:rPr dirty="0" sz="1200">
                <a:latin typeface="Times New Roman"/>
                <a:cs typeface="Times New Roman"/>
              </a:rPr>
              <a:t>and </a:t>
            </a:r>
            <a:r>
              <a:rPr dirty="0" sz="1200" spc="-5">
                <a:latin typeface="Times New Roman"/>
                <a:cs typeface="Times New Roman"/>
              </a:rPr>
              <a:t>PA </a:t>
            </a:r>
            <a:r>
              <a:rPr dirty="0" sz="1200">
                <a:latin typeface="Times New Roman"/>
                <a:cs typeface="Times New Roman"/>
              </a:rPr>
              <a:t>components </a:t>
            </a:r>
            <a:r>
              <a:rPr dirty="0" sz="1200" spc="-5">
                <a:latin typeface="Times New Roman"/>
                <a:cs typeface="Times New Roman"/>
              </a:rPr>
              <a:t>must </a:t>
            </a:r>
            <a:r>
              <a:rPr dirty="0" sz="1200">
                <a:latin typeface="Times New Roman"/>
                <a:cs typeface="Times New Roman"/>
              </a:rPr>
              <a:t>be </a:t>
            </a:r>
            <a:r>
              <a:rPr dirty="0" sz="1200" spc="-5">
                <a:latin typeface="Times New Roman"/>
                <a:cs typeface="Times New Roman"/>
              </a:rPr>
              <a:t>properly configured </a:t>
            </a:r>
            <a:r>
              <a:rPr dirty="0" sz="1200">
                <a:latin typeface="Times New Roman"/>
                <a:cs typeface="Times New Roman"/>
              </a:rPr>
              <a:t>and </a:t>
            </a:r>
            <a:r>
              <a:rPr dirty="0" sz="1200" spc="-5">
                <a:latin typeface="Times New Roman"/>
                <a:cs typeface="Times New Roman"/>
              </a:rPr>
              <a:t>monitored, </a:t>
            </a:r>
            <a:r>
              <a:rPr dirty="0" sz="1200">
                <a:latin typeface="Times New Roman"/>
                <a:cs typeface="Times New Roman"/>
              </a:rPr>
              <a:t>and </a:t>
            </a:r>
            <a:r>
              <a:rPr dirty="0" sz="1200" spc="-5">
                <a:latin typeface="Times New Roman"/>
                <a:cs typeface="Times New Roman"/>
              </a:rPr>
              <a:t>any  configuration </a:t>
            </a:r>
            <a:r>
              <a:rPr dirty="0" sz="1200">
                <a:latin typeface="Times New Roman"/>
                <a:cs typeface="Times New Roman"/>
              </a:rPr>
              <a:t>changes </a:t>
            </a:r>
            <a:r>
              <a:rPr dirty="0" sz="1200" spc="-5">
                <a:latin typeface="Times New Roman"/>
                <a:cs typeface="Times New Roman"/>
              </a:rPr>
              <a:t>must </a:t>
            </a:r>
            <a:r>
              <a:rPr dirty="0" sz="1200">
                <a:latin typeface="Times New Roman"/>
                <a:cs typeface="Times New Roman"/>
              </a:rPr>
              <a:t>be </a:t>
            </a:r>
            <a:r>
              <a:rPr dirty="0" sz="1200" spc="-5">
                <a:latin typeface="Times New Roman"/>
                <a:cs typeface="Times New Roman"/>
              </a:rPr>
              <a:t>logged </a:t>
            </a:r>
            <a:r>
              <a:rPr dirty="0" sz="1200">
                <a:latin typeface="Times New Roman"/>
                <a:cs typeface="Times New Roman"/>
              </a:rPr>
              <a:t>and </a:t>
            </a:r>
            <a:r>
              <a:rPr dirty="0" sz="1200" spc="-5">
                <a:latin typeface="Times New Roman"/>
                <a:cs typeface="Times New Roman"/>
              </a:rPr>
              <a:t>subject </a:t>
            </a:r>
            <a:r>
              <a:rPr dirty="0" sz="1200">
                <a:latin typeface="Times New Roman"/>
                <a:cs typeface="Times New Roman"/>
              </a:rPr>
              <a:t>to</a:t>
            </a:r>
            <a:r>
              <a:rPr dirty="0" sz="1200" spc="20">
                <a:latin typeface="Times New Roman"/>
                <a:cs typeface="Times New Roman"/>
              </a:rPr>
              <a:t> </a:t>
            </a:r>
            <a:r>
              <a:rPr dirty="0" sz="1200" spc="-5">
                <a:latin typeface="Times New Roman"/>
                <a:cs typeface="Times New Roman"/>
              </a:rPr>
              <a:t>audit.</a:t>
            </a:r>
            <a:endParaRPr sz="1200">
              <a:latin typeface="Times New Roman"/>
              <a:cs typeface="Times New Roman"/>
            </a:endParaRPr>
          </a:p>
          <a:p>
            <a:pPr lvl="1" marL="429259" indent="-366395">
              <a:lnSpc>
                <a:spcPct val="100000"/>
              </a:lnSpc>
              <a:spcBef>
                <a:spcPts val="1115"/>
              </a:spcBef>
              <a:buAutoNum type="arabicPeriod" startAt="2"/>
              <a:tabLst>
                <a:tab pos="428625" algn="l"/>
                <a:tab pos="429895" algn="l"/>
              </a:tabLst>
            </a:pPr>
            <a:r>
              <a:rPr dirty="0" sz="1100" spc="-5" b="1">
                <a:latin typeface="Arial"/>
                <a:cs typeface="Arial"/>
              </a:rPr>
              <a:t>Denial-of-Service or Network</a:t>
            </a:r>
            <a:r>
              <a:rPr dirty="0" sz="1100" spc="35" b="1">
                <a:latin typeface="Arial"/>
                <a:cs typeface="Arial"/>
              </a:rPr>
              <a:t> </a:t>
            </a:r>
            <a:r>
              <a:rPr dirty="0" sz="1100" spc="-5" b="1">
                <a:latin typeface="Arial"/>
                <a:cs typeface="Arial"/>
              </a:rPr>
              <a:t>Disruption</a:t>
            </a:r>
            <a:endParaRPr sz="1100">
              <a:latin typeface="Arial"/>
              <a:cs typeface="Arial"/>
            </a:endParaRPr>
          </a:p>
          <a:p>
            <a:pPr>
              <a:lnSpc>
                <a:spcPct val="100000"/>
              </a:lnSpc>
              <a:spcBef>
                <a:spcPts val="25"/>
              </a:spcBef>
            </a:pPr>
            <a:endParaRPr sz="1050">
              <a:latin typeface="Arial"/>
              <a:cs typeface="Arial"/>
            </a:endParaRPr>
          </a:p>
          <a:p>
            <a:pPr marL="63500" marR="64135">
              <a:lnSpc>
                <a:spcPts val="1380"/>
              </a:lnSpc>
            </a:pPr>
            <a:r>
              <a:rPr dirty="0" sz="1200">
                <a:latin typeface="Times New Roman"/>
                <a:cs typeface="Times New Roman"/>
              </a:rPr>
              <a:t>In </a:t>
            </a:r>
            <a:r>
              <a:rPr dirty="0" sz="1200" spc="-5">
                <a:latin typeface="Times New Roman"/>
                <a:cs typeface="Times New Roman"/>
              </a:rPr>
              <a:t>ZTA, </a:t>
            </a:r>
            <a:r>
              <a:rPr dirty="0" sz="1200">
                <a:latin typeface="Times New Roman"/>
                <a:cs typeface="Times New Roman"/>
              </a:rPr>
              <a:t>the </a:t>
            </a:r>
            <a:r>
              <a:rPr dirty="0" sz="1200" spc="-5">
                <a:latin typeface="Times New Roman"/>
                <a:cs typeface="Times New Roman"/>
              </a:rPr>
              <a:t>PA </a:t>
            </a:r>
            <a:r>
              <a:rPr dirty="0" sz="1200">
                <a:latin typeface="Times New Roman"/>
                <a:cs typeface="Times New Roman"/>
              </a:rPr>
              <a:t>is the </a:t>
            </a:r>
            <a:r>
              <a:rPr dirty="0" sz="1200" spc="-5">
                <a:latin typeface="Times New Roman"/>
                <a:cs typeface="Times New Roman"/>
              </a:rPr>
              <a:t>key component </a:t>
            </a:r>
            <a:r>
              <a:rPr dirty="0" sz="1200">
                <a:latin typeface="Times New Roman"/>
                <a:cs typeface="Times New Roman"/>
              </a:rPr>
              <a:t>for </a:t>
            </a:r>
            <a:r>
              <a:rPr dirty="0" sz="1200" spc="-5">
                <a:latin typeface="Times New Roman"/>
                <a:cs typeface="Times New Roman"/>
              </a:rPr>
              <a:t>resource access. Enterprise resources cannot </a:t>
            </a:r>
            <a:r>
              <a:rPr dirty="0" sz="1200">
                <a:latin typeface="Times New Roman"/>
                <a:cs typeface="Times New Roman"/>
              </a:rPr>
              <a:t>connect to  each </a:t>
            </a:r>
            <a:r>
              <a:rPr dirty="0" sz="1200" spc="-5">
                <a:latin typeface="Times New Roman"/>
                <a:cs typeface="Times New Roman"/>
              </a:rPr>
              <a:t>other without </a:t>
            </a:r>
            <a:r>
              <a:rPr dirty="0" sz="1200">
                <a:latin typeface="Times New Roman"/>
                <a:cs typeface="Times New Roman"/>
              </a:rPr>
              <a:t>the </a:t>
            </a:r>
            <a:r>
              <a:rPr dirty="0" sz="1200" spc="-5">
                <a:latin typeface="Times New Roman"/>
                <a:cs typeface="Times New Roman"/>
              </a:rPr>
              <a:t>PA’s permission </a:t>
            </a:r>
            <a:r>
              <a:rPr dirty="0" sz="1200">
                <a:latin typeface="Times New Roman"/>
                <a:cs typeface="Times New Roman"/>
              </a:rPr>
              <a:t>and, </a:t>
            </a:r>
            <a:r>
              <a:rPr dirty="0" sz="1200" spc="-5">
                <a:latin typeface="Times New Roman"/>
                <a:cs typeface="Times New Roman"/>
              </a:rPr>
              <a:t>possibly, configuration action. </a:t>
            </a:r>
            <a:r>
              <a:rPr dirty="0" sz="1200">
                <a:latin typeface="Times New Roman"/>
                <a:cs typeface="Times New Roman"/>
              </a:rPr>
              <a:t>If an </a:t>
            </a:r>
            <a:r>
              <a:rPr dirty="0" sz="1200" spc="-5">
                <a:latin typeface="Times New Roman"/>
                <a:cs typeface="Times New Roman"/>
              </a:rPr>
              <a:t>attacker  disrupts </a:t>
            </a:r>
            <a:r>
              <a:rPr dirty="0" sz="1200">
                <a:latin typeface="Times New Roman"/>
                <a:cs typeface="Times New Roman"/>
              </a:rPr>
              <a:t>or </a:t>
            </a:r>
            <a:r>
              <a:rPr dirty="0" sz="1200" spc="-5">
                <a:latin typeface="Times New Roman"/>
                <a:cs typeface="Times New Roman"/>
              </a:rPr>
              <a:t>denies access </a:t>
            </a:r>
            <a:r>
              <a:rPr dirty="0" sz="1200">
                <a:latin typeface="Times New Roman"/>
                <a:cs typeface="Times New Roman"/>
              </a:rPr>
              <a:t>to the </a:t>
            </a:r>
            <a:r>
              <a:rPr dirty="0" sz="1200" spc="-5">
                <a:latin typeface="Times New Roman"/>
                <a:cs typeface="Times New Roman"/>
              </a:rPr>
              <a:t>PEP(s) </a:t>
            </a:r>
            <a:r>
              <a:rPr dirty="0" sz="1200">
                <a:latin typeface="Times New Roman"/>
                <a:cs typeface="Times New Roman"/>
              </a:rPr>
              <a:t>or </a:t>
            </a:r>
            <a:r>
              <a:rPr dirty="0" sz="1200" spc="-5">
                <a:latin typeface="Times New Roman"/>
                <a:cs typeface="Times New Roman"/>
              </a:rPr>
              <a:t>PE/PA (i.e., DoS attack </a:t>
            </a:r>
            <a:r>
              <a:rPr dirty="0" sz="1200">
                <a:latin typeface="Times New Roman"/>
                <a:cs typeface="Times New Roman"/>
              </a:rPr>
              <a:t>or </a:t>
            </a:r>
            <a:r>
              <a:rPr dirty="0" sz="1200" spc="-5">
                <a:latin typeface="Times New Roman"/>
                <a:cs typeface="Times New Roman"/>
              </a:rPr>
              <a:t>route hijack), it can  adversely impact enterprise operations. Enterprises </a:t>
            </a:r>
            <a:r>
              <a:rPr dirty="0" sz="1200">
                <a:latin typeface="Times New Roman"/>
                <a:cs typeface="Times New Roman"/>
              </a:rPr>
              <a:t>can </a:t>
            </a:r>
            <a:r>
              <a:rPr dirty="0" sz="1200" spc="-5">
                <a:latin typeface="Times New Roman"/>
                <a:cs typeface="Times New Roman"/>
              </a:rPr>
              <a:t>mitigate this threat </a:t>
            </a:r>
            <a:r>
              <a:rPr dirty="0" sz="1200">
                <a:latin typeface="Times New Roman"/>
                <a:cs typeface="Times New Roman"/>
              </a:rPr>
              <a:t>by </a:t>
            </a:r>
            <a:r>
              <a:rPr dirty="0" sz="1200" spc="-5">
                <a:latin typeface="Times New Roman"/>
                <a:cs typeface="Times New Roman"/>
              </a:rPr>
              <a:t>having </a:t>
            </a:r>
            <a:r>
              <a:rPr dirty="0" sz="1200">
                <a:latin typeface="Times New Roman"/>
                <a:cs typeface="Times New Roman"/>
              </a:rPr>
              <a:t>the </a:t>
            </a:r>
            <a:r>
              <a:rPr dirty="0" sz="1200" spc="-5">
                <a:latin typeface="Times New Roman"/>
                <a:cs typeface="Times New Roman"/>
              </a:rPr>
              <a:t>policy  enforcement </a:t>
            </a:r>
            <a:r>
              <a:rPr dirty="0" sz="1200">
                <a:latin typeface="Times New Roman"/>
                <a:cs typeface="Times New Roman"/>
              </a:rPr>
              <a:t>reside in a </a:t>
            </a:r>
            <a:r>
              <a:rPr dirty="0" sz="1200" spc="-5">
                <a:latin typeface="Times New Roman"/>
                <a:cs typeface="Times New Roman"/>
              </a:rPr>
              <a:t>properly secured </a:t>
            </a:r>
            <a:r>
              <a:rPr dirty="0" sz="1200">
                <a:latin typeface="Times New Roman"/>
                <a:cs typeface="Times New Roman"/>
              </a:rPr>
              <a:t>cloud </a:t>
            </a:r>
            <a:r>
              <a:rPr dirty="0" sz="1200" spc="-5">
                <a:latin typeface="Times New Roman"/>
                <a:cs typeface="Times New Roman"/>
              </a:rPr>
              <a:t>environment or </a:t>
            </a:r>
            <a:r>
              <a:rPr dirty="0" sz="1200">
                <a:latin typeface="Times New Roman"/>
                <a:cs typeface="Times New Roman"/>
              </a:rPr>
              <a:t>be </a:t>
            </a:r>
            <a:r>
              <a:rPr dirty="0" sz="1200" spc="-5">
                <a:latin typeface="Times New Roman"/>
                <a:cs typeface="Times New Roman"/>
              </a:rPr>
              <a:t>replicated </a:t>
            </a:r>
            <a:r>
              <a:rPr dirty="0" sz="1200">
                <a:latin typeface="Times New Roman"/>
                <a:cs typeface="Times New Roman"/>
              </a:rPr>
              <a:t>in </a:t>
            </a:r>
            <a:r>
              <a:rPr dirty="0" sz="1200" spc="-5">
                <a:latin typeface="Times New Roman"/>
                <a:cs typeface="Times New Roman"/>
              </a:rPr>
              <a:t>several locations  following guidance </a:t>
            </a:r>
            <a:r>
              <a:rPr dirty="0" sz="1200">
                <a:latin typeface="Times New Roman"/>
                <a:cs typeface="Times New Roman"/>
              </a:rPr>
              <a:t>on </a:t>
            </a:r>
            <a:r>
              <a:rPr dirty="0" sz="1200" spc="-5">
                <a:latin typeface="Times New Roman"/>
                <a:cs typeface="Times New Roman"/>
              </a:rPr>
              <a:t>cyber resiliency [SP</a:t>
            </a:r>
            <a:r>
              <a:rPr dirty="0" sz="1200" spc="20">
                <a:latin typeface="Times New Roman"/>
                <a:cs typeface="Times New Roman"/>
              </a:rPr>
              <a:t> </a:t>
            </a:r>
            <a:r>
              <a:rPr dirty="0" sz="1200" spc="-5">
                <a:latin typeface="Times New Roman"/>
                <a:cs typeface="Times New Roman"/>
              </a:rPr>
              <a:t>800-160v2].</a:t>
            </a:r>
            <a:endParaRPr sz="1200">
              <a:latin typeface="Times New Roman"/>
              <a:cs typeface="Times New Roman"/>
            </a:endParaRPr>
          </a:p>
          <a:p>
            <a:pPr>
              <a:lnSpc>
                <a:spcPct val="100000"/>
              </a:lnSpc>
              <a:spcBef>
                <a:spcPts val="50"/>
              </a:spcBef>
            </a:pPr>
            <a:endParaRPr sz="1000">
              <a:latin typeface="Times New Roman"/>
              <a:cs typeface="Times New Roman"/>
            </a:endParaRPr>
          </a:p>
          <a:p>
            <a:pPr marL="63500" marR="55880">
              <a:lnSpc>
                <a:spcPts val="1380"/>
              </a:lnSpc>
            </a:pPr>
            <a:r>
              <a:rPr dirty="0" sz="1200" spc="-5">
                <a:latin typeface="Times New Roman"/>
                <a:cs typeface="Times New Roman"/>
              </a:rPr>
              <a:t>This mitigates </a:t>
            </a:r>
            <a:r>
              <a:rPr dirty="0" sz="1200">
                <a:latin typeface="Times New Roman"/>
                <a:cs typeface="Times New Roman"/>
              </a:rPr>
              <a:t>the </a:t>
            </a:r>
            <a:r>
              <a:rPr dirty="0" sz="1200" spc="-5">
                <a:latin typeface="Times New Roman"/>
                <a:cs typeface="Times New Roman"/>
              </a:rPr>
              <a:t>risk but </a:t>
            </a:r>
            <a:r>
              <a:rPr dirty="0" sz="1200">
                <a:latin typeface="Times New Roman"/>
                <a:cs typeface="Times New Roman"/>
              </a:rPr>
              <a:t>does not </a:t>
            </a:r>
            <a:r>
              <a:rPr dirty="0" sz="1200" spc="-5">
                <a:latin typeface="Times New Roman"/>
                <a:cs typeface="Times New Roman"/>
              </a:rPr>
              <a:t>eliminate it. Botnets such </a:t>
            </a:r>
            <a:r>
              <a:rPr dirty="0" sz="1200">
                <a:latin typeface="Times New Roman"/>
                <a:cs typeface="Times New Roman"/>
              </a:rPr>
              <a:t>as </a:t>
            </a:r>
            <a:r>
              <a:rPr dirty="0" sz="1200" spc="-5">
                <a:latin typeface="Times New Roman"/>
                <a:cs typeface="Times New Roman"/>
              </a:rPr>
              <a:t>Mirai produce massive DoS  attacks against </a:t>
            </a:r>
            <a:r>
              <a:rPr dirty="0" sz="1200">
                <a:latin typeface="Times New Roman"/>
                <a:cs typeface="Times New Roman"/>
              </a:rPr>
              <a:t>key </a:t>
            </a:r>
            <a:r>
              <a:rPr dirty="0" sz="1200" spc="-5">
                <a:latin typeface="Times New Roman"/>
                <a:cs typeface="Times New Roman"/>
              </a:rPr>
              <a:t>internet service providers </a:t>
            </a:r>
            <a:r>
              <a:rPr dirty="0" sz="1200">
                <a:latin typeface="Times New Roman"/>
                <a:cs typeface="Times New Roman"/>
              </a:rPr>
              <a:t>and disrupt </a:t>
            </a:r>
            <a:r>
              <a:rPr dirty="0" sz="1200" spc="-5">
                <a:latin typeface="Times New Roman"/>
                <a:cs typeface="Times New Roman"/>
              </a:rPr>
              <a:t>service </a:t>
            </a:r>
            <a:r>
              <a:rPr dirty="0" sz="1200">
                <a:latin typeface="Times New Roman"/>
                <a:cs typeface="Times New Roman"/>
              </a:rPr>
              <a:t>to </a:t>
            </a:r>
            <a:r>
              <a:rPr dirty="0" sz="1200" spc="-5">
                <a:latin typeface="Times New Roman"/>
                <a:cs typeface="Times New Roman"/>
              </a:rPr>
              <a:t>millions </a:t>
            </a:r>
            <a:r>
              <a:rPr dirty="0" sz="1200">
                <a:latin typeface="Times New Roman"/>
                <a:cs typeface="Times New Roman"/>
              </a:rPr>
              <a:t>of </a:t>
            </a:r>
            <a:r>
              <a:rPr dirty="0" sz="1200" spc="-5">
                <a:latin typeface="Times New Roman"/>
                <a:cs typeface="Times New Roman"/>
              </a:rPr>
              <a:t>internet </a:t>
            </a:r>
            <a:r>
              <a:rPr dirty="0" sz="1200">
                <a:latin typeface="Times New Roman"/>
                <a:cs typeface="Times New Roman"/>
              </a:rPr>
              <a:t>users.</a:t>
            </a:r>
            <a:r>
              <a:rPr dirty="0" baseline="31250" sz="1200">
                <a:latin typeface="Times New Roman"/>
                <a:cs typeface="Times New Roman"/>
                <a:hlinkClick r:id="rId2" action="ppaction://hlinksldjump"/>
              </a:rPr>
              <a:t>5</a:t>
            </a:r>
            <a:r>
              <a:rPr dirty="0" baseline="31250" sz="1200">
                <a:latin typeface="Times New Roman"/>
                <a:cs typeface="Times New Roman"/>
              </a:rPr>
              <a:t> </a:t>
            </a:r>
            <a:r>
              <a:rPr dirty="0" sz="1200">
                <a:latin typeface="Times New Roman"/>
                <a:cs typeface="Times New Roman"/>
              </a:rPr>
              <a:t>It  is also </a:t>
            </a:r>
            <a:r>
              <a:rPr dirty="0" sz="1200" spc="-5">
                <a:latin typeface="Times New Roman"/>
                <a:cs typeface="Times New Roman"/>
              </a:rPr>
              <a:t>possible that </a:t>
            </a:r>
            <a:r>
              <a:rPr dirty="0" sz="1200">
                <a:latin typeface="Times New Roman"/>
                <a:cs typeface="Times New Roman"/>
              </a:rPr>
              <a:t>an </a:t>
            </a:r>
            <a:r>
              <a:rPr dirty="0" sz="1200" spc="-5">
                <a:latin typeface="Times New Roman"/>
                <a:cs typeface="Times New Roman"/>
              </a:rPr>
              <a:t>attacker could intercept and </a:t>
            </a:r>
            <a:r>
              <a:rPr dirty="0" sz="1200">
                <a:latin typeface="Times New Roman"/>
                <a:cs typeface="Times New Roman"/>
              </a:rPr>
              <a:t>block </a:t>
            </a:r>
            <a:r>
              <a:rPr dirty="0" sz="1200" spc="-5">
                <a:latin typeface="Times New Roman"/>
                <a:cs typeface="Times New Roman"/>
              </a:rPr>
              <a:t>traffic </a:t>
            </a:r>
            <a:r>
              <a:rPr dirty="0" sz="1200">
                <a:latin typeface="Times New Roman"/>
                <a:cs typeface="Times New Roman"/>
              </a:rPr>
              <a:t>to a </a:t>
            </a:r>
            <a:r>
              <a:rPr dirty="0" sz="1200" spc="-5">
                <a:latin typeface="Times New Roman"/>
                <a:cs typeface="Times New Roman"/>
              </a:rPr>
              <a:t>PEP </a:t>
            </a:r>
            <a:r>
              <a:rPr dirty="0" sz="1200">
                <a:latin typeface="Times New Roman"/>
                <a:cs typeface="Times New Roman"/>
              </a:rPr>
              <a:t>or </a:t>
            </a:r>
            <a:r>
              <a:rPr dirty="0" sz="1200" spc="-5">
                <a:latin typeface="Times New Roman"/>
                <a:cs typeface="Times New Roman"/>
              </a:rPr>
              <a:t>PA </a:t>
            </a:r>
            <a:r>
              <a:rPr dirty="0" sz="1200">
                <a:latin typeface="Times New Roman"/>
                <a:cs typeface="Times New Roman"/>
              </a:rPr>
              <a:t>from a </a:t>
            </a:r>
            <a:r>
              <a:rPr dirty="0" sz="1200" spc="-5">
                <a:latin typeface="Times New Roman"/>
                <a:cs typeface="Times New Roman"/>
              </a:rPr>
              <a:t>portion </a:t>
            </a:r>
            <a:r>
              <a:rPr dirty="0" sz="1200">
                <a:latin typeface="Times New Roman"/>
                <a:cs typeface="Times New Roman"/>
              </a:rPr>
              <a:t>or  all </a:t>
            </a:r>
            <a:r>
              <a:rPr dirty="0" sz="1200" spc="-5">
                <a:latin typeface="Times New Roman"/>
                <a:cs typeface="Times New Roman"/>
              </a:rPr>
              <a:t>of </a:t>
            </a:r>
            <a:r>
              <a:rPr dirty="0" sz="1200">
                <a:latin typeface="Times New Roman"/>
                <a:cs typeface="Times New Roman"/>
              </a:rPr>
              <a:t>the </a:t>
            </a:r>
            <a:r>
              <a:rPr dirty="0" sz="1200" spc="-5">
                <a:latin typeface="Times New Roman"/>
                <a:cs typeface="Times New Roman"/>
              </a:rPr>
              <a:t>user accounts within </a:t>
            </a:r>
            <a:r>
              <a:rPr dirty="0" sz="1200">
                <a:latin typeface="Times New Roman"/>
                <a:cs typeface="Times New Roman"/>
              </a:rPr>
              <a:t>an </a:t>
            </a:r>
            <a:r>
              <a:rPr dirty="0" sz="1200" spc="-5">
                <a:latin typeface="Times New Roman"/>
                <a:cs typeface="Times New Roman"/>
              </a:rPr>
              <a:t>enterprise (e.g., </a:t>
            </a:r>
            <a:r>
              <a:rPr dirty="0" sz="1200">
                <a:latin typeface="Times New Roman"/>
                <a:cs typeface="Times New Roman"/>
              </a:rPr>
              <a:t>a branch </a:t>
            </a:r>
            <a:r>
              <a:rPr dirty="0" sz="1200" spc="-5">
                <a:latin typeface="Times New Roman"/>
                <a:cs typeface="Times New Roman"/>
              </a:rPr>
              <a:t>office or </a:t>
            </a:r>
            <a:r>
              <a:rPr dirty="0" sz="1200">
                <a:latin typeface="Times New Roman"/>
                <a:cs typeface="Times New Roman"/>
              </a:rPr>
              <a:t>even a </a:t>
            </a:r>
            <a:r>
              <a:rPr dirty="0" sz="1200" spc="-5">
                <a:latin typeface="Times New Roman"/>
                <a:cs typeface="Times New Roman"/>
              </a:rPr>
              <a:t>single remote  employee). In </a:t>
            </a:r>
            <a:r>
              <a:rPr dirty="0" sz="1200">
                <a:latin typeface="Times New Roman"/>
                <a:cs typeface="Times New Roman"/>
              </a:rPr>
              <a:t>such </a:t>
            </a:r>
            <a:r>
              <a:rPr dirty="0" sz="1200" spc="-5">
                <a:latin typeface="Times New Roman"/>
                <a:cs typeface="Times New Roman"/>
              </a:rPr>
              <a:t>cases, </a:t>
            </a:r>
            <a:r>
              <a:rPr dirty="0" sz="1200">
                <a:latin typeface="Times New Roman"/>
                <a:cs typeface="Times New Roman"/>
              </a:rPr>
              <a:t>only a </a:t>
            </a:r>
            <a:r>
              <a:rPr dirty="0" sz="1200" spc="-5">
                <a:latin typeface="Times New Roman"/>
                <a:cs typeface="Times New Roman"/>
              </a:rPr>
              <a:t>portion </a:t>
            </a:r>
            <a:r>
              <a:rPr dirty="0" sz="1200">
                <a:latin typeface="Times New Roman"/>
                <a:cs typeface="Times New Roman"/>
              </a:rPr>
              <a:t>of </a:t>
            </a:r>
            <a:r>
              <a:rPr dirty="0" sz="1200" spc="-5">
                <a:latin typeface="Times New Roman"/>
                <a:cs typeface="Times New Roman"/>
              </a:rPr>
              <a:t>enterprise subjects </a:t>
            </a:r>
            <a:r>
              <a:rPr dirty="0" sz="1200">
                <a:latin typeface="Times New Roman"/>
                <a:cs typeface="Times New Roman"/>
              </a:rPr>
              <a:t>is </a:t>
            </a:r>
            <a:r>
              <a:rPr dirty="0" sz="1200" spc="-5">
                <a:latin typeface="Times New Roman"/>
                <a:cs typeface="Times New Roman"/>
              </a:rPr>
              <a:t>affected. This </a:t>
            </a:r>
            <a:r>
              <a:rPr dirty="0" sz="1200">
                <a:latin typeface="Times New Roman"/>
                <a:cs typeface="Times New Roman"/>
              </a:rPr>
              <a:t>is </a:t>
            </a:r>
            <a:r>
              <a:rPr dirty="0" sz="1200" spc="-5">
                <a:latin typeface="Times New Roman"/>
                <a:cs typeface="Times New Roman"/>
              </a:rPr>
              <a:t>also </a:t>
            </a:r>
            <a:r>
              <a:rPr dirty="0" sz="1200">
                <a:latin typeface="Times New Roman"/>
                <a:cs typeface="Times New Roman"/>
              </a:rPr>
              <a:t>possible in  legacy </a:t>
            </a:r>
            <a:r>
              <a:rPr dirty="0" sz="1200" spc="-5">
                <a:latin typeface="Times New Roman"/>
                <a:cs typeface="Times New Roman"/>
              </a:rPr>
              <a:t>remote-access VPNs </a:t>
            </a:r>
            <a:r>
              <a:rPr dirty="0" sz="1200">
                <a:latin typeface="Times New Roman"/>
                <a:cs typeface="Times New Roman"/>
              </a:rPr>
              <a:t>and is not unique to</a:t>
            </a:r>
            <a:r>
              <a:rPr dirty="0" sz="1200" spc="-20">
                <a:latin typeface="Times New Roman"/>
                <a:cs typeface="Times New Roman"/>
              </a:rPr>
              <a:t> </a:t>
            </a:r>
            <a:r>
              <a:rPr dirty="0" sz="1200" spc="-5">
                <a:latin typeface="Times New Roman"/>
                <a:cs typeface="Times New Roman"/>
              </a:rPr>
              <a:t>ZTA.</a:t>
            </a:r>
            <a:endParaRPr sz="1200">
              <a:latin typeface="Times New Roman"/>
              <a:cs typeface="Times New Roman"/>
            </a:endParaRPr>
          </a:p>
          <a:p>
            <a:pPr>
              <a:lnSpc>
                <a:spcPct val="100000"/>
              </a:lnSpc>
              <a:spcBef>
                <a:spcPts val="50"/>
              </a:spcBef>
            </a:pPr>
            <a:endParaRPr sz="1000">
              <a:latin typeface="Times New Roman"/>
              <a:cs typeface="Times New Roman"/>
            </a:endParaRPr>
          </a:p>
          <a:p>
            <a:pPr marL="63500" marR="208915">
              <a:lnSpc>
                <a:spcPts val="1380"/>
              </a:lnSpc>
            </a:pPr>
            <a:r>
              <a:rPr dirty="0" sz="1200">
                <a:latin typeface="Times New Roman"/>
                <a:cs typeface="Times New Roman"/>
              </a:rPr>
              <a:t>A hosting </a:t>
            </a:r>
            <a:r>
              <a:rPr dirty="0" sz="1200" spc="-5">
                <a:latin typeface="Times New Roman"/>
                <a:cs typeface="Times New Roman"/>
              </a:rPr>
              <a:t>provider </a:t>
            </a:r>
            <a:r>
              <a:rPr dirty="0" sz="1200">
                <a:latin typeface="Times New Roman"/>
                <a:cs typeface="Times New Roman"/>
              </a:rPr>
              <a:t>may also </a:t>
            </a:r>
            <a:r>
              <a:rPr dirty="0" sz="1200" spc="-5">
                <a:latin typeface="Times New Roman"/>
                <a:cs typeface="Times New Roman"/>
              </a:rPr>
              <a:t>accidentally </a:t>
            </a:r>
            <a:r>
              <a:rPr dirty="0" sz="1200">
                <a:latin typeface="Times New Roman"/>
                <a:cs typeface="Times New Roman"/>
              </a:rPr>
              <a:t>take a </a:t>
            </a:r>
            <a:r>
              <a:rPr dirty="0" sz="1200" spc="-5">
                <a:latin typeface="Times New Roman"/>
                <a:cs typeface="Times New Roman"/>
              </a:rPr>
              <a:t>cloud-based PE </a:t>
            </a:r>
            <a:r>
              <a:rPr dirty="0" sz="1200">
                <a:latin typeface="Times New Roman"/>
                <a:cs typeface="Times New Roman"/>
              </a:rPr>
              <a:t>or </a:t>
            </a:r>
            <a:r>
              <a:rPr dirty="0" sz="1200" spc="-5">
                <a:latin typeface="Times New Roman"/>
                <a:cs typeface="Times New Roman"/>
              </a:rPr>
              <a:t>PA offline. Cloud services  </a:t>
            </a:r>
            <a:r>
              <a:rPr dirty="0" sz="1200">
                <a:latin typeface="Times New Roman"/>
                <a:cs typeface="Times New Roman"/>
              </a:rPr>
              <a:t>have </a:t>
            </a:r>
            <a:r>
              <a:rPr dirty="0" sz="1200" spc="-5">
                <a:latin typeface="Times New Roman"/>
                <a:cs typeface="Times New Roman"/>
              </a:rPr>
              <a:t>experienced disruptions </a:t>
            </a:r>
            <a:r>
              <a:rPr dirty="0" sz="1200">
                <a:latin typeface="Times New Roman"/>
                <a:cs typeface="Times New Roman"/>
              </a:rPr>
              <a:t>in </a:t>
            </a:r>
            <a:r>
              <a:rPr dirty="0" sz="1200" spc="-5">
                <a:latin typeface="Times New Roman"/>
                <a:cs typeface="Times New Roman"/>
              </a:rPr>
              <a:t>the past, </a:t>
            </a:r>
            <a:r>
              <a:rPr dirty="0" sz="1200">
                <a:latin typeface="Times New Roman"/>
                <a:cs typeface="Times New Roman"/>
              </a:rPr>
              <a:t>both </a:t>
            </a:r>
            <a:r>
              <a:rPr dirty="0" sz="1200" spc="-5">
                <a:latin typeface="Times New Roman"/>
                <a:cs typeface="Times New Roman"/>
              </a:rPr>
              <a:t>infrastructure </a:t>
            </a:r>
            <a:r>
              <a:rPr dirty="0" sz="1200">
                <a:latin typeface="Times New Roman"/>
                <a:cs typeface="Times New Roman"/>
              </a:rPr>
              <a:t>as a </a:t>
            </a:r>
            <a:r>
              <a:rPr dirty="0" sz="1200" spc="-5">
                <a:latin typeface="Times New Roman"/>
                <a:cs typeface="Times New Roman"/>
              </a:rPr>
              <a:t>service </a:t>
            </a:r>
            <a:r>
              <a:rPr dirty="0" sz="1200">
                <a:latin typeface="Times New Roman"/>
                <a:cs typeface="Times New Roman"/>
              </a:rPr>
              <a:t>(IaaS)</a:t>
            </a:r>
            <a:r>
              <a:rPr dirty="0" baseline="31250" sz="1200">
                <a:latin typeface="Times New Roman"/>
                <a:cs typeface="Times New Roman"/>
                <a:hlinkClick r:id="rId2" action="ppaction://hlinksldjump"/>
              </a:rPr>
              <a:t>6</a:t>
            </a:r>
            <a:r>
              <a:rPr dirty="0" baseline="31250" sz="1200">
                <a:latin typeface="Times New Roman"/>
                <a:cs typeface="Times New Roman"/>
              </a:rPr>
              <a:t> </a:t>
            </a:r>
            <a:r>
              <a:rPr dirty="0" sz="1200">
                <a:latin typeface="Times New Roman"/>
                <a:cs typeface="Times New Roman"/>
              </a:rPr>
              <a:t>and </a:t>
            </a:r>
            <a:r>
              <a:rPr dirty="0" sz="1200" spc="5">
                <a:latin typeface="Times New Roman"/>
                <a:cs typeface="Times New Roman"/>
              </a:rPr>
              <a:t>SaaS.</a:t>
            </a:r>
            <a:r>
              <a:rPr dirty="0" baseline="31250" sz="1200" spc="7">
                <a:latin typeface="Times New Roman"/>
                <a:cs typeface="Times New Roman"/>
                <a:hlinkClick r:id="rId2" action="ppaction://hlinksldjump"/>
              </a:rPr>
              <a:t>7</a:t>
            </a:r>
            <a:r>
              <a:rPr dirty="0" baseline="31250" sz="1200" spc="7">
                <a:latin typeface="Times New Roman"/>
                <a:cs typeface="Times New Roman"/>
              </a:rPr>
              <a:t> </a:t>
            </a:r>
            <a:r>
              <a:rPr dirty="0" sz="1200" spc="-5">
                <a:latin typeface="Times New Roman"/>
                <a:cs typeface="Times New Roman"/>
              </a:rPr>
              <a:t>An  operational </a:t>
            </a:r>
            <a:r>
              <a:rPr dirty="0" sz="1200">
                <a:latin typeface="Times New Roman"/>
                <a:cs typeface="Times New Roman"/>
              </a:rPr>
              <a:t>error could prevent an </a:t>
            </a:r>
            <a:r>
              <a:rPr dirty="0" sz="1200" spc="-5">
                <a:latin typeface="Times New Roman"/>
                <a:cs typeface="Times New Roman"/>
              </a:rPr>
              <a:t>entire enterprise from functioning </a:t>
            </a:r>
            <a:r>
              <a:rPr dirty="0" sz="1200">
                <a:latin typeface="Times New Roman"/>
                <a:cs typeface="Times New Roman"/>
              </a:rPr>
              <a:t>if </a:t>
            </a:r>
            <a:r>
              <a:rPr dirty="0" sz="1200" spc="-5">
                <a:latin typeface="Times New Roman"/>
                <a:cs typeface="Times New Roman"/>
              </a:rPr>
              <a:t>the </a:t>
            </a:r>
            <a:r>
              <a:rPr dirty="0" sz="1200">
                <a:latin typeface="Times New Roman"/>
                <a:cs typeface="Times New Roman"/>
              </a:rPr>
              <a:t>policy </a:t>
            </a:r>
            <a:r>
              <a:rPr dirty="0" sz="1200" spc="-5">
                <a:latin typeface="Times New Roman"/>
                <a:cs typeface="Times New Roman"/>
              </a:rPr>
              <a:t>engine </a:t>
            </a:r>
            <a:r>
              <a:rPr dirty="0" sz="1200">
                <a:latin typeface="Times New Roman"/>
                <a:cs typeface="Times New Roman"/>
              </a:rPr>
              <a:t>or  policy </a:t>
            </a:r>
            <a:r>
              <a:rPr dirty="0" sz="1200" spc="-5">
                <a:latin typeface="Times New Roman"/>
                <a:cs typeface="Times New Roman"/>
              </a:rPr>
              <a:t>administrator component becomes inaccessible from </a:t>
            </a:r>
            <a:r>
              <a:rPr dirty="0" sz="1200">
                <a:latin typeface="Times New Roman"/>
                <a:cs typeface="Times New Roman"/>
              </a:rPr>
              <a:t>the</a:t>
            </a:r>
            <a:r>
              <a:rPr dirty="0" sz="1200" spc="25">
                <a:latin typeface="Times New Roman"/>
                <a:cs typeface="Times New Roman"/>
              </a:rPr>
              <a:t> </a:t>
            </a:r>
            <a:r>
              <a:rPr dirty="0" sz="1200" spc="-5">
                <a:latin typeface="Times New Roman"/>
                <a:cs typeface="Times New Roman"/>
              </a:rPr>
              <a:t>network.</a:t>
            </a:r>
            <a:endParaRPr sz="1200">
              <a:latin typeface="Times New Roman"/>
              <a:cs typeface="Times New Roman"/>
            </a:endParaRPr>
          </a:p>
        </p:txBody>
      </p:sp>
      <p:sp>
        <p:nvSpPr>
          <p:cNvPr id="8" name="object 8"/>
          <p:cNvSpPr/>
          <p:nvPr/>
        </p:nvSpPr>
        <p:spPr>
          <a:xfrm>
            <a:off x="914400" y="8201406"/>
            <a:ext cx="1828800" cy="0"/>
          </a:xfrm>
          <a:custGeom>
            <a:avLst/>
            <a:gdLst/>
            <a:ahLst/>
            <a:cxnLst/>
            <a:rect l="l" t="t" r="r" b="b"/>
            <a:pathLst>
              <a:path w="1828800" h="0">
                <a:moveTo>
                  <a:pt x="0" y="0"/>
                </a:moveTo>
                <a:lnTo>
                  <a:pt x="1828800" y="0"/>
                </a:lnTo>
              </a:path>
            </a:pathLst>
          </a:custGeom>
          <a:ln w="7619">
            <a:solidFill>
              <a:srgbClr val="000000"/>
            </a:solidFill>
          </a:ln>
        </p:spPr>
        <p:txBody>
          <a:bodyPr wrap="square" lIns="0" tIns="0" rIns="0" bIns="0" rtlCol="0"/>
          <a:lstStyle/>
          <a:p/>
        </p:txBody>
      </p:sp>
      <p:sp>
        <p:nvSpPr>
          <p:cNvPr id="9" name="object 9"/>
          <p:cNvSpPr txBox="1"/>
          <p:nvPr/>
        </p:nvSpPr>
        <p:spPr>
          <a:xfrm>
            <a:off x="876300" y="8437880"/>
            <a:ext cx="4267200" cy="433070"/>
          </a:xfrm>
          <a:prstGeom prst="rect">
            <a:avLst/>
          </a:prstGeom>
        </p:spPr>
        <p:txBody>
          <a:bodyPr wrap="square" lIns="0" tIns="12700" rIns="0" bIns="0" rtlCol="0" vert="horz">
            <a:spAutoFit/>
          </a:bodyPr>
          <a:lstStyle/>
          <a:p>
            <a:pPr marL="38100">
              <a:lnSpc>
                <a:spcPct val="100000"/>
              </a:lnSpc>
              <a:spcBef>
                <a:spcPts val="100"/>
              </a:spcBef>
            </a:pPr>
            <a:r>
              <a:rPr dirty="0" baseline="31250" sz="1200" spc="-7">
                <a:latin typeface="Times New Roman"/>
                <a:cs typeface="Times New Roman"/>
              </a:rPr>
              <a:t>5</a:t>
            </a:r>
            <a:r>
              <a:rPr dirty="0" sz="800" spc="180">
                <a:solidFill>
                  <a:srgbClr val="0000FF"/>
                </a:solidFill>
                <a:latin typeface="Times New Roman"/>
                <a:cs typeface="Times New Roman"/>
              </a:rPr>
              <a:t> </a:t>
            </a:r>
            <a:r>
              <a:rPr dirty="0" u="sng" sz="900" spc="-5">
                <a:solidFill>
                  <a:srgbClr val="0000FF"/>
                </a:solidFill>
                <a:uFill>
                  <a:solidFill>
                    <a:srgbClr val="0000FF"/>
                  </a:solidFill>
                </a:uFill>
                <a:latin typeface="Times New Roman"/>
                <a:cs typeface="Times New Roman"/>
                <a:hlinkClick r:id="rId3"/>
              </a:rPr>
              <a:t>https://blog.cloudflare.com/inside-mirai-the-infamous-iot-botnet-a-retrospective-analysis/</a:t>
            </a:r>
            <a:endParaRPr sz="900">
              <a:latin typeface="Times New Roman"/>
              <a:cs typeface="Times New Roman"/>
            </a:endParaRPr>
          </a:p>
          <a:p>
            <a:pPr marL="38100">
              <a:lnSpc>
                <a:spcPts val="1055"/>
              </a:lnSpc>
              <a:spcBef>
                <a:spcPts val="15"/>
              </a:spcBef>
            </a:pPr>
            <a:r>
              <a:rPr dirty="0" baseline="27777" sz="900">
                <a:latin typeface="Times New Roman"/>
                <a:cs typeface="Times New Roman"/>
              </a:rPr>
              <a:t>6</a:t>
            </a:r>
            <a:r>
              <a:rPr dirty="0" baseline="27777" sz="900" spc="112">
                <a:latin typeface="Times New Roman"/>
                <a:cs typeface="Times New Roman"/>
              </a:rPr>
              <a:t> </a:t>
            </a:r>
            <a:r>
              <a:rPr dirty="0" u="sng" sz="900" spc="-5">
                <a:solidFill>
                  <a:srgbClr val="0000FF"/>
                </a:solidFill>
                <a:uFill>
                  <a:solidFill>
                    <a:srgbClr val="0000FF"/>
                  </a:solidFill>
                </a:uFill>
                <a:latin typeface="Times New Roman"/>
                <a:cs typeface="Times New Roman"/>
                <a:hlinkClick r:id="rId4"/>
              </a:rPr>
              <a:t>https://aws.amazon.com/message/41926/</a:t>
            </a:r>
            <a:endParaRPr sz="900">
              <a:latin typeface="Times New Roman"/>
              <a:cs typeface="Times New Roman"/>
            </a:endParaRPr>
          </a:p>
          <a:p>
            <a:pPr marL="38100">
              <a:lnSpc>
                <a:spcPts val="1055"/>
              </a:lnSpc>
            </a:pPr>
            <a:r>
              <a:rPr dirty="0" baseline="27777" sz="900">
                <a:latin typeface="Times New Roman"/>
                <a:cs typeface="Times New Roman"/>
              </a:rPr>
              <a:t>7</a:t>
            </a:r>
            <a:r>
              <a:rPr dirty="0" baseline="27777" sz="900" spc="15">
                <a:latin typeface="Times New Roman"/>
                <a:cs typeface="Times New Roman"/>
              </a:rPr>
              <a:t> </a:t>
            </a:r>
            <a:r>
              <a:rPr dirty="0" u="sng" sz="900" spc="-5">
                <a:solidFill>
                  <a:srgbClr val="0000FF"/>
                </a:solidFill>
                <a:uFill>
                  <a:solidFill>
                    <a:srgbClr val="0000FF"/>
                  </a:solidFill>
                </a:uFill>
                <a:latin typeface="Times New Roman"/>
                <a:cs typeface="Times New Roman"/>
                <a:hlinkClick r:id="rId5"/>
              </a:rPr>
              <a:t>https://www.nzherald.co.nz/business/news/article.cfm?c_id=3&amp;objectid=12286870</a:t>
            </a:r>
            <a:endParaRPr sz="900">
              <a:latin typeface="Times New Roman"/>
              <a:cs typeface="Times New Roman"/>
            </a:endParaRPr>
          </a:p>
        </p:txBody>
      </p:sp>
      <p:sp>
        <p:nvSpPr>
          <p:cNvPr id="10" name="object 10"/>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7730" cy="8081009"/>
          </a:xfrm>
          <a:prstGeom prst="rect">
            <a:avLst/>
          </a:prstGeom>
        </p:spPr>
        <p:txBody>
          <a:bodyPr wrap="square" lIns="0" tIns="24765" rIns="0" bIns="0" rtlCol="0" vert="horz">
            <a:spAutoFit/>
          </a:bodyPr>
          <a:lstStyle/>
          <a:p>
            <a:pPr marL="12700" marR="5080">
              <a:lnSpc>
                <a:spcPts val="1380"/>
              </a:lnSpc>
              <a:spcBef>
                <a:spcPts val="195"/>
              </a:spcBef>
            </a:pPr>
            <a:r>
              <a:rPr dirty="0" sz="1200" spc="-5">
                <a:latin typeface="Times New Roman"/>
                <a:cs typeface="Times New Roman"/>
              </a:rPr>
              <a:t>There </a:t>
            </a:r>
            <a:r>
              <a:rPr dirty="0" sz="1200">
                <a:latin typeface="Times New Roman"/>
                <a:cs typeface="Times New Roman"/>
              </a:rPr>
              <a:t>is also the </a:t>
            </a:r>
            <a:r>
              <a:rPr dirty="0" sz="1200" spc="-5">
                <a:latin typeface="Times New Roman"/>
                <a:cs typeface="Times New Roman"/>
              </a:rPr>
              <a:t>risk that enterprise resources may </a:t>
            </a:r>
            <a:r>
              <a:rPr dirty="0" sz="1200">
                <a:latin typeface="Times New Roman"/>
                <a:cs typeface="Times New Roman"/>
              </a:rPr>
              <a:t>not be </a:t>
            </a:r>
            <a:r>
              <a:rPr dirty="0" sz="1200" spc="-5">
                <a:latin typeface="Times New Roman"/>
                <a:cs typeface="Times New Roman"/>
              </a:rPr>
              <a:t>reachable </a:t>
            </a:r>
            <a:r>
              <a:rPr dirty="0" sz="1200">
                <a:latin typeface="Times New Roman"/>
                <a:cs typeface="Times New Roman"/>
              </a:rPr>
              <a:t>from the </a:t>
            </a:r>
            <a:r>
              <a:rPr dirty="0" sz="1200" spc="-5">
                <a:latin typeface="Times New Roman"/>
                <a:cs typeface="Times New Roman"/>
              </a:rPr>
              <a:t>PA, </a:t>
            </a:r>
            <a:r>
              <a:rPr dirty="0" sz="1200">
                <a:latin typeface="Times New Roman"/>
                <a:cs typeface="Times New Roman"/>
              </a:rPr>
              <a:t>so even if  access is </a:t>
            </a:r>
            <a:r>
              <a:rPr dirty="0" sz="1200" spc="-5">
                <a:latin typeface="Times New Roman"/>
                <a:cs typeface="Times New Roman"/>
              </a:rPr>
              <a:t>granted </a:t>
            </a:r>
            <a:r>
              <a:rPr dirty="0" sz="1200">
                <a:latin typeface="Times New Roman"/>
                <a:cs typeface="Times New Roman"/>
              </a:rPr>
              <a:t>to a </a:t>
            </a:r>
            <a:r>
              <a:rPr dirty="0" sz="1200" spc="-5">
                <a:latin typeface="Times New Roman"/>
                <a:cs typeface="Times New Roman"/>
              </a:rPr>
              <a:t>subject, </a:t>
            </a:r>
            <a:r>
              <a:rPr dirty="0" sz="1200">
                <a:latin typeface="Times New Roman"/>
                <a:cs typeface="Times New Roman"/>
              </a:rPr>
              <a:t>the </a:t>
            </a:r>
            <a:r>
              <a:rPr dirty="0" sz="1200" spc="-5">
                <a:latin typeface="Times New Roman"/>
                <a:cs typeface="Times New Roman"/>
              </a:rPr>
              <a:t>PA </a:t>
            </a:r>
            <a:r>
              <a:rPr dirty="0" sz="1200">
                <a:latin typeface="Times New Roman"/>
                <a:cs typeface="Times New Roman"/>
              </a:rPr>
              <a:t>cannot </a:t>
            </a:r>
            <a:r>
              <a:rPr dirty="0" sz="1200" spc="-5">
                <a:latin typeface="Times New Roman"/>
                <a:cs typeface="Times New Roman"/>
              </a:rPr>
              <a:t>configure </a:t>
            </a:r>
            <a:r>
              <a:rPr dirty="0" sz="1200">
                <a:latin typeface="Times New Roman"/>
                <a:cs typeface="Times New Roman"/>
              </a:rPr>
              <a:t>the </a:t>
            </a:r>
            <a:r>
              <a:rPr dirty="0" sz="1200" spc="-5">
                <a:latin typeface="Times New Roman"/>
                <a:cs typeface="Times New Roman"/>
              </a:rPr>
              <a:t>communication </a:t>
            </a:r>
            <a:r>
              <a:rPr dirty="0" sz="1200">
                <a:latin typeface="Times New Roman"/>
                <a:cs typeface="Times New Roman"/>
              </a:rPr>
              <a:t>path </a:t>
            </a:r>
            <a:r>
              <a:rPr dirty="0" sz="1200" spc="-5">
                <a:latin typeface="Times New Roman"/>
                <a:cs typeface="Times New Roman"/>
              </a:rPr>
              <a:t>from </a:t>
            </a:r>
            <a:r>
              <a:rPr dirty="0" sz="1200">
                <a:latin typeface="Times New Roman"/>
                <a:cs typeface="Times New Roman"/>
              </a:rPr>
              <a:t>the  </a:t>
            </a:r>
            <a:r>
              <a:rPr dirty="0" sz="1200" spc="-5">
                <a:latin typeface="Times New Roman"/>
                <a:cs typeface="Times New Roman"/>
              </a:rPr>
              <a:t>network. This </a:t>
            </a:r>
            <a:r>
              <a:rPr dirty="0" sz="1200">
                <a:latin typeface="Times New Roman"/>
                <a:cs typeface="Times New Roman"/>
              </a:rPr>
              <a:t>could </a:t>
            </a:r>
            <a:r>
              <a:rPr dirty="0" sz="1200" spc="-5">
                <a:latin typeface="Times New Roman"/>
                <a:cs typeface="Times New Roman"/>
              </a:rPr>
              <a:t>happen </a:t>
            </a:r>
            <a:r>
              <a:rPr dirty="0" sz="1200">
                <a:latin typeface="Times New Roman"/>
                <a:cs typeface="Times New Roman"/>
              </a:rPr>
              <a:t>due to a </a:t>
            </a:r>
            <a:r>
              <a:rPr dirty="0" sz="1200" spc="-5">
                <a:latin typeface="Times New Roman"/>
                <a:cs typeface="Times New Roman"/>
              </a:rPr>
              <a:t>DDoS </a:t>
            </a:r>
            <a:r>
              <a:rPr dirty="0" sz="1200">
                <a:latin typeface="Times New Roman"/>
                <a:cs typeface="Times New Roman"/>
              </a:rPr>
              <a:t>attack or </a:t>
            </a:r>
            <a:r>
              <a:rPr dirty="0" sz="1200" spc="-5">
                <a:latin typeface="Times New Roman"/>
                <a:cs typeface="Times New Roman"/>
              </a:rPr>
              <a:t>simply </a:t>
            </a:r>
            <a:r>
              <a:rPr dirty="0" sz="1200">
                <a:latin typeface="Times New Roman"/>
                <a:cs typeface="Times New Roman"/>
              </a:rPr>
              <a:t>due to </a:t>
            </a:r>
            <a:r>
              <a:rPr dirty="0" sz="1200" spc="-5">
                <a:latin typeface="Times New Roman"/>
                <a:cs typeface="Times New Roman"/>
              </a:rPr>
              <a:t>unexpected heavy </a:t>
            </a:r>
            <a:r>
              <a:rPr dirty="0" sz="1200">
                <a:latin typeface="Times New Roman"/>
                <a:cs typeface="Times New Roman"/>
              </a:rPr>
              <a:t>usage.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similar </a:t>
            </a:r>
            <a:r>
              <a:rPr dirty="0" sz="1200">
                <a:latin typeface="Times New Roman"/>
                <a:cs typeface="Times New Roman"/>
              </a:rPr>
              <a:t>to any other </a:t>
            </a:r>
            <a:r>
              <a:rPr dirty="0" sz="1200" spc="-5">
                <a:latin typeface="Times New Roman"/>
                <a:cs typeface="Times New Roman"/>
              </a:rPr>
              <a:t>network disruption </a:t>
            </a:r>
            <a:r>
              <a:rPr dirty="0" sz="1200">
                <a:latin typeface="Times New Roman"/>
                <a:cs typeface="Times New Roman"/>
              </a:rPr>
              <a:t>in that </a:t>
            </a:r>
            <a:r>
              <a:rPr dirty="0" sz="1200" spc="-5">
                <a:latin typeface="Times New Roman"/>
                <a:cs typeface="Times New Roman"/>
              </a:rPr>
              <a:t>some </a:t>
            </a:r>
            <a:r>
              <a:rPr dirty="0" sz="1200">
                <a:latin typeface="Times New Roman"/>
                <a:cs typeface="Times New Roman"/>
              </a:rPr>
              <a:t>or </a:t>
            </a:r>
            <a:r>
              <a:rPr dirty="0" sz="1200" spc="-5">
                <a:latin typeface="Times New Roman"/>
                <a:cs typeface="Times New Roman"/>
              </a:rPr>
              <a:t>all enterprise subjects cannot access </a:t>
            </a:r>
            <a:r>
              <a:rPr dirty="0" sz="1200">
                <a:latin typeface="Times New Roman"/>
                <a:cs typeface="Times New Roman"/>
              </a:rPr>
              <a:t>a  </a:t>
            </a:r>
            <a:r>
              <a:rPr dirty="0" sz="1200" spc="-5">
                <a:latin typeface="Times New Roman"/>
                <a:cs typeface="Times New Roman"/>
              </a:rPr>
              <a:t>particular resource </a:t>
            </a:r>
            <a:r>
              <a:rPr dirty="0" sz="1200">
                <a:latin typeface="Times New Roman"/>
                <a:cs typeface="Times New Roman"/>
              </a:rPr>
              <a:t>due </a:t>
            </a:r>
            <a:r>
              <a:rPr dirty="0" sz="1200" spc="-5">
                <a:latin typeface="Times New Roman"/>
                <a:cs typeface="Times New Roman"/>
              </a:rPr>
              <a:t>to </a:t>
            </a:r>
            <a:r>
              <a:rPr dirty="0" sz="1200">
                <a:latin typeface="Times New Roman"/>
                <a:cs typeface="Times New Roman"/>
              </a:rPr>
              <a:t>that </a:t>
            </a:r>
            <a:r>
              <a:rPr dirty="0" sz="1200" spc="-5">
                <a:latin typeface="Times New Roman"/>
                <a:cs typeface="Times New Roman"/>
              </a:rPr>
              <a:t>resource </a:t>
            </a:r>
            <a:r>
              <a:rPr dirty="0" sz="1200">
                <a:latin typeface="Times New Roman"/>
                <a:cs typeface="Times New Roman"/>
              </a:rPr>
              <a:t>not </a:t>
            </a:r>
            <a:r>
              <a:rPr dirty="0" sz="1200" spc="-5">
                <a:latin typeface="Times New Roman"/>
                <a:cs typeface="Times New Roman"/>
              </a:rPr>
              <a:t>being available for some</a:t>
            </a:r>
            <a:r>
              <a:rPr dirty="0" sz="1200" spc="30">
                <a:latin typeface="Times New Roman"/>
                <a:cs typeface="Times New Roman"/>
              </a:rPr>
              <a:t> </a:t>
            </a:r>
            <a:r>
              <a:rPr dirty="0" sz="1200" spc="-5">
                <a:latin typeface="Times New Roman"/>
                <a:cs typeface="Times New Roman"/>
              </a:rPr>
              <a:t>reason.</a:t>
            </a:r>
            <a:endParaRPr sz="1200">
              <a:latin typeface="Times New Roman"/>
              <a:cs typeface="Times New Roman"/>
            </a:endParaRPr>
          </a:p>
          <a:p>
            <a:pPr lvl="1" marL="378460" indent="-366395">
              <a:lnSpc>
                <a:spcPct val="100000"/>
              </a:lnSpc>
              <a:spcBef>
                <a:spcPts val="1115"/>
              </a:spcBef>
              <a:buAutoNum type="arabicPeriod" startAt="3"/>
              <a:tabLst>
                <a:tab pos="377825" algn="l"/>
                <a:tab pos="379095" algn="l"/>
              </a:tabLst>
            </a:pPr>
            <a:r>
              <a:rPr dirty="0" sz="1100" spc="-5" b="1">
                <a:latin typeface="Arial"/>
                <a:cs typeface="Arial"/>
              </a:rPr>
              <a:t>Stolen Credentials/Insider</a:t>
            </a:r>
            <a:r>
              <a:rPr dirty="0" sz="1100" b="1">
                <a:latin typeface="Arial"/>
                <a:cs typeface="Arial"/>
              </a:rPr>
              <a:t> </a:t>
            </a:r>
            <a:r>
              <a:rPr dirty="0" sz="1100" spc="-5" b="1">
                <a:latin typeface="Arial"/>
                <a:cs typeface="Arial"/>
              </a:rPr>
              <a:t>Threat</a:t>
            </a:r>
            <a:endParaRPr sz="1100">
              <a:latin typeface="Arial"/>
              <a:cs typeface="Arial"/>
            </a:endParaRPr>
          </a:p>
          <a:p>
            <a:pPr lvl="1">
              <a:lnSpc>
                <a:spcPct val="100000"/>
              </a:lnSpc>
              <a:spcBef>
                <a:spcPts val="15"/>
              </a:spcBef>
              <a:buFont typeface="Arial"/>
              <a:buAutoNum type="arabicPeriod" startAt="3"/>
            </a:pPr>
            <a:endParaRPr sz="1050">
              <a:latin typeface="Arial"/>
              <a:cs typeface="Arial"/>
            </a:endParaRPr>
          </a:p>
          <a:p>
            <a:pPr marL="12700" marR="42545">
              <a:lnSpc>
                <a:spcPts val="1380"/>
              </a:lnSpc>
            </a:pPr>
            <a:r>
              <a:rPr dirty="0" sz="1200" spc="-5">
                <a:latin typeface="Times New Roman"/>
                <a:cs typeface="Times New Roman"/>
              </a:rPr>
              <a:t>Properly implemented ZT, information security and resiliency policies, and </a:t>
            </a:r>
            <a:r>
              <a:rPr dirty="0" sz="1200">
                <a:latin typeface="Times New Roman"/>
                <a:cs typeface="Times New Roman"/>
              </a:rPr>
              <a:t>best </a:t>
            </a:r>
            <a:r>
              <a:rPr dirty="0" sz="1200" spc="-5">
                <a:latin typeface="Times New Roman"/>
                <a:cs typeface="Times New Roman"/>
              </a:rPr>
              <a:t>practices reduce  </a:t>
            </a:r>
            <a:r>
              <a:rPr dirty="0" sz="1200">
                <a:latin typeface="Times New Roman"/>
                <a:cs typeface="Times New Roman"/>
              </a:rPr>
              <a:t>the </a:t>
            </a:r>
            <a:r>
              <a:rPr dirty="0" sz="1200" spc="-5">
                <a:latin typeface="Times New Roman"/>
                <a:cs typeface="Times New Roman"/>
              </a:rPr>
              <a:t>risk of an attacker gaining broad </a:t>
            </a:r>
            <a:r>
              <a:rPr dirty="0" sz="1200">
                <a:latin typeface="Times New Roman"/>
                <a:cs typeface="Times New Roman"/>
              </a:rPr>
              <a:t>access </a:t>
            </a:r>
            <a:r>
              <a:rPr dirty="0" sz="1200" spc="-5">
                <a:latin typeface="Times New Roman"/>
                <a:cs typeface="Times New Roman"/>
              </a:rPr>
              <a:t>via stolen credentials or insider attack. The ZT  principle of </a:t>
            </a:r>
            <a:r>
              <a:rPr dirty="0" sz="1200">
                <a:latin typeface="Times New Roman"/>
                <a:cs typeface="Times New Roman"/>
              </a:rPr>
              <a:t>no </a:t>
            </a:r>
            <a:r>
              <a:rPr dirty="0" sz="1200" spc="-5">
                <a:latin typeface="Times New Roman"/>
                <a:cs typeface="Times New Roman"/>
              </a:rPr>
              <a:t>implicit trust based on network location means attackers need </a:t>
            </a:r>
            <a:r>
              <a:rPr dirty="0" sz="1200">
                <a:latin typeface="Times New Roman"/>
                <a:cs typeface="Times New Roman"/>
              </a:rPr>
              <a:t>to </a:t>
            </a:r>
            <a:r>
              <a:rPr dirty="0" sz="1200" spc="-5">
                <a:latin typeface="Times New Roman"/>
                <a:cs typeface="Times New Roman"/>
              </a:rPr>
              <a:t>compromise </a:t>
            </a:r>
            <a:r>
              <a:rPr dirty="0" sz="1200">
                <a:latin typeface="Times New Roman"/>
                <a:cs typeface="Times New Roman"/>
              </a:rPr>
              <a:t>an  </a:t>
            </a:r>
            <a:r>
              <a:rPr dirty="0" sz="1200" spc="-5">
                <a:latin typeface="Times New Roman"/>
                <a:cs typeface="Times New Roman"/>
              </a:rPr>
              <a:t>existing account </a:t>
            </a:r>
            <a:r>
              <a:rPr dirty="0" sz="1200">
                <a:latin typeface="Times New Roman"/>
                <a:cs typeface="Times New Roman"/>
              </a:rPr>
              <a:t>or </a:t>
            </a:r>
            <a:r>
              <a:rPr dirty="0" sz="1200" spc="-5">
                <a:latin typeface="Times New Roman"/>
                <a:cs typeface="Times New Roman"/>
              </a:rPr>
              <a:t>device </a:t>
            </a:r>
            <a:r>
              <a:rPr dirty="0" sz="1200">
                <a:latin typeface="Times New Roman"/>
                <a:cs typeface="Times New Roman"/>
              </a:rPr>
              <a:t>to </a:t>
            </a:r>
            <a:r>
              <a:rPr dirty="0" sz="1200" spc="-5">
                <a:latin typeface="Times New Roman"/>
                <a:cs typeface="Times New Roman"/>
              </a:rPr>
              <a:t>gain </a:t>
            </a:r>
            <a:r>
              <a:rPr dirty="0" sz="1200">
                <a:latin typeface="Times New Roman"/>
                <a:cs typeface="Times New Roman"/>
              </a:rPr>
              <a:t>a foothold in </a:t>
            </a:r>
            <a:r>
              <a:rPr dirty="0" sz="1200" spc="-5">
                <a:latin typeface="Times New Roman"/>
                <a:cs typeface="Times New Roman"/>
              </a:rPr>
              <a:t>an enterprise. </a:t>
            </a:r>
            <a:r>
              <a:rPr dirty="0" sz="1200">
                <a:latin typeface="Times New Roman"/>
                <a:cs typeface="Times New Roman"/>
              </a:rPr>
              <a:t>A properly developed </a:t>
            </a:r>
            <a:r>
              <a:rPr dirty="0" sz="1200" spc="-5">
                <a:latin typeface="Times New Roman"/>
                <a:cs typeface="Times New Roman"/>
              </a:rPr>
              <a:t>and  implemented ZTA should </a:t>
            </a:r>
            <a:r>
              <a:rPr dirty="0" sz="1200">
                <a:latin typeface="Times New Roman"/>
                <a:cs typeface="Times New Roman"/>
              </a:rPr>
              <a:t>prevent a </a:t>
            </a:r>
            <a:r>
              <a:rPr dirty="0" sz="1200" spc="-5">
                <a:latin typeface="Times New Roman"/>
                <a:cs typeface="Times New Roman"/>
              </a:rPr>
              <a:t>compromised </a:t>
            </a:r>
            <a:r>
              <a:rPr dirty="0" sz="1200">
                <a:latin typeface="Times New Roman"/>
                <a:cs typeface="Times New Roman"/>
              </a:rPr>
              <a:t>account </a:t>
            </a:r>
            <a:r>
              <a:rPr dirty="0" sz="1200" spc="-5">
                <a:latin typeface="Times New Roman"/>
                <a:cs typeface="Times New Roman"/>
              </a:rPr>
              <a:t>or </a:t>
            </a:r>
            <a:r>
              <a:rPr dirty="0" sz="1200">
                <a:latin typeface="Times New Roman"/>
                <a:cs typeface="Times New Roman"/>
              </a:rPr>
              <a:t>asset from </a:t>
            </a:r>
            <a:r>
              <a:rPr dirty="0" sz="1200" spc="-5">
                <a:latin typeface="Times New Roman"/>
                <a:cs typeface="Times New Roman"/>
              </a:rPr>
              <a:t>accessing resources  </a:t>
            </a:r>
            <a:r>
              <a:rPr dirty="0" sz="1200">
                <a:latin typeface="Times New Roman"/>
                <a:cs typeface="Times New Roman"/>
              </a:rPr>
              <a:t>outside its </a:t>
            </a:r>
            <a:r>
              <a:rPr dirty="0" sz="1200" spc="-5">
                <a:latin typeface="Times New Roman"/>
                <a:cs typeface="Times New Roman"/>
              </a:rPr>
              <a:t>normal purview </a:t>
            </a:r>
            <a:r>
              <a:rPr dirty="0" sz="1200">
                <a:latin typeface="Times New Roman"/>
                <a:cs typeface="Times New Roman"/>
              </a:rPr>
              <a:t>or access </a:t>
            </a:r>
            <a:r>
              <a:rPr dirty="0" sz="1200" spc="-5">
                <a:latin typeface="Times New Roman"/>
                <a:cs typeface="Times New Roman"/>
              </a:rPr>
              <a:t>patterns. This means that accounts with access policies  </a:t>
            </a:r>
            <a:r>
              <a:rPr dirty="0" sz="1200">
                <a:latin typeface="Times New Roman"/>
                <a:cs typeface="Times New Roman"/>
              </a:rPr>
              <a:t>around </a:t>
            </a:r>
            <a:r>
              <a:rPr dirty="0" sz="1200" spc="-5">
                <a:latin typeface="Times New Roman"/>
                <a:cs typeface="Times New Roman"/>
              </a:rPr>
              <a:t>resources that </a:t>
            </a:r>
            <a:r>
              <a:rPr dirty="0" sz="1200">
                <a:latin typeface="Times New Roman"/>
                <a:cs typeface="Times New Roman"/>
              </a:rPr>
              <a:t>an </a:t>
            </a:r>
            <a:r>
              <a:rPr dirty="0" sz="1200" spc="-5">
                <a:latin typeface="Times New Roman"/>
                <a:cs typeface="Times New Roman"/>
              </a:rPr>
              <a:t>attacker </a:t>
            </a:r>
            <a:r>
              <a:rPr dirty="0" sz="1200">
                <a:latin typeface="Times New Roman"/>
                <a:cs typeface="Times New Roman"/>
              </a:rPr>
              <a:t>is </a:t>
            </a:r>
            <a:r>
              <a:rPr dirty="0" sz="1200" spc="-5">
                <a:latin typeface="Times New Roman"/>
                <a:cs typeface="Times New Roman"/>
              </a:rPr>
              <a:t>interested </a:t>
            </a:r>
            <a:r>
              <a:rPr dirty="0" sz="1200">
                <a:latin typeface="Times New Roman"/>
                <a:cs typeface="Times New Roman"/>
              </a:rPr>
              <a:t>in </a:t>
            </a:r>
            <a:r>
              <a:rPr dirty="0" sz="1200" spc="-5">
                <a:latin typeface="Times New Roman"/>
                <a:cs typeface="Times New Roman"/>
              </a:rPr>
              <a:t>would </a:t>
            </a:r>
            <a:r>
              <a:rPr dirty="0" sz="1200">
                <a:latin typeface="Times New Roman"/>
                <a:cs typeface="Times New Roman"/>
              </a:rPr>
              <a:t>be </a:t>
            </a:r>
            <a:r>
              <a:rPr dirty="0" sz="1200" spc="-5">
                <a:latin typeface="Times New Roman"/>
                <a:cs typeface="Times New Roman"/>
              </a:rPr>
              <a:t>the primary targets </a:t>
            </a:r>
            <a:r>
              <a:rPr dirty="0" sz="1200">
                <a:latin typeface="Times New Roman"/>
                <a:cs typeface="Times New Roman"/>
              </a:rPr>
              <a:t>for</a:t>
            </a:r>
            <a:r>
              <a:rPr dirty="0" sz="1200" spc="75">
                <a:latin typeface="Times New Roman"/>
                <a:cs typeface="Times New Roman"/>
              </a:rPr>
              <a:t> </a:t>
            </a:r>
            <a:r>
              <a:rPr dirty="0" sz="1200" spc="-5">
                <a:latin typeface="Times New Roman"/>
                <a:cs typeface="Times New Roman"/>
              </a:rPr>
              <a:t>attackers.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7145">
              <a:lnSpc>
                <a:spcPts val="1380"/>
              </a:lnSpc>
            </a:pPr>
            <a:r>
              <a:rPr dirty="0" sz="1200" spc="-5">
                <a:latin typeface="Times New Roman"/>
                <a:cs typeface="Times New Roman"/>
              </a:rPr>
              <a:t>Attackers may </a:t>
            </a:r>
            <a:r>
              <a:rPr dirty="0" sz="1200">
                <a:latin typeface="Times New Roman"/>
                <a:cs typeface="Times New Roman"/>
              </a:rPr>
              <a:t>use </a:t>
            </a:r>
            <a:r>
              <a:rPr dirty="0" sz="1200" spc="-5">
                <a:latin typeface="Times New Roman"/>
                <a:cs typeface="Times New Roman"/>
              </a:rPr>
              <a:t>phishing, social engineering, </a:t>
            </a:r>
            <a:r>
              <a:rPr dirty="0" sz="1200">
                <a:latin typeface="Times New Roman"/>
                <a:cs typeface="Times New Roman"/>
              </a:rPr>
              <a:t>or a </a:t>
            </a:r>
            <a:r>
              <a:rPr dirty="0" sz="1200" spc="-5">
                <a:latin typeface="Times New Roman"/>
                <a:cs typeface="Times New Roman"/>
              </a:rPr>
              <a:t>combination of attacks </a:t>
            </a:r>
            <a:r>
              <a:rPr dirty="0" sz="1200">
                <a:latin typeface="Times New Roman"/>
                <a:cs typeface="Times New Roman"/>
              </a:rPr>
              <a:t>to </a:t>
            </a:r>
            <a:r>
              <a:rPr dirty="0" sz="1200" spc="-5">
                <a:latin typeface="Times New Roman"/>
                <a:cs typeface="Times New Roman"/>
              </a:rPr>
              <a:t>obtain credentials  </a:t>
            </a:r>
            <a:r>
              <a:rPr dirty="0" sz="1200">
                <a:latin typeface="Times New Roman"/>
                <a:cs typeface="Times New Roman"/>
              </a:rPr>
              <a:t>of </a:t>
            </a:r>
            <a:r>
              <a:rPr dirty="0" sz="1200" spc="-5">
                <a:latin typeface="Times New Roman"/>
                <a:cs typeface="Times New Roman"/>
              </a:rPr>
              <a:t>valuable </a:t>
            </a:r>
            <a:r>
              <a:rPr dirty="0" sz="1200">
                <a:latin typeface="Times New Roman"/>
                <a:cs typeface="Times New Roman"/>
              </a:rPr>
              <a:t>accounts. </a:t>
            </a:r>
            <a:r>
              <a:rPr dirty="0" sz="1200" spc="-5">
                <a:latin typeface="Times New Roman"/>
                <a:cs typeface="Times New Roman"/>
              </a:rPr>
              <a:t>“Valuable” may </a:t>
            </a:r>
            <a:r>
              <a:rPr dirty="0" sz="1200">
                <a:latin typeface="Times New Roman"/>
                <a:cs typeface="Times New Roman"/>
              </a:rPr>
              <a:t>mean </a:t>
            </a:r>
            <a:r>
              <a:rPr dirty="0" sz="1200" spc="-5">
                <a:latin typeface="Times New Roman"/>
                <a:cs typeface="Times New Roman"/>
              </a:rPr>
              <a:t>different </a:t>
            </a:r>
            <a:r>
              <a:rPr dirty="0" sz="1200">
                <a:latin typeface="Times New Roman"/>
                <a:cs typeface="Times New Roman"/>
              </a:rPr>
              <a:t>things based on the </a:t>
            </a:r>
            <a:r>
              <a:rPr dirty="0" sz="1200" spc="-5">
                <a:latin typeface="Times New Roman"/>
                <a:cs typeface="Times New Roman"/>
              </a:rPr>
              <a:t>attacker’s motivation.  For instance, enterprise administrator accounts may </a:t>
            </a:r>
            <a:r>
              <a:rPr dirty="0" sz="1200">
                <a:latin typeface="Times New Roman"/>
                <a:cs typeface="Times New Roman"/>
              </a:rPr>
              <a:t>be </a:t>
            </a:r>
            <a:r>
              <a:rPr dirty="0" sz="1200" spc="-5">
                <a:latin typeface="Times New Roman"/>
                <a:cs typeface="Times New Roman"/>
              </a:rPr>
              <a:t>valuable, </a:t>
            </a:r>
            <a:r>
              <a:rPr dirty="0" sz="1200">
                <a:latin typeface="Times New Roman"/>
                <a:cs typeface="Times New Roman"/>
              </a:rPr>
              <a:t>but </a:t>
            </a:r>
            <a:r>
              <a:rPr dirty="0" sz="1200" spc="-5">
                <a:latin typeface="Times New Roman"/>
                <a:cs typeface="Times New Roman"/>
              </a:rPr>
              <a:t>attackers interested </a:t>
            </a:r>
            <a:r>
              <a:rPr dirty="0" sz="1200">
                <a:latin typeface="Times New Roman"/>
                <a:cs typeface="Times New Roman"/>
              </a:rPr>
              <a:t>in  </a:t>
            </a:r>
            <a:r>
              <a:rPr dirty="0" sz="1200" spc="-5">
                <a:latin typeface="Times New Roman"/>
                <a:cs typeface="Times New Roman"/>
              </a:rPr>
              <a:t>financial gain </a:t>
            </a:r>
            <a:r>
              <a:rPr dirty="0" sz="1200">
                <a:latin typeface="Times New Roman"/>
                <a:cs typeface="Times New Roman"/>
              </a:rPr>
              <a:t>may </a:t>
            </a:r>
            <a:r>
              <a:rPr dirty="0" sz="1200" spc="-5">
                <a:latin typeface="Times New Roman"/>
                <a:cs typeface="Times New Roman"/>
              </a:rPr>
              <a:t>consider accounts </a:t>
            </a:r>
            <a:r>
              <a:rPr dirty="0" sz="1200">
                <a:latin typeface="Times New Roman"/>
                <a:cs typeface="Times New Roman"/>
              </a:rPr>
              <a:t>that </a:t>
            </a:r>
            <a:r>
              <a:rPr dirty="0" sz="1200" spc="-5">
                <a:latin typeface="Times New Roman"/>
                <a:cs typeface="Times New Roman"/>
              </a:rPr>
              <a:t>have access </a:t>
            </a:r>
            <a:r>
              <a:rPr dirty="0" sz="1200">
                <a:latin typeface="Times New Roman"/>
                <a:cs typeface="Times New Roman"/>
              </a:rPr>
              <a:t>to </a:t>
            </a:r>
            <a:r>
              <a:rPr dirty="0" sz="1200" spc="-5">
                <a:latin typeface="Times New Roman"/>
                <a:cs typeface="Times New Roman"/>
              </a:rPr>
              <a:t>financial or payment resources </a:t>
            </a:r>
            <a:r>
              <a:rPr dirty="0" sz="1200">
                <a:latin typeface="Times New Roman"/>
                <a:cs typeface="Times New Roman"/>
              </a:rPr>
              <a:t>of equal  value. </a:t>
            </a:r>
            <a:r>
              <a:rPr dirty="0" sz="1200" spc="-5">
                <a:latin typeface="Times New Roman"/>
                <a:cs typeface="Times New Roman"/>
              </a:rPr>
              <a:t>Implementation of MFA </a:t>
            </a:r>
            <a:r>
              <a:rPr dirty="0" sz="1200">
                <a:latin typeface="Times New Roman"/>
                <a:cs typeface="Times New Roman"/>
              </a:rPr>
              <a:t>for </a:t>
            </a:r>
            <a:r>
              <a:rPr dirty="0" sz="1200" spc="-5">
                <a:latin typeface="Times New Roman"/>
                <a:cs typeface="Times New Roman"/>
              </a:rPr>
              <a:t>access requests </a:t>
            </a:r>
            <a:r>
              <a:rPr dirty="0" sz="1200">
                <a:latin typeface="Times New Roman"/>
                <a:cs typeface="Times New Roman"/>
              </a:rPr>
              <a:t>may </a:t>
            </a:r>
            <a:r>
              <a:rPr dirty="0" sz="1200" spc="-5">
                <a:latin typeface="Times New Roman"/>
                <a:cs typeface="Times New Roman"/>
              </a:rPr>
              <a:t>reduce </a:t>
            </a:r>
            <a:r>
              <a:rPr dirty="0" sz="1200">
                <a:latin typeface="Times New Roman"/>
                <a:cs typeface="Times New Roman"/>
              </a:rPr>
              <a:t>the </a:t>
            </a:r>
            <a:r>
              <a:rPr dirty="0" sz="1200" spc="-5">
                <a:latin typeface="Times New Roman"/>
                <a:cs typeface="Times New Roman"/>
              </a:rPr>
              <a:t>risk </a:t>
            </a:r>
            <a:r>
              <a:rPr dirty="0" sz="1200">
                <a:latin typeface="Times New Roman"/>
                <a:cs typeface="Times New Roman"/>
              </a:rPr>
              <a:t>of </a:t>
            </a:r>
            <a:r>
              <a:rPr dirty="0" sz="1200" spc="-5">
                <a:latin typeface="Times New Roman"/>
                <a:cs typeface="Times New Roman"/>
              </a:rPr>
              <a:t>information </a:t>
            </a:r>
            <a:r>
              <a:rPr dirty="0" sz="1200">
                <a:latin typeface="Times New Roman"/>
                <a:cs typeface="Times New Roman"/>
              </a:rPr>
              <a:t>loss </a:t>
            </a:r>
            <a:r>
              <a:rPr dirty="0" sz="1200" spc="-5">
                <a:latin typeface="Times New Roman"/>
                <a:cs typeface="Times New Roman"/>
              </a:rPr>
              <a:t>from  </a:t>
            </a:r>
            <a:r>
              <a:rPr dirty="0" sz="1200">
                <a:latin typeface="Times New Roman"/>
                <a:cs typeface="Times New Roman"/>
              </a:rPr>
              <a:t>a </a:t>
            </a:r>
            <a:r>
              <a:rPr dirty="0" sz="1200" spc="-5">
                <a:latin typeface="Times New Roman"/>
                <a:cs typeface="Times New Roman"/>
              </a:rPr>
              <a:t>compromised account. However, </a:t>
            </a:r>
            <a:r>
              <a:rPr dirty="0" sz="1200">
                <a:latin typeface="Times New Roman"/>
                <a:cs typeface="Times New Roman"/>
              </a:rPr>
              <a:t>an </a:t>
            </a:r>
            <a:r>
              <a:rPr dirty="0" sz="1200" spc="-5">
                <a:latin typeface="Times New Roman"/>
                <a:cs typeface="Times New Roman"/>
              </a:rPr>
              <a:t>attacker with valid credentials (or </a:t>
            </a:r>
            <a:r>
              <a:rPr dirty="0" sz="1200">
                <a:latin typeface="Times New Roman"/>
                <a:cs typeface="Times New Roman"/>
              </a:rPr>
              <a:t>a </a:t>
            </a:r>
            <a:r>
              <a:rPr dirty="0" sz="1200" spc="-5">
                <a:latin typeface="Times New Roman"/>
                <a:cs typeface="Times New Roman"/>
              </a:rPr>
              <a:t>malicious insider) </a:t>
            </a:r>
            <a:r>
              <a:rPr dirty="0" sz="1200">
                <a:latin typeface="Times New Roman"/>
                <a:cs typeface="Times New Roman"/>
              </a:rPr>
              <a:t>may  </a:t>
            </a:r>
            <a:r>
              <a:rPr dirty="0" sz="1200" spc="-5">
                <a:latin typeface="Times New Roman"/>
                <a:cs typeface="Times New Roman"/>
              </a:rPr>
              <a:t>still </a:t>
            </a:r>
            <a:r>
              <a:rPr dirty="0" sz="1200">
                <a:latin typeface="Times New Roman"/>
                <a:cs typeface="Times New Roman"/>
              </a:rPr>
              <a:t>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access resources for which </a:t>
            </a:r>
            <a:r>
              <a:rPr dirty="0" sz="1200">
                <a:latin typeface="Times New Roman"/>
                <a:cs typeface="Times New Roman"/>
              </a:rPr>
              <a:t>the </a:t>
            </a:r>
            <a:r>
              <a:rPr dirty="0" sz="1200" spc="-5">
                <a:latin typeface="Times New Roman"/>
                <a:cs typeface="Times New Roman"/>
              </a:rPr>
              <a:t>account </a:t>
            </a:r>
            <a:r>
              <a:rPr dirty="0" sz="1200">
                <a:latin typeface="Times New Roman"/>
                <a:cs typeface="Times New Roman"/>
              </a:rPr>
              <a:t>has </a:t>
            </a:r>
            <a:r>
              <a:rPr dirty="0" sz="1200" spc="-5">
                <a:latin typeface="Times New Roman"/>
                <a:cs typeface="Times New Roman"/>
              </a:rPr>
              <a:t>been </a:t>
            </a:r>
            <a:r>
              <a:rPr dirty="0" sz="1200">
                <a:latin typeface="Times New Roman"/>
                <a:cs typeface="Times New Roman"/>
              </a:rPr>
              <a:t>granted </a:t>
            </a:r>
            <a:r>
              <a:rPr dirty="0" sz="1200" spc="-5">
                <a:latin typeface="Times New Roman"/>
                <a:cs typeface="Times New Roman"/>
              </a:rPr>
              <a:t>access. For example, </a:t>
            </a:r>
            <a:r>
              <a:rPr dirty="0" sz="1200">
                <a:latin typeface="Times New Roman"/>
                <a:cs typeface="Times New Roman"/>
              </a:rPr>
              <a:t>an  </a:t>
            </a:r>
            <a:r>
              <a:rPr dirty="0" sz="1200" spc="-5">
                <a:latin typeface="Times New Roman"/>
                <a:cs typeface="Times New Roman"/>
              </a:rPr>
              <a:t>attacker or compromised employee who </a:t>
            </a:r>
            <a:r>
              <a:rPr dirty="0" sz="1200">
                <a:latin typeface="Times New Roman"/>
                <a:cs typeface="Times New Roman"/>
              </a:rPr>
              <a:t>has the </a:t>
            </a:r>
            <a:r>
              <a:rPr dirty="0" sz="1200" spc="-5">
                <a:latin typeface="Times New Roman"/>
                <a:cs typeface="Times New Roman"/>
              </a:rPr>
              <a:t>credentials and enterprise-owned </a:t>
            </a:r>
            <a:r>
              <a:rPr dirty="0" sz="1200">
                <a:latin typeface="Times New Roman"/>
                <a:cs typeface="Times New Roman"/>
              </a:rPr>
              <a:t>asset of a </a:t>
            </a:r>
            <a:r>
              <a:rPr dirty="0" sz="1200" spc="-5">
                <a:latin typeface="Times New Roman"/>
                <a:cs typeface="Times New Roman"/>
              </a:rPr>
              <a:t>valid  </a:t>
            </a:r>
            <a:r>
              <a:rPr dirty="0" sz="1200">
                <a:latin typeface="Times New Roman"/>
                <a:cs typeface="Times New Roman"/>
              </a:rPr>
              <a:t>human </a:t>
            </a:r>
            <a:r>
              <a:rPr dirty="0" sz="1200" spc="-5">
                <a:latin typeface="Times New Roman"/>
                <a:cs typeface="Times New Roman"/>
              </a:rPr>
              <a:t>resources employee </a:t>
            </a:r>
            <a:r>
              <a:rPr dirty="0" sz="1200">
                <a:latin typeface="Times New Roman"/>
                <a:cs typeface="Times New Roman"/>
              </a:rPr>
              <a:t>may </a:t>
            </a:r>
            <a:r>
              <a:rPr dirty="0" sz="1200" spc="-5">
                <a:latin typeface="Times New Roman"/>
                <a:cs typeface="Times New Roman"/>
              </a:rPr>
              <a:t>still </a:t>
            </a:r>
            <a:r>
              <a:rPr dirty="0" sz="1200">
                <a:latin typeface="Times New Roman"/>
                <a:cs typeface="Times New Roman"/>
              </a:rPr>
              <a:t>be able to </a:t>
            </a:r>
            <a:r>
              <a:rPr dirty="0" sz="1200" spc="-5">
                <a:latin typeface="Times New Roman"/>
                <a:cs typeface="Times New Roman"/>
              </a:rPr>
              <a:t>access </a:t>
            </a:r>
            <a:r>
              <a:rPr dirty="0" sz="1200">
                <a:latin typeface="Times New Roman"/>
                <a:cs typeface="Times New Roman"/>
              </a:rPr>
              <a:t>an </a:t>
            </a:r>
            <a:r>
              <a:rPr dirty="0" sz="1200" spc="-5">
                <a:latin typeface="Times New Roman"/>
                <a:cs typeface="Times New Roman"/>
              </a:rPr>
              <a:t>employee</a:t>
            </a:r>
            <a:r>
              <a:rPr dirty="0" sz="1200" spc="15">
                <a:latin typeface="Times New Roman"/>
                <a:cs typeface="Times New Roman"/>
              </a:rPr>
              <a:t> </a:t>
            </a:r>
            <a:r>
              <a:rPr dirty="0" sz="1200" spc="-5">
                <a:latin typeface="Times New Roman"/>
                <a:cs typeface="Times New Roman"/>
              </a:rPr>
              <a:t>database.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98425">
              <a:lnSpc>
                <a:spcPts val="1380"/>
              </a:lnSpc>
            </a:pPr>
            <a:r>
              <a:rPr dirty="0" sz="1200" spc="-5">
                <a:latin typeface="Times New Roman"/>
                <a:cs typeface="Times New Roman"/>
              </a:rPr>
              <a:t>ZTA </a:t>
            </a:r>
            <a:r>
              <a:rPr dirty="0" sz="1200">
                <a:latin typeface="Times New Roman"/>
                <a:cs typeface="Times New Roman"/>
              </a:rPr>
              <a:t>reduces risk and </a:t>
            </a:r>
            <a:r>
              <a:rPr dirty="0" sz="1200" spc="-5">
                <a:latin typeface="Times New Roman"/>
                <a:cs typeface="Times New Roman"/>
              </a:rPr>
              <a:t>prevents </a:t>
            </a:r>
            <a:r>
              <a:rPr dirty="0" sz="1200">
                <a:latin typeface="Times New Roman"/>
                <a:cs typeface="Times New Roman"/>
              </a:rPr>
              <a:t>any </a:t>
            </a:r>
            <a:r>
              <a:rPr dirty="0" sz="1200" spc="-5">
                <a:latin typeface="Times New Roman"/>
                <a:cs typeface="Times New Roman"/>
              </a:rPr>
              <a:t>compromised </a:t>
            </a:r>
            <a:r>
              <a:rPr dirty="0" sz="1200">
                <a:latin typeface="Times New Roman"/>
                <a:cs typeface="Times New Roman"/>
              </a:rPr>
              <a:t>accounts </a:t>
            </a:r>
            <a:r>
              <a:rPr dirty="0" sz="1200" spc="-5">
                <a:latin typeface="Times New Roman"/>
                <a:cs typeface="Times New Roman"/>
              </a:rPr>
              <a:t>or </a:t>
            </a:r>
            <a:r>
              <a:rPr dirty="0" sz="1200">
                <a:latin typeface="Times New Roman"/>
                <a:cs typeface="Times New Roman"/>
              </a:rPr>
              <a:t>assets </a:t>
            </a:r>
            <a:r>
              <a:rPr dirty="0" sz="1200" spc="-5">
                <a:latin typeface="Times New Roman"/>
                <a:cs typeface="Times New Roman"/>
              </a:rPr>
              <a:t>from </a:t>
            </a:r>
            <a:r>
              <a:rPr dirty="0" sz="1200">
                <a:latin typeface="Times New Roman"/>
                <a:cs typeface="Times New Roman"/>
              </a:rPr>
              <a:t>moving </a:t>
            </a:r>
            <a:r>
              <a:rPr dirty="0" sz="1200" spc="-5">
                <a:latin typeface="Times New Roman"/>
                <a:cs typeface="Times New Roman"/>
              </a:rPr>
              <a:t>laterally  </a:t>
            </a:r>
            <a:r>
              <a:rPr dirty="0" sz="1200">
                <a:latin typeface="Times New Roman"/>
                <a:cs typeface="Times New Roman"/>
              </a:rPr>
              <a:t>throughout </a:t>
            </a:r>
            <a:r>
              <a:rPr dirty="0" sz="1200" spc="-5">
                <a:latin typeface="Times New Roman"/>
                <a:cs typeface="Times New Roman"/>
              </a:rPr>
              <a:t>the network. </a:t>
            </a:r>
            <a:r>
              <a:rPr dirty="0" sz="1200">
                <a:latin typeface="Times New Roman"/>
                <a:cs typeface="Times New Roman"/>
              </a:rPr>
              <a:t>If the </a:t>
            </a:r>
            <a:r>
              <a:rPr dirty="0" sz="1200" spc="-5">
                <a:latin typeface="Times New Roman"/>
                <a:cs typeface="Times New Roman"/>
              </a:rPr>
              <a:t>compromised credentials are not authorized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a </a:t>
            </a:r>
            <a:r>
              <a:rPr dirty="0" sz="1200" spc="-5">
                <a:latin typeface="Times New Roman"/>
                <a:cs typeface="Times New Roman"/>
              </a:rPr>
              <a:t>particular  resource, they will continue </a:t>
            </a:r>
            <a:r>
              <a:rPr dirty="0" sz="1200">
                <a:latin typeface="Times New Roman"/>
                <a:cs typeface="Times New Roman"/>
              </a:rPr>
              <a:t>to be </a:t>
            </a:r>
            <a:r>
              <a:rPr dirty="0" sz="1200" spc="-5">
                <a:latin typeface="Times New Roman"/>
                <a:cs typeface="Times New Roman"/>
              </a:rPr>
              <a:t>denied access </a:t>
            </a:r>
            <a:r>
              <a:rPr dirty="0" sz="1200">
                <a:latin typeface="Times New Roman"/>
                <a:cs typeface="Times New Roman"/>
              </a:rPr>
              <a:t>to that </a:t>
            </a:r>
            <a:r>
              <a:rPr dirty="0" sz="1200" spc="-5">
                <a:latin typeface="Times New Roman"/>
                <a:cs typeface="Times New Roman"/>
              </a:rPr>
              <a:t>resource. </a:t>
            </a:r>
            <a:r>
              <a:rPr dirty="0" sz="1200">
                <a:latin typeface="Times New Roman"/>
                <a:cs typeface="Times New Roman"/>
              </a:rPr>
              <a:t>In </a:t>
            </a:r>
            <a:r>
              <a:rPr dirty="0" sz="1200" spc="-5">
                <a:latin typeface="Times New Roman"/>
                <a:cs typeface="Times New Roman"/>
              </a:rPr>
              <a:t>addition, </a:t>
            </a:r>
            <a:r>
              <a:rPr dirty="0" sz="1200">
                <a:latin typeface="Times New Roman"/>
                <a:cs typeface="Times New Roman"/>
              </a:rPr>
              <a:t>a </a:t>
            </a:r>
            <a:r>
              <a:rPr dirty="0" sz="1200" spc="-5">
                <a:latin typeface="Times New Roman"/>
                <a:cs typeface="Times New Roman"/>
              </a:rPr>
              <a:t>contextual trust  algorithm (see Section </a:t>
            </a:r>
            <a:r>
              <a:rPr dirty="0" sz="1200" spc="-5">
                <a:latin typeface="Times New Roman"/>
                <a:cs typeface="Times New Roman"/>
                <a:hlinkClick r:id="rId2" action="ppaction://hlinksldjump"/>
              </a:rPr>
              <a:t>3.3.1</a:t>
            </a:r>
            <a:r>
              <a:rPr dirty="0" sz="1200" spc="-5">
                <a:latin typeface="Times New Roman"/>
                <a:cs typeface="Times New Roman"/>
              </a:rPr>
              <a:t>) </a:t>
            </a:r>
            <a:r>
              <a:rPr dirty="0" sz="1200">
                <a:latin typeface="Times New Roman"/>
                <a:cs typeface="Times New Roman"/>
              </a:rPr>
              <a:t>is </a:t>
            </a:r>
            <a:r>
              <a:rPr dirty="0" sz="1200" spc="-5">
                <a:latin typeface="Times New Roman"/>
                <a:cs typeface="Times New Roman"/>
              </a:rPr>
              <a:t>more likely </a:t>
            </a:r>
            <a:r>
              <a:rPr dirty="0" sz="1200">
                <a:latin typeface="Times New Roman"/>
                <a:cs typeface="Times New Roman"/>
              </a:rPr>
              <a:t>to </a:t>
            </a:r>
            <a:r>
              <a:rPr dirty="0" sz="1200" spc="-5">
                <a:latin typeface="Times New Roman"/>
                <a:cs typeface="Times New Roman"/>
              </a:rPr>
              <a:t>detect </a:t>
            </a:r>
            <a:r>
              <a:rPr dirty="0" sz="1200">
                <a:latin typeface="Times New Roman"/>
                <a:cs typeface="Times New Roman"/>
              </a:rPr>
              <a:t>and </a:t>
            </a:r>
            <a:r>
              <a:rPr dirty="0" sz="1200" spc="-5">
                <a:latin typeface="Times New Roman"/>
                <a:cs typeface="Times New Roman"/>
              </a:rPr>
              <a:t>respond </a:t>
            </a:r>
            <a:r>
              <a:rPr dirty="0" sz="1200">
                <a:latin typeface="Times New Roman"/>
                <a:cs typeface="Times New Roman"/>
              </a:rPr>
              <a:t>quickly to this </a:t>
            </a:r>
            <a:r>
              <a:rPr dirty="0" sz="1200" spc="-5">
                <a:latin typeface="Times New Roman"/>
                <a:cs typeface="Times New Roman"/>
              </a:rPr>
              <a:t>attack </a:t>
            </a:r>
            <a:r>
              <a:rPr dirty="0" sz="1200">
                <a:latin typeface="Times New Roman"/>
                <a:cs typeface="Times New Roman"/>
              </a:rPr>
              <a:t>than  </a:t>
            </a:r>
            <a:r>
              <a:rPr dirty="0" sz="1200" spc="-5">
                <a:latin typeface="Times New Roman"/>
                <a:cs typeface="Times New Roman"/>
              </a:rPr>
              <a:t>when occurring </a:t>
            </a:r>
            <a:r>
              <a:rPr dirty="0" sz="1200">
                <a:latin typeface="Times New Roman"/>
                <a:cs typeface="Times New Roman"/>
              </a:rPr>
              <a:t>in a </a:t>
            </a:r>
            <a:r>
              <a:rPr dirty="0" sz="1200" spc="-5">
                <a:latin typeface="Times New Roman"/>
                <a:cs typeface="Times New Roman"/>
              </a:rPr>
              <a:t>legacy, perimeter-based network. The contextual TA </a:t>
            </a:r>
            <a:r>
              <a:rPr dirty="0" sz="1200">
                <a:latin typeface="Times New Roman"/>
                <a:cs typeface="Times New Roman"/>
              </a:rPr>
              <a:t>can </a:t>
            </a:r>
            <a:r>
              <a:rPr dirty="0" sz="1200" spc="-5">
                <a:latin typeface="Times New Roman"/>
                <a:cs typeface="Times New Roman"/>
              </a:rPr>
              <a:t>detect </a:t>
            </a:r>
            <a:r>
              <a:rPr dirty="0" sz="1200">
                <a:latin typeface="Times New Roman"/>
                <a:cs typeface="Times New Roman"/>
              </a:rPr>
              <a:t>access  </a:t>
            </a:r>
            <a:r>
              <a:rPr dirty="0" sz="1200" spc="-5">
                <a:latin typeface="Times New Roman"/>
                <a:cs typeface="Times New Roman"/>
              </a:rPr>
              <a:t>patterns that </a:t>
            </a:r>
            <a:r>
              <a:rPr dirty="0" sz="1200">
                <a:latin typeface="Times New Roman"/>
                <a:cs typeface="Times New Roman"/>
              </a:rPr>
              <a:t>are out </a:t>
            </a:r>
            <a:r>
              <a:rPr dirty="0" sz="1200" spc="-5">
                <a:latin typeface="Times New Roman"/>
                <a:cs typeface="Times New Roman"/>
              </a:rPr>
              <a:t>of normal behavior </a:t>
            </a:r>
            <a:r>
              <a:rPr dirty="0" sz="1200">
                <a:latin typeface="Times New Roman"/>
                <a:cs typeface="Times New Roman"/>
              </a:rPr>
              <a:t>and deny the </a:t>
            </a:r>
            <a:r>
              <a:rPr dirty="0" sz="1200" spc="-5">
                <a:latin typeface="Times New Roman"/>
                <a:cs typeface="Times New Roman"/>
              </a:rPr>
              <a:t>compromised account </a:t>
            </a:r>
            <a:r>
              <a:rPr dirty="0" sz="1200">
                <a:latin typeface="Times New Roman"/>
                <a:cs typeface="Times New Roman"/>
              </a:rPr>
              <a:t>or </a:t>
            </a:r>
            <a:r>
              <a:rPr dirty="0" sz="1200" spc="-5">
                <a:latin typeface="Times New Roman"/>
                <a:cs typeface="Times New Roman"/>
              </a:rPr>
              <a:t>insider threat  </a:t>
            </a:r>
            <a:r>
              <a:rPr dirty="0" sz="1200">
                <a:latin typeface="Times New Roman"/>
                <a:cs typeface="Times New Roman"/>
              </a:rPr>
              <a:t>access to </a:t>
            </a:r>
            <a:r>
              <a:rPr dirty="0" sz="1200" spc="-5">
                <a:latin typeface="Times New Roman"/>
                <a:cs typeface="Times New Roman"/>
              </a:rPr>
              <a:t>sensitive</a:t>
            </a:r>
            <a:r>
              <a:rPr dirty="0" sz="1200" spc="-15">
                <a:latin typeface="Times New Roman"/>
                <a:cs typeface="Times New Roman"/>
              </a:rPr>
              <a:t> </a:t>
            </a:r>
            <a:r>
              <a:rPr dirty="0" sz="1200" spc="-5">
                <a:latin typeface="Times New Roman"/>
                <a:cs typeface="Times New Roman"/>
              </a:rPr>
              <a:t>resources.</a:t>
            </a:r>
            <a:endParaRPr sz="1200">
              <a:latin typeface="Times New Roman"/>
              <a:cs typeface="Times New Roman"/>
            </a:endParaRPr>
          </a:p>
          <a:p>
            <a:pPr lvl="1" marL="378460" indent="-366395">
              <a:lnSpc>
                <a:spcPct val="100000"/>
              </a:lnSpc>
              <a:spcBef>
                <a:spcPts val="1115"/>
              </a:spcBef>
              <a:buAutoNum type="arabicPeriod" startAt="4"/>
              <a:tabLst>
                <a:tab pos="377825" algn="l"/>
                <a:tab pos="379095" algn="l"/>
              </a:tabLst>
            </a:pPr>
            <a:r>
              <a:rPr dirty="0" sz="1100" spc="-5" b="1">
                <a:latin typeface="Arial"/>
                <a:cs typeface="Arial"/>
              </a:rPr>
              <a:t>Visibility on the</a:t>
            </a:r>
            <a:r>
              <a:rPr dirty="0" sz="1100" spc="5" b="1">
                <a:latin typeface="Arial"/>
                <a:cs typeface="Arial"/>
              </a:rPr>
              <a:t> </a:t>
            </a:r>
            <a:r>
              <a:rPr dirty="0" sz="1100" spc="-5" b="1">
                <a:latin typeface="Arial"/>
                <a:cs typeface="Arial"/>
              </a:rPr>
              <a:t>Network</a:t>
            </a:r>
            <a:endParaRPr sz="1100">
              <a:latin typeface="Arial"/>
              <a:cs typeface="Arial"/>
            </a:endParaRPr>
          </a:p>
          <a:p>
            <a:pPr>
              <a:lnSpc>
                <a:spcPct val="100000"/>
              </a:lnSpc>
              <a:spcBef>
                <a:spcPts val="25"/>
              </a:spcBef>
            </a:pPr>
            <a:endParaRPr sz="1050">
              <a:latin typeface="Arial"/>
              <a:cs typeface="Arial"/>
            </a:endParaRPr>
          </a:p>
          <a:p>
            <a:pPr marL="12700" marR="50800">
              <a:lnSpc>
                <a:spcPts val="1380"/>
              </a:lnSpc>
            </a:pPr>
            <a:r>
              <a:rPr dirty="0" sz="1200" spc="-5">
                <a:latin typeface="Times New Roman"/>
                <a:cs typeface="Times New Roman"/>
              </a:rPr>
              <a:t>As mentioned </a:t>
            </a:r>
            <a:r>
              <a:rPr dirty="0" sz="1200">
                <a:latin typeface="Times New Roman"/>
                <a:cs typeface="Times New Roman"/>
              </a:rPr>
              <a:t>in </a:t>
            </a:r>
            <a:r>
              <a:rPr dirty="0" sz="1200" spc="-5">
                <a:latin typeface="Times New Roman"/>
                <a:cs typeface="Times New Roman"/>
              </a:rPr>
              <a:t>Section </a:t>
            </a:r>
            <a:r>
              <a:rPr dirty="0" sz="1200">
                <a:latin typeface="Times New Roman"/>
                <a:cs typeface="Times New Roman"/>
                <a:hlinkClick r:id="rId3" action="ppaction://hlinksldjump"/>
              </a:rPr>
              <a:t>3.4.1,</a:t>
            </a:r>
            <a:r>
              <a:rPr dirty="0" sz="1200">
                <a:latin typeface="Times New Roman"/>
                <a:cs typeface="Times New Roman"/>
              </a:rPr>
              <a:t> all </a:t>
            </a:r>
            <a:r>
              <a:rPr dirty="0" sz="1200" spc="-5">
                <a:latin typeface="Times New Roman"/>
                <a:cs typeface="Times New Roman"/>
              </a:rPr>
              <a:t>traffic </a:t>
            </a:r>
            <a:r>
              <a:rPr dirty="0" sz="1200">
                <a:latin typeface="Times New Roman"/>
                <a:cs typeface="Times New Roman"/>
              </a:rPr>
              <a:t>is </a:t>
            </a:r>
            <a:r>
              <a:rPr dirty="0" sz="1200" spc="-5">
                <a:latin typeface="Times New Roman"/>
                <a:cs typeface="Times New Roman"/>
              </a:rPr>
              <a:t>inspected </a:t>
            </a:r>
            <a:r>
              <a:rPr dirty="0" sz="1200">
                <a:latin typeface="Times New Roman"/>
                <a:cs typeface="Times New Roman"/>
              </a:rPr>
              <a:t>and </a:t>
            </a:r>
            <a:r>
              <a:rPr dirty="0" sz="1200" spc="-5">
                <a:latin typeface="Times New Roman"/>
                <a:cs typeface="Times New Roman"/>
              </a:rPr>
              <a:t>logged </a:t>
            </a:r>
            <a:r>
              <a:rPr dirty="0" sz="1200">
                <a:latin typeface="Times New Roman"/>
                <a:cs typeface="Times New Roman"/>
              </a:rPr>
              <a:t>on the </a:t>
            </a:r>
            <a:r>
              <a:rPr dirty="0" sz="1200" spc="-5">
                <a:latin typeface="Times New Roman"/>
                <a:cs typeface="Times New Roman"/>
              </a:rPr>
              <a:t>network </a:t>
            </a:r>
            <a:r>
              <a:rPr dirty="0" sz="1200">
                <a:latin typeface="Times New Roman"/>
                <a:cs typeface="Times New Roman"/>
              </a:rPr>
              <a:t>and </a:t>
            </a:r>
            <a:r>
              <a:rPr dirty="0" sz="1200" spc="-5">
                <a:latin typeface="Times New Roman"/>
                <a:cs typeface="Times New Roman"/>
              </a:rPr>
              <a:t>analyzed </a:t>
            </a:r>
            <a:r>
              <a:rPr dirty="0" sz="1200">
                <a:latin typeface="Times New Roman"/>
                <a:cs typeface="Times New Roman"/>
              </a:rPr>
              <a:t>to  </a:t>
            </a:r>
            <a:r>
              <a:rPr dirty="0" sz="1200" spc="-5">
                <a:latin typeface="Times New Roman"/>
                <a:cs typeface="Times New Roman"/>
              </a:rPr>
              <a:t>identify </a:t>
            </a:r>
            <a:r>
              <a:rPr dirty="0" sz="1200">
                <a:latin typeface="Times New Roman"/>
                <a:cs typeface="Times New Roman"/>
              </a:rPr>
              <a:t>and </a:t>
            </a:r>
            <a:r>
              <a:rPr dirty="0" sz="1200" spc="-5">
                <a:latin typeface="Times New Roman"/>
                <a:cs typeface="Times New Roman"/>
              </a:rPr>
              <a:t>react </a:t>
            </a:r>
            <a:r>
              <a:rPr dirty="0" sz="1200">
                <a:latin typeface="Times New Roman"/>
                <a:cs typeface="Times New Roman"/>
              </a:rPr>
              <a:t>to </a:t>
            </a:r>
            <a:r>
              <a:rPr dirty="0" sz="1200" spc="-5">
                <a:latin typeface="Times New Roman"/>
                <a:cs typeface="Times New Roman"/>
              </a:rPr>
              <a:t>potential attacks against </a:t>
            </a:r>
            <a:r>
              <a:rPr dirty="0" sz="1200">
                <a:latin typeface="Times New Roman"/>
                <a:cs typeface="Times New Roman"/>
              </a:rPr>
              <a:t>the </a:t>
            </a:r>
            <a:r>
              <a:rPr dirty="0" sz="1200" spc="-5">
                <a:latin typeface="Times New Roman"/>
                <a:cs typeface="Times New Roman"/>
              </a:rPr>
              <a:t>enterprise. However, </a:t>
            </a:r>
            <a:r>
              <a:rPr dirty="0" sz="1200">
                <a:latin typeface="Times New Roman"/>
                <a:cs typeface="Times New Roman"/>
              </a:rPr>
              <a:t>as </a:t>
            </a:r>
            <a:r>
              <a:rPr dirty="0" sz="1200" spc="-5">
                <a:latin typeface="Times New Roman"/>
                <a:cs typeface="Times New Roman"/>
              </a:rPr>
              <a:t>also mentioned, </a:t>
            </a:r>
            <a:r>
              <a:rPr dirty="0" sz="1200">
                <a:latin typeface="Times New Roman"/>
                <a:cs typeface="Times New Roman"/>
              </a:rPr>
              <a:t>some  </a:t>
            </a:r>
            <a:r>
              <a:rPr dirty="0" sz="1200" spc="-5">
                <a:latin typeface="Times New Roman"/>
                <a:cs typeface="Times New Roman"/>
              </a:rPr>
              <a:t>(possibly the majority) </a:t>
            </a:r>
            <a:r>
              <a:rPr dirty="0" sz="1200">
                <a:latin typeface="Times New Roman"/>
                <a:cs typeface="Times New Roman"/>
              </a:rPr>
              <a:t>of the </a:t>
            </a:r>
            <a:r>
              <a:rPr dirty="0" sz="1200" spc="-5">
                <a:latin typeface="Times New Roman"/>
                <a:cs typeface="Times New Roman"/>
              </a:rPr>
              <a:t>traffic </a:t>
            </a:r>
            <a:r>
              <a:rPr dirty="0" sz="1200">
                <a:latin typeface="Times New Roman"/>
                <a:cs typeface="Times New Roman"/>
              </a:rPr>
              <a:t>on the </a:t>
            </a:r>
            <a:r>
              <a:rPr dirty="0" sz="1200" spc="-5">
                <a:latin typeface="Times New Roman"/>
                <a:cs typeface="Times New Roman"/>
              </a:rPr>
              <a:t>enterprise network </a:t>
            </a:r>
            <a:r>
              <a:rPr dirty="0" sz="1200">
                <a:latin typeface="Times New Roman"/>
                <a:cs typeface="Times New Roman"/>
              </a:rPr>
              <a:t>may be </a:t>
            </a:r>
            <a:r>
              <a:rPr dirty="0" sz="1200" spc="-5">
                <a:latin typeface="Times New Roman"/>
                <a:cs typeface="Times New Roman"/>
              </a:rPr>
              <a:t>opaque </a:t>
            </a:r>
            <a:r>
              <a:rPr dirty="0" sz="1200">
                <a:latin typeface="Times New Roman"/>
                <a:cs typeface="Times New Roman"/>
              </a:rPr>
              <a:t>to </a:t>
            </a:r>
            <a:r>
              <a:rPr dirty="0" sz="1200" spc="-5">
                <a:latin typeface="Times New Roman"/>
                <a:cs typeface="Times New Roman"/>
              </a:rPr>
              <a:t>layer </a:t>
            </a:r>
            <a:r>
              <a:rPr dirty="0" sz="1200">
                <a:latin typeface="Times New Roman"/>
                <a:cs typeface="Times New Roman"/>
              </a:rPr>
              <a:t>3 </a:t>
            </a:r>
            <a:r>
              <a:rPr dirty="0" sz="1200" spc="-5">
                <a:latin typeface="Times New Roman"/>
                <a:cs typeface="Times New Roman"/>
              </a:rPr>
              <a:t>network  analysis tools. This traffic </a:t>
            </a:r>
            <a:r>
              <a:rPr dirty="0" sz="1200">
                <a:latin typeface="Times New Roman"/>
                <a:cs typeface="Times New Roman"/>
              </a:rPr>
              <a:t>may </a:t>
            </a:r>
            <a:r>
              <a:rPr dirty="0" sz="1200" spc="-5">
                <a:latin typeface="Times New Roman"/>
                <a:cs typeface="Times New Roman"/>
              </a:rPr>
              <a:t>originate from nonenterprise-owned </a:t>
            </a:r>
            <a:r>
              <a:rPr dirty="0" sz="1200">
                <a:latin typeface="Times New Roman"/>
                <a:cs typeface="Times New Roman"/>
              </a:rPr>
              <a:t>assets (e.g., </a:t>
            </a:r>
            <a:r>
              <a:rPr dirty="0" sz="1200" spc="-5">
                <a:latin typeface="Times New Roman"/>
                <a:cs typeface="Times New Roman"/>
              </a:rPr>
              <a:t>contracted  services that </a:t>
            </a:r>
            <a:r>
              <a:rPr dirty="0" sz="1200">
                <a:latin typeface="Times New Roman"/>
                <a:cs typeface="Times New Roman"/>
              </a:rPr>
              <a:t>use the </a:t>
            </a:r>
            <a:r>
              <a:rPr dirty="0" sz="1200" spc="-5">
                <a:latin typeface="Times New Roman"/>
                <a:cs typeface="Times New Roman"/>
              </a:rPr>
              <a:t>enterprise infrastructure </a:t>
            </a:r>
            <a:r>
              <a:rPr dirty="0" sz="1200">
                <a:latin typeface="Times New Roman"/>
                <a:cs typeface="Times New Roman"/>
              </a:rPr>
              <a:t>to </a:t>
            </a:r>
            <a:r>
              <a:rPr dirty="0" sz="1200" spc="-5">
                <a:latin typeface="Times New Roman"/>
                <a:cs typeface="Times New Roman"/>
              </a:rPr>
              <a:t>access </a:t>
            </a:r>
            <a:r>
              <a:rPr dirty="0" sz="1200">
                <a:latin typeface="Times New Roman"/>
                <a:cs typeface="Times New Roman"/>
              </a:rPr>
              <a:t>the </a:t>
            </a:r>
            <a:r>
              <a:rPr dirty="0" sz="1200" spc="-5">
                <a:latin typeface="Times New Roman"/>
                <a:cs typeface="Times New Roman"/>
              </a:rPr>
              <a:t>internet) or applications/services </a:t>
            </a:r>
            <a:r>
              <a:rPr dirty="0" sz="1200">
                <a:latin typeface="Times New Roman"/>
                <a:cs typeface="Times New Roman"/>
              </a:rPr>
              <a:t>that  are </a:t>
            </a:r>
            <a:r>
              <a:rPr dirty="0" sz="1200" spc="-5">
                <a:latin typeface="Times New Roman"/>
                <a:cs typeface="Times New Roman"/>
              </a:rPr>
              <a:t>resistant </a:t>
            </a:r>
            <a:r>
              <a:rPr dirty="0" sz="1200">
                <a:latin typeface="Times New Roman"/>
                <a:cs typeface="Times New Roman"/>
              </a:rPr>
              <a:t>to </a:t>
            </a:r>
            <a:r>
              <a:rPr dirty="0" sz="1200" spc="-5">
                <a:latin typeface="Times New Roman"/>
                <a:cs typeface="Times New Roman"/>
              </a:rPr>
              <a:t>passive monitoring. The enterprise </a:t>
            </a:r>
            <a:r>
              <a:rPr dirty="0" sz="1200">
                <a:latin typeface="Times New Roman"/>
                <a:cs typeface="Times New Roman"/>
              </a:rPr>
              <a:t>that cannot </a:t>
            </a:r>
            <a:r>
              <a:rPr dirty="0" sz="1200" spc="-5">
                <a:latin typeface="Times New Roman"/>
                <a:cs typeface="Times New Roman"/>
              </a:rPr>
              <a:t>perform deep </a:t>
            </a:r>
            <a:r>
              <a:rPr dirty="0" sz="1200">
                <a:latin typeface="Times New Roman"/>
                <a:cs typeface="Times New Roman"/>
              </a:rPr>
              <a:t>packet </a:t>
            </a:r>
            <a:r>
              <a:rPr dirty="0" sz="1200" spc="-5">
                <a:latin typeface="Times New Roman"/>
                <a:cs typeface="Times New Roman"/>
              </a:rPr>
              <a:t>inspection or  examine </a:t>
            </a:r>
            <a:r>
              <a:rPr dirty="0" sz="1200">
                <a:latin typeface="Times New Roman"/>
                <a:cs typeface="Times New Roman"/>
              </a:rPr>
              <a:t>the </a:t>
            </a:r>
            <a:r>
              <a:rPr dirty="0" sz="1200" spc="-5">
                <a:latin typeface="Times New Roman"/>
                <a:cs typeface="Times New Roman"/>
              </a:rPr>
              <a:t>encrypted traffic </a:t>
            </a:r>
            <a:r>
              <a:rPr dirty="0" sz="1200">
                <a:latin typeface="Times New Roman"/>
                <a:cs typeface="Times New Roman"/>
              </a:rPr>
              <a:t>and </a:t>
            </a:r>
            <a:r>
              <a:rPr dirty="0" sz="1200" spc="-5">
                <a:latin typeface="Times New Roman"/>
                <a:cs typeface="Times New Roman"/>
              </a:rPr>
              <a:t>must </a:t>
            </a:r>
            <a:r>
              <a:rPr dirty="0" sz="1200">
                <a:latin typeface="Times New Roman"/>
                <a:cs typeface="Times New Roman"/>
              </a:rPr>
              <a:t>use </a:t>
            </a:r>
            <a:r>
              <a:rPr dirty="0" sz="1200" spc="-5">
                <a:latin typeface="Times New Roman"/>
                <a:cs typeface="Times New Roman"/>
              </a:rPr>
              <a:t>other </a:t>
            </a:r>
            <a:r>
              <a:rPr dirty="0" sz="1200">
                <a:latin typeface="Times New Roman"/>
                <a:cs typeface="Times New Roman"/>
              </a:rPr>
              <a:t>methods to </a:t>
            </a:r>
            <a:r>
              <a:rPr dirty="0" sz="1200" spc="-5">
                <a:latin typeface="Times New Roman"/>
                <a:cs typeface="Times New Roman"/>
              </a:rPr>
              <a:t>assess </a:t>
            </a:r>
            <a:r>
              <a:rPr dirty="0" sz="1200">
                <a:latin typeface="Times New Roman"/>
                <a:cs typeface="Times New Roman"/>
              </a:rPr>
              <a:t>a </a:t>
            </a:r>
            <a:r>
              <a:rPr dirty="0" sz="1200" spc="-5">
                <a:latin typeface="Times New Roman"/>
                <a:cs typeface="Times New Roman"/>
              </a:rPr>
              <a:t>possible attacker </a:t>
            </a:r>
            <a:r>
              <a:rPr dirty="0" sz="1200">
                <a:latin typeface="Times New Roman"/>
                <a:cs typeface="Times New Roman"/>
              </a:rPr>
              <a:t>on the  </a:t>
            </a:r>
            <a:r>
              <a:rPr dirty="0" sz="1200" spc="-5">
                <a:latin typeface="Times New Roman"/>
                <a:cs typeface="Times New Roman"/>
              </a:rPr>
              <a:t>network.</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22555">
              <a:lnSpc>
                <a:spcPts val="1380"/>
              </a:lnSpc>
            </a:pPr>
            <a:r>
              <a:rPr dirty="0" sz="1200" spc="-5">
                <a:latin typeface="Times New Roman"/>
                <a:cs typeface="Times New Roman"/>
              </a:rPr>
              <a:t>That </a:t>
            </a:r>
            <a:r>
              <a:rPr dirty="0" sz="1200">
                <a:latin typeface="Times New Roman"/>
                <a:cs typeface="Times New Roman"/>
              </a:rPr>
              <a:t>does </a:t>
            </a:r>
            <a:r>
              <a:rPr dirty="0" sz="1200" spc="-5">
                <a:latin typeface="Times New Roman"/>
                <a:cs typeface="Times New Roman"/>
              </a:rPr>
              <a:t>not </a:t>
            </a:r>
            <a:r>
              <a:rPr dirty="0" sz="1200">
                <a:latin typeface="Times New Roman"/>
                <a:cs typeface="Times New Roman"/>
              </a:rPr>
              <a:t>mean that the </a:t>
            </a:r>
            <a:r>
              <a:rPr dirty="0" sz="1200" spc="-5">
                <a:latin typeface="Times New Roman"/>
                <a:cs typeface="Times New Roman"/>
              </a:rPr>
              <a:t>enterprise </a:t>
            </a:r>
            <a:r>
              <a:rPr dirty="0" sz="1200">
                <a:latin typeface="Times New Roman"/>
                <a:cs typeface="Times New Roman"/>
              </a:rPr>
              <a:t>is </a:t>
            </a:r>
            <a:r>
              <a:rPr dirty="0" sz="1200" spc="-5">
                <a:latin typeface="Times New Roman"/>
                <a:cs typeface="Times New Roman"/>
              </a:rPr>
              <a:t>unable </a:t>
            </a:r>
            <a:r>
              <a:rPr dirty="0" sz="1200">
                <a:latin typeface="Times New Roman"/>
                <a:cs typeface="Times New Roman"/>
              </a:rPr>
              <a:t>to </a:t>
            </a:r>
            <a:r>
              <a:rPr dirty="0" sz="1200" spc="-5">
                <a:latin typeface="Times New Roman"/>
                <a:cs typeface="Times New Roman"/>
              </a:rPr>
              <a:t>analyze encrypted traffic that </a:t>
            </a:r>
            <a:r>
              <a:rPr dirty="0" sz="1200">
                <a:latin typeface="Times New Roman"/>
                <a:cs typeface="Times New Roman"/>
              </a:rPr>
              <a:t>it </a:t>
            </a:r>
            <a:r>
              <a:rPr dirty="0" sz="1200" spc="-5">
                <a:latin typeface="Times New Roman"/>
                <a:cs typeface="Times New Roman"/>
              </a:rPr>
              <a:t>sees </a:t>
            </a:r>
            <a:r>
              <a:rPr dirty="0" sz="1200">
                <a:latin typeface="Times New Roman"/>
                <a:cs typeface="Times New Roman"/>
              </a:rPr>
              <a:t>on the  </a:t>
            </a:r>
            <a:r>
              <a:rPr dirty="0" sz="1200" spc="-5">
                <a:latin typeface="Times New Roman"/>
                <a:cs typeface="Times New Roman"/>
              </a:rPr>
              <a:t>network. The enterprise </a:t>
            </a:r>
            <a:r>
              <a:rPr dirty="0" sz="1200">
                <a:latin typeface="Times New Roman"/>
                <a:cs typeface="Times New Roman"/>
              </a:rPr>
              <a:t>can </a:t>
            </a:r>
            <a:r>
              <a:rPr dirty="0" sz="1200" spc="-5">
                <a:latin typeface="Times New Roman"/>
                <a:cs typeface="Times New Roman"/>
              </a:rPr>
              <a:t>collect metadata (e.g., source and destination addresses, </a:t>
            </a:r>
            <a:r>
              <a:rPr dirty="0" sz="1200">
                <a:latin typeface="Times New Roman"/>
                <a:cs typeface="Times New Roman"/>
              </a:rPr>
              <a:t>etc.)</a:t>
            </a:r>
            <a:r>
              <a:rPr dirty="0" sz="1200" spc="175">
                <a:latin typeface="Times New Roman"/>
                <a:cs typeface="Times New Roman"/>
              </a:rPr>
              <a:t> </a:t>
            </a:r>
            <a:r>
              <a:rPr dirty="0" sz="1200">
                <a:latin typeface="Times New Roman"/>
                <a:cs typeface="Times New Roman"/>
              </a:rPr>
              <a:t>about</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29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0110" cy="8218170"/>
          </a:xfrm>
          <a:prstGeom prst="rect">
            <a:avLst/>
          </a:prstGeom>
        </p:spPr>
        <p:txBody>
          <a:bodyPr wrap="square" lIns="0" tIns="24765" rIns="0" bIns="0" rtlCol="0" vert="horz">
            <a:spAutoFit/>
          </a:bodyPr>
          <a:lstStyle/>
          <a:p>
            <a:pPr marL="12700" marR="21590">
              <a:lnSpc>
                <a:spcPts val="1380"/>
              </a:lnSpc>
              <a:spcBef>
                <a:spcPts val="195"/>
              </a:spcBef>
            </a:pPr>
            <a:r>
              <a:rPr dirty="0" sz="1200">
                <a:latin typeface="Times New Roman"/>
                <a:cs typeface="Times New Roman"/>
              </a:rPr>
              <a:t>the </a:t>
            </a:r>
            <a:r>
              <a:rPr dirty="0" sz="1200" spc="-5">
                <a:latin typeface="Times New Roman"/>
                <a:cs typeface="Times New Roman"/>
              </a:rPr>
              <a:t>encrypted traffic </a:t>
            </a:r>
            <a:r>
              <a:rPr dirty="0" sz="1200">
                <a:latin typeface="Times New Roman"/>
                <a:cs typeface="Times New Roman"/>
              </a:rPr>
              <a:t>and use </a:t>
            </a:r>
            <a:r>
              <a:rPr dirty="0" sz="1200" spc="-5">
                <a:latin typeface="Times New Roman"/>
                <a:cs typeface="Times New Roman"/>
              </a:rPr>
              <a:t>that </a:t>
            </a:r>
            <a:r>
              <a:rPr dirty="0" sz="1200">
                <a:latin typeface="Times New Roman"/>
                <a:cs typeface="Times New Roman"/>
              </a:rPr>
              <a:t>to </a:t>
            </a:r>
            <a:r>
              <a:rPr dirty="0" sz="1200" spc="-5">
                <a:latin typeface="Times New Roman"/>
                <a:cs typeface="Times New Roman"/>
              </a:rPr>
              <a:t>detect </a:t>
            </a:r>
            <a:r>
              <a:rPr dirty="0" sz="1200">
                <a:latin typeface="Times New Roman"/>
                <a:cs typeface="Times New Roman"/>
              </a:rPr>
              <a:t>an </a:t>
            </a:r>
            <a:r>
              <a:rPr dirty="0" sz="1200" spc="-5">
                <a:latin typeface="Times New Roman"/>
                <a:cs typeface="Times New Roman"/>
              </a:rPr>
              <a:t>active attacker or possible malware communicating  </a:t>
            </a:r>
            <a:r>
              <a:rPr dirty="0" sz="1200">
                <a:latin typeface="Times New Roman"/>
                <a:cs typeface="Times New Roman"/>
              </a:rPr>
              <a:t>on the </a:t>
            </a:r>
            <a:r>
              <a:rPr dirty="0" sz="1200" spc="-5">
                <a:latin typeface="Times New Roman"/>
                <a:cs typeface="Times New Roman"/>
              </a:rPr>
              <a:t>network. Machine learning techniques [Anderson] can </a:t>
            </a:r>
            <a:r>
              <a:rPr dirty="0" sz="1200">
                <a:latin typeface="Times New Roman"/>
                <a:cs typeface="Times New Roman"/>
              </a:rPr>
              <a:t>be used to analyze </a:t>
            </a:r>
            <a:r>
              <a:rPr dirty="0" sz="1200" spc="-5">
                <a:latin typeface="Times New Roman"/>
                <a:cs typeface="Times New Roman"/>
              </a:rPr>
              <a:t>traffic that  </a:t>
            </a:r>
            <a:r>
              <a:rPr dirty="0" sz="1200">
                <a:latin typeface="Times New Roman"/>
                <a:cs typeface="Times New Roman"/>
              </a:rPr>
              <a:t>cannot be </a:t>
            </a:r>
            <a:r>
              <a:rPr dirty="0" sz="1200" spc="-5">
                <a:latin typeface="Times New Roman"/>
                <a:cs typeface="Times New Roman"/>
              </a:rPr>
              <a:t>decrypted </a:t>
            </a:r>
            <a:r>
              <a:rPr dirty="0" sz="1200">
                <a:latin typeface="Times New Roman"/>
                <a:cs typeface="Times New Roman"/>
              </a:rPr>
              <a:t>and </a:t>
            </a:r>
            <a:r>
              <a:rPr dirty="0" sz="1200" spc="-5">
                <a:latin typeface="Times New Roman"/>
                <a:cs typeface="Times New Roman"/>
              </a:rPr>
              <a:t>examined. Employing this </a:t>
            </a:r>
            <a:r>
              <a:rPr dirty="0" sz="1200">
                <a:latin typeface="Times New Roman"/>
                <a:cs typeface="Times New Roman"/>
              </a:rPr>
              <a:t>type </a:t>
            </a:r>
            <a:r>
              <a:rPr dirty="0" sz="1200" spc="-5">
                <a:latin typeface="Times New Roman"/>
                <a:cs typeface="Times New Roman"/>
              </a:rPr>
              <a:t>of machine learning would allow </a:t>
            </a:r>
            <a:r>
              <a:rPr dirty="0" sz="1200">
                <a:latin typeface="Times New Roman"/>
                <a:cs typeface="Times New Roman"/>
              </a:rPr>
              <a:t>the  </a:t>
            </a:r>
            <a:r>
              <a:rPr dirty="0" sz="1200" spc="-5">
                <a:latin typeface="Times New Roman"/>
                <a:cs typeface="Times New Roman"/>
              </a:rPr>
              <a:t>enterprise </a:t>
            </a:r>
            <a:r>
              <a:rPr dirty="0" sz="1200">
                <a:latin typeface="Times New Roman"/>
                <a:cs typeface="Times New Roman"/>
              </a:rPr>
              <a:t>to </a:t>
            </a:r>
            <a:r>
              <a:rPr dirty="0" sz="1200" spc="-5">
                <a:latin typeface="Times New Roman"/>
                <a:cs typeface="Times New Roman"/>
              </a:rPr>
              <a:t>categorize traffic as valid or possibly malicious </a:t>
            </a:r>
            <a:r>
              <a:rPr dirty="0" sz="1200">
                <a:latin typeface="Times New Roman"/>
                <a:cs typeface="Times New Roman"/>
              </a:rPr>
              <a:t>and </a:t>
            </a:r>
            <a:r>
              <a:rPr dirty="0" sz="1200" spc="-5">
                <a:latin typeface="Times New Roman"/>
                <a:cs typeface="Times New Roman"/>
              </a:rPr>
              <a:t>subject to</a:t>
            </a:r>
            <a:r>
              <a:rPr dirty="0" sz="1200" spc="85">
                <a:latin typeface="Times New Roman"/>
                <a:cs typeface="Times New Roman"/>
              </a:rPr>
              <a:t> </a:t>
            </a:r>
            <a:r>
              <a:rPr dirty="0" sz="1200" spc="-5">
                <a:latin typeface="Times New Roman"/>
                <a:cs typeface="Times New Roman"/>
              </a:rPr>
              <a:t>remediation.</a:t>
            </a:r>
            <a:endParaRPr sz="1200">
              <a:latin typeface="Times New Roman"/>
              <a:cs typeface="Times New Roman"/>
            </a:endParaRPr>
          </a:p>
          <a:p>
            <a:pPr lvl="1" marL="378460" indent="-366395">
              <a:lnSpc>
                <a:spcPct val="100000"/>
              </a:lnSpc>
              <a:spcBef>
                <a:spcPts val="1115"/>
              </a:spcBef>
              <a:buAutoNum type="arabicPeriod" startAt="5"/>
              <a:tabLst>
                <a:tab pos="377825" algn="l"/>
                <a:tab pos="379095" algn="l"/>
              </a:tabLst>
            </a:pPr>
            <a:r>
              <a:rPr dirty="0" sz="1100" spc="-5" b="1">
                <a:latin typeface="Arial"/>
                <a:cs typeface="Arial"/>
              </a:rPr>
              <a:t>Storage of System and Network</a:t>
            </a:r>
            <a:r>
              <a:rPr dirty="0" sz="1100" spc="20" b="1">
                <a:latin typeface="Arial"/>
                <a:cs typeface="Arial"/>
              </a:rPr>
              <a:t> </a:t>
            </a:r>
            <a:r>
              <a:rPr dirty="0" sz="1100" spc="-5" b="1">
                <a:latin typeface="Arial"/>
                <a:cs typeface="Arial"/>
              </a:rPr>
              <a:t>Information</a:t>
            </a:r>
            <a:endParaRPr sz="1100">
              <a:latin typeface="Arial"/>
              <a:cs typeface="Arial"/>
            </a:endParaRPr>
          </a:p>
          <a:p>
            <a:pPr lvl="1">
              <a:lnSpc>
                <a:spcPct val="100000"/>
              </a:lnSpc>
              <a:spcBef>
                <a:spcPts val="15"/>
              </a:spcBef>
              <a:buFont typeface="Arial"/>
              <a:buAutoNum type="arabicPeriod" startAt="5"/>
            </a:pPr>
            <a:endParaRPr sz="1050">
              <a:latin typeface="Arial"/>
              <a:cs typeface="Arial"/>
            </a:endParaRPr>
          </a:p>
          <a:p>
            <a:pPr marL="12700" marR="76200">
              <a:lnSpc>
                <a:spcPts val="1380"/>
              </a:lnSpc>
            </a:pPr>
            <a:r>
              <a:rPr dirty="0" sz="1200">
                <a:latin typeface="Times New Roman"/>
                <a:cs typeface="Times New Roman"/>
              </a:rPr>
              <a:t>A </a:t>
            </a:r>
            <a:r>
              <a:rPr dirty="0" sz="1200" spc="-5">
                <a:latin typeface="Times New Roman"/>
                <a:cs typeface="Times New Roman"/>
              </a:rPr>
              <a:t>related threat </a:t>
            </a:r>
            <a:r>
              <a:rPr dirty="0" sz="1200">
                <a:latin typeface="Times New Roman"/>
                <a:cs typeface="Times New Roman"/>
              </a:rPr>
              <a:t>to </a:t>
            </a:r>
            <a:r>
              <a:rPr dirty="0" sz="1200" spc="-5">
                <a:latin typeface="Times New Roman"/>
                <a:cs typeface="Times New Roman"/>
              </a:rPr>
              <a:t>enterprise monitoring </a:t>
            </a:r>
            <a:r>
              <a:rPr dirty="0" sz="1200">
                <a:latin typeface="Times New Roman"/>
                <a:cs typeface="Times New Roman"/>
              </a:rPr>
              <a:t>and </a:t>
            </a:r>
            <a:r>
              <a:rPr dirty="0" sz="1200" spc="-5">
                <a:latin typeface="Times New Roman"/>
                <a:cs typeface="Times New Roman"/>
              </a:rPr>
              <a:t>analysis </a:t>
            </a:r>
            <a:r>
              <a:rPr dirty="0" sz="1200">
                <a:latin typeface="Times New Roman"/>
                <a:cs typeface="Times New Roman"/>
              </a:rPr>
              <a:t>of </a:t>
            </a:r>
            <a:r>
              <a:rPr dirty="0" sz="1200" spc="-5">
                <a:latin typeface="Times New Roman"/>
                <a:cs typeface="Times New Roman"/>
              </a:rPr>
              <a:t>network traffic is </a:t>
            </a:r>
            <a:r>
              <a:rPr dirty="0" sz="1200">
                <a:latin typeface="Times New Roman"/>
                <a:cs typeface="Times New Roman"/>
              </a:rPr>
              <a:t>the </a:t>
            </a:r>
            <a:r>
              <a:rPr dirty="0" sz="1200" spc="-5">
                <a:latin typeface="Times New Roman"/>
                <a:cs typeface="Times New Roman"/>
              </a:rPr>
              <a:t>analysis  </a:t>
            </a:r>
            <a:r>
              <a:rPr dirty="0" sz="1200">
                <a:latin typeface="Times New Roman"/>
                <a:cs typeface="Times New Roman"/>
              </a:rPr>
              <a:t>component </a:t>
            </a:r>
            <a:r>
              <a:rPr dirty="0" sz="1200" spc="-5">
                <a:latin typeface="Times New Roman"/>
                <a:cs typeface="Times New Roman"/>
              </a:rPr>
              <a:t>itself. </a:t>
            </a:r>
            <a:r>
              <a:rPr dirty="0" sz="1200">
                <a:latin typeface="Times New Roman"/>
                <a:cs typeface="Times New Roman"/>
              </a:rPr>
              <a:t>If </a:t>
            </a:r>
            <a:r>
              <a:rPr dirty="0" sz="1200" spc="-5">
                <a:latin typeface="Times New Roman"/>
                <a:cs typeface="Times New Roman"/>
              </a:rPr>
              <a:t>monitor scans, network traffic, </a:t>
            </a:r>
            <a:r>
              <a:rPr dirty="0" sz="1200">
                <a:latin typeface="Times New Roman"/>
                <a:cs typeface="Times New Roman"/>
              </a:rPr>
              <a:t>and </a:t>
            </a:r>
            <a:r>
              <a:rPr dirty="0" sz="1200" spc="-5">
                <a:latin typeface="Times New Roman"/>
                <a:cs typeface="Times New Roman"/>
              </a:rPr>
              <a:t>metadata are </a:t>
            </a:r>
            <a:r>
              <a:rPr dirty="0" sz="1200">
                <a:latin typeface="Times New Roman"/>
                <a:cs typeface="Times New Roman"/>
              </a:rPr>
              <a:t>being stored for </a:t>
            </a:r>
            <a:r>
              <a:rPr dirty="0" sz="1200" spc="-5">
                <a:latin typeface="Times New Roman"/>
                <a:cs typeface="Times New Roman"/>
              </a:rPr>
              <a:t>building  contextual policies, forensics, </a:t>
            </a:r>
            <a:r>
              <a:rPr dirty="0" sz="1200">
                <a:latin typeface="Times New Roman"/>
                <a:cs typeface="Times New Roman"/>
              </a:rPr>
              <a:t>or </a:t>
            </a:r>
            <a:r>
              <a:rPr dirty="0" sz="1200" spc="-5">
                <a:latin typeface="Times New Roman"/>
                <a:cs typeface="Times New Roman"/>
              </a:rPr>
              <a:t>later analysis, that data becomes </a:t>
            </a:r>
            <a:r>
              <a:rPr dirty="0" sz="1200">
                <a:latin typeface="Times New Roman"/>
                <a:cs typeface="Times New Roman"/>
              </a:rPr>
              <a:t>a </a:t>
            </a:r>
            <a:r>
              <a:rPr dirty="0" sz="1200" spc="-5">
                <a:latin typeface="Times New Roman"/>
                <a:cs typeface="Times New Roman"/>
              </a:rPr>
              <a:t>target </a:t>
            </a:r>
            <a:r>
              <a:rPr dirty="0" sz="1200">
                <a:latin typeface="Times New Roman"/>
                <a:cs typeface="Times New Roman"/>
              </a:rPr>
              <a:t>for </a:t>
            </a:r>
            <a:r>
              <a:rPr dirty="0" sz="1200" spc="-5">
                <a:latin typeface="Times New Roman"/>
                <a:cs typeface="Times New Roman"/>
              </a:rPr>
              <a:t>attackers. Just like  network diagrams, configuration files, </a:t>
            </a:r>
            <a:r>
              <a:rPr dirty="0" sz="1200">
                <a:latin typeface="Times New Roman"/>
                <a:cs typeface="Times New Roman"/>
              </a:rPr>
              <a:t>and other </a:t>
            </a:r>
            <a:r>
              <a:rPr dirty="0" sz="1200" spc="-5">
                <a:latin typeface="Times New Roman"/>
                <a:cs typeface="Times New Roman"/>
              </a:rPr>
              <a:t>assorted network architecture documents, these  resources should </a:t>
            </a:r>
            <a:r>
              <a:rPr dirty="0" sz="1200">
                <a:latin typeface="Times New Roman"/>
                <a:cs typeface="Times New Roman"/>
              </a:rPr>
              <a:t>be </a:t>
            </a:r>
            <a:r>
              <a:rPr dirty="0" sz="1200" spc="-5">
                <a:latin typeface="Times New Roman"/>
                <a:cs typeface="Times New Roman"/>
              </a:rPr>
              <a:t>protected. </a:t>
            </a:r>
            <a:r>
              <a:rPr dirty="0" sz="1200">
                <a:latin typeface="Times New Roman"/>
                <a:cs typeface="Times New Roman"/>
              </a:rPr>
              <a:t>If an </a:t>
            </a:r>
            <a:r>
              <a:rPr dirty="0" sz="1200" spc="-5">
                <a:latin typeface="Times New Roman"/>
                <a:cs typeface="Times New Roman"/>
              </a:rPr>
              <a:t>attacker can successfully </a:t>
            </a:r>
            <a:r>
              <a:rPr dirty="0" sz="1200">
                <a:latin typeface="Times New Roman"/>
                <a:cs typeface="Times New Roman"/>
              </a:rPr>
              <a:t>gain </a:t>
            </a:r>
            <a:r>
              <a:rPr dirty="0" sz="1200" spc="-5">
                <a:latin typeface="Times New Roman"/>
                <a:cs typeface="Times New Roman"/>
              </a:rPr>
              <a:t>access </a:t>
            </a:r>
            <a:r>
              <a:rPr dirty="0" sz="1200">
                <a:latin typeface="Times New Roman"/>
                <a:cs typeface="Times New Roman"/>
              </a:rPr>
              <a:t>to this </a:t>
            </a:r>
            <a:r>
              <a:rPr dirty="0" sz="1200" spc="-5">
                <a:latin typeface="Times New Roman"/>
                <a:cs typeface="Times New Roman"/>
              </a:rPr>
              <a:t>information,  </a:t>
            </a:r>
            <a:r>
              <a:rPr dirty="0" sz="1200">
                <a:latin typeface="Times New Roman"/>
                <a:cs typeface="Times New Roman"/>
              </a:rPr>
              <a:t>they may </a:t>
            </a:r>
            <a:r>
              <a:rPr dirty="0" sz="1200" spc="-5">
                <a:latin typeface="Times New Roman"/>
                <a:cs typeface="Times New Roman"/>
              </a:rPr>
              <a:t>be </a:t>
            </a:r>
            <a:r>
              <a:rPr dirty="0" sz="1200">
                <a:latin typeface="Times New Roman"/>
                <a:cs typeface="Times New Roman"/>
              </a:rPr>
              <a:t>able to </a:t>
            </a:r>
            <a:r>
              <a:rPr dirty="0" sz="1200" spc="-5">
                <a:latin typeface="Times New Roman"/>
                <a:cs typeface="Times New Roman"/>
              </a:rPr>
              <a:t>gain </a:t>
            </a:r>
            <a:r>
              <a:rPr dirty="0" sz="1200">
                <a:latin typeface="Times New Roman"/>
                <a:cs typeface="Times New Roman"/>
              </a:rPr>
              <a:t>insight into </a:t>
            </a:r>
            <a:r>
              <a:rPr dirty="0" sz="1200" spc="-5">
                <a:latin typeface="Times New Roman"/>
                <a:cs typeface="Times New Roman"/>
              </a:rPr>
              <a:t>the enterprise architecture </a:t>
            </a:r>
            <a:r>
              <a:rPr dirty="0" sz="1200">
                <a:latin typeface="Times New Roman"/>
                <a:cs typeface="Times New Roman"/>
              </a:rPr>
              <a:t>and </a:t>
            </a:r>
            <a:r>
              <a:rPr dirty="0" sz="1200" spc="-5">
                <a:latin typeface="Times New Roman"/>
                <a:cs typeface="Times New Roman"/>
              </a:rPr>
              <a:t>identify </a:t>
            </a:r>
            <a:r>
              <a:rPr dirty="0" sz="1200">
                <a:latin typeface="Times New Roman"/>
                <a:cs typeface="Times New Roman"/>
              </a:rPr>
              <a:t>assets for </a:t>
            </a:r>
            <a:r>
              <a:rPr dirty="0" sz="1200" spc="-5">
                <a:latin typeface="Times New Roman"/>
                <a:cs typeface="Times New Roman"/>
              </a:rPr>
              <a:t>further  reconnaissance </a:t>
            </a:r>
            <a:r>
              <a:rPr dirty="0" sz="1200">
                <a:latin typeface="Times New Roman"/>
                <a:cs typeface="Times New Roman"/>
              </a:rPr>
              <a:t>and </a:t>
            </a:r>
            <a:r>
              <a:rPr dirty="0" sz="1200" spc="-5">
                <a:latin typeface="Times New Roman"/>
                <a:cs typeface="Times New Roman"/>
              </a:rPr>
              <a:t>attack.</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266065">
              <a:lnSpc>
                <a:spcPts val="1380"/>
              </a:lnSpc>
            </a:pPr>
            <a:r>
              <a:rPr dirty="0" sz="1200" spc="-5">
                <a:latin typeface="Times New Roman"/>
                <a:cs typeface="Times New Roman"/>
              </a:rPr>
              <a:t>Another source </a:t>
            </a:r>
            <a:r>
              <a:rPr dirty="0" sz="1200">
                <a:latin typeface="Times New Roman"/>
                <a:cs typeface="Times New Roman"/>
              </a:rPr>
              <a:t>of </a:t>
            </a:r>
            <a:r>
              <a:rPr dirty="0" sz="1200" spc="-5">
                <a:latin typeface="Times New Roman"/>
                <a:cs typeface="Times New Roman"/>
              </a:rPr>
              <a:t>reconnaissance information for </a:t>
            </a:r>
            <a:r>
              <a:rPr dirty="0" sz="1200">
                <a:latin typeface="Times New Roman"/>
                <a:cs typeface="Times New Roman"/>
              </a:rPr>
              <a:t>an </a:t>
            </a:r>
            <a:r>
              <a:rPr dirty="0" sz="1200" spc="-5">
                <a:latin typeface="Times New Roman"/>
                <a:cs typeface="Times New Roman"/>
              </a:rPr>
              <a:t>attacker </a:t>
            </a:r>
            <a:r>
              <a:rPr dirty="0" sz="1200">
                <a:latin typeface="Times New Roman"/>
                <a:cs typeface="Times New Roman"/>
              </a:rPr>
              <a:t>in a </a:t>
            </a:r>
            <a:r>
              <a:rPr dirty="0" sz="1200" spc="-5">
                <a:latin typeface="Times New Roman"/>
                <a:cs typeface="Times New Roman"/>
              </a:rPr>
              <a:t>ZT enterprise </a:t>
            </a:r>
            <a:r>
              <a:rPr dirty="0" sz="1200">
                <a:latin typeface="Times New Roman"/>
                <a:cs typeface="Times New Roman"/>
              </a:rPr>
              <a:t>is the  </a:t>
            </a:r>
            <a:r>
              <a:rPr dirty="0" sz="1200" spc="-5">
                <a:latin typeface="Times New Roman"/>
                <a:cs typeface="Times New Roman"/>
              </a:rPr>
              <a:t>management </a:t>
            </a:r>
            <a:r>
              <a:rPr dirty="0" sz="1200">
                <a:latin typeface="Times New Roman"/>
                <a:cs typeface="Times New Roman"/>
              </a:rPr>
              <a:t>tool used to encode </a:t>
            </a:r>
            <a:r>
              <a:rPr dirty="0" sz="1200" spc="-5">
                <a:latin typeface="Times New Roman"/>
                <a:cs typeface="Times New Roman"/>
              </a:rPr>
              <a:t>access policies. Like stored traffic, </a:t>
            </a:r>
            <a:r>
              <a:rPr dirty="0" sz="1200">
                <a:latin typeface="Times New Roman"/>
                <a:cs typeface="Times New Roman"/>
              </a:rPr>
              <a:t>this </a:t>
            </a:r>
            <a:r>
              <a:rPr dirty="0" sz="1200" spc="-5">
                <a:latin typeface="Times New Roman"/>
                <a:cs typeface="Times New Roman"/>
              </a:rPr>
              <a:t>component contains  </a:t>
            </a:r>
            <a:r>
              <a:rPr dirty="0" sz="1200">
                <a:latin typeface="Times New Roman"/>
                <a:cs typeface="Times New Roman"/>
              </a:rPr>
              <a:t>access </a:t>
            </a:r>
            <a:r>
              <a:rPr dirty="0" sz="1200" spc="-5">
                <a:latin typeface="Times New Roman"/>
                <a:cs typeface="Times New Roman"/>
              </a:rPr>
              <a:t>policies </a:t>
            </a:r>
            <a:r>
              <a:rPr dirty="0" sz="1200">
                <a:latin typeface="Times New Roman"/>
                <a:cs typeface="Times New Roman"/>
              </a:rPr>
              <a:t>to </a:t>
            </a:r>
            <a:r>
              <a:rPr dirty="0" sz="1200" spc="-5">
                <a:latin typeface="Times New Roman"/>
                <a:cs typeface="Times New Roman"/>
              </a:rPr>
              <a:t>resources </a:t>
            </a:r>
            <a:r>
              <a:rPr dirty="0" sz="1200">
                <a:latin typeface="Times New Roman"/>
                <a:cs typeface="Times New Roman"/>
              </a:rPr>
              <a:t>and can </a:t>
            </a:r>
            <a:r>
              <a:rPr dirty="0" sz="1200" spc="-5">
                <a:latin typeface="Times New Roman"/>
                <a:cs typeface="Times New Roman"/>
              </a:rPr>
              <a:t>give </a:t>
            </a:r>
            <a:r>
              <a:rPr dirty="0" sz="1200">
                <a:latin typeface="Times New Roman"/>
                <a:cs typeface="Times New Roman"/>
              </a:rPr>
              <a:t>an </a:t>
            </a:r>
            <a:r>
              <a:rPr dirty="0" sz="1200" spc="-5">
                <a:latin typeface="Times New Roman"/>
                <a:cs typeface="Times New Roman"/>
              </a:rPr>
              <a:t>attacker information </a:t>
            </a:r>
            <a:r>
              <a:rPr dirty="0" sz="1200">
                <a:latin typeface="Times New Roman"/>
                <a:cs typeface="Times New Roman"/>
              </a:rPr>
              <a:t>on </a:t>
            </a:r>
            <a:r>
              <a:rPr dirty="0" sz="1200" spc="-5">
                <a:latin typeface="Times New Roman"/>
                <a:cs typeface="Times New Roman"/>
              </a:rPr>
              <a:t>which </a:t>
            </a:r>
            <a:r>
              <a:rPr dirty="0" sz="1200">
                <a:latin typeface="Times New Roman"/>
                <a:cs typeface="Times New Roman"/>
              </a:rPr>
              <a:t>accounts </a:t>
            </a:r>
            <a:r>
              <a:rPr dirty="0" sz="1200" spc="-5">
                <a:latin typeface="Times New Roman"/>
                <a:cs typeface="Times New Roman"/>
              </a:rPr>
              <a:t>are </a:t>
            </a:r>
            <a:r>
              <a:rPr dirty="0" sz="1200">
                <a:latin typeface="Times New Roman"/>
                <a:cs typeface="Times New Roman"/>
              </a:rPr>
              <a:t>most  </a:t>
            </a:r>
            <a:r>
              <a:rPr dirty="0" sz="1200" spc="-5">
                <a:latin typeface="Times New Roman"/>
                <a:cs typeface="Times New Roman"/>
              </a:rPr>
              <a:t>valuable </a:t>
            </a:r>
            <a:r>
              <a:rPr dirty="0" sz="1200">
                <a:latin typeface="Times New Roman"/>
                <a:cs typeface="Times New Roman"/>
              </a:rPr>
              <a:t>to </a:t>
            </a:r>
            <a:r>
              <a:rPr dirty="0" sz="1200" spc="-5">
                <a:latin typeface="Times New Roman"/>
                <a:cs typeface="Times New Roman"/>
              </a:rPr>
              <a:t>compromise (e.g., </a:t>
            </a:r>
            <a:r>
              <a:rPr dirty="0" sz="1200">
                <a:latin typeface="Times New Roman"/>
                <a:cs typeface="Times New Roman"/>
              </a:rPr>
              <a:t>the </a:t>
            </a:r>
            <a:r>
              <a:rPr dirty="0" sz="1200" spc="-5">
                <a:latin typeface="Times New Roman"/>
                <a:cs typeface="Times New Roman"/>
              </a:rPr>
              <a:t>ones that have access </a:t>
            </a:r>
            <a:r>
              <a:rPr dirty="0" sz="1200">
                <a:latin typeface="Times New Roman"/>
                <a:cs typeface="Times New Roman"/>
              </a:rPr>
              <a:t>to </a:t>
            </a:r>
            <a:r>
              <a:rPr dirty="0" sz="1200" spc="-5">
                <a:latin typeface="Times New Roman"/>
                <a:cs typeface="Times New Roman"/>
              </a:rPr>
              <a:t>the </a:t>
            </a:r>
            <a:r>
              <a:rPr dirty="0" sz="1200">
                <a:latin typeface="Times New Roman"/>
                <a:cs typeface="Times New Roman"/>
              </a:rPr>
              <a:t>desired </a:t>
            </a:r>
            <a:r>
              <a:rPr dirty="0" sz="1200" spc="-5">
                <a:latin typeface="Times New Roman"/>
                <a:cs typeface="Times New Roman"/>
              </a:rPr>
              <a:t>data</a:t>
            </a:r>
            <a:r>
              <a:rPr dirty="0" sz="1200" spc="75">
                <a:latin typeface="Times New Roman"/>
                <a:cs typeface="Times New Roman"/>
              </a:rPr>
              <a:t> </a:t>
            </a:r>
            <a:r>
              <a:rPr dirty="0" sz="1200" spc="-5">
                <a:latin typeface="Times New Roman"/>
                <a:cs typeface="Times New Roman"/>
              </a:rPr>
              <a:t>resources).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271145">
              <a:lnSpc>
                <a:spcPts val="1380"/>
              </a:lnSpc>
            </a:pPr>
            <a:r>
              <a:rPr dirty="0" sz="1200" spc="-5">
                <a:latin typeface="Times New Roman"/>
                <a:cs typeface="Times New Roman"/>
              </a:rPr>
              <a:t>As </a:t>
            </a:r>
            <a:r>
              <a:rPr dirty="0" sz="1200">
                <a:latin typeface="Times New Roman"/>
                <a:cs typeface="Times New Roman"/>
              </a:rPr>
              <a:t>for </a:t>
            </a:r>
            <a:r>
              <a:rPr dirty="0" sz="1200" spc="-5">
                <a:latin typeface="Times New Roman"/>
                <a:cs typeface="Times New Roman"/>
              </a:rPr>
              <a:t>all valuable enterprise data, adequate protections should </a:t>
            </a:r>
            <a:r>
              <a:rPr dirty="0" sz="1200">
                <a:latin typeface="Times New Roman"/>
                <a:cs typeface="Times New Roman"/>
              </a:rPr>
              <a:t>be in </a:t>
            </a:r>
            <a:r>
              <a:rPr dirty="0" sz="1200" spc="-5">
                <a:latin typeface="Times New Roman"/>
                <a:cs typeface="Times New Roman"/>
              </a:rPr>
              <a:t>place </a:t>
            </a:r>
            <a:r>
              <a:rPr dirty="0" sz="1200">
                <a:latin typeface="Times New Roman"/>
                <a:cs typeface="Times New Roman"/>
              </a:rPr>
              <a:t>to </a:t>
            </a:r>
            <a:r>
              <a:rPr dirty="0" sz="1200" spc="-5">
                <a:latin typeface="Times New Roman"/>
                <a:cs typeface="Times New Roman"/>
              </a:rPr>
              <a:t>prevent  unauthorized </a:t>
            </a:r>
            <a:r>
              <a:rPr dirty="0" sz="1200">
                <a:latin typeface="Times New Roman"/>
                <a:cs typeface="Times New Roman"/>
              </a:rPr>
              <a:t>access and access </a:t>
            </a:r>
            <a:r>
              <a:rPr dirty="0" sz="1200" spc="-5">
                <a:latin typeface="Times New Roman"/>
                <a:cs typeface="Times New Roman"/>
              </a:rPr>
              <a:t>attempts. As these resources </a:t>
            </a:r>
            <a:r>
              <a:rPr dirty="0" sz="1200">
                <a:latin typeface="Times New Roman"/>
                <a:cs typeface="Times New Roman"/>
              </a:rPr>
              <a:t>are </a:t>
            </a:r>
            <a:r>
              <a:rPr dirty="0" sz="1200" spc="-5">
                <a:latin typeface="Times New Roman"/>
                <a:cs typeface="Times New Roman"/>
              </a:rPr>
              <a:t>vital </a:t>
            </a:r>
            <a:r>
              <a:rPr dirty="0" sz="1200">
                <a:latin typeface="Times New Roman"/>
                <a:cs typeface="Times New Roman"/>
              </a:rPr>
              <a:t>to </a:t>
            </a:r>
            <a:r>
              <a:rPr dirty="0" sz="1200" spc="-5">
                <a:latin typeface="Times New Roman"/>
                <a:cs typeface="Times New Roman"/>
              </a:rPr>
              <a:t>security, </a:t>
            </a:r>
            <a:r>
              <a:rPr dirty="0" sz="1200">
                <a:latin typeface="Times New Roman"/>
                <a:cs typeface="Times New Roman"/>
              </a:rPr>
              <a:t>they </a:t>
            </a:r>
            <a:r>
              <a:rPr dirty="0" sz="1200" spc="-5">
                <a:latin typeface="Times New Roman"/>
                <a:cs typeface="Times New Roman"/>
              </a:rPr>
              <a:t>should  </a:t>
            </a:r>
            <a:r>
              <a:rPr dirty="0" sz="1200">
                <a:latin typeface="Times New Roman"/>
                <a:cs typeface="Times New Roman"/>
              </a:rPr>
              <a:t>have the </a:t>
            </a:r>
            <a:r>
              <a:rPr dirty="0" sz="1200" spc="-5">
                <a:latin typeface="Times New Roman"/>
                <a:cs typeface="Times New Roman"/>
              </a:rPr>
              <a:t>most restrictive </a:t>
            </a:r>
            <a:r>
              <a:rPr dirty="0" sz="1200">
                <a:latin typeface="Times New Roman"/>
                <a:cs typeface="Times New Roman"/>
              </a:rPr>
              <a:t>access </a:t>
            </a:r>
            <a:r>
              <a:rPr dirty="0" sz="1200" spc="-5">
                <a:latin typeface="Times New Roman"/>
                <a:cs typeface="Times New Roman"/>
              </a:rPr>
              <a:t>policies </a:t>
            </a:r>
            <a:r>
              <a:rPr dirty="0" sz="1200">
                <a:latin typeface="Times New Roman"/>
                <a:cs typeface="Times New Roman"/>
              </a:rPr>
              <a:t>and be </a:t>
            </a:r>
            <a:r>
              <a:rPr dirty="0" sz="1200" spc="-5">
                <a:latin typeface="Times New Roman"/>
                <a:cs typeface="Times New Roman"/>
              </a:rPr>
              <a:t>accessible only from designated </a:t>
            </a:r>
            <a:r>
              <a:rPr dirty="0" sz="1200">
                <a:latin typeface="Times New Roman"/>
                <a:cs typeface="Times New Roman"/>
              </a:rPr>
              <a:t>or </a:t>
            </a:r>
            <a:r>
              <a:rPr dirty="0" sz="1200" spc="-5">
                <a:latin typeface="Times New Roman"/>
                <a:cs typeface="Times New Roman"/>
              </a:rPr>
              <a:t>dedicated  administrator accounts.</a:t>
            </a:r>
            <a:endParaRPr sz="1200">
              <a:latin typeface="Times New Roman"/>
              <a:cs typeface="Times New Roman"/>
            </a:endParaRPr>
          </a:p>
          <a:p>
            <a:pPr lvl="1" marL="378460" indent="-366395">
              <a:lnSpc>
                <a:spcPct val="100000"/>
              </a:lnSpc>
              <a:spcBef>
                <a:spcPts val="1115"/>
              </a:spcBef>
              <a:buAutoNum type="arabicPeriod" startAt="6"/>
              <a:tabLst>
                <a:tab pos="377825" algn="l"/>
                <a:tab pos="379095" algn="l"/>
              </a:tabLst>
            </a:pPr>
            <a:r>
              <a:rPr dirty="0" sz="1100" spc="-5" b="1">
                <a:latin typeface="Arial"/>
                <a:cs typeface="Arial"/>
              </a:rPr>
              <a:t>Reliance on Proprietary Data Formats or</a:t>
            </a:r>
            <a:r>
              <a:rPr dirty="0" sz="1100" spc="20" b="1">
                <a:latin typeface="Arial"/>
                <a:cs typeface="Arial"/>
              </a:rPr>
              <a:t> </a:t>
            </a:r>
            <a:r>
              <a:rPr dirty="0" sz="1100" spc="-5" b="1">
                <a:latin typeface="Arial"/>
                <a:cs typeface="Arial"/>
              </a:rPr>
              <a:t>Solutions</a:t>
            </a:r>
            <a:endParaRPr sz="1100">
              <a:latin typeface="Arial"/>
              <a:cs typeface="Arial"/>
            </a:endParaRPr>
          </a:p>
          <a:p>
            <a:pPr lvl="1">
              <a:lnSpc>
                <a:spcPct val="100000"/>
              </a:lnSpc>
              <a:spcBef>
                <a:spcPts val="25"/>
              </a:spcBef>
              <a:buFont typeface="Arial"/>
              <a:buAutoNum type="arabicPeriod" startAt="6"/>
            </a:pPr>
            <a:endParaRPr sz="1050">
              <a:latin typeface="Arial"/>
              <a:cs typeface="Arial"/>
            </a:endParaRPr>
          </a:p>
          <a:p>
            <a:pPr marL="12700" marR="5080">
              <a:lnSpc>
                <a:spcPts val="1380"/>
              </a:lnSpc>
            </a:pPr>
            <a:r>
              <a:rPr dirty="0" sz="1200" spc="-5">
                <a:latin typeface="Times New Roman"/>
                <a:cs typeface="Times New Roman"/>
              </a:rPr>
              <a:t>ZTA </a:t>
            </a:r>
            <a:r>
              <a:rPr dirty="0" sz="1200">
                <a:latin typeface="Times New Roman"/>
                <a:cs typeface="Times New Roman"/>
              </a:rPr>
              <a:t>relies </a:t>
            </a:r>
            <a:r>
              <a:rPr dirty="0" sz="1200" spc="-5">
                <a:latin typeface="Times New Roman"/>
                <a:cs typeface="Times New Roman"/>
              </a:rPr>
              <a:t>on several different data sources </a:t>
            </a:r>
            <a:r>
              <a:rPr dirty="0" sz="1200">
                <a:latin typeface="Times New Roman"/>
                <a:cs typeface="Times New Roman"/>
              </a:rPr>
              <a:t>to </a:t>
            </a:r>
            <a:r>
              <a:rPr dirty="0" sz="1200" spc="-5">
                <a:latin typeface="Times New Roman"/>
                <a:cs typeface="Times New Roman"/>
              </a:rPr>
              <a:t>make access decisions, including information  </a:t>
            </a:r>
            <a:r>
              <a:rPr dirty="0" sz="1200">
                <a:latin typeface="Times New Roman"/>
                <a:cs typeface="Times New Roman"/>
              </a:rPr>
              <a:t>about </a:t>
            </a:r>
            <a:r>
              <a:rPr dirty="0" sz="1200" spc="-5">
                <a:latin typeface="Times New Roman"/>
                <a:cs typeface="Times New Roman"/>
              </a:rPr>
              <a:t>the requesting subject, asset used, enterprise </a:t>
            </a:r>
            <a:r>
              <a:rPr dirty="0" sz="1200">
                <a:latin typeface="Times New Roman"/>
                <a:cs typeface="Times New Roman"/>
              </a:rPr>
              <a:t>and </a:t>
            </a:r>
            <a:r>
              <a:rPr dirty="0" sz="1200" spc="-5">
                <a:latin typeface="Times New Roman"/>
                <a:cs typeface="Times New Roman"/>
              </a:rPr>
              <a:t>external intelligence, </a:t>
            </a:r>
            <a:r>
              <a:rPr dirty="0" sz="1200">
                <a:latin typeface="Times New Roman"/>
                <a:cs typeface="Times New Roman"/>
              </a:rPr>
              <a:t>and </a:t>
            </a:r>
            <a:r>
              <a:rPr dirty="0" sz="1200" spc="-5">
                <a:latin typeface="Times New Roman"/>
                <a:cs typeface="Times New Roman"/>
              </a:rPr>
              <a:t>threat analysis.  Often, </a:t>
            </a:r>
            <a:r>
              <a:rPr dirty="0" sz="1200">
                <a:latin typeface="Times New Roman"/>
                <a:cs typeface="Times New Roman"/>
              </a:rPr>
              <a:t>the </a:t>
            </a:r>
            <a:r>
              <a:rPr dirty="0" sz="1200" spc="-5">
                <a:latin typeface="Times New Roman"/>
                <a:cs typeface="Times New Roman"/>
              </a:rPr>
              <a:t>assets </a:t>
            </a:r>
            <a:r>
              <a:rPr dirty="0" sz="1200">
                <a:latin typeface="Times New Roman"/>
                <a:cs typeface="Times New Roman"/>
              </a:rPr>
              <a:t>used to store and </a:t>
            </a:r>
            <a:r>
              <a:rPr dirty="0" sz="1200" spc="-5">
                <a:latin typeface="Times New Roman"/>
                <a:cs typeface="Times New Roman"/>
              </a:rPr>
              <a:t>process this information do </a:t>
            </a:r>
            <a:r>
              <a:rPr dirty="0" sz="1200">
                <a:latin typeface="Times New Roman"/>
                <a:cs typeface="Times New Roman"/>
              </a:rPr>
              <a:t>not have a common, </a:t>
            </a:r>
            <a:r>
              <a:rPr dirty="0" sz="1200" spc="-5">
                <a:latin typeface="Times New Roman"/>
                <a:cs typeface="Times New Roman"/>
              </a:rPr>
              <a:t>open standard  </a:t>
            </a:r>
            <a:r>
              <a:rPr dirty="0" sz="1200">
                <a:latin typeface="Times New Roman"/>
                <a:cs typeface="Times New Roman"/>
              </a:rPr>
              <a:t>on how to </a:t>
            </a:r>
            <a:r>
              <a:rPr dirty="0" sz="1200" spc="-5">
                <a:latin typeface="Times New Roman"/>
                <a:cs typeface="Times New Roman"/>
              </a:rPr>
              <a:t>interact </a:t>
            </a:r>
            <a:r>
              <a:rPr dirty="0" sz="1200">
                <a:latin typeface="Times New Roman"/>
                <a:cs typeface="Times New Roman"/>
              </a:rPr>
              <a:t>and </a:t>
            </a:r>
            <a:r>
              <a:rPr dirty="0" sz="1200" spc="-5">
                <a:latin typeface="Times New Roman"/>
                <a:cs typeface="Times New Roman"/>
              </a:rPr>
              <a:t>exchange information. This </a:t>
            </a:r>
            <a:r>
              <a:rPr dirty="0" sz="1200">
                <a:latin typeface="Times New Roman"/>
                <a:cs typeface="Times New Roman"/>
              </a:rPr>
              <a:t>can lead to </a:t>
            </a:r>
            <a:r>
              <a:rPr dirty="0" sz="1200" spc="-5">
                <a:latin typeface="Times New Roman"/>
                <a:cs typeface="Times New Roman"/>
              </a:rPr>
              <a:t>instances where </a:t>
            </a:r>
            <a:r>
              <a:rPr dirty="0" sz="1200">
                <a:latin typeface="Times New Roman"/>
                <a:cs typeface="Times New Roman"/>
              </a:rPr>
              <a:t>an </a:t>
            </a:r>
            <a:r>
              <a:rPr dirty="0" sz="1200" spc="-5">
                <a:latin typeface="Times New Roman"/>
                <a:cs typeface="Times New Roman"/>
              </a:rPr>
              <a:t>enterprise </a:t>
            </a:r>
            <a:r>
              <a:rPr dirty="0" sz="1200">
                <a:latin typeface="Times New Roman"/>
                <a:cs typeface="Times New Roman"/>
              </a:rPr>
              <a:t>is  locked </a:t>
            </a:r>
            <a:r>
              <a:rPr dirty="0" sz="1200" spc="-5">
                <a:latin typeface="Times New Roman"/>
                <a:cs typeface="Times New Roman"/>
              </a:rPr>
              <a:t>into </a:t>
            </a:r>
            <a:r>
              <a:rPr dirty="0" sz="1200">
                <a:latin typeface="Times New Roman"/>
                <a:cs typeface="Times New Roman"/>
              </a:rPr>
              <a:t>a subset </a:t>
            </a:r>
            <a:r>
              <a:rPr dirty="0" sz="1200" spc="-5">
                <a:latin typeface="Times New Roman"/>
                <a:cs typeface="Times New Roman"/>
              </a:rPr>
              <a:t>of providers </a:t>
            </a:r>
            <a:r>
              <a:rPr dirty="0" sz="1200">
                <a:latin typeface="Times New Roman"/>
                <a:cs typeface="Times New Roman"/>
              </a:rPr>
              <a:t>due to </a:t>
            </a:r>
            <a:r>
              <a:rPr dirty="0" sz="1200" spc="-5">
                <a:latin typeface="Times New Roman"/>
                <a:cs typeface="Times New Roman"/>
              </a:rPr>
              <a:t>interoperability issues. </a:t>
            </a:r>
            <a:r>
              <a:rPr dirty="0" sz="1200">
                <a:latin typeface="Times New Roman"/>
                <a:cs typeface="Times New Roman"/>
              </a:rPr>
              <a:t>If one </a:t>
            </a:r>
            <a:r>
              <a:rPr dirty="0" sz="1200" spc="-5">
                <a:latin typeface="Times New Roman"/>
                <a:cs typeface="Times New Roman"/>
              </a:rPr>
              <a:t>provider </a:t>
            </a:r>
            <a:r>
              <a:rPr dirty="0" sz="1200">
                <a:latin typeface="Times New Roman"/>
                <a:cs typeface="Times New Roman"/>
              </a:rPr>
              <a:t>has a </a:t>
            </a:r>
            <a:r>
              <a:rPr dirty="0" sz="1200" spc="-5">
                <a:latin typeface="Times New Roman"/>
                <a:cs typeface="Times New Roman"/>
              </a:rPr>
              <a:t>security  </a:t>
            </a:r>
            <a:r>
              <a:rPr dirty="0" sz="1200">
                <a:latin typeface="Times New Roman"/>
                <a:cs typeface="Times New Roman"/>
              </a:rPr>
              <a:t>issue or </a:t>
            </a:r>
            <a:r>
              <a:rPr dirty="0" sz="1200" spc="-5">
                <a:latin typeface="Times New Roman"/>
                <a:cs typeface="Times New Roman"/>
              </a:rPr>
              <a:t>disruption, </a:t>
            </a:r>
            <a:r>
              <a:rPr dirty="0" sz="1200">
                <a:latin typeface="Times New Roman"/>
                <a:cs typeface="Times New Roman"/>
              </a:rPr>
              <a:t>an </a:t>
            </a:r>
            <a:r>
              <a:rPr dirty="0" sz="1200" spc="-5">
                <a:latin typeface="Times New Roman"/>
                <a:cs typeface="Times New Roman"/>
              </a:rPr>
              <a:t>enterprise may </a:t>
            </a:r>
            <a:r>
              <a:rPr dirty="0" sz="1200">
                <a:latin typeface="Times New Roman"/>
                <a:cs typeface="Times New Roman"/>
              </a:rPr>
              <a:t>not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migrate </a:t>
            </a:r>
            <a:r>
              <a:rPr dirty="0" sz="1200">
                <a:latin typeface="Times New Roman"/>
                <a:cs typeface="Times New Roman"/>
              </a:rPr>
              <a:t>to a new </a:t>
            </a:r>
            <a:r>
              <a:rPr dirty="0" sz="1200" spc="-5">
                <a:latin typeface="Times New Roman"/>
                <a:cs typeface="Times New Roman"/>
              </a:rPr>
              <a:t>provider without extreme  </a:t>
            </a:r>
            <a:r>
              <a:rPr dirty="0" sz="1200">
                <a:latin typeface="Times New Roman"/>
                <a:cs typeface="Times New Roman"/>
              </a:rPr>
              <a:t>cost (e.g., </a:t>
            </a:r>
            <a:r>
              <a:rPr dirty="0" sz="1200" spc="-5">
                <a:latin typeface="Times New Roman"/>
                <a:cs typeface="Times New Roman"/>
              </a:rPr>
              <a:t>replacing several assets) </a:t>
            </a:r>
            <a:r>
              <a:rPr dirty="0" sz="1200">
                <a:latin typeface="Times New Roman"/>
                <a:cs typeface="Times New Roman"/>
              </a:rPr>
              <a:t>or going </a:t>
            </a:r>
            <a:r>
              <a:rPr dirty="0" sz="1200" spc="-5">
                <a:latin typeface="Times New Roman"/>
                <a:cs typeface="Times New Roman"/>
              </a:rPr>
              <a:t>through </a:t>
            </a:r>
            <a:r>
              <a:rPr dirty="0" sz="1200">
                <a:latin typeface="Times New Roman"/>
                <a:cs typeface="Times New Roman"/>
              </a:rPr>
              <a:t>a long </a:t>
            </a:r>
            <a:r>
              <a:rPr dirty="0" sz="1200" spc="-5">
                <a:latin typeface="Times New Roman"/>
                <a:cs typeface="Times New Roman"/>
              </a:rPr>
              <a:t>transition program (e.g., translating  </a:t>
            </a:r>
            <a:r>
              <a:rPr dirty="0" sz="1200">
                <a:latin typeface="Times New Roman"/>
                <a:cs typeface="Times New Roman"/>
              </a:rPr>
              <a:t>policy rules from one </a:t>
            </a:r>
            <a:r>
              <a:rPr dirty="0" sz="1200" spc="-5">
                <a:latin typeface="Times New Roman"/>
                <a:cs typeface="Times New Roman"/>
              </a:rPr>
              <a:t>proprietary format </a:t>
            </a:r>
            <a:r>
              <a:rPr dirty="0" sz="1200">
                <a:latin typeface="Times New Roman"/>
                <a:cs typeface="Times New Roman"/>
              </a:rPr>
              <a:t>to </a:t>
            </a:r>
            <a:r>
              <a:rPr dirty="0" sz="1200" spc="-5">
                <a:latin typeface="Times New Roman"/>
                <a:cs typeface="Times New Roman"/>
              </a:rPr>
              <a:t>another). Like DoS attacks, this risk </a:t>
            </a:r>
            <a:r>
              <a:rPr dirty="0" sz="1200">
                <a:latin typeface="Times New Roman"/>
                <a:cs typeface="Times New Roman"/>
              </a:rPr>
              <a:t>is </a:t>
            </a:r>
            <a:r>
              <a:rPr dirty="0" sz="1200" spc="-5">
                <a:latin typeface="Times New Roman"/>
                <a:cs typeface="Times New Roman"/>
              </a:rPr>
              <a:t>not </a:t>
            </a:r>
            <a:r>
              <a:rPr dirty="0" sz="1200">
                <a:latin typeface="Times New Roman"/>
                <a:cs typeface="Times New Roman"/>
              </a:rPr>
              <a:t>unique to  </a:t>
            </a:r>
            <a:r>
              <a:rPr dirty="0" sz="1200" spc="-5">
                <a:latin typeface="Times New Roman"/>
                <a:cs typeface="Times New Roman"/>
              </a:rPr>
              <a:t>ZTA, </a:t>
            </a:r>
            <a:r>
              <a:rPr dirty="0" sz="1200">
                <a:latin typeface="Times New Roman"/>
                <a:cs typeface="Times New Roman"/>
              </a:rPr>
              <a:t>but because </a:t>
            </a:r>
            <a:r>
              <a:rPr dirty="0" sz="1200" spc="-5">
                <a:latin typeface="Times New Roman"/>
                <a:cs typeface="Times New Roman"/>
              </a:rPr>
              <a:t>ZTA is heavily dependent </a:t>
            </a:r>
            <a:r>
              <a:rPr dirty="0" sz="1200">
                <a:latin typeface="Times New Roman"/>
                <a:cs typeface="Times New Roman"/>
              </a:rPr>
              <a:t>on </a:t>
            </a:r>
            <a:r>
              <a:rPr dirty="0" sz="1200" spc="-5">
                <a:latin typeface="Times New Roman"/>
                <a:cs typeface="Times New Roman"/>
              </a:rPr>
              <a:t>the dynamic </a:t>
            </a:r>
            <a:r>
              <a:rPr dirty="0" sz="1200">
                <a:latin typeface="Times New Roman"/>
                <a:cs typeface="Times New Roman"/>
              </a:rPr>
              <a:t>access </a:t>
            </a:r>
            <a:r>
              <a:rPr dirty="0" sz="1200" spc="-5">
                <a:latin typeface="Times New Roman"/>
                <a:cs typeface="Times New Roman"/>
              </a:rPr>
              <a:t>of information (both  enterprise and service providers), disruption </a:t>
            </a:r>
            <a:r>
              <a:rPr dirty="0" sz="1200">
                <a:latin typeface="Times New Roman"/>
                <a:cs typeface="Times New Roman"/>
              </a:rPr>
              <a:t>can </a:t>
            </a:r>
            <a:r>
              <a:rPr dirty="0" sz="1200" spc="-5">
                <a:latin typeface="Times New Roman"/>
                <a:cs typeface="Times New Roman"/>
              </a:rPr>
              <a:t>affect the core business functions </a:t>
            </a:r>
            <a:r>
              <a:rPr dirty="0" sz="1200">
                <a:latin typeface="Times New Roman"/>
                <a:cs typeface="Times New Roman"/>
              </a:rPr>
              <a:t>of an  </a:t>
            </a:r>
            <a:r>
              <a:rPr dirty="0" sz="1200" spc="-5">
                <a:latin typeface="Times New Roman"/>
                <a:cs typeface="Times New Roman"/>
              </a:rPr>
              <a:t>enterprise. To mitigate associated risks, enterprises should evaluate service providers on </a:t>
            </a:r>
            <a:r>
              <a:rPr dirty="0" sz="1200">
                <a:latin typeface="Times New Roman"/>
                <a:cs typeface="Times New Roman"/>
              </a:rPr>
              <a:t>a  </a:t>
            </a:r>
            <a:r>
              <a:rPr dirty="0" sz="1200" spc="-5">
                <a:latin typeface="Times New Roman"/>
                <a:cs typeface="Times New Roman"/>
              </a:rPr>
              <a:t>holistic basis </a:t>
            </a:r>
            <a:r>
              <a:rPr dirty="0" sz="1200">
                <a:latin typeface="Times New Roman"/>
                <a:cs typeface="Times New Roman"/>
              </a:rPr>
              <a:t>by </a:t>
            </a:r>
            <a:r>
              <a:rPr dirty="0" sz="1200" spc="-5">
                <a:latin typeface="Times New Roman"/>
                <a:cs typeface="Times New Roman"/>
              </a:rPr>
              <a:t>considering factors </a:t>
            </a:r>
            <a:r>
              <a:rPr dirty="0" sz="1200">
                <a:latin typeface="Times New Roman"/>
                <a:cs typeface="Times New Roman"/>
              </a:rPr>
              <a:t>such as </a:t>
            </a:r>
            <a:r>
              <a:rPr dirty="0" sz="1200" spc="-5">
                <a:latin typeface="Times New Roman"/>
                <a:cs typeface="Times New Roman"/>
              </a:rPr>
              <a:t>vendor security controls, enterprise switching </a:t>
            </a:r>
            <a:r>
              <a:rPr dirty="0" sz="1200">
                <a:latin typeface="Times New Roman"/>
                <a:cs typeface="Times New Roman"/>
              </a:rPr>
              <a:t>costs,  and supply </a:t>
            </a:r>
            <a:r>
              <a:rPr dirty="0" sz="1200" spc="-5">
                <a:latin typeface="Times New Roman"/>
                <a:cs typeface="Times New Roman"/>
              </a:rPr>
              <a:t>chain risk management </a:t>
            </a:r>
            <a:r>
              <a:rPr dirty="0" sz="1200">
                <a:latin typeface="Times New Roman"/>
                <a:cs typeface="Times New Roman"/>
              </a:rPr>
              <a:t>in </a:t>
            </a:r>
            <a:r>
              <a:rPr dirty="0" sz="1200" spc="-5">
                <a:latin typeface="Times New Roman"/>
                <a:cs typeface="Times New Roman"/>
              </a:rPr>
              <a:t>addition </a:t>
            </a:r>
            <a:r>
              <a:rPr dirty="0" sz="1200">
                <a:latin typeface="Times New Roman"/>
                <a:cs typeface="Times New Roman"/>
              </a:rPr>
              <a:t>to more </a:t>
            </a:r>
            <a:r>
              <a:rPr dirty="0" sz="1200" spc="-5">
                <a:latin typeface="Times New Roman"/>
                <a:cs typeface="Times New Roman"/>
              </a:rPr>
              <a:t>typical factors such </a:t>
            </a:r>
            <a:r>
              <a:rPr dirty="0" sz="1200">
                <a:latin typeface="Times New Roman"/>
                <a:cs typeface="Times New Roman"/>
              </a:rPr>
              <a:t>as </a:t>
            </a:r>
            <a:r>
              <a:rPr dirty="0" sz="1200" spc="-5">
                <a:latin typeface="Times New Roman"/>
                <a:cs typeface="Times New Roman"/>
              </a:rPr>
              <a:t>performance,  stability, etc.</a:t>
            </a:r>
            <a:endParaRPr sz="1200">
              <a:latin typeface="Times New Roman"/>
              <a:cs typeface="Times New Roman"/>
            </a:endParaRPr>
          </a:p>
          <a:p>
            <a:pPr lvl="1" marL="378460" indent="-366395">
              <a:lnSpc>
                <a:spcPct val="100000"/>
              </a:lnSpc>
              <a:spcBef>
                <a:spcPts val="1115"/>
              </a:spcBef>
              <a:buAutoNum type="arabicPeriod" startAt="7"/>
              <a:tabLst>
                <a:tab pos="377825" algn="l"/>
                <a:tab pos="379095" algn="l"/>
              </a:tabLst>
            </a:pPr>
            <a:r>
              <a:rPr dirty="0" sz="1100" spc="-5" b="1">
                <a:latin typeface="Arial"/>
                <a:cs typeface="Arial"/>
              </a:rPr>
              <a:t>Use of Non-person Entities (NPE) </a:t>
            </a:r>
            <a:r>
              <a:rPr dirty="0" sz="1100" b="1">
                <a:latin typeface="Arial"/>
                <a:cs typeface="Arial"/>
              </a:rPr>
              <a:t>in ZTA</a:t>
            </a:r>
            <a:r>
              <a:rPr dirty="0" sz="1100" spc="20" b="1">
                <a:latin typeface="Arial"/>
                <a:cs typeface="Arial"/>
              </a:rPr>
              <a:t> </a:t>
            </a:r>
            <a:r>
              <a:rPr dirty="0" sz="1100" spc="-5" b="1">
                <a:latin typeface="Arial"/>
                <a:cs typeface="Arial"/>
              </a:rPr>
              <a:t>Administration</a:t>
            </a:r>
            <a:endParaRPr sz="1100">
              <a:latin typeface="Arial"/>
              <a:cs typeface="Arial"/>
            </a:endParaRPr>
          </a:p>
          <a:p>
            <a:pPr>
              <a:lnSpc>
                <a:spcPct val="100000"/>
              </a:lnSpc>
              <a:spcBef>
                <a:spcPts val="20"/>
              </a:spcBef>
            </a:pPr>
            <a:endParaRPr sz="1050">
              <a:latin typeface="Arial"/>
              <a:cs typeface="Arial"/>
            </a:endParaRPr>
          </a:p>
          <a:p>
            <a:pPr marL="12700" marR="170180">
              <a:lnSpc>
                <a:spcPts val="1380"/>
              </a:lnSpc>
            </a:pPr>
            <a:r>
              <a:rPr dirty="0" sz="1200" spc="-5">
                <a:latin typeface="Times New Roman"/>
                <a:cs typeface="Times New Roman"/>
              </a:rPr>
              <a:t>Artificial intelligence and </a:t>
            </a:r>
            <a:r>
              <a:rPr dirty="0" sz="1200">
                <a:latin typeface="Times New Roman"/>
                <a:cs typeface="Times New Roman"/>
              </a:rPr>
              <a:t>other </a:t>
            </a:r>
            <a:r>
              <a:rPr dirty="0" sz="1200" spc="-5">
                <a:latin typeface="Times New Roman"/>
                <a:cs typeface="Times New Roman"/>
              </a:rPr>
              <a:t>software-based </a:t>
            </a:r>
            <a:r>
              <a:rPr dirty="0" sz="1200">
                <a:latin typeface="Times New Roman"/>
                <a:cs typeface="Times New Roman"/>
              </a:rPr>
              <a:t>agents </a:t>
            </a:r>
            <a:r>
              <a:rPr dirty="0" sz="1200" spc="-5">
                <a:latin typeface="Times New Roman"/>
                <a:cs typeface="Times New Roman"/>
              </a:rPr>
              <a:t>are being deployed </a:t>
            </a:r>
            <a:r>
              <a:rPr dirty="0" sz="1200">
                <a:latin typeface="Times New Roman"/>
                <a:cs typeface="Times New Roman"/>
              </a:rPr>
              <a:t>to </a:t>
            </a:r>
            <a:r>
              <a:rPr dirty="0" sz="1200" spc="-5">
                <a:latin typeface="Times New Roman"/>
                <a:cs typeface="Times New Roman"/>
              </a:rPr>
              <a:t>manage security  issues </a:t>
            </a:r>
            <a:r>
              <a:rPr dirty="0" sz="1200">
                <a:latin typeface="Times New Roman"/>
                <a:cs typeface="Times New Roman"/>
              </a:rPr>
              <a:t>on </a:t>
            </a:r>
            <a:r>
              <a:rPr dirty="0" sz="1200" spc="-5">
                <a:latin typeface="Times New Roman"/>
                <a:cs typeface="Times New Roman"/>
              </a:rPr>
              <a:t>enterprise networks. These components </a:t>
            </a:r>
            <a:r>
              <a:rPr dirty="0" sz="1200">
                <a:latin typeface="Times New Roman"/>
                <a:cs typeface="Times New Roman"/>
              </a:rPr>
              <a:t>need to </a:t>
            </a:r>
            <a:r>
              <a:rPr dirty="0" sz="1200" spc="-5">
                <a:latin typeface="Times New Roman"/>
                <a:cs typeface="Times New Roman"/>
              </a:rPr>
              <a:t>interact with </a:t>
            </a:r>
            <a:r>
              <a:rPr dirty="0" sz="1200">
                <a:latin typeface="Times New Roman"/>
                <a:cs typeface="Times New Roman"/>
              </a:rPr>
              <a:t>the </a:t>
            </a:r>
            <a:r>
              <a:rPr dirty="0" sz="1200" spc="-5">
                <a:latin typeface="Times New Roman"/>
                <a:cs typeface="Times New Roman"/>
              </a:rPr>
              <a:t>management  components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(e.g., policy </a:t>
            </a:r>
            <a:r>
              <a:rPr dirty="0" sz="1200" spc="-5">
                <a:latin typeface="Times New Roman"/>
                <a:cs typeface="Times New Roman"/>
              </a:rPr>
              <a:t>engine, </a:t>
            </a:r>
            <a:r>
              <a:rPr dirty="0" sz="1200">
                <a:latin typeface="Times New Roman"/>
                <a:cs typeface="Times New Roman"/>
              </a:rPr>
              <a:t>policy </a:t>
            </a:r>
            <a:r>
              <a:rPr dirty="0" sz="1200" spc="-5">
                <a:latin typeface="Times New Roman"/>
                <a:cs typeface="Times New Roman"/>
              </a:rPr>
              <a:t>administrator), sometimes </a:t>
            </a:r>
            <a:r>
              <a:rPr dirty="0" sz="1200">
                <a:latin typeface="Times New Roman"/>
                <a:cs typeface="Times New Roman"/>
              </a:rPr>
              <a:t>in </a:t>
            </a:r>
            <a:r>
              <a:rPr dirty="0" sz="1200" spc="-5">
                <a:latin typeface="Times New Roman"/>
                <a:cs typeface="Times New Roman"/>
              </a:rPr>
              <a:t>lieu </a:t>
            </a:r>
            <a:r>
              <a:rPr dirty="0" sz="1200">
                <a:latin typeface="Times New Roman"/>
                <a:cs typeface="Times New Roman"/>
              </a:rPr>
              <a:t>of a human  </a:t>
            </a:r>
            <a:r>
              <a:rPr dirty="0" sz="1200" spc="-5">
                <a:latin typeface="Times New Roman"/>
                <a:cs typeface="Times New Roman"/>
              </a:rPr>
              <a:t>administrator. How </a:t>
            </a:r>
            <a:r>
              <a:rPr dirty="0" sz="1200">
                <a:latin typeface="Times New Roman"/>
                <a:cs typeface="Times New Roman"/>
              </a:rPr>
              <a:t>these </a:t>
            </a:r>
            <a:r>
              <a:rPr dirty="0" sz="1200" spc="-5">
                <a:latin typeface="Times New Roman"/>
                <a:cs typeface="Times New Roman"/>
              </a:rPr>
              <a:t>components authenticate themselves </a:t>
            </a:r>
            <a:r>
              <a:rPr dirty="0" sz="1200">
                <a:latin typeface="Times New Roman"/>
                <a:cs typeface="Times New Roman"/>
              </a:rPr>
              <a:t>in an </a:t>
            </a:r>
            <a:r>
              <a:rPr dirty="0" sz="1200" spc="-5">
                <a:latin typeface="Times New Roman"/>
                <a:cs typeface="Times New Roman"/>
              </a:rPr>
              <a:t>enterprise implementing</a:t>
            </a:r>
            <a:r>
              <a:rPr dirty="0" sz="1200" spc="175">
                <a:latin typeface="Times New Roman"/>
                <a:cs typeface="Times New Roman"/>
              </a:rPr>
              <a:t> </a:t>
            </a:r>
            <a:r>
              <a:rPr dirty="0" sz="1200">
                <a:latin typeface="Times New Roman"/>
                <a:cs typeface="Times New Roman"/>
              </a:rPr>
              <a:t>a</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9319"/>
            <a:ext cx="5970270" cy="5876290"/>
          </a:xfrm>
          <a:prstGeom prst="rect">
            <a:avLst/>
          </a:prstGeom>
        </p:spPr>
        <p:txBody>
          <a:bodyPr wrap="square" lIns="0" tIns="12700" rIns="0" bIns="0" rtlCol="0" vert="horz">
            <a:spAutoFit/>
          </a:bodyPr>
          <a:lstStyle/>
          <a:p>
            <a:pPr algn="ctr">
              <a:lnSpc>
                <a:spcPct val="100000"/>
              </a:lnSpc>
              <a:spcBef>
                <a:spcPts val="100"/>
              </a:spcBef>
            </a:pPr>
            <a:r>
              <a:rPr dirty="0" sz="1200" spc="-5" b="1">
                <a:latin typeface="Arial"/>
                <a:cs typeface="Arial"/>
              </a:rPr>
              <a:t>Reports on Computer Systems</a:t>
            </a:r>
            <a:r>
              <a:rPr dirty="0" sz="1200" spc="10" b="1">
                <a:latin typeface="Arial"/>
                <a:cs typeface="Arial"/>
              </a:rPr>
              <a:t> </a:t>
            </a:r>
            <a:r>
              <a:rPr dirty="0" sz="1200" spc="-5" b="1">
                <a:latin typeface="Arial"/>
                <a:cs typeface="Arial"/>
              </a:rPr>
              <a:t>Technology</a:t>
            </a:r>
            <a:endParaRPr sz="1200">
              <a:latin typeface="Arial"/>
              <a:cs typeface="Arial"/>
            </a:endParaRPr>
          </a:p>
          <a:p>
            <a:pPr>
              <a:lnSpc>
                <a:spcPct val="100000"/>
              </a:lnSpc>
              <a:spcBef>
                <a:spcPts val="40"/>
              </a:spcBef>
            </a:pPr>
            <a:endParaRPr sz="1000">
              <a:latin typeface="Arial"/>
              <a:cs typeface="Arial"/>
            </a:endParaRPr>
          </a:p>
          <a:p>
            <a:pPr algn="just" marL="12700" marR="5080">
              <a:lnSpc>
                <a:spcPct val="95800"/>
              </a:lnSpc>
              <a:spcBef>
                <a:spcPts val="5"/>
              </a:spcBef>
            </a:pPr>
            <a:r>
              <a:rPr dirty="0" sz="1200" spc="-5">
                <a:latin typeface="Times New Roman"/>
                <a:cs typeface="Times New Roman"/>
              </a:rPr>
              <a:t>The Information Technology Laboratory (ITL) </a:t>
            </a:r>
            <a:r>
              <a:rPr dirty="0" sz="1200">
                <a:latin typeface="Times New Roman"/>
                <a:cs typeface="Times New Roman"/>
              </a:rPr>
              <a:t>at the </a:t>
            </a:r>
            <a:r>
              <a:rPr dirty="0" sz="1200" spc="-5">
                <a:latin typeface="Times New Roman"/>
                <a:cs typeface="Times New Roman"/>
              </a:rPr>
              <a:t>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(NIST) </a:t>
            </a:r>
            <a:r>
              <a:rPr dirty="0" sz="1200">
                <a:latin typeface="Times New Roman"/>
                <a:cs typeface="Times New Roman"/>
              </a:rPr>
              <a:t>promotes the </a:t>
            </a:r>
            <a:r>
              <a:rPr dirty="0" sz="1200" spc="-5">
                <a:latin typeface="Times New Roman"/>
                <a:cs typeface="Times New Roman"/>
              </a:rPr>
              <a:t>U.S. </a:t>
            </a:r>
            <a:r>
              <a:rPr dirty="0" sz="1200">
                <a:latin typeface="Times New Roman"/>
                <a:cs typeface="Times New Roman"/>
              </a:rPr>
              <a:t>economy and public </a:t>
            </a:r>
            <a:r>
              <a:rPr dirty="0" sz="1200" spc="-5">
                <a:latin typeface="Times New Roman"/>
                <a:cs typeface="Times New Roman"/>
              </a:rPr>
              <a:t>welfare </a:t>
            </a:r>
            <a:r>
              <a:rPr dirty="0" sz="1200">
                <a:latin typeface="Times New Roman"/>
                <a:cs typeface="Times New Roman"/>
              </a:rPr>
              <a:t>by </a:t>
            </a:r>
            <a:r>
              <a:rPr dirty="0" sz="1200" spc="-5">
                <a:latin typeface="Times New Roman"/>
                <a:cs typeface="Times New Roman"/>
              </a:rPr>
              <a:t>providing technical  leadership for </a:t>
            </a:r>
            <a:r>
              <a:rPr dirty="0" sz="1200">
                <a:latin typeface="Times New Roman"/>
                <a:cs typeface="Times New Roman"/>
              </a:rPr>
              <a:t>the </a:t>
            </a:r>
            <a:r>
              <a:rPr dirty="0" sz="1200" spc="-5">
                <a:latin typeface="Times New Roman"/>
                <a:cs typeface="Times New Roman"/>
              </a:rPr>
              <a:t>Nation’s measurement </a:t>
            </a:r>
            <a:r>
              <a:rPr dirty="0" sz="1200">
                <a:latin typeface="Times New Roman"/>
                <a:cs typeface="Times New Roman"/>
              </a:rPr>
              <a:t>and </a:t>
            </a:r>
            <a:r>
              <a:rPr dirty="0" sz="1200" spc="-5">
                <a:latin typeface="Times New Roman"/>
                <a:cs typeface="Times New Roman"/>
              </a:rPr>
              <a:t>standards infrastructure. ITL develops tests, test  </a:t>
            </a:r>
            <a:r>
              <a:rPr dirty="0" sz="1200">
                <a:latin typeface="Times New Roman"/>
                <a:cs typeface="Times New Roman"/>
              </a:rPr>
              <a:t>methods, </a:t>
            </a:r>
            <a:r>
              <a:rPr dirty="0" sz="1200" spc="-5">
                <a:latin typeface="Times New Roman"/>
                <a:cs typeface="Times New Roman"/>
              </a:rPr>
              <a:t>reference </a:t>
            </a:r>
            <a:r>
              <a:rPr dirty="0" sz="1200">
                <a:latin typeface="Times New Roman"/>
                <a:cs typeface="Times New Roman"/>
              </a:rPr>
              <a:t>data, proof of </a:t>
            </a:r>
            <a:r>
              <a:rPr dirty="0" sz="1200" spc="-5">
                <a:latin typeface="Times New Roman"/>
                <a:cs typeface="Times New Roman"/>
              </a:rPr>
              <a:t>concept implementations, and technical analyses </a:t>
            </a:r>
            <a:r>
              <a:rPr dirty="0" sz="1200">
                <a:latin typeface="Times New Roman"/>
                <a:cs typeface="Times New Roman"/>
              </a:rPr>
              <a:t>to </a:t>
            </a:r>
            <a:r>
              <a:rPr dirty="0" sz="1200" spc="-5">
                <a:latin typeface="Times New Roman"/>
                <a:cs typeface="Times New Roman"/>
              </a:rPr>
              <a:t>advance the  development </a:t>
            </a:r>
            <a:r>
              <a:rPr dirty="0" sz="1200">
                <a:latin typeface="Times New Roman"/>
                <a:cs typeface="Times New Roman"/>
              </a:rPr>
              <a:t>and </a:t>
            </a:r>
            <a:r>
              <a:rPr dirty="0" sz="1200" spc="-5">
                <a:latin typeface="Times New Roman"/>
                <a:cs typeface="Times New Roman"/>
              </a:rPr>
              <a:t>productive </a:t>
            </a:r>
            <a:r>
              <a:rPr dirty="0" sz="1200">
                <a:latin typeface="Times New Roman"/>
                <a:cs typeface="Times New Roman"/>
              </a:rPr>
              <a:t>use </a:t>
            </a:r>
            <a:r>
              <a:rPr dirty="0" sz="1200" spc="-5">
                <a:latin typeface="Times New Roman"/>
                <a:cs typeface="Times New Roman"/>
              </a:rPr>
              <a:t>of information technology. ITL’s responsibilities include </a:t>
            </a:r>
            <a:r>
              <a:rPr dirty="0" sz="1200">
                <a:latin typeface="Times New Roman"/>
                <a:cs typeface="Times New Roman"/>
              </a:rPr>
              <a:t>the  </a:t>
            </a:r>
            <a:r>
              <a:rPr dirty="0" sz="1200" spc="-5">
                <a:latin typeface="Times New Roman"/>
                <a:cs typeface="Times New Roman"/>
              </a:rPr>
              <a:t>development </a:t>
            </a:r>
            <a:r>
              <a:rPr dirty="0" sz="1200">
                <a:latin typeface="Times New Roman"/>
                <a:cs typeface="Times New Roman"/>
              </a:rPr>
              <a:t>of </a:t>
            </a:r>
            <a:r>
              <a:rPr dirty="0" sz="1200" spc="-5">
                <a:latin typeface="Times New Roman"/>
                <a:cs typeface="Times New Roman"/>
              </a:rPr>
              <a:t>management, administrative, technical, </a:t>
            </a:r>
            <a:r>
              <a:rPr dirty="0" sz="1200">
                <a:latin typeface="Times New Roman"/>
                <a:cs typeface="Times New Roman"/>
              </a:rPr>
              <a:t>and </a:t>
            </a:r>
            <a:r>
              <a:rPr dirty="0" sz="1200" spc="-5">
                <a:latin typeface="Times New Roman"/>
                <a:cs typeface="Times New Roman"/>
              </a:rPr>
              <a:t>physical standards </a:t>
            </a:r>
            <a:r>
              <a:rPr dirty="0" sz="1200">
                <a:latin typeface="Times New Roman"/>
                <a:cs typeface="Times New Roman"/>
              </a:rPr>
              <a:t>and </a:t>
            </a:r>
            <a:r>
              <a:rPr dirty="0" sz="1200" spc="-5">
                <a:latin typeface="Times New Roman"/>
                <a:cs typeface="Times New Roman"/>
              </a:rPr>
              <a:t>guidelines for  </a:t>
            </a:r>
            <a:r>
              <a:rPr dirty="0" sz="1200">
                <a:latin typeface="Times New Roman"/>
                <a:cs typeface="Times New Roman"/>
              </a:rPr>
              <a:t>the</a:t>
            </a:r>
            <a:r>
              <a:rPr dirty="0" sz="1200" spc="-50">
                <a:latin typeface="Times New Roman"/>
                <a:cs typeface="Times New Roman"/>
              </a:rPr>
              <a:t> </a:t>
            </a:r>
            <a:r>
              <a:rPr dirty="0" sz="1200" spc="-5">
                <a:latin typeface="Times New Roman"/>
                <a:cs typeface="Times New Roman"/>
              </a:rPr>
              <a:t>cost-effective</a:t>
            </a:r>
            <a:r>
              <a:rPr dirty="0" sz="1200" spc="-45">
                <a:latin typeface="Times New Roman"/>
                <a:cs typeface="Times New Roman"/>
              </a:rPr>
              <a:t> </a:t>
            </a:r>
            <a:r>
              <a:rPr dirty="0" sz="1200" spc="-5">
                <a:latin typeface="Times New Roman"/>
                <a:cs typeface="Times New Roman"/>
              </a:rPr>
              <a:t>security</a:t>
            </a:r>
            <a:r>
              <a:rPr dirty="0" sz="1200" spc="-45">
                <a:latin typeface="Times New Roman"/>
                <a:cs typeface="Times New Roman"/>
              </a:rPr>
              <a:t> </a:t>
            </a:r>
            <a:r>
              <a:rPr dirty="0" sz="1200">
                <a:latin typeface="Times New Roman"/>
                <a:cs typeface="Times New Roman"/>
              </a:rPr>
              <a:t>and</a:t>
            </a:r>
            <a:r>
              <a:rPr dirty="0" sz="1200" spc="-45">
                <a:latin typeface="Times New Roman"/>
                <a:cs typeface="Times New Roman"/>
              </a:rPr>
              <a:t> </a:t>
            </a:r>
            <a:r>
              <a:rPr dirty="0" sz="1200" spc="-5">
                <a:latin typeface="Times New Roman"/>
                <a:cs typeface="Times New Roman"/>
              </a:rPr>
              <a:t>privacy</a:t>
            </a:r>
            <a:r>
              <a:rPr dirty="0" sz="1200" spc="-50">
                <a:latin typeface="Times New Roman"/>
                <a:cs typeface="Times New Roman"/>
              </a:rPr>
              <a:t> </a:t>
            </a:r>
            <a:r>
              <a:rPr dirty="0" sz="1200">
                <a:latin typeface="Times New Roman"/>
                <a:cs typeface="Times New Roman"/>
              </a:rPr>
              <a:t>of</a:t>
            </a:r>
            <a:r>
              <a:rPr dirty="0" sz="1200" spc="-45">
                <a:latin typeface="Times New Roman"/>
                <a:cs typeface="Times New Roman"/>
              </a:rPr>
              <a:t> </a:t>
            </a:r>
            <a:r>
              <a:rPr dirty="0" sz="1200">
                <a:latin typeface="Times New Roman"/>
                <a:cs typeface="Times New Roman"/>
              </a:rPr>
              <a:t>other</a:t>
            </a:r>
            <a:r>
              <a:rPr dirty="0" sz="1200" spc="-50">
                <a:latin typeface="Times New Roman"/>
                <a:cs typeface="Times New Roman"/>
              </a:rPr>
              <a:t> </a:t>
            </a:r>
            <a:r>
              <a:rPr dirty="0" sz="1200" spc="-5">
                <a:latin typeface="Times New Roman"/>
                <a:cs typeface="Times New Roman"/>
              </a:rPr>
              <a:t>than</a:t>
            </a:r>
            <a:r>
              <a:rPr dirty="0" sz="1200" spc="-45">
                <a:latin typeface="Times New Roman"/>
                <a:cs typeface="Times New Roman"/>
              </a:rPr>
              <a:t> </a:t>
            </a:r>
            <a:r>
              <a:rPr dirty="0" sz="1200" spc="-5">
                <a:latin typeface="Times New Roman"/>
                <a:cs typeface="Times New Roman"/>
              </a:rPr>
              <a:t>national</a:t>
            </a:r>
            <a:r>
              <a:rPr dirty="0" sz="1200" spc="-45">
                <a:latin typeface="Times New Roman"/>
                <a:cs typeface="Times New Roman"/>
              </a:rPr>
              <a:t> </a:t>
            </a:r>
            <a:r>
              <a:rPr dirty="0" sz="1200" spc="-5">
                <a:latin typeface="Times New Roman"/>
                <a:cs typeface="Times New Roman"/>
              </a:rPr>
              <a:t>security-related</a:t>
            </a:r>
            <a:r>
              <a:rPr dirty="0" sz="1200" spc="-50">
                <a:latin typeface="Times New Roman"/>
                <a:cs typeface="Times New Roman"/>
              </a:rPr>
              <a:t> </a:t>
            </a:r>
            <a:r>
              <a:rPr dirty="0" sz="1200" spc="-5">
                <a:latin typeface="Times New Roman"/>
                <a:cs typeface="Times New Roman"/>
              </a:rPr>
              <a:t>information</a:t>
            </a:r>
            <a:r>
              <a:rPr dirty="0" sz="1200" spc="-45">
                <a:latin typeface="Times New Roman"/>
                <a:cs typeface="Times New Roman"/>
              </a:rPr>
              <a:t> </a:t>
            </a:r>
            <a:r>
              <a:rPr dirty="0" sz="1200">
                <a:latin typeface="Times New Roman"/>
                <a:cs typeface="Times New Roman"/>
              </a:rPr>
              <a:t>in</a:t>
            </a:r>
            <a:r>
              <a:rPr dirty="0" sz="1200" spc="-45">
                <a:latin typeface="Times New Roman"/>
                <a:cs typeface="Times New Roman"/>
              </a:rPr>
              <a:t> </a:t>
            </a:r>
            <a:r>
              <a:rPr dirty="0" sz="1200" spc="-5">
                <a:latin typeface="Times New Roman"/>
                <a:cs typeface="Times New Roman"/>
              </a:rPr>
              <a:t>federal  information</a:t>
            </a:r>
            <a:r>
              <a:rPr dirty="0" sz="1200" spc="-45">
                <a:latin typeface="Times New Roman"/>
                <a:cs typeface="Times New Roman"/>
              </a:rPr>
              <a:t> </a:t>
            </a:r>
            <a:r>
              <a:rPr dirty="0" sz="1200" spc="-5">
                <a:latin typeface="Times New Roman"/>
                <a:cs typeface="Times New Roman"/>
              </a:rPr>
              <a:t>systems.</a:t>
            </a:r>
            <a:r>
              <a:rPr dirty="0" sz="1200" spc="-35">
                <a:latin typeface="Times New Roman"/>
                <a:cs typeface="Times New Roman"/>
              </a:rPr>
              <a:t> </a:t>
            </a:r>
            <a:r>
              <a:rPr dirty="0" sz="1200" spc="-5">
                <a:latin typeface="Times New Roman"/>
                <a:cs typeface="Times New Roman"/>
              </a:rPr>
              <a:t>The</a:t>
            </a:r>
            <a:r>
              <a:rPr dirty="0" sz="1200" spc="-40">
                <a:latin typeface="Times New Roman"/>
                <a:cs typeface="Times New Roman"/>
              </a:rPr>
              <a:t> </a:t>
            </a:r>
            <a:r>
              <a:rPr dirty="0" sz="1200" spc="-5">
                <a:latin typeface="Times New Roman"/>
                <a:cs typeface="Times New Roman"/>
              </a:rPr>
              <a:t>Special</a:t>
            </a:r>
            <a:r>
              <a:rPr dirty="0" sz="1200" spc="-35">
                <a:latin typeface="Times New Roman"/>
                <a:cs typeface="Times New Roman"/>
              </a:rPr>
              <a:t> </a:t>
            </a:r>
            <a:r>
              <a:rPr dirty="0" sz="1200" spc="-5">
                <a:latin typeface="Times New Roman"/>
                <a:cs typeface="Times New Roman"/>
              </a:rPr>
              <a:t>Publication</a:t>
            </a:r>
            <a:r>
              <a:rPr dirty="0" sz="1200" spc="-35">
                <a:latin typeface="Times New Roman"/>
                <a:cs typeface="Times New Roman"/>
              </a:rPr>
              <a:t> </a:t>
            </a:r>
            <a:r>
              <a:rPr dirty="0" sz="1200" spc="-5">
                <a:latin typeface="Times New Roman"/>
                <a:cs typeface="Times New Roman"/>
              </a:rPr>
              <a:t>800-series</a:t>
            </a:r>
            <a:r>
              <a:rPr dirty="0" sz="1200" spc="-40">
                <a:latin typeface="Times New Roman"/>
                <a:cs typeface="Times New Roman"/>
              </a:rPr>
              <a:t> </a:t>
            </a:r>
            <a:r>
              <a:rPr dirty="0" sz="1200" spc="-5">
                <a:latin typeface="Times New Roman"/>
                <a:cs typeface="Times New Roman"/>
              </a:rPr>
              <a:t>reports</a:t>
            </a:r>
            <a:r>
              <a:rPr dirty="0" sz="1200" spc="-35">
                <a:latin typeface="Times New Roman"/>
                <a:cs typeface="Times New Roman"/>
              </a:rPr>
              <a:t> </a:t>
            </a:r>
            <a:r>
              <a:rPr dirty="0" sz="1200">
                <a:latin typeface="Times New Roman"/>
                <a:cs typeface="Times New Roman"/>
              </a:rPr>
              <a:t>on</a:t>
            </a:r>
            <a:r>
              <a:rPr dirty="0" sz="1200" spc="-35">
                <a:latin typeface="Times New Roman"/>
                <a:cs typeface="Times New Roman"/>
              </a:rPr>
              <a:t> </a:t>
            </a:r>
            <a:r>
              <a:rPr dirty="0" sz="1200" spc="-5">
                <a:latin typeface="Times New Roman"/>
                <a:cs typeface="Times New Roman"/>
              </a:rPr>
              <a:t>ITL’s</a:t>
            </a:r>
            <a:r>
              <a:rPr dirty="0" sz="1200" spc="-45">
                <a:latin typeface="Times New Roman"/>
                <a:cs typeface="Times New Roman"/>
              </a:rPr>
              <a:t> </a:t>
            </a:r>
            <a:r>
              <a:rPr dirty="0" sz="1200" spc="-5">
                <a:latin typeface="Times New Roman"/>
                <a:cs typeface="Times New Roman"/>
              </a:rPr>
              <a:t>research,</a:t>
            </a:r>
            <a:r>
              <a:rPr dirty="0" sz="1200" spc="-35">
                <a:latin typeface="Times New Roman"/>
                <a:cs typeface="Times New Roman"/>
              </a:rPr>
              <a:t> </a:t>
            </a:r>
            <a:r>
              <a:rPr dirty="0" sz="1200" spc="-5">
                <a:latin typeface="Times New Roman"/>
                <a:cs typeface="Times New Roman"/>
              </a:rPr>
              <a:t>guidelines,</a:t>
            </a:r>
            <a:r>
              <a:rPr dirty="0" sz="1200" spc="-40">
                <a:latin typeface="Times New Roman"/>
                <a:cs typeface="Times New Roman"/>
              </a:rPr>
              <a:t> </a:t>
            </a:r>
            <a:r>
              <a:rPr dirty="0" sz="1200">
                <a:latin typeface="Times New Roman"/>
                <a:cs typeface="Times New Roman"/>
              </a:rPr>
              <a:t>and  </a:t>
            </a:r>
            <a:r>
              <a:rPr dirty="0" sz="1200" spc="-5">
                <a:latin typeface="Times New Roman"/>
                <a:cs typeface="Times New Roman"/>
              </a:rPr>
              <a:t>outreach efforts </a:t>
            </a:r>
            <a:r>
              <a:rPr dirty="0" sz="1200">
                <a:latin typeface="Times New Roman"/>
                <a:cs typeface="Times New Roman"/>
              </a:rPr>
              <a:t>in </a:t>
            </a:r>
            <a:r>
              <a:rPr dirty="0" sz="1200" spc="-5">
                <a:latin typeface="Times New Roman"/>
                <a:cs typeface="Times New Roman"/>
              </a:rPr>
              <a:t>information system security, </a:t>
            </a:r>
            <a:r>
              <a:rPr dirty="0" sz="1200">
                <a:latin typeface="Times New Roman"/>
                <a:cs typeface="Times New Roman"/>
              </a:rPr>
              <a:t>and its </a:t>
            </a:r>
            <a:r>
              <a:rPr dirty="0" sz="1200" spc="-5">
                <a:latin typeface="Times New Roman"/>
                <a:cs typeface="Times New Roman"/>
              </a:rPr>
              <a:t>collaborative activities with </a:t>
            </a:r>
            <a:r>
              <a:rPr dirty="0" sz="1200">
                <a:latin typeface="Times New Roman"/>
                <a:cs typeface="Times New Roman"/>
              </a:rPr>
              <a:t>industry,  </a:t>
            </a:r>
            <a:r>
              <a:rPr dirty="0" sz="1200" spc="-5">
                <a:latin typeface="Times New Roman"/>
                <a:cs typeface="Times New Roman"/>
              </a:rPr>
              <a:t>government, </a:t>
            </a:r>
            <a:r>
              <a:rPr dirty="0" sz="1200">
                <a:latin typeface="Times New Roman"/>
                <a:cs typeface="Times New Roman"/>
              </a:rPr>
              <a:t>and </a:t>
            </a:r>
            <a:r>
              <a:rPr dirty="0" sz="1200" spc="-5">
                <a:latin typeface="Times New Roman"/>
                <a:cs typeface="Times New Roman"/>
              </a:rPr>
              <a:t>academic organizations.</a:t>
            </a:r>
            <a:endParaRPr sz="1200">
              <a:latin typeface="Times New Roman"/>
              <a:cs typeface="Times New Roman"/>
            </a:endParaRPr>
          </a:p>
          <a:p>
            <a:pPr algn="ctr">
              <a:lnSpc>
                <a:spcPct val="100000"/>
              </a:lnSpc>
              <a:spcBef>
                <a:spcPts val="1145"/>
              </a:spcBef>
            </a:pPr>
            <a:r>
              <a:rPr dirty="0" sz="1200" spc="-5" b="1">
                <a:latin typeface="Arial"/>
                <a:cs typeface="Arial"/>
              </a:rPr>
              <a:t>Abstract</a:t>
            </a:r>
            <a:endParaRPr sz="1200">
              <a:latin typeface="Arial"/>
              <a:cs typeface="Arial"/>
            </a:endParaRPr>
          </a:p>
          <a:p>
            <a:pPr>
              <a:lnSpc>
                <a:spcPct val="100000"/>
              </a:lnSpc>
              <a:spcBef>
                <a:spcPts val="20"/>
              </a:spcBef>
            </a:pPr>
            <a:endParaRPr sz="1050">
              <a:latin typeface="Arial"/>
              <a:cs typeface="Arial"/>
            </a:endParaRPr>
          </a:p>
          <a:p>
            <a:pPr marL="12700" marR="6985">
              <a:lnSpc>
                <a:spcPts val="1380"/>
              </a:lnSpc>
            </a:pPr>
            <a:r>
              <a:rPr dirty="0" sz="1200" spc="-5">
                <a:latin typeface="Times New Roman"/>
                <a:cs typeface="Times New Roman"/>
              </a:rPr>
              <a:t>Zero trust (ZT) </a:t>
            </a:r>
            <a:r>
              <a:rPr dirty="0" sz="1200">
                <a:latin typeface="Times New Roman"/>
                <a:cs typeface="Times New Roman"/>
              </a:rPr>
              <a:t>is </a:t>
            </a:r>
            <a:r>
              <a:rPr dirty="0" sz="1200" spc="-5">
                <a:latin typeface="Times New Roman"/>
                <a:cs typeface="Times New Roman"/>
              </a:rPr>
              <a:t>the term </a:t>
            </a:r>
            <a:r>
              <a:rPr dirty="0" sz="1200">
                <a:latin typeface="Times New Roman"/>
                <a:cs typeface="Times New Roman"/>
              </a:rPr>
              <a:t>for an </a:t>
            </a:r>
            <a:r>
              <a:rPr dirty="0" sz="1200" spc="-5">
                <a:latin typeface="Times New Roman"/>
                <a:cs typeface="Times New Roman"/>
              </a:rPr>
              <a:t>evolving set </a:t>
            </a:r>
            <a:r>
              <a:rPr dirty="0" sz="1200">
                <a:latin typeface="Times New Roman"/>
                <a:cs typeface="Times New Roman"/>
              </a:rPr>
              <a:t>of </a:t>
            </a:r>
            <a:r>
              <a:rPr dirty="0" sz="1200" spc="-5">
                <a:latin typeface="Times New Roman"/>
                <a:cs typeface="Times New Roman"/>
              </a:rPr>
              <a:t>cybersecurity paradigms </a:t>
            </a:r>
            <a:r>
              <a:rPr dirty="0" sz="1200">
                <a:latin typeface="Times New Roman"/>
                <a:cs typeface="Times New Roman"/>
              </a:rPr>
              <a:t>that move </a:t>
            </a:r>
            <a:r>
              <a:rPr dirty="0" sz="1200" spc="-5">
                <a:latin typeface="Times New Roman"/>
                <a:cs typeface="Times New Roman"/>
              </a:rPr>
              <a:t>defenses  </a:t>
            </a:r>
            <a:r>
              <a:rPr dirty="0" sz="1200">
                <a:latin typeface="Times New Roman"/>
                <a:cs typeface="Times New Roman"/>
              </a:rPr>
              <a:t>from </a:t>
            </a:r>
            <a:r>
              <a:rPr dirty="0" sz="1200" spc="-5">
                <a:latin typeface="Times New Roman"/>
                <a:cs typeface="Times New Roman"/>
              </a:rPr>
              <a:t>static, network-based perimeters </a:t>
            </a:r>
            <a:r>
              <a:rPr dirty="0" sz="1200">
                <a:latin typeface="Times New Roman"/>
                <a:cs typeface="Times New Roman"/>
              </a:rPr>
              <a:t>to focus on users, </a:t>
            </a:r>
            <a:r>
              <a:rPr dirty="0" sz="1200" spc="-5">
                <a:latin typeface="Times New Roman"/>
                <a:cs typeface="Times New Roman"/>
              </a:rPr>
              <a:t>assets, </a:t>
            </a:r>
            <a:r>
              <a:rPr dirty="0" sz="1200">
                <a:latin typeface="Times New Roman"/>
                <a:cs typeface="Times New Roman"/>
              </a:rPr>
              <a:t>and </a:t>
            </a:r>
            <a:r>
              <a:rPr dirty="0" sz="1200" spc="-5">
                <a:latin typeface="Times New Roman"/>
                <a:cs typeface="Times New Roman"/>
              </a:rPr>
              <a:t>resources. </a:t>
            </a:r>
            <a:r>
              <a:rPr dirty="0" sz="1200">
                <a:latin typeface="Times New Roman"/>
                <a:cs typeface="Times New Roman"/>
              </a:rPr>
              <a:t>A zero </a:t>
            </a:r>
            <a:r>
              <a:rPr dirty="0" sz="1200" spc="-5">
                <a:latin typeface="Times New Roman"/>
                <a:cs typeface="Times New Roman"/>
              </a:rPr>
              <a:t>trust  architecture (ZTA) </a:t>
            </a:r>
            <a:r>
              <a:rPr dirty="0" sz="1200">
                <a:latin typeface="Times New Roman"/>
                <a:cs typeface="Times New Roman"/>
              </a:rPr>
              <a:t>uses zero </a:t>
            </a:r>
            <a:r>
              <a:rPr dirty="0" sz="1200" spc="-5">
                <a:latin typeface="Times New Roman"/>
                <a:cs typeface="Times New Roman"/>
              </a:rPr>
              <a:t>trust principles </a:t>
            </a:r>
            <a:r>
              <a:rPr dirty="0" sz="1200">
                <a:latin typeface="Times New Roman"/>
                <a:cs typeface="Times New Roman"/>
              </a:rPr>
              <a:t>to </a:t>
            </a:r>
            <a:r>
              <a:rPr dirty="0" sz="1200" spc="-5">
                <a:latin typeface="Times New Roman"/>
                <a:cs typeface="Times New Roman"/>
              </a:rPr>
              <a:t>plan industrial </a:t>
            </a:r>
            <a:r>
              <a:rPr dirty="0" sz="1200">
                <a:latin typeface="Times New Roman"/>
                <a:cs typeface="Times New Roman"/>
              </a:rPr>
              <a:t>and </a:t>
            </a:r>
            <a:r>
              <a:rPr dirty="0" sz="1200" spc="-5">
                <a:latin typeface="Times New Roman"/>
                <a:cs typeface="Times New Roman"/>
              </a:rPr>
              <a:t>enterprise infrastructure </a:t>
            </a:r>
            <a:r>
              <a:rPr dirty="0" sz="1200">
                <a:latin typeface="Times New Roman"/>
                <a:cs typeface="Times New Roman"/>
              </a:rPr>
              <a:t>and  </a:t>
            </a:r>
            <a:r>
              <a:rPr dirty="0" sz="1200" spc="-5">
                <a:latin typeface="Times New Roman"/>
                <a:cs typeface="Times New Roman"/>
              </a:rPr>
              <a:t>workflows. Zero trust assumes there </a:t>
            </a:r>
            <a:r>
              <a:rPr dirty="0" sz="1200">
                <a:latin typeface="Times New Roman"/>
                <a:cs typeface="Times New Roman"/>
              </a:rPr>
              <a:t>is no </a:t>
            </a:r>
            <a:r>
              <a:rPr dirty="0" sz="1200" spc="-5">
                <a:latin typeface="Times New Roman"/>
                <a:cs typeface="Times New Roman"/>
              </a:rPr>
              <a:t>implicit trust granted </a:t>
            </a:r>
            <a:r>
              <a:rPr dirty="0" sz="1200">
                <a:latin typeface="Times New Roman"/>
                <a:cs typeface="Times New Roman"/>
              </a:rPr>
              <a:t>to </a:t>
            </a:r>
            <a:r>
              <a:rPr dirty="0" sz="1200" spc="-5">
                <a:latin typeface="Times New Roman"/>
                <a:cs typeface="Times New Roman"/>
              </a:rPr>
              <a:t>assets or </a:t>
            </a:r>
            <a:r>
              <a:rPr dirty="0" sz="1200">
                <a:latin typeface="Times New Roman"/>
                <a:cs typeface="Times New Roman"/>
              </a:rPr>
              <a:t>user </a:t>
            </a:r>
            <a:r>
              <a:rPr dirty="0" sz="1200" spc="-5">
                <a:latin typeface="Times New Roman"/>
                <a:cs typeface="Times New Roman"/>
              </a:rPr>
              <a:t>accounts </a:t>
            </a:r>
            <a:r>
              <a:rPr dirty="0" sz="1200">
                <a:latin typeface="Times New Roman"/>
                <a:cs typeface="Times New Roman"/>
              </a:rPr>
              <a:t>based  solely on </a:t>
            </a:r>
            <a:r>
              <a:rPr dirty="0" sz="1200" spc="-5">
                <a:latin typeface="Times New Roman"/>
                <a:cs typeface="Times New Roman"/>
              </a:rPr>
              <a:t>their physical or network location </a:t>
            </a:r>
            <a:r>
              <a:rPr dirty="0" sz="1200">
                <a:latin typeface="Times New Roman"/>
                <a:cs typeface="Times New Roman"/>
              </a:rPr>
              <a:t>(i.e., </a:t>
            </a:r>
            <a:r>
              <a:rPr dirty="0" sz="1200" spc="-5">
                <a:latin typeface="Times New Roman"/>
                <a:cs typeface="Times New Roman"/>
              </a:rPr>
              <a:t>local area networks versus </a:t>
            </a:r>
            <a:r>
              <a:rPr dirty="0" sz="1200">
                <a:latin typeface="Times New Roman"/>
                <a:cs typeface="Times New Roman"/>
              </a:rPr>
              <a:t>the </a:t>
            </a:r>
            <a:r>
              <a:rPr dirty="0" sz="1200" spc="-5">
                <a:latin typeface="Times New Roman"/>
                <a:cs typeface="Times New Roman"/>
              </a:rPr>
              <a:t>internet) </a:t>
            </a:r>
            <a:r>
              <a:rPr dirty="0" sz="1200">
                <a:latin typeface="Times New Roman"/>
                <a:cs typeface="Times New Roman"/>
              </a:rPr>
              <a:t>or </a:t>
            </a:r>
            <a:r>
              <a:rPr dirty="0" sz="1200" spc="-5">
                <a:latin typeface="Times New Roman"/>
                <a:cs typeface="Times New Roman"/>
              </a:rPr>
              <a:t>based  </a:t>
            </a:r>
            <a:r>
              <a:rPr dirty="0" sz="1200">
                <a:latin typeface="Times New Roman"/>
                <a:cs typeface="Times New Roman"/>
              </a:rPr>
              <a:t>on asset </a:t>
            </a:r>
            <a:r>
              <a:rPr dirty="0" sz="1200" spc="-5">
                <a:latin typeface="Times New Roman"/>
                <a:cs typeface="Times New Roman"/>
              </a:rPr>
              <a:t>ownership (enterprise </a:t>
            </a:r>
            <a:r>
              <a:rPr dirty="0" sz="1200">
                <a:latin typeface="Times New Roman"/>
                <a:cs typeface="Times New Roman"/>
              </a:rPr>
              <a:t>or </a:t>
            </a:r>
            <a:r>
              <a:rPr dirty="0" sz="1200" spc="-5">
                <a:latin typeface="Times New Roman"/>
                <a:cs typeface="Times New Roman"/>
              </a:rPr>
              <a:t>personally owned). Authentication and authorization </a:t>
            </a:r>
            <a:r>
              <a:rPr dirty="0" sz="1200">
                <a:latin typeface="Times New Roman"/>
                <a:cs typeface="Times New Roman"/>
              </a:rPr>
              <a:t>(both  </a:t>
            </a:r>
            <a:r>
              <a:rPr dirty="0" sz="1200" spc="-5">
                <a:latin typeface="Times New Roman"/>
                <a:cs typeface="Times New Roman"/>
              </a:rPr>
              <a:t>subject </a:t>
            </a:r>
            <a:r>
              <a:rPr dirty="0" sz="1200">
                <a:latin typeface="Times New Roman"/>
                <a:cs typeface="Times New Roman"/>
              </a:rPr>
              <a:t>and </a:t>
            </a:r>
            <a:r>
              <a:rPr dirty="0" sz="1200" spc="-5">
                <a:latin typeface="Times New Roman"/>
                <a:cs typeface="Times New Roman"/>
              </a:rPr>
              <a:t>device) </a:t>
            </a:r>
            <a:r>
              <a:rPr dirty="0" sz="1200">
                <a:latin typeface="Times New Roman"/>
                <a:cs typeface="Times New Roman"/>
              </a:rPr>
              <a:t>are </a:t>
            </a:r>
            <a:r>
              <a:rPr dirty="0" sz="1200" spc="-5">
                <a:latin typeface="Times New Roman"/>
                <a:cs typeface="Times New Roman"/>
              </a:rPr>
              <a:t>discrete functions performed before </a:t>
            </a:r>
            <a:r>
              <a:rPr dirty="0" sz="1200">
                <a:latin typeface="Times New Roman"/>
                <a:cs typeface="Times New Roman"/>
              </a:rPr>
              <a:t>a session to an </a:t>
            </a:r>
            <a:r>
              <a:rPr dirty="0" sz="1200" spc="-5">
                <a:latin typeface="Times New Roman"/>
                <a:cs typeface="Times New Roman"/>
              </a:rPr>
              <a:t>enterprise resource is  established. Zero trust is </a:t>
            </a:r>
            <a:r>
              <a:rPr dirty="0" sz="1200">
                <a:latin typeface="Times New Roman"/>
                <a:cs typeface="Times New Roman"/>
              </a:rPr>
              <a:t>a response </a:t>
            </a:r>
            <a:r>
              <a:rPr dirty="0" sz="1200" spc="-5">
                <a:latin typeface="Times New Roman"/>
                <a:cs typeface="Times New Roman"/>
              </a:rPr>
              <a:t>to enterprise network trends </a:t>
            </a:r>
            <a:r>
              <a:rPr dirty="0" sz="1200">
                <a:latin typeface="Times New Roman"/>
                <a:cs typeface="Times New Roman"/>
              </a:rPr>
              <a:t>that </a:t>
            </a:r>
            <a:r>
              <a:rPr dirty="0" sz="1200" spc="-5">
                <a:latin typeface="Times New Roman"/>
                <a:cs typeface="Times New Roman"/>
              </a:rPr>
              <a:t>include remote users, bring  </a:t>
            </a:r>
            <a:r>
              <a:rPr dirty="0" sz="1200">
                <a:latin typeface="Times New Roman"/>
                <a:cs typeface="Times New Roman"/>
              </a:rPr>
              <a:t>your </a:t>
            </a:r>
            <a:r>
              <a:rPr dirty="0" sz="1200" spc="-5">
                <a:latin typeface="Times New Roman"/>
                <a:cs typeface="Times New Roman"/>
              </a:rPr>
              <a:t>own </a:t>
            </a:r>
            <a:r>
              <a:rPr dirty="0" sz="1200">
                <a:latin typeface="Times New Roman"/>
                <a:cs typeface="Times New Roman"/>
              </a:rPr>
              <a:t>device </a:t>
            </a:r>
            <a:r>
              <a:rPr dirty="0" sz="1200" spc="-5">
                <a:latin typeface="Times New Roman"/>
                <a:cs typeface="Times New Roman"/>
              </a:rPr>
              <a:t>(BYOD), </a:t>
            </a:r>
            <a:r>
              <a:rPr dirty="0" sz="1200">
                <a:latin typeface="Times New Roman"/>
                <a:cs typeface="Times New Roman"/>
              </a:rPr>
              <a:t>and </a:t>
            </a:r>
            <a:r>
              <a:rPr dirty="0" sz="1200" spc="-5">
                <a:latin typeface="Times New Roman"/>
                <a:cs typeface="Times New Roman"/>
              </a:rPr>
              <a:t>cloud-based assets </a:t>
            </a:r>
            <a:r>
              <a:rPr dirty="0" sz="1200">
                <a:latin typeface="Times New Roman"/>
                <a:cs typeface="Times New Roman"/>
              </a:rPr>
              <a:t>that </a:t>
            </a:r>
            <a:r>
              <a:rPr dirty="0" sz="1200" spc="-5">
                <a:latin typeface="Times New Roman"/>
                <a:cs typeface="Times New Roman"/>
              </a:rPr>
              <a:t>are </a:t>
            </a:r>
            <a:r>
              <a:rPr dirty="0" sz="1200">
                <a:latin typeface="Times New Roman"/>
                <a:cs typeface="Times New Roman"/>
              </a:rPr>
              <a:t>not </a:t>
            </a:r>
            <a:r>
              <a:rPr dirty="0" sz="1200" spc="-5">
                <a:latin typeface="Times New Roman"/>
                <a:cs typeface="Times New Roman"/>
              </a:rPr>
              <a:t>located within </a:t>
            </a:r>
            <a:r>
              <a:rPr dirty="0" sz="1200">
                <a:latin typeface="Times New Roman"/>
                <a:cs typeface="Times New Roman"/>
              </a:rPr>
              <a:t>an </a:t>
            </a:r>
            <a:r>
              <a:rPr dirty="0" sz="1200" spc="-5">
                <a:latin typeface="Times New Roman"/>
                <a:cs typeface="Times New Roman"/>
              </a:rPr>
              <a:t>enterprise-  owned network boundary. Zero trust </a:t>
            </a:r>
            <a:r>
              <a:rPr dirty="0" sz="1200">
                <a:latin typeface="Times New Roman"/>
                <a:cs typeface="Times New Roman"/>
              </a:rPr>
              <a:t>focuses on </a:t>
            </a:r>
            <a:r>
              <a:rPr dirty="0" sz="1200" spc="-5">
                <a:latin typeface="Times New Roman"/>
                <a:cs typeface="Times New Roman"/>
              </a:rPr>
              <a:t>protecting resources (assets, services,  workflows, network accounts, etc.), </a:t>
            </a:r>
            <a:r>
              <a:rPr dirty="0" sz="1200">
                <a:latin typeface="Times New Roman"/>
                <a:cs typeface="Times New Roman"/>
              </a:rPr>
              <a:t>not </a:t>
            </a:r>
            <a:r>
              <a:rPr dirty="0" sz="1200" spc="-5">
                <a:latin typeface="Times New Roman"/>
                <a:cs typeface="Times New Roman"/>
              </a:rPr>
              <a:t>network segments, </a:t>
            </a:r>
            <a:r>
              <a:rPr dirty="0" sz="1200">
                <a:latin typeface="Times New Roman"/>
                <a:cs typeface="Times New Roman"/>
              </a:rPr>
              <a:t>as the </a:t>
            </a:r>
            <a:r>
              <a:rPr dirty="0" sz="1200" spc="-5">
                <a:latin typeface="Times New Roman"/>
                <a:cs typeface="Times New Roman"/>
              </a:rPr>
              <a:t>network location </a:t>
            </a:r>
            <a:r>
              <a:rPr dirty="0" sz="1200">
                <a:latin typeface="Times New Roman"/>
                <a:cs typeface="Times New Roman"/>
              </a:rPr>
              <a:t>is no longer  seen as </a:t>
            </a:r>
            <a:r>
              <a:rPr dirty="0" sz="1200" spc="-5">
                <a:latin typeface="Times New Roman"/>
                <a:cs typeface="Times New Roman"/>
              </a:rPr>
              <a:t>the prime component </a:t>
            </a:r>
            <a:r>
              <a:rPr dirty="0" sz="1200">
                <a:latin typeface="Times New Roman"/>
                <a:cs typeface="Times New Roman"/>
              </a:rPr>
              <a:t>to the </a:t>
            </a:r>
            <a:r>
              <a:rPr dirty="0" sz="1200" spc="-5">
                <a:latin typeface="Times New Roman"/>
                <a:cs typeface="Times New Roman"/>
              </a:rPr>
              <a:t>security posture </a:t>
            </a:r>
            <a:r>
              <a:rPr dirty="0" sz="1200">
                <a:latin typeface="Times New Roman"/>
                <a:cs typeface="Times New Roman"/>
              </a:rPr>
              <a:t>of </a:t>
            </a:r>
            <a:r>
              <a:rPr dirty="0" sz="1200" spc="-5">
                <a:latin typeface="Times New Roman"/>
                <a:cs typeface="Times New Roman"/>
              </a:rPr>
              <a:t>the resource. This </a:t>
            </a:r>
            <a:r>
              <a:rPr dirty="0" sz="1200">
                <a:latin typeface="Times New Roman"/>
                <a:cs typeface="Times New Roman"/>
              </a:rPr>
              <a:t>document </a:t>
            </a:r>
            <a:r>
              <a:rPr dirty="0" sz="1200" spc="-5">
                <a:latin typeface="Times New Roman"/>
                <a:cs typeface="Times New Roman"/>
              </a:rPr>
              <a:t>contains </a:t>
            </a:r>
            <a:r>
              <a:rPr dirty="0" sz="1200">
                <a:latin typeface="Times New Roman"/>
                <a:cs typeface="Times New Roman"/>
              </a:rPr>
              <a:t>an  </a:t>
            </a:r>
            <a:r>
              <a:rPr dirty="0" sz="1200" spc="-5">
                <a:latin typeface="Times New Roman"/>
                <a:cs typeface="Times New Roman"/>
              </a:rPr>
              <a:t>abstract definition of zero </a:t>
            </a:r>
            <a:r>
              <a:rPr dirty="0" sz="1200">
                <a:latin typeface="Times New Roman"/>
                <a:cs typeface="Times New Roman"/>
              </a:rPr>
              <a:t>trust </a:t>
            </a:r>
            <a:r>
              <a:rPr dirty="0" sz="1200" spc="-5">
                <a:latin typeface="Times New Roman"/>
                <a:cs typeface="Times New Roman"/>
              </a:rPr>
              <a:t>architecture (ZTA) </a:t>
            </a:r>
            <a:r>
              <a:rPr dirty="0" sz="1200">
                <a:latin typeface="Times New Roman"/>
                <a:cs typeface="Times New Roman"/>
              </a:rPr>
              <a:t>and gives </a:t>
            </a:r>
            <a:r>
              <a:rPr dirty="0" sz="1200" spc="-5">
                <a:latin typeface="Times New Roman"/>
                <a:cs typeface="Times New Roman"/>
              </a:rPr>
              <a:t>general deployment models </a:t>
            </a:r>
            <a:r>
              <a:rPr dirty="0" sz="1200">
                <a:latin typeface="Times New Roman"/>
                <a:cs typeface="Times New Roman"/>
              </a:rPr>
              <a:t>and use  cases </a:t>
            </a:r>
            <a:r>
              <a:rPr dirty="0" sz="1200" spc="-5">
                <a:latin typeface="Times New Roman"/>
                <a:cs typeface="Times New Roman"/>
              </a:rPr>
              <a:t>where </a:t>
            </a:r>
            <a:r>
              <a:rPr dirty="0" sz="1200">
                <a:latin typeface="Times New Roman"/>
                <a:cs typeface="Times New Roman"/>
              </a:rPr>
              <a:t>zero </a:t>
            </a:r>
            <a:r>
              <a:rPr dirty="0" sz="1200" spc="-5">
                <a:latin typeface="Times New Roman"/>
                <a:cs typeface="Times New Roman"/>
              </a:rPr>
              <a:t>trust could improve </a:t>
            </a:r>
            <a:r>
              <a:rPr dirty="0" sz="1200">
                <a:latin typeface="Times New Roman"/>
                <a:cs typeface="Times New Roman"/>
              </a:rPr>
              <a:t>an </a:t>
            </a:r>
            <a:r>
              <a:rPr dirty="0" sz="1200" spc="-5">
                <a:latin typeface="Times New Roman"/>
                <a:cs typeface="Times New Roman"/>
              </a:rPr>
              <a:t>enterprise’s overall information technology security  </a:t>
            </a:r>
            <a:r>
              <a:rPr dirty="0" sz="1200">
                <a:latin typeface="Times New Roman"/>
                <a:cs typeface="Times New Roman"/>
              </a:rPr>
              <a:t>posture.</a:t>
            </a:r>
            <a:endParaRPr sz="1200">
              <a:latin typeface="Times New Roman"/>
              <a:cs typeface="Times New Roman"/>
            </a:endParaRPr>
          </a:p>
          <a:p>
            <a:pPr algn="ctr">
              <a:lnSpc>
                <a:spcPct val="100000"/>
              </a:lnSpc>
              <a:spcBef>
                <a:spcPts val="1110"/>
              </a:spcBef>
            </a:pPr>
            <a:r>
              <a:rPr dirty="0" sz="1200" spc="-5" b="1">
                <a:latin typeface="Arial"/>
                <a:cs typeface="Arial"/>
              </a:rPr>
              <a:t>Keywords</a:t>
            </a:r>
            <a:endParaRPr sz="1200">
              <a:latin typeface="Arial"/>
              <a:cs typeface="Arial"/>
            </a:endParaRPr>
          </a:p>
          <a:p>
            <a:pPr marL="12700">
              <a:lnSpc>
                <a:spcPct val="100000"/>
              </a:lnSpc>
              <a:spcBef>
                <a:spcPts val="1135"/>
              </a:spcBef>
            </a:pPr>
            <a:r>
              <a:rPr dirty="0" sz="1200" spc="-5">
                <a:latin typeface="Times New Roman"/>
                <a:cs typeface="Times New Roman"/>
              </a:rPr>
              <a:t>architecture; cybersecurity; enterprise; network security; zero</a:t>
            </a:r>
            <a:r>
              <a:rPr dirty="0" sz="1200" spc="20">
                <a:latin typeface="Times New Roman"/>
                <a:cs typeface="Times New Roman"/>
              </a:rPr>
              <a:t> </a:t>
            </a:r>
            <a:r>
              <a:rPr dirty="0" sz="1200">
                <a:latin typeface="Times New Roman"/>
                <a:cs typeface="Times New Roman"/>
              </a:rPr>
              <a:t>trust.</a:t>
            </a:r>
            <a:endParaRPr sz="1200">
              <a:latin typeface="Times New Roman"/>
              <a:cs typeface="Times New Roman"/>
            </a:endParaRPr>
          </a:p>
        </p:txBody>
      </p:sp>
      <p:sp>
        <p:nvSpPr>
          <p:cNvPr id="7" name="object 7"/>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2</a:t>
            </a:r>
            <a:endParaRPr sz="12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58840" cy="2790825"/>
          </a:xfrm>
          <a:prstGeom prst="rect">
            <a:avLst/>
          </a:prstGeom>
        </p:spPr>
        <p:txBody>
          <a:bodyPr wrap="square" lIns="0" tIns="24765" rIns="0" bIns="0" rtlCol="0" vert="horz">
            <a:spAutoFit/>
          </a:bodyPr>
          <a:lstStyle/>
          <a:p>
            <a:pPr marL="12700" marR="382905">
              <a:lnSpc>
                <a:spcPts val="1380"/>
              </a:lnSpc>
              <a:spcBef>
                <a:spcPts val="195"/>
              </a:spcBef>
            </a:pPr>
            <a:r>
              <a:rPr dirty="0" sz="1200" spc="-5">
                <a:latin typeface="Times New Roman"/>
                <a:cs typeface="Times New Roman"/>
              </a:rPr>
              <a:t>ZTA </a:t>
            </a:r>
            <a:r>
              <a:rPr dirty="0" sz="1200">
                <a:latin typeface="Times New Roman"/>
                <a:cs typeface="Times New Roman"/>
              </a:rPr>
              <a:t>is an open </a:t>
            </a:r>
            <a:r>
              <a:rPr dirty="0" sz="1200" spc="-5">
                <a:latin typeface="Times New Roman"/>
                <a:cs typeface="Times New Roman"/>
              </a:rPr>
              <a:t>issue. </a:t>
            </a:r>
            <a:r>
              <a:rPr dirty="0" sz="1200">
                <a:latin typeface="Times New Roman"/>
                <a:cs typeface="Times New Roman"/>
              </a:rPr>
              <a:t>It is </a:t>
            </a:r>
            <a:r>
              <a:rPr dirty="0" sz="1200" spc="-5">
                <a:latin typeface="Times New Roman"/>
                <a:cs typeface="Times New Roman"/>
              </a:rPr>
              <a:t>assumed that most automated technology systems will use some  </a:t>
            </a:r>
            <a:r>
              <a:rPr dirty="0" sz="1200">
                <a:latin typeface="Times New Roman"/>
                <a:cs typeface="Times New Roman"/>
              </a:rPr>
              <a:t>means to </a:t>
            </a:r>
            <a:r>
              <a:rPr dirty="0" sz="1200" spc="-5">
                <a:latin typeface="Times New Roman"/>
                <a:cs typeface="Times New Roman"/>
              </a:rPr>
              <a:t>authenticate when </a:t>
            </a:r>
            <a:r>
              <a:rPr dirty="0" sz="1200">
                <a:latin typeface="Times New Roman"/>
                <a:cs typeface="Times New Roman"/>
              </a:rPr>
              <a:t>using an </a:t>
            </a:r>
            <a:r>
              <a:rPr dirty="0" sz="1200" spc="-5">
                <a:latin typeface="Times New Roman"/>
                <a:cs typeface="Times New Roman"/>
              </a:rPr>
              <a:t>API </a:t>
            </a:r>
            <a:r>
              <a:rPr dirty="0" sz="1200">
                <a:latin typeface="Times New Roman"/>
                <a:cs typeface="Times New Roman"/>
              </a:rPr>
              <a:t>to </a:t>
            </a:r>
            <a:r>
              <a:rPr dirty="0" sz="1200" spc="-5">
                <a:latin typeface="Times New Roman"/>
                <a:cs typeface="Times New Roman"/>
              </a:rPr>
              <a:t>resource</a:t>
            </a:r>
            <a:r>
              <a:rPr dirty="0" sz="1200">
                <a:latin typeface="Times New Roman"/>
                <a:cs typeface="Times New Roman"/>
              </a:rPr>
              <a:t> </a:t>
            </a:r>
            <a:r>
              <a:rPr dirty="0" sz="1200" spc="-5">
                <a:latin typeface="Times New Roman"/>
                <a:cs typeface="Times New Roman"/>
              </a:rPr>
              <a:t>components.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33655">
              <a:lnSpc>
                <a:spcPts val="1380"/>
              </a:lnSpc>
            </a:pPr>
            <a:r>
              <a:rPr dirty="0" sz="1200" spc="-5">
                <a:latin typeface="Times New Roman"/>
                <a:cs typeface="Times New Roman"/>
              </a:rPr>
              <a:t>The </a:t>
            </a:r>
            <a:r>
              <a:rPr dirty="0" sz="1200">
                <a:latin typeface="Times New Roman"/>
                <a:cs typeface="Times New Roman"/>
              </a:rPr>
              <a:t>biggest risk </a:t>
            </a:r>
            <a:r>
              <a:rPr dirty="0" sz="1200" spc="-5">
                <a:latin typeface="Times New Roman"/>
                <a:cs typeface="Times New Roman"/>
              </a:rPr>
              <a:t>when using automated technology </a:t>
            </a:r>
            <a:r>
              <a:rPr dirty="0" sz="1200">
                <a:latin typeface="Times New Roman"/>
                <a:cs typeface="Times New Roman"/>
              </a:rPr>
              <a:t>for </a:t>
            </a:r>
            <a:r>
              <a:rPr dirty="0" sz="1200" spc="-5">
                <a:latin typeface="Times New Roman"/>
                <a:cs typeface="Times New Roman"/>
              </a:rPr>
              <a:t>configuration </a:t>
            </a:r>
            <a:r>
              <a:rPr dirty="0" sz="1200">
                <a:latin typeface="Times New Roman"/>
                <a:cs typeface="Times New Roman"/>
              </a:rPr>
              <a:t>and policy </a:t>
            </a:r>
            <a:r>
              <a:rPr dirty="0" sz="1200" spc="-5">
                <a:latin typeface="Times New Roman"/>
                <a:cs typeface="Times New Roman"/>
              </a:rPr>
              <a:t>enforcement </a:t>
            </a:r>
            <a:r>
              <a:rPr dirty="0" sz="1200">
                <a:latin typeface="Times New Roman"/>
                <a:cs typeface="Times New Roman"/>
              </a:rPr>
              <a:t>is  the </a:t>
            </a:r>
            <a:r>
              <a:rPr dirty="0" sz="1200" spc="-5">
                <a:latin typeface="Times New Roman"/>
                <a:cs typeface="Times New Roman"/>
              </a:rPr>
              <a:t>possibility </a:t>
            </a:r>
            <a:r>
              <a:rPr dirty="0" sz="1200">
                <a:latin typeface="Times New Roman"/>
                <a:cs typeface="Times New Roman"/>
              </a:rPr>
              <a:t>of </a:t>
            </a:r>
            <a:r>
              <a:rPr dirty="0" sz="1200" spc="-5">
                <a:latin typeface="Times New Roman"/>
                <a:cs typeface="Times New Roman"/>
              </a:rPr>
              <a:t>false positives (innocuous actions mistaken </a:t>
            </a:r>
            <a:r>
              <a:rPr dirty="0" sz="1200">
                <a:latin typeface="Times New Roman"/>
                <a:cs typeface="Times New Roman"/>
              </a:rPr>
              <a:t>for </a:t>
            </a:r>
            <a:r>
              <a:rPr dirty="0" sz="1200" spc="-5">
                <a:latin typeface="Times New Roman"/>
                <a:cs typeface="Times New Roman"/>
              </a:rPr>
              <a:t>attacks) </a:t>
            </a:r>
            <a:r>
              <a:rPr dirty="0" sz="1200">
                <a:latin typeface="Times New Roman"/>
                <a:cs typeface="Times New Roman"/>
              </a:rPr>
              <a:t>and </a:t>
            </a:r>
            <a:r>
              <a:rPr dirty="0" sz="1200" spc="-5">
                <a:latin typeface="Times New Roman"/>
                <a:cs typeface="Times New Roman"/>
              </a:rPr>
              <a:t>false negatives  (attacks mistaken </a:t>
            </a:r>
            <a:r>
              <a:rPr dirty="0" sz="1200">
                <a:latin typeface="Times New Roman"/>
                <a:cs typeface="Times New Roman"/>
              </a:rPr>
              <a:t>for </a:t>
            </a:r>
            <a:r>
              <a:rPr dirty="0" sz="1200" spc="-5">
                <a:latin typeface="Times New Roman"/>
                <a:cs typeface="Times New Roman"/>
              </a:rPr>
              <a:t>normal activity) impacting the security posture of </a:t>
            </a:r>
            <a:r>
              <a:rPr dirty="0" sz="1200">
                <a:latin typeface="Times New Roman"/>
                <a:cs typeface="Times New Roman"/>
              </a:rPr>
              <a:t>the </a:t>
            </a:r>
            <a:r>
              <a:rPr dirty="0" sz="1200" spc="-5">
                <a:latin typeface="Times New Roman"/>
                <a:cs typeface="Times New Roman"/>
              </a:rPr>
              <a:t>enterprise. This </a:t>
            </a:r>
            <a:r>
              <a:rPr dirty="0" sz="1200">
                <a:latin typeface="Times New Roman"/>
                <a:cs typeface="Times New Roman"/>
              </a:rPr>
              <a:t>can  be reduced </a:t>
            </a:r>
            <a:r>
              <a:rPr dirty="0" sz="1200" spc="-5">
                <a:latin typeface="Times New Roman"/>
                <a:cs typeface="Times New Roman"/>
              </a:rPr>
              <a:t>with regular retuning analysis </a:t>
            </a:r>
            <a:r>
              <a:rPr dirty="0" sz="1200">
                <a:latin typeface="Times New Roman"/>
                <a:cs typeface="Times New Roman"/>
              </a:rPr>
              <a:t>to </a:t>
            </a:r>
            <a:r>
              <a:rPr dirty="0" sz="1200" spc="-5">
                <a:latin typeface="Times New Roman"/>
                <a:cs typeface="Times New Roman"/>
              </a:rPr>
              <a:t>correct mistaken decisions and improve the decision  </a:t>
            </a:r>
            <a:r>
              <a:rPr dirty="0" sz="1200">
                <a:latin typeface="Times New Roman"/>
                <a:cs typeface="Times New Roman"/>
              </a:rPr>
              <a:t>process.</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5080">
              <a:lnSpc>
                <a:spcPts val="1380"/>
              </a:lnSpc>
            </a:pPr>
            <a:r>
              <a:rPr dirty="0" sz="1200" spc="-5">
                <a:latin typeface="Times New Roman"/>
                <a:cs typeface="Times New Roman"/>
              </a:rPr>
              <a:t>The associated </a:t>
            </a:r>
            <a:r>
              <a:rPr dirty="0" sz="1200">
                <a:latin typeface="Times New Roman"/>
                <a:cs typeface="Times New Roman"/>
              </a:rPr>
              <a:t>risk is </a:t>
            </a:r>
            <a:r>
              <a:rPr dirty="0" sz="1200" spc="-5">
                <a:latin typeface="Times New Roman"/>
                <a:cs typeface="Times New Roman"/>
              </a:rPr>
              <a:t>that </a:t>
            </a:r>
            <a:r>
              <a:rPr dirty="0" sz="1200">
                <a:latin typeface="Times New Roman"/>
                <a:cs typeface="Times New Roman"/>
              </a:rPr>
              <a:t>an </a:t>
            </a:r>
            <a:r>
              <a:rPr dirty="0" sz="1200" spc="-5">
                <a:latin typeface="Times New Roman"/>
                <a:cs typeface="Times New Roman"/>
              </a:rPr>
              <a:t>attacker will </a:t>
            </a:r>
            <a:r>
              <a:rPr dirty="0" sz="1200">
                <a:latin typeface="Times New Roman"/>
                <a:cs typeface="Times New Roman"/>
              </a:rPr>
              <a:t>be </a:t>
            </a:r>
            <a:r>
              <a:rPr dirty="0" sz="1200" spc="-5">
                <a:latin typeface="Times New Roman"/>
                <a:cs typeface="Times New Roman"/>
              </a:rPr>
              <a:t>able </a:t>
            </a:r>
            <a:r>
              <a:rPr dirty="0" sz="1200">
                <a:latin typeface="Times New Roman"/>
                <a:cs typeface="Times New Roman"/>
              </a:rPr>
              <a:t>to induce </a:t>
            </a:r>
            <a:r>
              <a:rPr dirty="0" sz="1200" spc="-5">
                <a:latin typeface="Times New Roman"/>
                <a:cs typeface="Times New Roman"/>
              </a:rPr>
              <a:t>or </a:t>
            </a:r>
            <a:r>
              <a:rPr dirty="0" sz="1200">
                <a:latin typeface="Times New Roman"/>
                <a:cs typeface="Times New Roman"/>
              </a:rPr>
              <a:t>coerce an </a:t>
            </a:r>
            <a:r>
              <a:rPr dirty="0" sz="1200" spc="-5">
                <a:latin typeface="Times New Roman"/>
                <a:cs typeface="Times New Roman"/>
              </a:rPr>
              <a:t>NPE </a:t>
            </a:r>
            <a:r>
              <a:rPr dirty="0" sz="1200">
                <a:latin typeface="Times New Roman"/>
                <a:cs typeface="Times New Roman"/>
              </a:rPr>
              <a:t>to </a:t>
            </a:r>
            <a:r>
              <a:rPr dirty="0" sz="1200" spc="-5">
                <a:latin typeface="Times New Roman"/>
                <a:cs typeface="Times New Roman"/>
              </a:rPr>
              <a:t>perform some  </a:t>
            </a:r>
            <a:r>
              <a:rPr dirty="0" sz="1200">
                <a:latin typeface="Times New Roman"/>
                <a:cs typeface="Times New Roman"/>
              </a:rPr>
              <a:t>task </a:t>
            </a:r>
            <a:r>
              <a:rPr dirty="0" sz="1200" spc="-5">
                <a:latin typeface="Times New Roman"/>
                <a:cs typeface="Times New Roman"/>
              </a:rPr>
              <a:t>that the attacker </a:t>
            </a:r>
            <a:r>
              <a:rPr dirty="0" sz="1200">
                <a:latin typeface="Times New Roman"/>
                <a:cs typeface="Times New Roman"/>
              </a:rPr>
              <a:t>is </a:t>
            </a:r>
            <a:r>
              <a:rPr dirty="0" sz="1200" spc="-5">
                <a:latin typeface="Times New Roman"/>
                <a:cs typeface="Times New Roman"/>
              </a:rPr>
              <a:t>not privileged </a:t>
            </a:r>
            <a:r>
              <a:rPr dirty="0" sz="1200">
                <a:latin typeface="Times New Roman"/>
                <a:cs typeface="Times New Roman"/>
              </a:rPr>
              <a:t>to </a:t>
            </a:r>
            <a:r>
              <a:rPr dirty="0" sz="1200" spc="-5">
                <a:latin typeface="Times New Roman"/>
                <a:cs typeface="Times New Roman"/>
              </a:rPr>
              <a:t>perform. The software </a:t>
            </a:r>
            <a:r>
              <a:rPr dirty="0" sz="1200">
                <a:latin typeface="Times New Roman"/>
                <a:cs typeface="Times New Roman"/>
              </a:rPr>
              <a:t>agent may have a </a:t>
            </a:r>
            <a:r>
              <a:rPr dirty="0" sz="1200" spc="-5">
                <a:latin typeface="Times New Roman"/>
                <a:cs typeface="Times New Roman"/>
              </a:rPr>
              <a:t>lower </a:t>
            </a:r>
            <a:r>
              <a:rPr dirty="0" sz="1200">
                <a:latin typeface="Times New Roman"/>
                <a:cs typeface="Times New Roman"/>
              </a:rPr>
              <a:t>bar for  </a:t>
            </a:r>
            <a:r>
              <a:rPr dirty="0" sz="1200" spc="-5">
                <a:latin typeface="Times New Roman"/>
                <a:cs typeface="Times New Roman"/>
              </a:rPr>
              <a:t>authentication </a:t>
            </a:r>
            <a:r>
              <a:rPr dirty="0" sz="1200">
                <a:latin typeface="Times New Roman"/>
                <a:cs typeface="Times New Roman"/>
              </a:rPr>
              <a:t>(e.g., </a:t>
            </a:r>
            <a:r>
              <a:rPr dirty="0" sz="1200" spc="-5">
                <a:latin typeface="Times New Roman"/>
                <a:cs typeface="Times New Roman"/>
              </a:rPr>
              <a:t>API </a:t>
            </a:r>
            <a:r>
              <a:rPr dirty="0" sz="1200">
                <a:latin typeface="Times New Roman"/>
                <a:cs typeface="Times New Roman"/>
              </a:rPr>
              <a:t>key </a:t>
            </a:r>
            <a:r>
              <a:rPr dirty="0" sz="1200" spc="-5">
                <a:latin typeface="Times New Roman"/>
                <a:cs typeface="Times New Roman"/>
              </a:rPr>
              <a:t>versus MFA) </a:t>
            </a:r>
            <a:r>
              <a:rPr dirty="0" sz="1200">
                <a:latin typeface="Times New Roman"/>
                <a:cs typeface="Times New Roman"/>
              </a:rPr>
              <a:t>to </a:t>
            </a:r>
            <a:r>
              <a:rPr dirty="0" sz="1200" spc="-5">
                <a:latin typeface="Times New Roman"/>
                <a:cs typeface="Times New Roman"/>
              </a:rPr>
              <a:t>perform administrative or security-related </a:t>
            </a:r>
            <a:r>
              <a:rPr dirty="0" sz="1200">
                <a:latin typeface="Times New Roman"/>
                <a:cs typeface="Times New Roman"/>
              </a:rPr>
              <a:t>tasks  </a:t>
            </a:r>
            <a:r>
              <a:rPr dirty="0" sz="1200" spc="-5">
                <a:latin typeface="Times New Roman"/>
                <a:cs typeface="Times New Roman"/>
              </a:rPr>
              <a:t>compared with </a:t>
            </a:r>
            <a:r>
              <a:rPr dirty="0" sz="1200">
                <a:latin typeface="Times New Roman"/>
                <a:cs typeface="Times New Roman"/>
              </a:rPr>
              <a:t>a </a:t>
            </a:r>
            <a:r>
              <a:rPr dirty="0" sz="1200" spc="-5">
                <a:latin typeface="Times New Roman"/>
                <a:cs typeface="Times New Roman"/>
              </a:rPr>
              <a:t>human </a:t>
            </a:r>
            <a:r>
              <a:rPr dirty="0" sz="1200">
                <a:latin typeface="Times New Roman"/>
                <a:cs typeface="Times New Roman"/>
              </a:rPr>
              <a:t>user. </a:t>
            </a:r>
            <a:r>
              <a:rPr dirty="0" sz="1200" spc="-5">
                <a:latin typeface="Times New Roman"/>
                <a:cs typeface="Times New Roman"/>
              </a:rPr>
              <a:t>If </a:t>
            </a:r>
            <a:r>
              <a:rPr dirty="0" sz="1200">
                <a:latin typeface="Times New Roman"/>
                <a:cs typeface="Times New Roman"/>
              </a:rPr>
              <a:t>an </a:t>
            </a:r>
            <a:r>
              <a:rPr dirty="0" sz="1200" spc="-5">
                <a:latin typeface="Times New Roman"/>
                <a:cs typeface="Times New Roman"/>
              </a:rPr>
              <a:t>attacker </a:t>
            </a:r>
            <a:r>
              <a:rPr dirty="0" sz="1200">
                <a:latin typeface="Times New Roman"/>
                <a:cs typeface="Times New Roman"/>
              </a:rPr>
              <a:t>can </a:t>
            </a:r>
            <a:r>
              <a:rPr dirty="0" sz="1200" spc="-5">
                <a:latin typeface="Times New Roman"/>
                <a:cs typeface="Times New Roman"/>
              </a:rPr>
              <a:t>interact with the </a:t>
            </a:r>
            <a:r>
              <a:rPr dirty="0" sz="1200">
                <a:latin typeface="Times New Roman"/>
                <a:cs typeface="Times New Roman"/>
              </a:rPr>
              <a:t>agent, </a:t>
            </a:r>
            <a:r>
              <a:rPr dirty="0" sz="1200" spc="-5">
                <a:latin typeface="Times New Roman"/>
                <a:cs typeface="Times New Roman"/>
              </a:rPr>
              <a:t>they could theoretically  trick </a:t>
            </a:r>
            <a:r>
              <a:rPr dirty="0" sz="1200">
                <a:latin typeface="Times New Roman"/>
                <a:cs typeface="Times New Roman"/>
              </a:rPr>
              <a:t>the </a:t>
            </a:r>
            <a:r>
              <a:rPr dirty="0" sz="1200" spc="-5">
                <a:latin typeface="Times New Roman"/>
                <a:cs typeface="Times New Roman"/>
              </a:rPr>
              <a:t>agent </a:t>
            </a:r>
            <a:r>
              <a:rPr dirty="0" sz="1200">
                <a:latin typeface="Times New Roman"/>
                <a:cs typeface="Times New Roman"/>
              </a:rPr>
              <a:t>into </a:t>
            </a:r>
            <a:r>
              <a:rPr dirty="0" sz="1200" spc="-5">
                <a:latin typeface="Times New Roman"/>
                <a:cs typeface="Times New Roman"/>
              </a:rPr>
              <a:t>allowing </a:t>
            </a:r>
            <a:r>
              <a:rPr dirty="0" sz="1200">
                <a:latin typeface="Times New Roman"/>
                <a:cs typeface="Times New Roman"/>
              </a:rPr>
              <a:t>the </a:t>
            </a:r>
            <a:r>
              <a:rPr dirty="0" sz="1200" spc="-5">
                <a:latin typeface="Times New Roman"/>
                <a:cs typeface="Times New Roman"/>
              </a:rPr>
              <a:t>attacker greater access </a:t>
            </a:r>
            <a:r>
              <a:rPr dirty="0" sz="1200">
                <a:latin typeface="Times New Roman"/>
                <a:cs typeface="Times New Roman"/>
              </a:rPr>
              <a:t>or into </a:t>
            </a:r>
            <a:r>
              <a:rPr dirty="0" sz="1200" spc="-5">
                <a:latin typeface="Times New Roman"/>
                <a:cs typeface="Times New Roman"/>
              </a:rPr>
              <a:t>performing </a:t>
            </a:r>
            <a:r>
              <a:rPr dirty="0" sz="1200">
                <a:latin typeface="Times New Roman"/>
                <a:cs typeface="Times New Roman"/>
              </a:rPr>
              <a:t>some </a:t>
            </a:r>
            <a:r>
              <a:rPr dirty="0" sz="1200" spc="-5">
                <a:latin typeface="Times New Roman"/>
                <a:cs typeface="Times New Roman"/>
              </a:rPr>
              <a:t>task on </a:t>
            </a:r>
            <a:r>
              <a:rPr dirty="0" sz="1200">
                <a:latin typeface="Times New Roman"/>
                <a:cs typeface="Times New Roman"/>
              </a:rPr>
              <a:t>behalf </a:t>
            </a:r>
            <a:r>
              <a:rPr dirty="0" sz="1200" spc="-5">
                <a:latin typeface="Times New Roman"/>
                <a:cs typeface="Times New Roman"/>
              </a:rPr>
              <a:t>of  </a:t>
            </a:r>
            <a:r>
              <a:rPr dirty="0" sz="1200">
                <a:latin typeface="Times New Roman"/>
                <a:cs typeface="Times New Roman"/>
              </a:rPr>
              <a:t>the </a:t>
            </a:r>
            <a:r>
              <a:rPr dirty="0" sz="1200" spc="-5">
                <a:latin typeface="Times New Roman"/>
                <a:cs typeface="Times New Roman"/>
              </a:rPr>
              <a:t>attacker. There </a:t>
            </a:r>
            <a:r>
              <a:rPr dirty="0" sz="1200">
                <a:latin typeface="Times New Roman"/>
                <a:cs typeface="Times New Roman"/>
              </a:rPr>
              <a:t>is </a:t>
            </a:r>
            <a:r>
              <a:rPr dirty="0" sz="1200" spc="-5">
                <a:latin typeface="Times New Roman"/>
                <a:cs typeface="Times New Roman"/>
              </a:rPr>
              <a:t>also </a:t>
            </a:r>
            <a:r>
              <a:rPr dirty="0" sz="1200">
                <a:latin typeface="Times New Roman"/>
                <a:cs typeface="Times New Roman"/>
              </a:rPr>
              <a:t>a risk that an </a:t>
            </a:r>
            <a:r>
              <a:rPr dirty="0" sz="1200" spc="-5">
                <a:latin typeface="Times New Roman"/>
                <a:cs typeface="Times New Roman"/>
              </a:rPr>
              <a:t>attacker could </a:t>
            </a:r>
            <a:r>
              <a:rPr dirty="0" sz="1200">
                <a:latin typeface="Times New Roman"/>
                <a:cs typeface="Times New Roman"/>
              </a:rPr>
              <a:t>gain </a:t>
            </a:r>
            <a:r>
              <a:rPr dirty="0" sz="1200" spc="-5">
                <a:latin typeface="Times New Roman"/>
                <a:cs typeface="Times New Roman"/>
              </a:rPr>
              <a:t>access </a:t>
            </a:r>
            <a:r>
              <a:rPr dirty="0" sz="1200">
                <a:latin typeface="Times New Roman"/>
                <a:cs typeface="Times New Roman"/>
              </a:rPr>
              <a:t>to a </a:t>
            </a:r>
            <a:r>
              <a:rPr dirty="0" sz="1200" spc="-5">
                <a:latin typeface="Times New Roman"/>
                <a:cs typeface="Times New Roman"/>
              </a:rPr>
              <a:t>software agent’s  credentials and impersonate the </a:t>
            </a:r>
            <a:r>
              <a:rPr dirty="0" sz="1200">
                <a:latin typeface="Times New Roman"/>
                <a:cs typeface="Times New Roman"/>
              </a:rPr>
              <a:t>agent </a:t>
            </a:r>
            <a:r>
              <a:rPr dirty="0" sz="1200" spc="-5">
                <a:latin typeface="Times New Roman"/>
                <a:cs typeface="Times New Roman"/>
              </a:rPr>
              <a:t>when performing</a:t>
            </a:r>
            <a:r>
              <a:rPr dirty="0" sz="1200" spc="25">
                <a:latin typeface="Times New Roman"/>
                <a:cs typeface="Times New Roman"/>
              </a:rPr>
              <a:t> </a:t>
            </a:r>
            <a:r>
              <a:rPr dirty="0" sz="1200" spc="-5">
                <a:latin typeface="Times New Roman"/>
                <a:cs typeface="Times New Roman"/>
              </a:rPr>
              <a:t>tasks.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p:nvPr/>
        </p:nvSpPr>
        <p:spPr>
          <a:xfrm>
            <a:off x="845058" y="938022"/>
            <a:ext cx="6082665" cy="187960"/>
          </a:xfrm>
          <a:custGeom>
            <a:avLst/>
            <a:gdLst/>
            <a:ahLst/>
            <a:cxnLst/>
            <a:rect l="l" t="t" r="r" b="b"/>
            <a:pathLst>
              <a:path w="6082665" h="187959">
                <a:moveTo>
                  <a:pt x="0" y="187451"/>
                </a:moveTo>
                <a:lnTo>
                  <a:pt x="6082284" y="187451"/>
                </a:lnTo>
                <a:lnTo>
                  <a:pt x="6082284" y="0"/>
                </a:lnTo>
                <a:lnTo>
                  <a:pt x="0" y="0"/>
                </a:lnTo>
                <a:lnTo>
                  <a:pt x="0" y="187451"/>
                </a:lnTo>
                <a:close/>
              </a:path>
            </a:pathLst>
          </a:custGeom>
          <a:solidFill>
            <a:srgbClr val="000000"/>
          </a:solidFill>
        </p:spPr>
        <p:txBody>
          <a:bodyPr wrap="square" lIns="0" tIns="0" rIns="0" bIns="0" rtlCol="0"/>
          <a:lstStyle/>
          <a:p/>
        </p:txBody>
      </p:sp>
      <p:sp>
        <p:nvSpPr>
          <p:cNvPr id="7" name="object 7"/>
          <p:cNvSpPr/>
          <p:nvPr/>
        </p:nvSpPr>
        <p:spPr>
          <a:xfrm>
            <a:off x="845058" y="934967"/>
            <a:ext cx="6082665" cy="0"/>
          </a:xfrm>
          <a:custGeom>
            <a:avLst/>
            <a:gdLst/>
            <a:ahLst/>
            <a:cxnLst/>
            <a:rect l="l" t="t" r="r" b="b"/>
            <a:pathLst>
              <a:path w="6082665" h="0">
                <a:moveTo>
                  <a:pt x="0" y="0"/>
                </a:moveTo>
                <a:lnTo>
                  <a:pt x="6082296" y="0"/>
                </a:lnTo>
              </a:path>
            </a:pathLst>
          </a:custGeom>
          <a:ln w="6108">
            <a:solidFill>
              <a:srgbClr val="000000"/>
            </a:solidFill>
          </a:ln>
        </p:spPr>
        <p:txBody>
          <a:bodyPr wrap="square" lIns="0" tIns="0" rIns="0" bIns="0" rtlCol="0"/>
          <a:lstStyle/>
          <a:p/>
        </p:txBody>
      </p:sp>
      <p:sp>
        <p:nvSpPr>
          <p:cNvPr id="8" name="object 8"/>
          <p:cNvSpPr/>
          <p:nvPr/>
        </p:nvSpPr>
        <p:spPr>
          <a:xfrm>
            <a:off x="845058" y="1125474"/>
            <a:ext cx="6082665" cy="187960"/>
          </a:xfrm>
          <a:custGeom>
            <a:avLst/>
            <a:gdLst/>
            <a:ahLst/>
            <a:cxnLst/>
            <a:rect l="l" t="t" r="r" b="b"/>
            <a:pathLst>
              <a:path w="6082665" h="187959">
                <a:moveTo>
                  <a:pt x="0" y="187451"/>
                </a:moveTo>
                <a:lnTo>
                  <a:pt x="6082284" y="187451"/>
                </a:lnTo>
                <a:lnTo>
                  <a:pt x="6082284" y="0"/>
                </a:lnTo>
                <a:lnTo>
                  <a:pt x="0" y="0"/>
                </a:lnTo>
                <a:lnTo>
                  <a:pt x="0" y="187451"/>
                </a:lnTo>
                <a:close/>
              </a:path>
            </a:pathLst>
          </a:custGeom>
          <a:solidFill>
            <a:srgbClr val="000000"/>
          </a:solidFill>
        </p:spPr>
        <p:txBody>
          <a:bodyPr wrap="square" lIns="0" tIns="0" rIns="0" bIns="0" rtlCol="0"/>
          <a:lstStyle/>
          <a:p/>
        </p:txBody>
      </p:sp>
      <p:sp>
        <p:nvSpPr>
          <p:cNvPr id="9" name="object 9"/>
          <p:cNvSpPr/>
          <p:nvPr/>
        </p:nvSpPr>
        <p:spPr>
          <a:xfrm>
            <a:off x="845058" y="1315974"/>
            <a:ext cx="6082665" cy="0"/>
          </a:xfrm>
          <a:custGeom>
            <a:avLst/>
            <a:gdLst/>
            <a:ahLst/>
            <a:cxnLst/>
            <a:rect l="l" t="t" r="r" b="b"/>
            <a:pathLst>
              <a:path w="6082665" h="0">
                <a:moveTo>
                  <a:pt x="0" y="0"/>
                </a:moveTo>
                <a:lnTo>
                  <a:pt x="6082296" y="0"/>
                </a:lnTo>
              </a:path>
            </a:pathLst>
          </a:custGeom>
          <a:ln w="6096">
            <a:solidFill>
              <a:srgbClr val="000000"/>
            </a:solidFill>
          </a:ln>
        </p:spPr>
        <p:txBody>
          <a:bodyPr wrap="square" lIns="0" tIns="0" rIns="0" bIns="0" rtlCol="0"/>
          <a:lstStyle/>
          <a:p/>
        </p:txBody>
      </p:sp>
      <p:sp>
        <p:nvSpPr>
          <p:cNvPr id="10" name="object 10"/>
          <p:cNvSpPr/>
          <p:nvPr/>
        </p:nvSpPr>
        <p:spPr>
          <a:xfrm>
            <a:off x="842010" y="931913"/>
            <a:ext cx="0" cy="387350"/>
          </a:xfrm>
          <a:custGeom>
            <a:avLst/>
            <a:gdLst/>
            <a:ahLst/>
            <a:cxnLst/>
            <a:rect l="l" t="t" r="r" b="b"/>
            <a:pathLst>
              <a:path w="0" h="387350">
                <a:moveTo>
                  <a:pt x="0" y="0"/>
                </a:moveTo>
                <a:lnTo>
                  <a:pt x="0" y="387108"/>
                </a:lnTo>
              </a:path>
            </a:pathLst>
          </a:custGeom>
          <a:ln w="6096">
            <a:solidFill>
              <a:srgbClr val="000000"/>
            </a:solidFill>
          </a:ln>
        </p:spPr>
        <p:txBody>
          <a:bodyPr wrap="square" lIns="0" tIns="0" rIns="0" bIns="0" rtlCol="0"/>
          <a:lstStyle/>
          <a:p/>
        </p:txBody>
      </p:sp>
      <p:sp>
        <p:nvSpPr>
          <p:cNvPr id="11" name="object 11"/>
          <p:cNvSpPr/>
          <p:nvPr/>
        </p:nvSpPr>
        <p:spPr>
          <a:xfrm>
            <a:off x="6930390" y="931913"/>
            <a:ext cx="0" cy="387350"/>
          </a:xfrm>
          <a:custGeom>
            <a:avLst/>
            <a:gdLst/>
            <a:ahLst/>
            <a:cxnLst/>
            <a:rect l="l" t="t" r="r" b="b"/>
            <a:pathLst>
              <a:path w="0" h="387350">
                <a:moveTo>
                  <a:pt x="0" y="0"/>
                </a:moveTo>
                <a:lnTo>
                  <a:pt x="0" y="387108"/>
                </a:lnTo>
              </a:path>
            </a:pathLst>
          </a:custGeom>
          <a:ln w="6096">
            <a:solidFill>
              <a:srgbClr val="000000"/>
            </a:solidFill>
          </a:ln>
        </p:spPr>
        <p:txBody>
          <a:bodyPr wrap="square" lIns="0" tIns="0" rIns="0" bIns="0" rtlCol="0"/>
          <a:lstStyle/>
          <a:p/>
        </p:txBody>
      </p:sp>
      <p:sp>
        <p:nvSpPr>
          <p:cNvPr id="12" name="object 12"/>
          <p:cNvSpPr txBox="1"/>
          <p:nvPr/>
        </p:nvSpPr>
        <p:spPr>
          <a:xfrm>
            <a:off x="901700" y="928369"/>
            <a:ext cx="5958840" cy="7923530"/>
          </a:xfrm>
          <a:prstGeom prst="rect">
            <a:avLst/>
          </a:prstGeom>
        </p:spPr>
        <p:txBody>
          <a:bodyPr wrap="square" lIns="0" tIns="24765" rIns="0" bIns="0" rtlCol="0" vert="horz">
            <a:spAutoFit/>
          </a:bodyPr>
          <a:lstStyle/>
          <a:p>
            <a:pPr marL="377825" marR="424180" indent="-365760">
              <a:lnSpc>
                <a:spcPts val="1380"/>
              </a:lnSpc>
              <a:spcBef>
                <a:spcPts val="195"/>
              </a:spcBef>
              <a:buAutoNum type="arabicPlain" startAt="6"/>
              <a:tabLst>
                <a:tab pos="377825" algn="l"/>
                <a:tab pos="378460" algn="l"/>
              </a:tabLst>
            </a:pPr>
            <a:r>
              <a:rPr dirty="0" sz="1200" spc="-5" b="1">
                <a:solidFill>
                  <a:srgbClr val="FFFFFF"/>
                </a:solidFill>
                <a:latin typeface="Arial"/>
                <a:cs typeface="Arial"/>
              </a:rPr>
              <a:t>Zero Trust Architecture and Possible Interactions </a:t>
            </a:r>
            <a:r>
              <a:rPr dirty="0" sz="1200" b="1">
                <a:solidFill>
                  <a:srgbClr val="FFFFFF"/>
                </a:solidFill>
                <a:latin typeface="Arial"/>
                <a:cs typeface="Arial"/>
              </a:rPr>
              <a:t>with </a:t>
            </a:r>
            <a:r>
              <a:rPr dirty="0" sz="1200" spc="-5" b="1">
                <a:solidFill>
                  <a:srgbClr val="FFFFFF"/>
                </a:solidFill>
                <a:latin typeface="Arial"/>
                <a:cs typeface="Arial"/>
              </a:rPr>
              <a:t>Existing Federal  Guidance</a:t>
            </a:r>
            <a:endParaRPr sz="1200">
              <a:latin typeface="Arial"/>
              <a:cs typeface="Arial"/>
            </a:endParaRPr>
          </a:p>
          <a:p>
            <a:pPr>
              <a:lnSpc>
                <a:spcPct val="100000"/>
              </a:lnSpc>
              <a:spcBef>
                <a:spcPts val="40"/>
              </a:spcBef>
              <a:buClr>
                <a:srgbClr val="FFFFFF"/>
              </a:buClr>
              <a:buFont typeface="Arial"/>
              <a:buAutoNum type="arabicPlain" startAt="6"/>
            </a:pPr>
            <a:endParaRPr sz="1100">
              <a:latin typeface="Arial"/>
              <a:cs typeface="Arial"/>
            </a:endParaRPr>
          </a:p>
          <a:p>
            <a:pPr marL="12700" marR="140335">
              <a:lnSpc>
                <a:spcPct val="95800"/>
              </a:lnSpc>
              <a:spcBef>
                <a:spcPts val="5"/>
              </a:spcBef>
            </a:pPr>
            <a:r>
              <a:rPr dirty="0" sz="1200" spc="-5">
                <a:latin typeface="Times New Roman"/>
                <a:cs typeface="Times New Roman"/>
              </a:rPr>
              <a:t>Several existing federal policies </a:t>
            </a:r>
            <a:r>
              <a:rPr dirty="0" sz="1200">
                <a:latin typeface="Times New Roman"/>
                <a:cs typeface="Times New Roman"/>
              </a:rPr>
              <a:t>and guidance </a:t>
            </a:r>
            <a:r>
              <a:rPr dirty="0" sz="1200" spc="-5">
                <a:latin typeface="Times New Roman"/>
                <a:cs typeface="Times New Roman"/>
              </a:rPr>
              <a:t>intersect with the </a:t>
            </a:r>
            <a:r>
              <a:rPr dirty="0" sz="1200">
                <a:latin typeface="Times New Roman"/>
                <a:cs typeface="Times New Roman"/>
              </a:rPr>
              <a:t>planning, </a:t>
            </a:r>
            <a:r>
              <a:rPr dirty="0" sz="1200" spc="-5">
                <a:latin typeface="Times New Roman"/>
                <a:cs typeface="Times New Roman"/>
              </a:rPr>
              <a:t>deployment, </a:t>
            </a:r>
            <a:r>
              <a:rPr dirty="0" sz="1200">
                <a:latin typeface="Times New Roman"/>
                <a:cs typeface="Times New Roman"/>
              </a:rPr>
              <a:t>and  </a:t>
            </a:r>
            <a:r>
              <a:rPr dirty="0" sz="1200" spc="-5">
                <a:latin typeface="Times New Roman"/>
                <a:cs typeface="Times New Roman"/>
              </a:rPr>
              <a:t>operation </a:t>
            </a:r>
            <a:r>
              <a:rPr dirty="0" sz="1200">
                <a:latin typeface="Times New Roman"/>
                <a:cs typeface="Times New Roman"/>
              </a:rPr>
              <a:t>of a </a:t>
            </a:r>
            <a:r>
              <a:rPr dirty="0" sz="1200" spc="-5">
                <a:latin typeface="Times New Roman"/>
                <a:cs typeface="Times New Roman"/>
              </a:rPr>
              <a:t>ZTA. These policies </a:t>
            </a:r>
            <a:r>
              <a:rPr dirty="0" sz="1200">
                <a:latin typeface="Times New Roman"/>
                <a:cs typeface="Times New Roman"/>
              </a:rPr>
              <a:t>do not </a:t>
            </a:r>
            <a:r>
              <a:rPr dirty="0" sz="1200" spc="-5">
                <a:latin typeface="Times New Roman"/>
                <a:cs typeface="Times New Roman"/>
              </a:rPr>
              <a:t>prohibit </a:t>
            </a:r>
            <a:r>
              <a:rPr dirty="0" sz="1200">
                <a:latin typeface="Times New Roman"/>
                <a:cs typeface="Times New Roman"/>
              </a:rPr>
              <a:t>an </a:t>
            </a:r>
            <a:r>
              <a:rPr dirty="0" sz="1200" spc="-5">
                <a:latin typeface="Times New Roman"/>
                <a:cs typeface="Times New Roman"/>
              </a:rPr>
              <a:t>enterprise </a:t>
            </a:r>
            <a:r>
              <a:rPr dirty="0" sz="1200">
                <a:latin typeface="Times New Roman"/>
                <a:cs typeface="Times New Roman"/>
              </a:rPr>
              <a:t>from </a:t>
            </a:r>
            <a:r>
              <a:rPr dirty="0" sz="1200" spc="-5">
                <a:latin typeface="Times New Roman"/>
                <a:cs typeface="Times New Roman"/>
              </a:rPr>
              <a:t>moving </a:t>
            </a:r>
            <a:r>
              <a:rPr dirty="0" sz="1200">
                <a:latin typeface="Times New Roman"/>
                <a:cs typeface="Times New Roman"/>
              </a:rPr>
              <a:t>to a </a:t>
            </a:r>
            <a:r>
              <a:rPr dirty="0" sz="1200" spc="-5">
                <a:latin typeface="Times New Roman"/>
                <a:cs typeface="Times New Roman"/>
              </a:rPr>
              <a:t>more </a:t>
            </a:r>
            <a:r>
              <a:rPr dirty="0" sz="1200">
                <a:latin typeface="Times New Roman"/>
                <a:cs typeface="Times New Roman"/>
              </a:rPr>
              <a:t>zero  </a:t>
            </a:r>
            <a:r>
              <a:rPr dirty="0" sz="1200" spc="-5">
                <a:latin typeface="Times New Roman"/>
                <a:cs typeface="Times New Roman"/>
              </a:rPr>
              <a:t>trust-oriented architecture </a:t>
            </a:r>
            <a:r>
              <a:rPr dirty="0" sz="1200">
                <a:latin typeface="Times New Roman"/>
                <a:cs typeface="Times New Roman"/>
              </a:rPr>
              <a:t>but can </a:t>
            </a:r>
            <a:r>
              <a:rPr dirty="0" sz="1200" spc="-5">
                <a:latin typeface="Times New Roman"/>
                <a:cs typeface="Times New Roman"/>
              </a:rPr>
              <a:t>influence development of </a:t>
            </a:r>
            <a:r>
              <a:rPr dirty="0" sz="1200">
                <a:latin typeface="Times New Roman"/>
                <a:cs typeface="Times New Roman"/>
              </a:rPr>
              <a:t>a zero </a:t>
            </a:r>
            <a:r>
              <a:rPr dirty="0" sz="1200" spc="-5">
                <a:latin typeface="Times New Roman"/>
                <a:cs typeface="Times New Roman"/>
              </a:rPr>
              <a:t>trust strategy for </a:t>
            </a:r>
            <a:r>
              <a:rPr dirty="0" sz="1200">
                <a:latin typeface="Times New Roman"/>
                <a:cs typeface="Times New Roman"/>
              </a:rPr>
              <a:t>an agency.  When </a:t>
            </a:r>
            <a:r>
              <a:rPr dirty="0" sz="1200" spc="-5">
                <a:latin typeface="Times New Roman"/>
                <a:cs typeface="Times New Roman"/>
              </a:rPr>
              <a:t>complemented with existing cybersecurity policies </a:t>
            </a:r>
            <a:r>
              <a:rPr dirty="0" sz="1200">
                <a:latin typeface="Times New Roman"/>
                <a:cs typeface="Times New Roman"/>
              </a:rPr>
              <a:t>and guidance, </a:t>
            </a:r>
            <a:r>
              <a:rPr dirty="0" sz="1200" spc="-5">
                <a:latin typeface="Times New Roman"/>
                <a:cs typeface="Times New Roman"/>
              </a:rPr>
              <a:t>ICAM, </a:t>
            </a:r>
            <a:r>
              <a:rPr dirty="0" sz="1200">
                <a:latin typeface="Times New Roman"/>
                <a:cs typeface="Times New Roman"/>
              </a:rPr>
              <a:t>continuous  </a:t>
            </a:r>
            <a:r>
              <a:rPr dirty="0" sz="1200" spc="-5">
                <a:latin typeface="Times New Roman"/>
                <a:cs typeface="Times New Roman"/>
              </a:rPr>
              <a:t>monitoring, </a:t>
            </a:r>
            <a:r>
              <a:rPr dirty="0" sz="1200">
                <a:latin typeface="Times New Roman"/>
                <a:cs typeface="Times New Roman"/>
              </a:rPr>
              <a:t>and </a:t>
            </a:r>
            <a:r>
              <a:rPr dirty="0" sz="1200" spc="-5">
                <a:latin typeface="Times New Roman"/>
                <a:cs typeface="Times New Roman"/>
              </a:rPr>
              <a:t>general </a:t>
            </a:r>
            <a:r>
              <a:rPr dirty="0" sz="1200">
                <a:latin typeface="Times New Roman"/>
                <a:cs typeface="Times New Roman"/>
              </a:rPr>
              <a:t>cyber </a:t>
            </a:r>
            <a:r>
              <a:rPr dirty="0" sz="1200" spc="-5">
                <a:latin typeface="Times New Roman"/>
                <a:cs typeface="Times New Roman"/>
              </a:rPr>
              <a:t>hygiene, ZTA </a:t>
            </a:r>
            <a:r>
              <a:rPr dirty="0" sz="1200">
                <a:latin typeface="Times New Roman"/>
                <a:cs typeface="Times New Roman"/>
              </a:rPr>
              <a:t>may </a:t>
            </a:r>
            <a:r>
              <a:rPr dirty="0" sz="1200" spc="-5">
                <a:latin typeface="Times New Roman"/>
                <a:cs typeface="Times New Roman"/>
              </a:rPr>
              <a:t>reinforce an organization’s security </a:t>
            </a:r>
            <a:r>
              <a:rPr dirty="0" sz="1200">
                <a:latin typeface="Times New Roman"/>
                <a:cs typeface="Times New Roman"/>
              </a:rPr>
              <a:t>posture  and </a:t>
            </a:r>
            <a:r>
              <a:rPr dirty="0" sz="1200" spc="-5">
                <a:latin typeface="Times New Roman"/>
                <a:cs typeface="Times New Roman"/>
              </a:rPr>
              <a:t>protect against common</a:t>
            </a:r>
            <a:r>
              <a:rPr dirty="0" sz="1200" spc="5">
                <a:latin typeface="Times New Roman"/>
                <a:cs typeface="Times New Roman"/>
              </a:rPr>
              <a:t> </a:t>
            </a:r>
            <a:r>
              <a:rPr dirty="0" sz="1200" spc="-5">
                <a:latin typeface="Times New Roman"/>
                <a:cs typeface="Times New Roman"/>
              </a:rPr>
              <a:t>threats.</a:t>
            </a:r>
            <a:endParaRPr sz="1200">
              <a:latin typeface="Times New Roman"/>
              <a:cs typeface="Times New Roman"/>
            </a:endParaRPr>
          </a:p>
          <a:p>
            <a:pPr lvl="1" marL="378460" indent="-366395">
              <a:lnSpc>
                <a:spcPct val="100000"/>
              </a:lnSpc>
              <a:spcBef>
                <a:spcPts val="1150"/>
              </a:spcBef>
              <a:buAutoNum type="arabicPeriod"/>
              <a:tabLst>
                <a:tab pos="377825" algn="l"/>
                <a:tab pos="379095" algn="l"/>
              </a:tabLst>
            </a:pPr>
            <a:r>
              <a:rPr dirty="0" sz="1100" b="1">
                <a:latin typeface="Arial"/>
                <a:cs typeface="Arial"/>
              </a:rPr>
              <a:t>ZTA </a:t>
            </a:r>
            <a:r>
              <a:rPr dirty="0" sz="1100" spc="-5" b="1">
                <a:latin typeface="Arial"/>
                <a:cs typeface="Arial"/>
              </a:rPr>
              <a:t>and </a:t>
            </a:r>
            <a:r>
              <a:rPr dirty="0" sz="1100" spc="-10" b="1">
                <a:latin typeface="Arial"/>
                <a:cs typeface="Arial"/>
              </a:rPr>
              <a:t>NIST </a:t>
            </a:r>
            <a:r>
              <a:rPr dirty="0" sz="1100" spc="-5" b="1">
                <a:latin typeface="Arial"/>
                <a:cs typeface="Arial"/>
              </a:rPr>
              <a:t>Risk Management</a:t>
            </a:r>
            <a:r>
              <a:rPr dirty="0" sz="1100" spc="15" b="1">
                <a:latin typeface="Arial"/>
                <a:cs typeface="Arial"/>
              </a:rPr>
              <a:t> </a:t>
            </a:r>
            <a:r>
              <a:rPr dirty="0" sz="1100" spc="-5" b="1">
                <a:latin typeface="Arial"/>
                <a:cs typeface="Arial"/>
              </a:rPr>
              <a:t>Framework</a:t>
            </a:r>
            <a:endParaRPr sz="1100">
              <a:latin typeface="Arial"/>
              <a:cs typeface="Arial"/>
            </a:endParaRPr>
          </a:p>
          <a:p>
            <a:pPr lvl="1">
              <a:lnSpc>
                <a:spcPct val="100000"/>
              </a:lnSpc>
              <a:spcBef>
                <a:spcPts val="20"/>
              </a:spcBef>
              <a:buFont typeface="Arial"/>
              <a:buAutoNum type="arabicPeriod"/>
            </a:pPr>
            <a:endParaRPr sz="1050">
              <a:latin typeface="Arial"/>
              <a:cs typeface="Arial"/>
            </a:endParaRPr>
          </a:p>
          <a:p>
            <a:pPr marL="12700" marR="24765">
              <a:lnSpc>
                <a:spcPts val="1380"/>
              </a:lnSpc>
              <a:spcBef>
                <a:spcPts val="5"/>
              </a:spcBef>
            </a:pP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deployment </a:t>
            </a:r>
            <a:r>
              <a:rPr dirty="0" sz="1200" spc="-5">
                <a:latin typeface="Times New Roman"/>
                <a:cs typeface="Times New Roman"/>
              </a:rPr>
              <a:t>involves developing access polices around acceptable </a:t>
            </a:r>
            <a:r>
              <a:rPr dirty="0" sz="1200">
                <a:latin typeface="Times New Roman"/>
                <a:cs typeface="Times New Roman"/>
              </a:rPr>
              <a:t>risk to the </a:t>
            </a:r>
            <a:r>
              <a:rPr dirty="0" sz="1200" spc="-5">
                <a:latin typeface="Times New Roman"/>
                <a:cs typeface="Times New Roman"/>
              </a:rPr>
              <a:t>designated  mission or business process (see Sect</a:t>
            </a:r>
            <a:r>
              <a:rPr dirty="0" sz="1200" spc="-5">
                <a:latin typeface="Times New Roman"/>
                <a:cs typeface="Times New Roman"/>
                <a:hlinkClick r:id="rId2" action="ppaction://hlinksldjump"/>
              </a:rPr>
              <a:t>ion </a:t>
            </a:r>
            <a:r>
              <a:rPr dirty="0" sz="1200">
                <a:latin typeface="Times New Roman"/>
                <a:cs typeface="Times New Roman"/>
                <a:hlinkClick r:id="rId2" action="ppaction://hlinksldjump"/>
              </a:rPr>
              <a:t>7.3.3</a:t>
            </a:r>
            <a:r>
              <a:rPr dirty="0" sz="1200">
                <a:latin typeface="Times New Roman"/>
                <a:cs typeface="Times New Roman"/>
              </a:rPr>
              <a:t>). </a:t>
            </a:r>
            <a:r>
              <a:rPr dirty="0" sz="1200" spc="-5">
                <a:latin typeface="Times New Roman"/>
                <a:cs typeface="Times New Roman"/>
              </a:rPr>
              <a:t>It </a:t>
            </a:r>
            <a:r>
              <a:rPr dirty="0" sz="1200">
                <a:latin typeface="Times New Roman"/>
                <a:cs typeface="Times New Roman"/>
              </a:rPr>
              <a:t>is </a:t>
            </a:r>
            <a:r>
              <a:rPr dirty="0" sz="1200" spc="-5">
                <a:latin typeface="Times New Roman"/>
                <a:cs typeface="Times New Roman"/>
              </a:rPr>
              <a:t>possible to </a:t>
            </a:r>
            <a:r>
              <a:rPr dirty="0" sz="1200">
                <a:latin typeface="Times New Roman"/>
                <a:cs typeface="Times New Roman"/>
              </a:rPr>
              <a:t>deny all </a:t>
            </a:r>
            <a:r>
              <a:rPr dirty="0" sz="1200" spc="-5">
                <a:latin typeface="Times New Roman"/>
                <a:cs typeface="Times New Roman"/>
              </a:rPr>
              <a:t>network access </a:t>
            </a:r>
            <a:r>
              <a:rPr dirty="0" sz="1200">
                <a:latin typeface="Times New Roman"/>
                <a:cs typeface="Times New Roman"/>
              </a:rPr>
              <a:t>to a  </a:t>
            </a:r>
            <a:r>
              <a:rPr dirty="0" sz="1200" spc="-5">
                <a:latin typeface="Times New Roman"/>
                <a:cs typeface="Times New Roman"/>
              </a:rPr>
              <a:t>resource </a:t>
            </a:r>
            <a:r>
              <a:rPr dirty="0" sz="1200">
                <a:latin typeface="Times New Roman"/>
                <a:cs typeface="Times New Roman"/>
              </a:rPr>
              <a:t>and allow </a:t>
            </a:r>
            <a:r>
              <a:rPr dirty="0" sz="1200" spc="-5">
                <a:latin typeface="Times New Roman"/>
                <a:cs typeface="Times New Roman"/>
              </a:rPr>
              <a:t>access </a:t>
            </a:r>
            <a:r>
              <a:rPr dirty="0" sz="1200">
                <a:latin typeface="Times New Roman"/>
                <a:cs typeface="Times New Roman"/>
              </a:rPr>
              <a:t>only via a connected </a:t>
            </a:r>
            <a:r>
              <a:rPr dirty="0" sz="1200" spc="-5">
                <a:latin typeface="Times New Roman"/>
                <a:cs typeface="Times New Roman"/>
              </a:rPr>
              <a:t>terminal, </a:t>
            </a:r>
            <a:r>
              <a:rPr dirty="0" sz="1200">
                <a:latin typeface="Times New Roman"/>
                <a:cs typeface="Times New Roman"/>
              </a:rPr>
              <a:t>but </a:t>
            </a:r>
            <a:r>
              <a:rPr dirty="0" sz="1200" spc="-5">
                <a:latin typeface="Times New Roman"/>
                <a:cs typeface="Times New Roman"/>
              </a:rPr>
              <a:t>this </a:t>
            </a:r>
            <a:r>
              <a:rPr dirty="0" sz="1200">
                <a:latin typeface="Times New Roman"/>
                <a:cs typeface="Times New Roman"/>
              </a:rPr>
              <a:t>is </a:t>
            </a:r>
            <a:r>
              <a:rPr dirty="0" sz="1200" spc="-5">
                <a:latin typeface="Times New Roman"/>
                <a:cs typeface="Times New Roman"/>
              </a:rPr>
              <a:t>disproportionately restrictive  </a:t>
            </a:r>
            <a:r>
              <a:rPr dirty="0" sz="1200">
                <a:latin typeface="Times New Roman"/>
                <a:cs typeface="Times New Roman"/>
              </a:rPr>
              <a:t>in the </a:t>
            </a:r>
            <a:r>
              <a:rPr dirty="0" sz="1200" spc="-5">
                <a:latin typeface="Times New Roman"/>
                <a:cs typeface="Times New Roman"/>
              </a:rPr>
              <a:t>majority </a:t>
            </a:r>
            <a:r>
              <a:rPr dirty="0" sz="1200">
                <a:latin typeface="Times New Roman"/>
                <a:cs typeface="Times New Roman"/>
              </a:rPr>
              <a:t>of </a:t>
            </a:r>
            <a:r>
              <a:rPr dirty="0" sz="1200" spc="-5">
                <a:latin typeface="Times New Roman"/>
                <a:cs typeface="Times New Roman"/>
              </a:rPr>
              <a:t>cases and </a:t>
            </a:r>
            <a:r>
              <a:rPr dirty="0" sz="1200">
                <a:latin typeface="Times New Roman"/>
                <a:cs typeface="Times New Roman"/>
              </a:rPr>
              <a:t>could </a:t>
            </a:r>
            <a:r>
              <a:rPr dirty="0" sz="1200" spc="-5">
                <a:latin typeface="Times New Roman"/>
                <a:cs typeface="Times New Roman"/>
              </a:rPr>
              <a:t>inhibit work from </a:t>
            </a:r>
            <a:r>
              <a:rPr dirty="0" sz="1200">
                <a:latin typeface="Times New Roman"/>
                <a:cs typeface="Times New Roman"/>
              </a:rPr>
              <a:t>being </a:t>
            </a:r>
            <a:r>
              <a:rPr dirty="0" sz="1200" spc="-5">
                <a:latin typeface="Times New Roman"/>
                <a:cs typeface="Times New Roman"/>
              </a:rPr>
              <a:t>accomplished. For </a:t>
            </a:r>
            <a:r>
              <a:rPr dirty="0" sz="1200">
                <a:latin typeface="Times New Roman"/>
                <a:cs typeface="Times New Roman"/>
              </a:rPr>
              <a:t>a </a:t>
            </a:r>
            <a:r>
              <a:rPr dirty="0" sz="1200" spc="-5">
                <a:latin typeface="Times New Roman"/>
                <a:cs typeface="Times New Roman"/>
              </a:rPr>
              <a:t>federal </a:t>
            </a:r>
            <a:r>
              <a:rPr dirty="0" sz="1200">
                <a:latin typeface="Times New Roman"/>
                <a:cs typeface="Times New Roman"/>
              </a:rPr>
              <a:t>agency to  </a:t>
            </a:r>
            <a:r>
              <a:rPr dirty="0" sz="1200" spc="-5">
                <a:latin typeface="Times New Roman"/>
                <a:cs typeface="Times New Roman"/>
              </a:rPr>
              <a:t>perform its mission, there </a:t>
            </a:r>
            <a:r>
              <a:rPr dirty="0" sz="1200">
                <a:latin typeface="Times New Roman"/>
                <a:cs typeface="Times New Roman"/>
              </a:rPr>
              <a:t>is an </a:t>
            </a:r>
            <a:r>
              <a:rPr dirty="0" sz="1200" spc="-5">
                <a:latin typeface="Times New Roman"/>
                <a:cs typeface="Times New Roman"/>
              </a:rPr>
              <a:t>acceptable level </a:t>
            </a:r>
            <a:r>
              <a:rPr dirty="0" sz="1200">
                <a:latin typeface="Times New Roman"/>
                <a:cs typeface="Times New Roman"/>
              </a:rPr>
              <a:t>of risk. </a:t>
            </a:r>
            <a:r>
              <a:rPr dirty="0" sz="1200" spc="-5">
                <a:latin typeface="Times New Roman"/>
                <a:cs typeface="Times New Roman"/>
              </a:rPr>
              <a:t>The </a:t>
            </a:r>
            <a:r>
              <a:rPr dirty="0" sz="1200">
                <a:latin typeface="Times New Roman"/>
                <a:cs typeface="Times New Roman"/>
              </a:rPr>
              <a:t>risks </a:t>
            </a:r>
            <a:r>
              <a:rPr dirty="0" sz="1200" spc="-5">
                <a:latin typeface="Times New Roman"/>
                <a:cs typeface="Times New Roman"/>
              </a:rPr>
              <a:t>associated with performing </a:t>
            </a:r>
            <a:r>
              <a:rPr dirty="0" sz="1200">
                <a:latin typeface="Times New Roman"/>
                <a:cs typeface="Times New Roman"/>
              </a:rPr>
              <a:t>the  given </a:t>
            </a:r>
            <a:r>
              <a:rPr dirty="0" sz="1200" spc="-5">
                <a:latin typeface="Times New Roman"/>
                <a:cs typeface="Times New Roman"/>
              </a:rPr>
              <a:t>mission </a:t>
            </a:r>
            <a:r>
              <a:rPr dirty="0" sz="1200">
                <a:latin typeface="Times New Roman"/>
                <a:cs typeface="Times New Roman"/>
              </a:rPr>
              <a:t>must be </a:t>
            </a:r>
            <a:r>
              <a:rPr dirty="0" sz="1200" spc="-5">
                <a:latin typeface="Times New Roman"/>
                <a:cs typeface="Times New Roman"/>
              </a:rPr>
              <a:t>identified </a:t>
            </a:r>
            <a:r>
              <a:rPr dirty="0" sz="1200">
                <a:latin typeface="Times New Roman"/>
                <a:cs typeface="Times New Roman"/>
              </a:rPr>
              <a:t>and </a:t>
            </a:r>
            <a:r>
              <a:rPr dirty="0" sz="1200" spc="-5">
                <a:latin typeface="Times New Roman"/>
                <a:cs typeface="Times New Roman"/>
              </a:rPr>
              <a:t>evaluated, and either accepted </a:t>
            </a:r>
            <a:r>
              <a:rPr dirty="0" sz="1200">
                <a:latin typeface="Times New Roman"/>
                <a:cs typeface="Times New Roman"/>
              </a:rPr>
              <a:t>or </a:t>
            </a:r>
            <a:r>
              <a:rPr dirty="0" sz="1200" spc="-5">
                <a:latin typeface="Times New Roman"/>
                <a:cs typeface="Times New Roman"/>
              </a:rPr>
              <a:t>mitigated. To assist </a:t>
            </a:r>
            <a:r>
              <a:rPr dirty="0" sz="1200">
                <a:latin typeface="Times New Roman"/>
                <a:cs typeface="Times New Roman"/>
              </a:rPr>
              <a:t>in  this, </a:t>
            </a:r>
            <a:r>
              <a:rPr dirty="0" sz="1200" spc="-5">
                <a:latin typeface="Times New Roman"/>
                <a:cs typeface="Times New Roman"/>
              </a:rPr>
              <a:t>the NIST Risk Management Framework (RMF) was developed</a:t>
            </a:r>
            <a:r>
              <a:rPr dirty="0" sz="1200" spc="30">
                <a:latin typeface="Times New Roman"/>
                <a:cs typeface="Times New Roman"/>
              </a:rPr>
              <a:t> </a:t>
            </a:r>
            <a:r>
              <a:rPr dirty="0" sz="1200" spc="-5">
                <a:latin typeface="Times New Roman"/>
                <a:cs typeface="Times New Roman"/>
              </a:rPr>
              <a:t>[SP800-37].</a:t>
            </a:r>
            <a:endParaRPr sz="1200">
              <a:latin typeface="Times New Roman"/>
              <a:cs typeface="Times New Roman"/>
            </a:endParaRPr>
          </a:p>
          <a:p>
            <a:pPr>
              <a:lnSpc>
                <a:spcPct val="100000"/>
              </a:lnSpc>
              <a:spcBef>
                <a:spcPts val="45"/>
              </a:spcBef>
            </a:pPr>
            <a:endParaRPr sz="1000">
              <a:latin typeface="Times New Roman"/>
              <a:cs typeface="Times New Roman"/>
            </a:endParaRPr>
          </a:p>
          <a:p>
            <a:pPr marL="12700" marR="68580">
              <a:lnSpc>
                <a:spcPts val="1380"/>
              </a:lnSpc>
              <a:spcBef>
                <a:spcPts val="5"/>
              </a:spcBef>
            </a:pPr>
            <a:r>
              <a:rPr dirty="0" sz="1200" spc="-5">
                <a:latin typeface="Times New Roman"/>
                <a:cs typeface="Times New Roman"/>
              </a:rPr>
              <a:t>ZTA planning </a:t>
            </a:r>
            <a:r>
              <a:rPr dirty="0" sz="1200">
                <a:latin typeface="Times New Roman"/>
                <a:cs typeface="Times New Roman"/>
              </a:rPr>
              <a:t>and </a:t>
            </a:r>
            <a:r>
              <a:rPr dirty="0" sz="1200" spc="-5">
                <a:latin typeface="Times New Roman"/>
                <a:cs typeface="Times New Roman"/>
              </a:rPr>
              <a:t>implementation </a:t>
            </a:r>
            <a:r>
              <a:rPr dirty="0" sz="1200">
                <a:latin typeface="Times New Roman"/>
                <a:cs typeface="Times New Roman"/>
              </a:rPr>
              <a:t>may change the </a:t>
            </a:r>
            <a:r>
              <a:rPr dirty="0" sz="1200" spc="-5">
                <a:latin typeface="Times New Roman"/>
                <a:cs typeface="Times New Roman"/>
              </a:rPr>
              <a:t>authorization boundaries defined </a:t>
            </a:r>
            <a:r>
              <a:rPr dirty="0" sz="1200">
                <a:latin typeface="Times New Roman"/>
                <a:cs typeface="Times New Roman"/>
              </a:rPr>
              <a:t>by the  </a:t>
            </a:r>
            <a:r>
              <a:rPr dirty="0" sz="1200" spc="-5">
                <a:latin typeface="Times New Roman"/>
                <a:cs typeface="Times New Roman"/>
              </a:rPr>
              <a:t>enterprise. This </a:t>
            </a:r>
            <a:r>
              <a:rPr dirty="0" sz="1200">
                <a:latin typeface="Times New Roman"/>
                <a:cs typeface="Times New Roman"/>
              </a:rPr>
              <a:t>is due to the </a:t>
            </a:r>
            <a:r>
              <a:rPr dirty="0" sz="1200" spc="-5">
                <a:latin typeface="Times New Roman"/>
                <a:cs typeface="Times New Roman"/>
              </a:rPr>
              <a:t>addition </a:t>
            </a:r>
            <a:r>
              <a:rPr dirty="0" sz="1200">
                <a:latin typeface="Times New Roman"/>
                <a:cs typeface="Times New Roman"/>
              </a:rPr>
              <a:t>of new </a:t>
            </a:r>
            <a:r>
              <a:rPr dirty="0" sz="1200" spc="-5">
                <a:latin typeface="Times New Roman"/>
                <a:cs typeface="Times New Roman"/>
              </a:rPr>
              <a:t>components (e.g., </a:t>
            </a:r>
            <a:r>
              <a:rPr dirty="0" sz="1200">
                <a:latin typeface="Times New Roman"/>
                <a:cs typeface="Times New Roman"/>
              </a:rPr>
              <a:t>policy </a:t>
            </a:r>
            <a:r>
              <a:rPr dirty="0" sz="1200" spc="-5">
                <a:latin typeface="Times New Roman"/>
                <a:cs typeface="Times New Roman"/>
              </a:rPr>
              <a:t>engine, policy  administrator, </a:t>
            </a:r>
            <a:r>
              <a:rPr dirty="0" sz="1200">
                <a:latin typeface="Times New Roman"/>
                <a:cs typeface="Times New Roman"/>
              </a:rPr>
              <a:t>and </a:t>
            </a:r>
            <a:r>
              <a:rPr dirty="0" sz="1200" spc="-5">
                <a:latin typeface="Times New Roman"/>
                <a:cs typeface="Times New Roman"/>
              </a:rPr>
              <a:t>PEPs) </a:t>
            </a:r>
            <a:r>
              <a:rPr dirty="0" sz="1200">
                <a:latin typeface="Times New Roman"/>
                <a:cs typeface="Times New Roman"/>
              </a:rPr>
              <a:t>and a </a:t>
            </a:r>
            <a:r>
              <a:rPr dirty="0" sz="1200" spc="-5">
                <a:latin typeface="Times New Roman"/>
                <a:cs typeface="Times New Roman"/>
              </a:rPr>
              <a:t>reduction </a:t>
            </a:r>
            <a:r>
              <a:rPr dirty="0" sz="1200">
                <a:latin typeface="Times New Roman"/>
                <a:cs typeface="Times New Roman"/>
              </a:rPr>
              <a:t>of </a:t>
            </a:r>
            <a:r>
              <a:rPr dirty="0" sz="1200" spc="-5">
                <a:latin typeface="Times New Roman"/>
                <a:cs typeface="Times New Roman"/>
              </a:rPr>
              <a:t>reliance </a:t>
            </a:r>
            <a:r>
              <a:rPr dirty="0" sz="1200">
                <a:latin typeface="Times New Roman"/>
                <a:cs typeface="Times New Roman"/>
              </a:rPr>
              <a:t>on </a:t>
            </a:r>
            <a:r>
              <a:rPr dirty="0" sz="1200" spc="-5">
                <a:latin typeface="Times New Roman"/>
                <a:cs typeface="Times New Roman"/>
              </a:rPr>
              <a:t>network perimeter defenses. The overall  </a:t>
            </a:r>
            <a:r>
              <a:rPr dirty="0" sz="1200">
                <a:latin typeface="Times New Roman"/>
                <a:cs typeface="Times New Roman"/>
              </a:rPr>
              <a:t>process </a:t>
            </a:r>
            <a:r>
              <a:rPr dirty="0" sz="1200" spc="-5">
                <a:latin typeface="Times New Roman"/>
                <a:cs typeface="Times New Roman"/>
              </a:rPr>
              <a:t>described </a:t>
            </a:r>
            <a:r>
              <a:rPr dirty="0" sz="1200">
                <a:latin typeface="Times New Roman"/>
                <a:cs typeface="Times New Roman"/>
              </a:rPr>
              <a:t>in the </a:t>
            </a:r>
            <a:r>
              <a:rPr dirty="0" sz="1200" spc="-5">
                <a:latin typeface="Times New Roman"/>
                <a:cs typeface="Times New Roman"/>
              </a:rPr>
              <a:t>RMF will </a:t>
            </a:r>
            <a:r>
              <a:rPr dirty="0" sz="1200">
                <a:latin typeface="Times New Roman"/>
                <a:cs typeface="Times New Roman"/>
              </a:rPr>
              <a:t>not change in a</a:t>
            </a:r>
            <a:r>
              <a:rPr dirty="0" sz="1200" spc="-25">
                <a:latin typeface="Times New Roman"/>
                <a:cs typeface="Times New Roman"/>
              </a:rPr>
              <a:t> </a:t>
            </a:r>
            <a:r>
              <a:rPr dirty="0" sz="1200" spc="-5">
                <a:latin typeface="Times New Roman"/>
                <a:cs typeface="Times New Roman"/>
              </a:rPr>
              <a:t>ZTA.</a:t>
            </a:r>
            <a:endParaRPr sz="1200">
              <a:latin typeface="Times New Roman"/>
              <a:cs typeface="Times New Roman"/>
            </a:endParaRPr>
          </a:p>
          <a:p>
            <a:pPr lvl="1" marL="378460" indent="-366395">
              <a:lnSpc>
                <a:spcPct val="100000"/>
              </a:lnSpc>
              <a:spcBef>
                <a:spcPts val="1110"/>
              </a:spcBef>
              <a:buAutoNum type="arabicPeriod" startAt="2"/>
              <a:tabLst>
                <a:tab pos="377825" algn="l"/>
                <a:tab pos="379095" algn="l"/>
              </a:tabLst>
            </a:pPr>
            <a:r>
              <a:rPr dirty="0" sz="1100" spc="-5" b="1">
                <a:latin typeface="Arial"/>
                <a:cs typeface="Arial"/>
              </a:rPr>
              <a:t>Zero Trust and NIST Privacy</a:t>
            </a:r>
            <a:r>
              <a:rPr dirty="0" sz="1100" spc="10" b="1">
                <a:latin typeface="Arial"/>
                <a:cs typeface="Arial"/>
              </a:rPr>
              <a:t> </a:t>
            </a:r>
            <a:r>
              <a:rPr dirty="0" sz="1100" spc="-5" b="1">
                <a:latin typeface="Arial"/>
                <a:cs typeface="Arial"/>
              </a:rPr>
              <a:t>Framework</a:t>
            </a:r>
            <a:endParaRPr sz="1100">
              <a:latin typeface="Arial"/>
              <a:cs typeface="Arial"/>
            </a:endParaRPr>
          </a:p>
          <a:p>
            <a:pPr>
              <a:lnSpc>
                <a:spcPct val="100000"/>
              </a:lnSpc>
              <a:spcBef>
                <a:spcPts val="25"/>
              </a:spcBef>
            </a:pPr>
            <a:endParaRPr sz="1050">
              <a:latin typeface="Arial"/>
              <a:cs typeface="Arial"/>
            </a:endParaRPr>
          </a:p>
          <a:p>
            <a:pPr marL="12700" marR="24765">
              <a:lnSpc>
                <a:spcPts val="1380"/>
              </a:lnSpc>
            </a:pPr>
            <a:r>
              <a:rPr dirty="0" sz="1200" spc="-5">
                <a:latin typeface="Times New Roman"/>
                <a:cs typeface="Times New Roman"/>
              </a:rPr>
              <a:t>Protecting the privacy of </a:t>
            </a:r>
            <a:r>
              <a:rPr dirty="0" sz="1200">
                <a:latin typeface="Times New Roman"/>
                <a:cs typeface="Times New Roman"/>
              </a:rPr>
              <a:t>users and </a:t>
            </a:r>
            <a:r>
              <a:rPr dirty="0" sz="1200" spc="-5">
                <a:latin typeface="Times New Roman"/>
                <a:cs typeface="Times New Roman"/>
              </a:rPr>
              <a:t>private information </a:t>
            </a:r>
            <a:r>
              <a:rPr dirty="0" sz="1200">
                <a:latin typeface="Times New Roman"/>
                <a:cs typeface="Times New Roman"/>
              </a:rPr>
              <a:t>(e.g., </a:t>
            </a:r>
            <a:r>
              <a:rPr dirty="0" sz="1200" spc="-5">
                <a:latin typeface="Times New Roman"/>
                <a:cs typeface="Times New Roman"/>
              </a:rPr>
              <a:t>personally identifiable information)  </a:t>
            </a:r>
            <a:r>
              <a:rPr dirty="0" sz="1200">
                <a:latin typeface="Times New Roman"/>
                <a:cs typeface="Times New Roman"/>
              </a:rPr>
              <a:t>is a </a:t>
            </a:r>
            <a:r>
              <a:rPr dirty="0" sz="1200" spc="-5">
                <a:latin typeface="Times New Roman"/>
                <a:cs typeface="Times New Roman"/>
              </a:rPr>
              <a:t>prime concern for organizations. Privacy and data protections </a:t>
            </a:r>
            <a:r>
              <a:rPr dirty="0" sz="1200">
                <a:latin typeface="Times New Roman"/>
                <a:cs typeface="Times New Roman"/>
              </a:rPr>
              <a:t>are </a:t>
            </a:r>
            <a:r>
              <a:rPr dirty="0" sz="1200" spc="-5">
                <a:latin typeface="Times New Roman"/>
                <a:cs typeface="Times New Roman"/>
              </a:rPr>
              <a:t>included </a:t>
            </a:r>
            <a:r>
              <a:rPr dirty="0" sz="1200">
                <a:latin typeface="Times New Roman"/>
                <a:cs typeface="Times New Roman"/>
              </a:rPr>
              <a:t>in </a:t>
            </a:r>
            <a:r>
              <a:rPr dirty="0" sz="1200" spc="-5">
                <a:latin typeface="Times New Roman"/>
                <a:cs typeface="Times New Roman"/>
              </a:rPr>
              <a:t>compliance  programs such </a:t>
            </a:r>
            <a:r>
              <a:rPr dirty="0" sz="1200">
                <a:latin typeface="Times New Roman"/>
                <a:cs typeface="Times New Roman"/>
              </a:rPr>
              <a:t>as </a:t>
            </a:r>
            <a:r>
              <a:rPr dirty="0" sz="1200" spc="-5">
                <a:latin typeface="Times New Roman"/>
                <a:cs typeface="Times New Roman"/>
              </a:rPr>
              <a:t>FISMA </a:t>
            </a:r>
            <a:r>
              <a:rPr dirty="0" sz="1200">
                <a:latin typeface="Times New Roman"/>
                <a:cs typeface="Times New Roman"/>
              </a:rPr>
              <a:t>and the </a:t>
            </a:r>
            <a:r>
              <a:rPr dirty="0" sz="1200" spc="-5">
                <a:latin typeface="Times New Roman"/>
                <a:cs typeface="Times New Roman"/>
              </a:rPr>
              <a:t>Heath Insurance Portability </a:t>
            </a:r>
            <a:r>
              <a:rPr dirty="0" sz="1200">
                <a:latin typeface="Times New Roman"/>
                <a:cs typeface="Times New Roman"/>
              </a:rPr>
              <a:t>and </a:t>
            </a:r>
            <a:r>
              <a:rPr dirty="0" sz="1200" spc="-5">
                <a:latin typeface="Times New Roman"/>
                <a:cs typeface="Times New Roman"/>
              </a:rPr>
              <a:t>Accountability Act (HIPAA).  </a:t>
            </a:r>
            <a:r>
              <a:rPr dirty="0" sz="1200">
                <a:latin typeface="Times New Roman"/>
                <a:cs typeface="Times New Roman"/>
              </a:rPr>
              <a:t>In </a:t>
            </a:r>
            <a:r>
              <a:rPr dirty="0" sz="1200" spc="-5">
                <a:latin typeface="Times New Roman"/>
                <a:cs typeface="Times New Roman"/>
              </a:rPr>
              <a:t>response, NIST </a:t>
            </a:r>
            <a:r>
              <a:rPr dirty="0" sz="1200">
                <a:latin typeface="Times New Roman"/>
                <a:cs typeface="Times New Roman"/>
              </a:rPr>
              <a:t>produced a </a:t>
            </a:r>
            <a:r>
              <a:rPr dirty="0" sz="1200" spc="-5">
                <a:latin typeface="Times New Roman"/>
                <a:cs typeface="Times New Roman"/>
              </a:rPr>
              <a:t>Privacy Framework </a:t>
            </a:r>
            <a:r>
              <a:rPr dirty="0" sz="1200">
                <a:latin typeface="Times New Roman"/>
                <a:cs typeface="Times New Roman"/>
              </a:rPr>
              <a:t>for use by </a:t>
            </a:r>
            <a:r>
              <a:rPr dirty="0" sz="1200" spc="-5">
                <a:latin typeface="Times New Roman"/>
                <a:cs typeface="Times New Roman"/>
              </a:rPr>
              <a:t>organizations [NISTPRIV]. This  </a:t>
            </a:r>
            <a:r>
              <a:rPr dirty="0" sz="1200">
                <a:latin typeface="Times New Roman"/>
                <a:cs typeface="Times New Roman"/>
              </a:rPr>
              <a:t>document </a:t>
            </a:r>
            <a:r>
              <a:rPr dirty="0" sz="1200" spc="-5">
                <a:latin typeface="Times New Roman"/>
                <a:cs typeface="Times New Roman"/>
              </a:rPr>
              <a:t>provides </a:t>
            </a:r>
            <a:r>
              <a:rPr dirty="0" sz="1200">
                <a:latin typeface="Times New Roman"/>
                <a:cs typeface="Times New Roman"/>
              </a:rPr>
              <a:t>a </a:t>
            </a:r>
            <a:r>
              <a:rPr dirty="0" sz="1200" spc="-5">
                <a:latin typeface="Times New Roman"/>
                <a:cs typeface="Times New Roman"/>
              </a:rPr>
              <a:t>framework </a:t>
            </a:r>
            <a:r>
              <a:rPr dirty="0" sz="1200">
                <a:latin typeface="Times New Roman"/>
                <a:cs typeface="Times New Roman"/>
              </a:rPr>
              <a:t>to </a:t>
            </a:r>
            <a:r>
              <a:rPr dirty="0" sz="1200" spc="-5">
                <a:latin typeface="Times New Roman"/>
                <a:cs typeface="Times New Roman"/>
              </a:rPr>
              <a:t>describe privacy risks and mitigation strategies,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a  process for </a:t>
            </a:r>
            <a:r>
              <a:rPr dirty="0" sz="1200" spc="-5">
                <a:latin typeface="Times New Roman"/>
                <a:cs typeface="Times New Roman"/>
              </a:rPr>
              <a:t>an enterprise </a:t>
            </a:r>
            <a:r>
              <a:rPr dirty="0" sz="1200">
                <a:latin typeface="Times New Roman"/>
                <a:cs typeface="Times New Roman"/>
              </a:rPr>
              <a:t>to </a:t>
            </a:r>
            <a:r>
              <a:rPr dirty="0" sz="1200" spc="-5">
                <a:latin typeface="Times New Roman"/>
                <a:cs typeface="Times New Roman"/>
              </a:rPr>
              <a:t>identify, measure, and mitigate risks </a:t>
            </a:r>
            <a:r>
              <a:rPr dirty="0" sz="1200">
                <a:latin typeface="Times New Roman"/>
                <a:cs typeface="Times New Roman"/>
              </a:rPr>
              <a:t>to </a:t>
            </a:r>
            <a:r>
              <a:rPr dirty="0" sz="1200" spc="-5">
                <a:latin typeface="Times New Roman"/>
                <a:cs typeface="Times New Roman"/>
              </a:rPr>
              <a:t>user privacy </a:t>
            </a:r>
            <a:r>
              <a:rPr dirty="0" sz="1200">
                <a:latin typeface="Times New Roman"/>
                <a:cs typeface="Times New Roman"/>
              </a:rPr>
              <a:t>and </a:t>
            </a:r>
            <a:r>
              <a:rPr dirty="0" sz="1200" spc="-5">
                <a:latin typeface="Times New Roman"/>
                <a:cs typeface="Times New Roman"/>
              </a:rPr>
              <a:t>private  information </a:t>
            </a:r>
            <a:r>
              <a:rPr dirty="0" sz="1200">
                <a:latin typeface="Times New Roman"/>
                <a:cs typeface="Times New Roman"/>
              </a:rPr>
              <a:t>stored and </a:t>
            </a:r>
            <a:r>
              <a:rPr dirty="0" sz="1200" spc="-5">
                <a:latin typeface="Times New Roman"/>
                <a:cs typeface="Times New Roman"/>
              </a:rPr>
              <a:t>processed </a:t>
            </a:r>
            <a:r>
              <a:rPr dirty="0" sz="1200">
                <a:latin typeface="Times New Roman"/>
                <a:cs typeface="Times New Roman"/>
              </a:rPr>
              <a:t>by an </a:t>
            </a:r>
            <a:r>
              <a:rPr dirty="0" sz="1200" spc="-5">
                <a:latin typeface="Times New Roman"/>
                <a:cs typeface="Times New Roman"/>
              </a:rPr>
              <a:t>organization. This includes personal information </a:t>
            </a:r>
            <a:r>
              <a:rPr dirty="0" sz="1200">
                <a:latin typeface="Times New Roman"/>
                <a:cs typeface="Times New Roman"/>
              </a:rPr>
              <a:t>used by  the </a:t>
            </a:r>
            <a:r>
              <a:rPr dirty="0" sz="1200" spc="-5">
                <a:latin typeface="Times New Roman"/>
                <a:cs typeface="Times New Roman"/>
              </a:rPr>
              <a:t>enterprise </a:t>
            </a:r>
            <a:r>
              <a:rPr dirty="0" sz="1200">
                <a:latin typeface="Times New Roman"/>
                <a:cs typeface="Times New Roman"/>
              </a:rPr>
              <a:t>to </a:t>
            </a:r>
            <a:r>
              <a:rPr dirty="0" sz="1200" spc="-5">
                <a:latin typeface="Times New Roman"/>
                <a:cs typeface="Times New Roman"/>
              </a:rPr>
              <a:t>support ZTA operations </a:t>
            </a:r>
            <a:r>
              <a:rPr dirty="0" sz="1200">
                <a:latin typeface="Times New Roman"/>
                <a:cs typeface="Times New Roman"/>
              </a:rPr>
              <a:t>and any </a:t>
            </a:r>
            <a:r>
              <a:rPr dirty="0" sz="1200" spc="-5">
                <a:latin typeface="Times New Roman"/>
                <a:cs typeface="Times New Roman"/>
              </a:rPr>
              <a:t>biometric attributes </a:t>
            </a:r>
            <a:r>
              <a:rPr dirty="0" sz="1200">
                <a:latin typeface="Times New Roman"/>
                <a:cs typeface="Times New Roman"/>
              </a:rPr>
              <a:t>used in </a:t>
            </a:r>
            <a:r>
              <a:rPr dirty="0" sz="1200" spc="-5">
                <a:latin typeface="Times New Roman"/>
                <a:cs typeface="Times New Roman"/>
              </a:rPr>
              <a:t>access request  evaluations.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Part </a:t>
            </a:r>
            <a:r>
              <a:rPr dirty="0" sz="1200">
                <a:latin typeface="Times New Roman"/>
                <a:cs typeface="Times New Roman"/>
              </a:rPr>
              <a:t>of the </a:t>
            </a:r>
            <a:r>
              <a:rPr dirty="0" sz="1200" spc="-5">
                <a:latin typeface="Times New Roman"/>
                <a:cs typeface="Times New Roman"/>
              </a:rPr>
              <a:t>core requirements </a:t>
            </a:r>
            <a:r>
              <a:rPr dirty="0" sz="1200">
                <a:latin typeface="Times New Roman"/>
                <a:cs typeface="Times New Roman"/>
              </a:rPr>
              <a:t>for </a:t>
            </a:r>
            <a:r>
              <a:rPr dirty="0" sz="1200" spc="-5">
                <a:latin typeface="Times New Roman"/>
                <a:cs typeface="Times New Roman"/>
              </a:rPr>
              <a:t>ZT </a:t>
            </a:r>
            <a:r>
              <a:rPr dirty="0" sz="1200">
                <a:latin typeface="Times New Roman"/>
                <a:cs typeface="Times New Roman"/>
              </a:rPr>
              <a:t>is </a:t>
            </a:r>
            <a:r>
              <a:rPr dirty="0" sz="1200" spc="-5">
                <a:latin typeface="Times New Roman"/>
                <a:cs typeface="Times New Roman"/>
              </a:rPr>
              <a:t>that </a:t>
            </a:r>
            <a:r>
              <a:rPr dirty="0" sz="1200">
                <a:latin typeface="Times New Roman"/>
                <a:cs typeface="Times New Roman"/>
              </a:rPr>
              <a:t>an </a:t>
            </a:r>
            <a:r>
              <a:rPr dirty="0" sz="1200" spc="-5">
                <a:latin typeface="Times New Roman"/>
                <a:cs typeface="Times New Roman"/>
              </a:rPr>
              <a:t>enterprise should inspect </a:t>
            </a:r>
            <a:r>
              <a:rPr dirty="0" sz="1200">
                <a:latin typeface="Times New Roman"/>
                <a:cs typeface="Times New Roman"/>
              </a:rPr>
              <a:t>and log </a:t>
            </a:r>
            <a:r>
              <a:rPr dirty="0" sz="1200" spc="-5">
                <a:latin typeface="Times New Roman"/>
                <a:cs typeface="Times New Roman"/>
              </a:rPr>
              <a:t>traffic </a:t>
            </a:r>
            <a:r>
              <a:rPr dirty="0" sz="1200">
                <a:latin typeface="Times New Roman"/>
                <a:cs typeface="Times New Roman"/>
              </a:rPr>
              <a:t>(or at </a:t>
            </a:r>
            <a:r>
              <a:rPr dirty="0" sz="1200" spc="-5">
                <a:latin typeface="Times New Roman"/>
                <a:cs typeface="Times New Roman"/>
              </a:rPr>
              <a:t>least  </a:t>
            </a:r>
            <a:r>
              <a:rPr dirty="0" sz="1200">
                <a:latin typeface="Times New Roman"/>
                <a:cs typeface="Times New Roman"/>
              </a:rPr>
              <a:t>log and </a:t>
            </a:r>
            <a:r>
              <a:rPr dirty="0" sz="1200" spc="-5">
                <a:latin typeface="Times New Roman"/>
                <a:cs typeface="Times New Roman"/>
              </a:rPr>
              <a:t>inspect metadata when dealing with traffic </a:t>
            </a:r>
            <a:r>
              <a:rPr dirty="0" sz="1200">
                <a:latin typeface="Times New Roman"/>
                <a:cs typeface="Times New Roman"/>
              </a:rPr>
              <a:t>that cannot be </a:t>
            </a:r>
            <a:r>
              <a:rPr dirty="0" sz="1200" spc="-5">
                <a:latin typeface="Times New Roman"/>
                <a:cs typeface="Times New Roman"/>
              </a:rPr>
              <a:t>decrypted </a:t>
            </a:r>
            <a:r>
              <a:rPr dirty="0" sz="1200">
                <a:latin typeface="Times New Roman"/>
                <a:cs typeface="Times New Roman"/>
              </a:rPr>
              <a:t>by </a:t>
            </a:r>
            <a:r>
              <a:rPr dirty="0" sz="1200" spc="-5">
                <a:latin typeface="Times New Roman"/>
                <a:cs typeface="Times New Roman"/>
              </a:rPr>
              <a:t>monitoring  systems) </a:t>
            </a:r>
            <a:r>
              <a:rPr dirty="0" sz="1200">
                <a:latin typeface="Times New Roman"/>
                <a:cs typeface="Times New Roman"/>
              </a:rPr>
              <a:t>in </a:t>
            </a:r>
            <a:r>
              <a:rPr dirty="0" sz="1200" spc="-5">
                <a:latin typeface="Times New Roman"/>
                <a:cs typeface="Times New Roman"/>
              </a:rPr>
              <a:t>its environment. Some of </a:t>
            </a:r>
            <a:r>
              <a:rPr dirty="0" sz="1200">
                <a:latin typeface="Times New Roman"/>
                <a:cs typeface="Times New Roman"/>
              </a:rPr>
              <a:t>this </a:t>
            </a:r>
            <a:r>
              <a:rPr dirty="0" sz="1200" spc="-5">
                <a:latin typeface="Times New Roman"/>
                <a:cs typeface="Times New Roman"/>
              </a:rPr>
              <a:t>traffic </a:t>
            </a:r>
            <a:r>
              <a:rPr dirty="0" sz="1200">
                <a:latin typeface="Times New Roman"/>
                <a:cs typeface="Times New Roman"/>
              </a:rPr>
              <a:t>may </a:t>
            </a:r>
            <a:r>
              <a:rPr dirty="0" sz="1200" spc="-5">
                <a:latin typeface="Times New Roman"/>
                <a:cs typeface="Times New Roman"/>
              </a:rPr>
              <a:t>contain private information </a:t>
            </a:r>
            <a:r>
              <a:rPr dirty="0" sz="1200">
                <a:latin typeface="Times New Roman"/>
                <a:cs typeface="Times New Roman"/>
              </a:rPr>
              <a:t>or </a:t>
            </a:r>
            <a:r>
              <a:rPr dirty="0" sz="1200" spc="-5">
                <a:latin typeface="Times New Roman"/>
                <a:cs typeface="Times New Roman"/>
              </a:rPr>
              <a:t>have  associated privacy risks. Organizations will need </a:t>
            </a:r>
            <a:r>
              <a:rPr dirty="0" sz="1200">
                <a:latin typeface="Times New Roman"/>
                <a:cs typeface="Times New Roman"/>
              </a:rPr>
              <a:t>to </a:t>
            </a:r>
            <a:r>
              <a:rPr dirty="0" sz="1200" spc="-5">
                <a:latin typeface="Times New Roman"/>
                <a:cs typeface="Times New Roman"/>
              </a:rPr>
              <a:t>identify any </a:t>
            </a:r>
            <a:r>
              <a:rPr dirty="0" sz="1200">
                <a:latin typeface="Times New Roman"/>
                <a:cs typeface="Times New Roman"/>
              </a:rPr>
              <a:t>possible </a:t>
            </a:r>
            <a:r>
              <a:rPr dirty="0" sz="1200" spc="-5">
                <a:latin typeface="Times New Roman"/>
                <a:cs typeface="Times New Roman"/>
              </a:rPr>
              <a:t>risks associated with  intercepting, </a:t>
            </a:r>
            <a:r>
              <a:rPr dirty="0" sz="1200">
                <a:latin typeface="Times New Roman"/>
                <a:cs typeface="Times New Roman"/>
              </a:rPr>
              <a:t>scanning, </a:t>
            </a:r>
            <a:r>
              <a:rPr dirty="0" sz="1200" spc="-5">
                <a:latin typeface="Times New Roman"/>
                <a:cs typeface="Times New Roman"/>
              </a:rPr>
              <a:t>and </a:t>
            </a:r>
            <a:r>
              <a:rPr dirty="0" sz="1200">
                <a:latin typeface="Times New Roman"/>
                <a:cs typeface="Times New Roman"/>
              </a:rPr>
              <a:t>logging </a:t>
            </a:r>
            <a:r>
              <a:rPr dirty="0" sz="1200" spc="-5">
                <a:latin typeface="Times New Roman"/>
                <a:cs typeface="Times New Roman"/>
              </a:rPr>
              <a:t>network traffic [NISTIR </a:t>
            </a:r>
            <a:r>
              <a:rPr dirty="0" sz="1200">
                <a:latin typeface="Times New Roman"/>
                <a:cs typeface="Times New Roman"/>
              </a:rPr>
              <a:t>8062]. </a:t>
            </a:r>
            <a:r>
              <a:rPr dirty="0" sz="1200" spc="-5">
                <a:latin typeface="Times New Roman"/>
                <a:cs typeface="Times New Roman"/>
              </a:rPr>
              <a:t>This </a:t>
            </a:r>
            <a:r>
              <a:rPr dirty="0" sz="1200">
                <a:latin typeface="Times New Roman"/>
                <a:cs typeface="Times New Roman"/>
              </a:rPr>
              <a:t>may </a:t>
            </a:r>
            <a:r>
              <a:rPr dirty="0" sz="1200" spc="-5">
                <a:latin typeface="Times New Roman"/>
                <a:cs typeface="Times New Roman"/>
              </a:rPr>
              <a:t>include actions  </a:t>
            </a:r>
            <a:r>
              <a:rPr dirty="0" sz="1200">
                <a:latin typeface="Times New Roman"/>
                <a:cs typeface="Times New Roman"/>
              </a:rPr>
              <a:t>such as </a:t>
            </a:r>
            <a:r>
              <a:rPr dirty="0" sz="1200" spc="-5">
                <a:latin typeface="Times New Roman"/>
                <a:cs typeface="Times New Roman"/>
              </a:rPr>
              <a:t>informing users, obtaining consent (via </a:t>
            </a:r>
            <a:r>
              <a:rPr dirty="0" sz="1200">
                <a:latin typeface="Times New Roman"/>
                <a:cs typeface="Times New Roman"/>
              </a:rPr>
              <a:t>a login page, banner, or </a:t>
            </a:r>
            <a:r>
              <a:rPr dirty="0" sz="1200" spc="-5">
                <a:latin typeface="Times New Roman"/>
                <a:cs typeface="Times New Roman"/>
              </a:rPr>
              <a:t>similar), </a:t>
            </a:r>
            <a:r>
              <a:rPr dirty="0" sz="1200">
                <a:latin typeface="Times New Roman"/>
                <a:cs typeface="Times New Roman"/>
              </a:rPr>
              <a:t>and </a:t>
            </a:r>
            <a:r>
              <a:rPr dirty="0" sz="1200" spc="-5">
                <a:latin typeface="Times New Roman"/>
                <a:cs typeface="Times New Roman"/>
              </a:rPr>
              <a:t>educating  enterprise users. The NIST Privacy Framework [NISTPRIV] </a:t>
            </a:r>
            <a:r>
              <a:rPr dirty="0" sz="1200">
                <a:latin typeface="Times New Roman"/>
                <a:cs typeface="Times New Roman"/>
              </a:rPr>
              <a:t>could help in developing a </a:t>
            </a:r>
            <a:r>
              <a:rPr dirty="0" sz="1200" spc="-5">
                <a:latin typeface="Times New Roman"/>
                <a:cs typeface="Times New Roman"/>
              </a:rPr>
              <a:t>formal  </a:t>
            </a:r>
            <a:r>
              <a:rPr dirty="0" sz="1200">
                <a:latin typeface="Times New Roman"/>
                <a:cs typeface="Times New Roman"/>
              </a:rPr>
              <a:t>process to </a:t>
            </a:r>
            <a:r>
              <a:rPr dirty="0" sz="1200" spc="-5">
                <a:latin typeface="Times New Roman"/>
                <a:cs typeface="Times New Roman"/>
              </a:rPr>
              <a:t>identify </a:t>
            </a:r>
            <a:r>
              <a:rPr dirty="0" sz="1200">
                <a:latin typeface="Times New Roman"/>
                <a:cs typeface="Times New Roman"/>
              </a:rPr>
              <a:t>and </a:t>
            </a:r>
            <a:r>
              <a:rPr dirty="0" sz="1200" spc="-5">
                <a:latin typeface="Times New Roman"/>
                <a:cs typeface="Times New Roman"/>
              </a:rPr>
              <a:t>mitigate </a:t>
            </a:r>
            <a:r>
              <a:rPr dirty="0" sz="1200">
                <a:latin typeface="Times New Roman"/>
                <a:cs typeface="Times New Roman"/>
              </a:rPr>
              <a:t>any </a:t>
            </a:r>
            <a:r>
              <a:rPr dirty="0" sz="1200" spc="-5">
                <a:latin typeface="Times New Roman"/>
                <a:cs typeface="Times New Roman"/>
              </a:rPr>
              <a:t>privacy-related </a:t>
            </a:r>
            <a:r>
              <a:rPr dirty="0" sz="1200">
                <a:latin typeface="Times New Roman"/>
                <a:cs typeface="Times New Roman"/>
              </a:rPr>
              <a:t>risks to an </a:t>
            </a:r>
            <a:r>
              <a:rPr dirty="0" sz="1200" spc="-5">
                <a:latin typeface="Times New Roman"/>
                <a:cs typeface="Times New Roman"/>
              </a:rPr>
              <a:t>enterprise developing </a:t>
            </a:r>
            <a:r>
              <a:rPr dirty="0" sz="1200">
                <a:latin typeface="Times New Roman"/>
                <a:cs typeface="Times New Roman"/>
              </a:rPr>
              <a:t>a zero </a:t>
            </a:r>
            <a:r>
              <a:rPr dirty="0" sz="1200" spc="-5">
                <a:latin typeface="Times New Roman"/>
                <a:cs typeface="Times New Roman"/>
              </a:rPr>
              <a:t>trust  architecture.</a:t>
            </a:r>
            <a:endParaRPr sz="1200">
              <a:latin typeface="Times New Roman"/>
              <a:cs typeface="Times New Roman"/>
            </a:endParaRP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37885" cy="8101965"/>
          </a:xfrm>
          <a:prstGeom prst="rect">
            <a:avLst/>
          </a:prstGeom>
        </p:spPr>
        <p:txBody>
          <a:bodyPr wrap="square" lIns="0" tIns="12065" rIns="0" bIns="0" rtlCol="0" vert="horz">
            <a:spAutoFit/>
          </a:bodyPr>
          <a:lstStyle/>
          <a:p>
            <a:pPr lvl="1" marL="378460" indent="-366395">
              <a:lnSpc>
                <a:spcPct val="100000"/>
              </a:lnSpc>
              <a:spcBef>
                <a:spcPts val="95"/>
              </a:spcBef>
              <a:buAutoNum type="arabicPeriod" startAt="3"/>
              <a:tabLst>
                <a:tab pos="377825" algn="l"/>
                <a:tab pos="379095" algn="l"/>
              </a:tabLst>
            </a:pPr>
            <a:r>
              <a:rPr dirty="0" sz="1100" b="1">
                <a:latin typeface="Arial"/>
                <a:cs typeface="Arial"/>
              </a:rPr>
              <a:t>ZTA </a:t>
            </a:r>
            <a:r>
              <a:rPr dirty="0" sz="1100" spc="-5" b="1">
                <a:latin typeface="Arial"/>
                <a:cs typeface="Arial"/>
              </a:rPr>
              <a:t>and Federal Identity, Credential, and Access Management</a:t>
            </a:r>
            <a:r>
              <a:rPr dirty="0" sz="1100" spc="60" b="1">
                <a:latin typeface="Arial"/>
                <a:cs typeface="Arial"/>
              </a:rPr>
              <a:t> </a:t>
            </a:r>
            <a:r>
              <a:rPr dirty="0" sz="1100" spc="-5" b="1">
                <a:latin typeface="Arial"/>
                <a:cs typeface="Arial"/>
              </a:rPr>
              <a:t>Architecture</a:t>
            </a:r>
            <a:endParaRPr sz="1100">
              <a:latin typeface="Arial"/>
              <a:cs typeface="Arial"/>
            </a:endParaRPr>
          </a:p>
          <a:p>
            <a:pPr lvl="1">
              <a:lnSpc>
                <a:spcPct val="100000"/>
              </a:lnSpc>
              <a:spcBef>
                <a:spcPts val="20"/>
              </a:spcBef>
              <a:buFont typeface="Arial"/>
              <a:buAutoNum type="arabicPeriod" startAt="3"/>
            </a:pPr>
            <a:endParaRPr sz="1050">
              <a:latin typeface="Arial"/>
              <a:cs typeface="Arial"/>
            </a:endParaRPr>
          </a:p>
          <a:p>
            <a:pPr marL="12700" marR="139065">
              <a:lnSpc>
                <a:spcPts val="1380"/>
              </a:lnSpc>
            </a:pPr>
            <a:r>
              <a:rPr dirty="0" sz="1200" spc="-5">
                <a:latin typeface="Times New Roman"/>
                <a:cs typeface="Times New Roman"/>
              </a:rPr>
              <a:t>Subject provisioning </a:t>
            </a:r>
            <a:r>
              <a:rPr dirty="0" sz="1200">
                <a:latin typeface="Times New Roman"/>
                <a:cs typeface="Times New Roman"/>
              </a:rPr>
              <a:t>is a key </a:t>
            </a:r>
            <a:r>
              <a:rPr dirty="0" sz="1200" spc="-5">
                <a:latin typeface="Times New Roman"/>
                <a:cs typeface="Times New Roman"/>
              </a:rPr>
              <a:t>component </a:t>
            </a:r>
            <a:r>
              <a:rPr dirty="0" sz="1200">
                <a:latin typeface="Times New Roman"/>
                <a:cs typeface="Times New Roman"/>
              </a:rPr>
              <a:t>of </a:t>
            </a:r>
            <a:r>
              <a:rPr dirty="0" sz="1200" spc="-5">
                <a:latin typeface="Times New Roman"/>
                <a:cs typeface="Times New Roman"/>
              </a:rPr>
              <a:t>ZTA. The </a:t>
            </a:r>
            <a:r>
              <a:rPr dirty="0" sz="1200">
                <a:latin typeface="Times New Roman"/>
                <a:cs typeface="Times New Roman"/>
              </a:rPr>
              <a:t>policy </a:t>
            </a:r>
            <a:r>
              <a:rPr dirty="0" sz="1200" spc="-5">
                <a:latin typeface="Times New Roman"/>
                <a:cs typeface="Times New Roman"/>
              </a:rPr>
              <a:t>engine cannot determine if  attempted connections are authorized </a:t>
            </a:r>
            <a:r>
              <a:rPr dirty="0" sz="1200">
                <a:latin typeface="Times New Roman"/>
                <a:cs typeface="Times New Roman"/>
              </a:rPr>
              <a:t>to </a:t>
            </a:r>
            <a:r>
              <a:rPr dirty="0" sz="1200" spc="-5">
                <a:latin typeface="Times New Roman"/>
                <a:cs typeface="Times New Roman"/>
              </a:rPr>
              <a:t>connect </a:t>
            </a:r>
            <a:r>
              <a:rPr dirty="0" sz="1200">
                <a:latin typeface="Times New Roman"/>
                <a:cs typeface="Times New Roman"/>
              </a:rPr>
              <a:t>to a </a:t>
            </a:r>
            <a:r>
              <a:rPr dirty="0" sz="1200" spc="-5">
                <a:latin typeface="Times New Roman"/>
                <a:cs typeface="Times New Roman"/>
              </a:rPr>
              <a:t>resource </a:t>
            </a:r>
            <a:r>
              <a:rPr dirty="0" sz="1200">
                <a:latin typeface="Times New Roman"/>
                <a:cs typeface="Times New Roman"/>
              </a:rPr>
              <a:t>if the </a:t>
            </a:r>
            <a:r>
              <a:rPr dirty="0" sz="1200" spc="-5">
                <a:latin typeface="Times New Roman"/>
                <a:cs typeface="Times New Roman"/>
              </a:rPr>
              <a:t>PE </a:t>
            </a:r>
            <a:r>
              <a:rPr dirty="0" sz="1200">
                <a:latin typeface="Times New Roman"/>
                <a:cs typeface="Times New Roman"/>
              </a:rPr>
              <a:t>has </a:t>
            </a:r>
            <a:r>
              <a:rPr dirty="0" sz="1200" spc="-5">
                <a:latin typeface="Times New Roman"/>
                <a:cs typeface="Times New Roman"/>
              </a:rPr>
              <a:t>insufficient  information </a:t>
            </a:r>
            <a:r>
              <a:rPr dirty="0" sz="1200">
                <a:latin typeface="Times New Roman"/>
                <a:cs typeface="Times New Roman"/>
              </a:rPr>
              <a:t>to </a:t>
            </a:r>
            <a:r>
              <a:rPr dirty="0" sz="1200" spc="-5">
                <a:latin typeface="Times New Roman"/>
                <a:cs typeface="Times New Roman"/>
              </a:rPr>
              <a:t>identify associated subjects </a:t>
            </a:r>
            <a:r>
              <a:rPr dirty="0" sz="1200">
                <a:latin typeface="Times New Roman"/>
                <a:cs typeface="Times New Roman"/>
              </a:rPr>
              <a:t>and </a:t>
            </a:r>
            <a:r>
              <a:rPr dirty="0" sz="1200" spc="-5">
                <a:latin typeface="Times New Roman"/>
                <a:cs typeface="Times New Roman"/>
              </a:rPr>
              <a:t>resources. Strong subject </a:t>
            </a:r>
            <a:r>
              <a:rPr dirty="0" sz="1200">
                <a:latin typeface="Times New Roman"/>
                <a:cs typeface="Times New Roman"/>
              </a:rPr>
              <a:t>provision </a:t>
            </a:r>
            <a:r>
              <a:rPr dirty="0" sz="1200" spc="-5">
                <a:latin typeface="Times New Roman"/>
                <a:cs typeface="Times New Roman"/>
              </a:rPr>
              <a:t>and  authentication policies need </a:t>
            </a:r>
            <a:r>
              <a:rPr dirty="0" sz="1200">
                <a:latin typeface="Times New Roman"/>
                <a:cs typeface="Times New Roman"/>
              </a:rPr>
              <a:t>to be in place </a:t>
            </a:r>
            <a:r>
              <a:rPr dirty="0" sz="1200" spc="-5">
                <a:latin typeface="Times New Roman"/>
                <a:cs typeface="Times New Roman"/>
              </a:rPr>
              <a:t>before </a:t>
            </a:r>
            <a:r>
              <a:rPr dirty="0" sz="1200">
                <a:latin typeface="Times New Roman"/>
                <a:cs typeface="Times New Roman"/>
              </a:rPr>
              <a:t>moving to a more </a:t>
            </a:r>
            <a:r>
              <a:rPr dirty="0" sz="1200" spc="-5">
                <a:latin typeface="Times New Roman"/>
                <a:cs typeface="Times New Roman"/>
              </a:rPr>
              <a:t>zero trust–aligned  deployment. Enterprises </a:t>
            </a:r>
            <a:r>
              <a:rPr dirty="0" sz="1200">
                <a:latin typeface="Times New Roman"/>
                <a:cs typeface="Times New Roman"/>
              </a:rPr>
              <a:t>need a </a:t>
            </a:r>
            <a:r>
              <a:rPr dirty="0" sz="1200" spc="-5">
                <a:latin typeface="Times New Roman"/>
                <a:cs typeface="Times New Roman"/>
              </a:rPr>
              <a:t>clear </a:t>
            </a:r>
            <a:r>
              <a:rPr dirty="0" sz="1200">
                <a:latin typeface="Times New Roman"/>
                <a:cs typeface="Times New Roman"/>
              </a:rPr>
              <a:t>set of </a:t>
            </a:r>
            <a:r>
              <a:rPr dirty="0" sz="1200" spc="-5">
                <a:latin typeface="Times New Roman"/>
                <a:cs typeface="Times New Roman"/>
              </a:rPr>
              <a:t>subject attributes and policies that </a:t>
            </a:r>
            <a:r>
              <a:rPr dirty="0" sz="1200">
                <a:latin typeface="Times New Roman"/>
                <a:cs typeface="Times New Roman"/>
              </a:rPr>
              <a:t>can be </a:t>
            </a:r>
            <a:r>
              <a:rPr dirty="0" sz="1200" spc="-5">
                <a:latin typeface="Times New Roman"/>
                <a:cs typeface="Times New Roman"/>
              </a:rPr>
              <a:t>used by </a:t>
            </a:r>
            <a:r>
              <a:rPr dirty="0" sz="1200">
                <a:latin typeface="Times New Roman"/>
                <a:cs typeface="Times New Roman"/>
              </a:rPr>
              <a:t>a  </a:t>
            </a:r>
            <a:r>
              <a:rPr dirty="0" sz="1200" spc="-5">
                <a:latin typeface="Times New Roman"/>
                <a:cs typeface="Times New Roman"/>
              </a:rPr>
              <a:t>PE </a:t>
            </a:r>
            <a:r>
              <a:rPr dirty="0" sz="1200">
                <a:latin typeface="Times New Roman"/>
                <a:cs typeface="Times New Roman"/>
              </a:rPr>
              <a:t>to </a:t>
            </a:r>
            <a:r>
              <a:rPr dirty="0" sz="1200" spc="-5">
                <a:latin typeface="Times New Roman"/>
                <a:cs typeface="Times New Roman"/>
              </a:rPr>
              <a:t>evaluate access</a:t>
            </a:r>
            <a:r>
              <a:rPr dirty="0" sz="1200">
                <a:latin typeface="Times New Roman"/>
                <a:cs typeface="Times New Roman"/>
              </a:rPr>
              <a:t> </a:t>
            </a:r>
            <a:r>
              <a:rPr dirty="0" sz="1200" spc="-5">
                <a:latin typeface="Times New Roman"/>
                <a:cs typeface="Times New Roman"/>
              </a:rPr>
              <a:t>requests.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00965">
              <a:lnSpc>
                <a:spcPts val="1380"/>
              </a:lnSpc>
            </a:pPr>
            <a:r>
              <a:rPr dirty="0" sz="1200" spc="-5">
                <a:latin typeface="Times New Roman"/>
                <a:cs typeface="Times New Roman"/>
              </a:rPr>
              <a:t>The Office of Management </a:t>
            </a:r>
            <a:r>
              <a:rPr dirty="0" sz="1200">
                <a:latin typeface="Times New Roman"/>
                <a:cs typeface="Times New Roman"/>
              </a:rPr>
              <a:t>and </a:t>
            </a:r>
            <a:r>
              <a:rPr dirty="0" sz="1200" spc="-5">
                <a:latin typeface="Times New Roman"/>
                <a:cs typeface="Times New Roman"/>
              </a:rPr>
              <a:t>Budget (OMB) issued M-19-17 </a:t>
            </a:r>
            <a:r>
              <a:rPr dirty="0" sz="1200">
                <a:latin typeface="Times New Roman"/>
                <a:cs typeface="Times New Roman"/>
              </a:rPr>
              <a:t>on </a:t>
            </a:r>
            <a:r>
              <a:rPr dirty="0" sz="1200" spc="-5">
                <a:latin typeface="Times New Roman"/>
                <a:cs typeface="Times New Roman"/>
              </a:rPr>
              <a:t>improving identity  management </a:t>
            </a:r>
            <a:r>
              <a:rPr dirty="0" sz="1200">
                <a:latin typeface="Times New Roman"/>
                <a:cs typeface="Times New Roman"/>
              </a:rPr>
              <a:t>for the </a:t>
            </a:r>
            <a:r>
              <a:rPr dirty="0" sz="1200" spc="-5">
                <a:latin typeface="Times New Roman"/>
                <a:cs typeface="Times New Roman"/>
              </a:rPr>
              <a:t>Federal Government. The goal </a:t>
            </a:r>
            <a:r>
              <a:rPr dirty="0" sz="1200">
                <a:latin typeface="Times New Roman"/>
                <a:cs typeface="Times New Roman"/>
              </a:rPr>
              <a:t>of </a:t>
            </a:r>
            <a:r>
              <a:rPr dirty="0" sz="1200" spc="-5">
                <a:latin typeface="Times New Roman"/>
                <a:cs typeface="Times New Roman"/>
              </a:rPr>
              <a:t>the policy </a:t>
            </a:r>
            <a:r>
              <a:rPr dirty="0" sz="1200">
                <a:latin typeface="Times New Roman"/>
                <a:cs typeface="Times New Roman"/>
              </a:rPr>
              <a:t>is to </a:t>
            </a:r>
            <a:r>
              <a:rPr dirty="0" sz="1200" spc="-5">
                <a:latin typeface="Times New Roman"/>
                <a:cs typeface="Times New Roman"/>
              </a:rPr>
              <a:t>develop </a:t>
            </a:r>
            <a:r>
              <a:rPr dirty="0" sz="1200">
                <a:latin typeface="Times New Roman"/>
                <a:cs typeface="Times New Roman"/>
              </a:rPr>
              <a:t>“…a </a:t>
            </a:r>
            <a:r>
              <a:rPr dirty="0" sz="1200" spc="-5">
                <a:latin typeface="Times New Roman"/>
                <a:cs typeface="Times New Roman"/>
              </a:rPr>
              <a:t>common  </a:t>
            </a:r>
            <a:r>
              <a:rPr dirty="0" sz="1200">
                <a:latin typeface="Times New Roman"/>
                <a:cs typeface="Times New Roman"/>
              </a:rPr>
              <a:t>vision </a:t>
            </a:r>
            <a:r>
              <a:rPr dirty="0" sz="1200" spc="-5">
                <a:latin typeface="Times New Roman"/>
                <a:cs typeface="Times New Roman"/>
              </a:rPr>
              <a:t>for identity </a:t>
            </a:r>
            <a:r>
              <a:rPr dirty="0" sz="1200">
                <a:latin typeface="Times New Roman"/>
                <a:cs typeface="Times New Roman"/>
              </a:rPr>
              <a:t>as an </a:t>
            </a:r>
            <a:r>
              <a:rPr dirty="0" sz="1200" spc="-5">
                <a:latin typeface="Times New Roman"/>
                <a:cs typeface="Times New Roman"/>
              </a:rPr>
              <a:t>enabler </a:t>
            </a:r>
            <a:r>
              <a:rPr dirty="0" sz="1200">
                <a:latin typeface="Times New Roman"/>
                <a:cs typeface="Times New Roman"/>
              </a:rPr>
              <a:t>of </a:t>
            </a:r>
            <a:r>
              <a:rPr dirty="0" sz="1200" spc="-5">
                <a:latin typeface="Times New Roman"/>
                <a:cs typeface="Times New Roman"/>
              </a:rPr>
              <a:t>mission delivery, trust, </a:t>
            </a:r>
            <a:r>
              <a:rPr dirty="0" sz="1200">
                <a:latin typeface="Times New Roman"/>
                <a:cs typeface="Times New Roman"/>
              </a:rPr>
              <a:t>and safety </a:t>
            </a:r>
            <a:r>
              <a:rPr dirty="0" sz="1200" spc="-5">
                <a:latin typeface="Times New Roman"/>
                <a:cs typeface="Times New Roman"/>
              </a:rPr>
              <a:t>of the Nation” [M-19-17].  The </a:t>
            </a:r>
            <a:r>
              <a:rPr dirty="0" sz="1200">
                <a:latin typeface="Times New Roman"/>
                <a:cs typeface="Times New Roman"/>
              </a:rPr>
              <a:t>memo </a:t>
            </a:r>
            <a:r>
              <a:rPr dirty="0" sz="1200" spc="-5">
                <a:latin typeface="Times New Roman"/>
                <a:cs typeface="Times New Roman"/>
              </a:rPr>
              <a:t>calls </a:t>
            </a:r>
            <a:r>
              <a:rPr dirty="0" sz="1200">
                <a:latin typeface="Times New Roman"/>
                <a:cs typeface="Times New Roman"/>
              </a:rPr>
              <a:t>on all </a:t>
            </a:r>
            <a:r>
              <a:rPr dirty="0" sz="1200" spc="-5">
                <a:latin typeface="Times New Roman"/>
                <a:cs typeface="Times New Roman"/>
              </a:rPr>
              <a:t>federal agencies </a:t>
            </a:r>
            <a:r>
              <a:rPr dirty="0" sz="1200">
                <a:latin typeface="Times New Roman"/>
                <a:cs typeface="Times New Roman"/>
              </a:rPr>
              <a:t>to </a:t>
            </a:r>
            <a:r>
              <a:rPr dirty="0" sz="1200" spc="-5">
                <a:latin typeface="Times New Roman"/>
                <a:cs typeface="Times New Roman"/>
              </a:rPr>
              <a:t>form an ICAM office </a:t>
            </a:r>
            <a:r>
              <a:rPr dirty="0" sz="1200">
                <a:latin typeface="Times New Roman"/>
                <a:cs typeface="Times New Roman"/>
              </a:rPr>
              <a:t>to </a:t>
            </a:r>
            <a:r>
              <a:rPr dirty="0" sz="1200" spc="-5">
                <a:latin typeface="Times New Roman"/>
                <a:cs typeface="Times New Roman"/>
              </a:rPr>
              <a:t>govern efforts related </a:t>
            </a:r>
            <a:r>
              <a:rPr dirty="0" sz="1200">
                <a:latin typeface="Times New Roman"/>
                <a:cs typeface="Times New Roman"/>
              </a:rPr>
              <a:t>to  </a:t>
            </a:r>
            <a:r>
              <a:rPr dirty="0" sz="1200" spc="-5">
                <a:latin typeface="Times New Roman"/>
                <a:cs typeface="Times New Roman"/>
              </a:rPr>
              <a:t>identity issuance </a:t>
            </a:r>
            <a:r>
              <a:rPr dirty="0" sz="1200">
                <a:latin typeface="Times New Roman"/>
                <a:cs typeface="Times New Roman"/>
              </a:rPr>
              <a:t>and </a:t>
            </a:r>
            <a:r>
              <a:rPr dirty="0" sz="1200" spc="-5">
                <a:latin typeface="Times New Roman"/>
                <a:cs typeface="Times New Roman"/>
              </a:rPr>
              <a:t>management. Many </a:t>
            </a:r>
            <a:r>
              <a:rPr dirty="0" sz="1200">
                <a:latin typeface="Times New Roman"/>
                <a:cs typeface="Times New Roman"/>
              </a:rPr>
              <a:t>of </a:t>
            </a:r>
            <a:r>
              <a:rPr dirty="0" sz="1200" spc="-5">
                <a:latin typeface="Times New Roman"/>
                <a:cs typeface="Times New Roman"/>
              </a:rPr>
              <a:t>these management policies should </a:t>
            </a:r>
            <a:r>
              <a:rPr dirty="0" sz="1200">
                <a:latin typeface="Times New Roman"/>
                <a:cs typeface="Times New Roman"/>
              </a:rPr>
              <a:t>use </a:t>
            </a:r>
            <a:r>
              <a:rPr dirty="0" sz="1200" spc="-5">
                <a:latin typeface="Times New Roman"/>
                <a:cs typeface="Times New Roman"/>
              </a:rPr>
              <a:t>the  recommendations </a:t>
            </a:r>
            <a:r>
              <a:rPr dirty="0" sz="1200">
                <a:latin typeface="Times New Roman"/>
                <a:cs typeface="Times New Roman"/>
              </a:rPr>
              <a:t>in </a:t>
            </a:r>
            <a:r>
              <a:rPr dirty="0" sz="1200" spc="-5">
                <a:latin typeface="Times New Roman"/>
                <a:cs typeface="Times New Roman"/>
              </a:rPr>
              <a:t>NIST SP </a:t>
            </a:r>
            <a:r>
              <a:rPr dirty="0" sz="1200">
                <a:latin typeface="Times New Roman"/>
                <a:cs typeface="Times New Roman"/>
              </a:rPr>
              <a:t>800-63-3, </a:t>
            </a:r>
            <a:r>
              <a:rPr dirty="0" sz="1200" spc="-5" i="1">
                <a:latin typeface="Times New Roman"/>
                <a:cs typeface="Times New Roman"/>
              </a:rPr>
              <a:t>Digital Identity Guidelines </a:t>
            </a:r>
            <a:r>
              <a:rPr dirty="0" sz="1200" spc="-5">
                <a:latin typeface="Times New Roman"/>
                <a:cs typeface="Times New Roman"/>
              </a:rPr>
              <a:t>[SP800-63]. As ZTA </a:t>
            </a:r>
            <a:r>
              <a:rPr dirty="0" sz="1200">
                <a:latin typeface="Times New Roman"/>
                <a:cs typeface="Times New Roman"/>
              </a:rPr>
              <a:t>is  heavily </a:t>
            </a:r>
            <a:r>
              <a:rPr dirty="0" sz="1200" spc="-5">
                <a:latin typeface="Times New Roman"/>
                <a:cs typeface="Times New Roman"/>
              </a:rPr>
              <a:t>dependent </a:t>
            </a:r>
            <a:r>
              <a:rPr dirty="0" sz="1200">
                <a:latin typeface="Times New Roman"/>
                <a:cs typeface="Times New Roman"/>
              </a:rPr>
              <a:t>on </a:t>
            </a:r>
            <a:r>
              <a:rPr dirty="0" sz="1200" spc="-5">
                <a:latin typeface="Times New Roman"/>
                <a:cs typeface="Times New Roman"/>
              </a:rPr>
              <a:t>precise identity management, </a:t>
            </a:r>
            <a:r>
              <a:rPr dirty="0" sz="1200">
                <a:latin typeface="Times New Roman"/>
                <a:cs typeface="Times New Roman"/>
              </a:rPr>
              <a:t>any </a:t>
            </a:r>
            <a:r>
              <a:rPr dirty="0" sz="1200" spc="-5">
                <a:latin typeface="Times New Roman"/>
                <a:cs typeface="Times New Roman"/>
              </a:rPr>
              <a:t>ZTA effort will need </a:t>
            </a:r>
            <a:r>
              <a:rPr dirty="0" sz="1200">
                <a:latin typeface="Times New Roman"/>
                <a:cs typeface="Times New Roman"/>
              </a:rPr>
              <a:t>to </a:t>
            </a:r>
            <a:r>
              <a:rPr dirty="0" sz="1200" spc="-5">
                <a:latin typeface="Times New Roman"/>
                <a:cs typeface="Times New Roman"/>
              </a:rPr>
              <a:t>integrate </a:t>
            </a:r>
            <a:r>
              <a:rPr dirty="0" sz="1200">
                <a:latin typeface="Times New Roman"/>
                <a:cs typeface="Times New Roman"/>
              </a:rPr>
              <a:t>the  </a:t>
            </a:r>
            <a:r>
              <a:rPr dirty="0" sz="1200" spc="-5">
                <a:latin typeface="Times New Roman"/>
                <a:cs typeface="Times New Roman"/>
              </a:rPr>
              <a:t>agency’s ICAM </a:t>
            </a:r>
            <a:r>
              <a:rPr dirty="0" sz="1200">
                <a:latin typeface="Times New Roman"/>
                <a:cs typeface="Times New Roman"/>
              </a:rPr>
              <a:t>policy.</a:t>
            </a:r>
            <a:endParaRPr sz="1200">
              <a:latin typeface="Times New Roman"/>
              <a:cs typeface="Times New Roman"/>
            </a:endParaRPr>
          </a:p>
          <a:p>
            <a:pPr lvl="1" marL="378460" indent="-366395">
              <a:lnSpc>
                <a:spcPct val="100000"/>
              </a:lnSpc>
              <a:spcBef>
                <a:spcPts val="1115"/>
              </a:spcBef>
              <a:buAutoNum type="arabicPeriod" startAt="4"/>
              <a:tabLst>
                <a:tab pos="377825" algn="l"/>
                <a:tab pos="379095" algn="l"/>
              </a:tabLst>
            </a:pPr>
            <a:r>
              <a:rPr dirty="0" sz="1100" b="1">
                <a:latin typeface="Arial"/>
                <a:cs typeface="Arial"/>
              </a:rPr>
              <a:t>ZTA </a:t>
            </a:r>
            <a:r>
              <a:rPr dirty="0" sz="1100" spc="-5" b="1">
                <a:latin typeface="Arial"/>
                <a:cs typeface="Arial"/>
              </a:rPr>
              <a:t>and Trusted Internet Connections</a:t>
            </a:r>
            <a:r>
              <a:rPr dirty="0" sz="1100" spc="5" b="1">
                <a:latin typeface="Arial"/>
                <a:cs typeface="Arial"/>
              </a:rPr>
              <a:t> </a:t>
            </a:r>
            <a:r>
              <a:rPr dirty="0" sz="1100" spc="-5" b="1">
                <a:latin typeface="Arial"/>
                <a:cs typeface="Arial"/>
              </a:rPr>
              <a:t>3.0</a:t>
            </a:r>
            <a:endParaRPr sz="1100">
              <a:latin typeface="Arial"/>
              <a:cs typeface="Arial"/>
            </a:endParaRPr>
          </a:p>
          <a:p>
            <a:pPr>
              <a:lnSpc>
                <a:spcPct val="100000"/>
              </a:lnSpc>
              <a:spcBef>
                <a:spcPts val="25"/>
              </a:spcBef>
            </a:pPr>
            <a:endParaRPr sz="1050">
              <a:latin typeface="Arial"/>
              <a:cs typeface="Arial"/>
            </a:endParaRPr>
          </a:p>
          <a:p>
            <a:pPr marL="12700" marR="5080">
              <a:lnSpc>
                <a:spcPts val="1380"/>
              </a:lnSpc>
            </a:pPr>
            <a:r>
              <a:rPr dirty="0" sz="1200" spc="-5">
                <a:latin typeface="Times New Roman"/>
                <a:cs typeface="Times New Roman"/>
              </a:rPr>
              <a:t>TIC </a:t>
            </a:r>
            <a:r>
              <a:rPr dirty="0" sz="1200">
                <a:latin typeface="Times New Roman"/>
                <a:cs typeface="Times New Roman"/>
              </a:rPr>
              <a:t>is a </a:t>
            </a:r>
            <a:r>
              <a:rPr dirty="0" sz="1200" spc="-5">
                <a:latin typeface="Times New Roman"/>
                <a:cs typeface="Times New Roman"/>
              </a:rPr>
              <a:t>federal cybersecurity initiative jointly managed </a:t>
            </a:r>
            <a:r>
              <a:rPr dirty="0" sz="1200">
                <a:latin typeface="Times New Roman"/>
                <a:cs typeface="Times New Roman"/>
              </a:rPr>
              <a:t>by </a:t>
            </a:r>
            <a:r>
              <a:rPr dirty="0" sz="1200" spc="-5">
                <a:latin typeface="Times New Roman"/>
                <a:cs typeface="Times New Roman"/>
              </a:rPr>
              <a:t>OMB, DHS, </a:t>
            </a:r>
            <a:r>
              <a:rPr dirty="0" sz="1200">
                <a:latin typeface="Times New Roman"/>
                <a:cs typeface="Times New Roman"/>
              </a:rPr>
              <a:t>and the </a:t>
            </a:r>
            <a:r>
              <a:rPr dirty="0" sz="1200" spc="-5">
                <a:latin typeface="Times New Roman"/>
                <a:cs typeface="Times New Roman"/>
              </a:rPr>
              <a:t>General  Services Administration (GSA), </a:t>
            </a:r>
            <a:r>
              <a:rPr dirty="0" sz="1200">
                <a:latin typeface="Times New Roman"/>
                <a:cs typeface="Times New Roman"/>
              </a:rPr>
              <a:t>and is </a:t>
            </a:r>
            <a:r>
              <a:rPr dirty="0" sz="1200" spc="-5">
                <a:latin typeface="Times New Roman"/>
                <a:cs typeface="Times New Roman"/>
              </a:rPr>
              <a:t>intended to establish </a:t>
            </a:r>
            <a:r>
              <a:rPr dirty="0" sz="1200">
                <a:latin typeface="Times New Roman"/>
                <a:cs typeface="Times New Roman"/>
              </a:rPr>
              <a:t>a </a:t>
            </a:r>
            <a:r>
              <a:rPr dirty="0" sz="1200" spc="-5">
                <a:latin typeface="Times New Roman"/>
                <a:cs typeface="Times New Roman"/>
              </a:rPr>
              <a:t>network security baseline </a:t>
            </a:r>
            <a:r>
              <a:rPr dirty="0" sz="1200">
                <a:latin typeface="Times New Roman"/>
                <a:cs typeface="Times New Roman"/>
              </a:rPr>
              <a:t>across  the </a:t>
            </a:r>
            <a:r>
              <a:rPr dirty="0" sz="1200" spc="-5">
                <a:latin typeface="Times New Roman"/>
                <a:cs typeface="Times New Roman"/>
              </a:rPr>
              <a:t>Federal Government. Historically, TIC was </a:t>
            </a:r>
            <a:r>
              <a:rPr dirty="0" sz="1200">
                <a:latin typeface="Times New Roman"/>
                <a:cs typeface="Times New Roman"/>
              </a:rPr>
              <a:t>a </a:t>
            </a:r>
            <a:r>
              <a:rPr dirty="0" sz="1200" spc="-5">
                <a:latin typeface="Times New Roman"/>
                <a:cs typeface="Times New Roman"/>
              </a:rPr>
              <a:t>perimeter-based cybersecurity strategy which  required agencies </a:t>
            </a:r>
            <a:r>
              <a:rPr dirty="0" sz="1200">
                <a:latin typeface="Times New Roman"/>
                <a:cs typeface="Times New Roman"/>
              </a:rPr>
              <a:t>to </a:t>
            </a:r>
            <a:r>
              <a:rPr dirty="0" sz="1200" spc="-5">
                <a:latin typeface="Times New Roman"/>
                <a:cs typeface="Times New Roman"/>
              </a:rPr>
              <a:t>consolidate </a:t>
            </a:r>
            <a:r>
              <a:rPr dirty="0" sz="1200">
                <a:latin typeface="Times New Roman"/>
                <a:cs typeface="Times New Roman"/>
              </a:rPr>
              <a:t>and </a:t>
            </a:r>
            <a:r>
              <a:rPr dirty="0" sz="1200" spc="-5">
                <a:latin typeface="Times New Roman"/>
                <a:cs typeface="Times New Roman"/>
              </a:rPr>
              <a:t>monitor their external network connections. Inherent </a:t>
            </a:r>
            <a:r>
              <a:rPr dirty="0" sz="1200">
                <a:latin typeface="Times New Roman"/>
                <a:cs typeface="Times New Roman"/>
              </a:rPr>
              <a:t>in</a:t>
            </a:r>
            <a:r>
              <a:rPr dirty="0" sz="1200" spc="210">
                <a:latin typeface="Times New Roman"/>
                <a:cs typeface="Times New Roman"/>
              </a:rPr>
              <a:t> </a:t>
            </a:r>
            <a:r>
              <a:rPr dirty="0" sz="1200" spc="-5">
                <a:latin typeface="Times New Roman"/>
                <a:cs typeface="Times New Roman"/>
              </a:rPr>
              <a:t>TIC</a:t>
            </a:r>
            <a:endParaRPr sz="1200">
              <a:latin typeface="Times New Roman"/>
              <a:cs typeface="Times New Roman"/>
            </a:endParaRPr>
          </a:p>
          <a:p>
            <a:pPr marL="12700" marR="180975">
              <a:lnSpc>
                <a:spcPts val="1380"/>
              </a:lnSpc>
            </a:pPr>
            <a:r>
              <a:rPr dirty="0" sz="1200">
                <a:latin typeface="Times New Roman"/>
                <a:cs typeface="Times New Roman"/>
              </a:rPr>
              <a:t>1.0 and </a:t>
            </a:r>
            <a:r>
              <a:rPr dirty="0" sz="1200" spc="-5">
                <a:latin typeface="Times New Roman"/>
                <a:cs typeface="Times New Roman"/>
              </a:rPr>
              <a:t>TIC </a:t>
            </a:r>
            <a:r>
              <a:rPr dirty="0" sz="1200">
                <a:latin typeface="Times New Roman"/>
                <a:cs typeface="Times New Roman"/>
              </a:rPr>
              <a:t>2.0 is the </a:t>
            </a:r>
            <a:r>
              <a:rPr dirty="0" sz="1200" spc="-5">
                <a:latin typeface="Times New Roman"/>
                <a:cs typeface="Times New Roman"/>
              </a:rPr>
              <a:t>assumption </a:t>
            </a:r>
            <a:r>
              <a:rPr dirty="0" sz="1200">
                <a:latin typeface="Times New Roman"/>
                <a:cs typeface="Times New Roman"/>
              </a:rPr>
              <a:t>that the </a:t>
            </a:r>
            <a:r>
              <a:rPr dirty="0" sz="1200" spc="-5">
                <a:latin typeface="Times New Roman"/>
                <a:cs typeface="Times New Roman"/>
              </a:rPr>
              <a:t>inside of </a:t>
            </a:r>
            <a:r>
              <a:rPr dirty="0" sz="1200">
                <a:latin typeface="Times New Roman"/>
                <a:cs typeface="Times New Roman"/>
              </a:rPr>
              <a:t>the </a:t>
            </a:r>
            <a:r>
              <a:rPr dirty="0" sz="1200" spc="-5">
                <a:latin typeface="Times New Roman"/>
                <a:cs typeface="Times New Roman"/>
              </a:rPr>
              <a:t>perimeter </a:t>
            </a:r>
            <a:r>
              <a:rPr dirty="0" sz="1200">
                <a:latin typeface="Times New Roman"/>
                <a:cs typeface="Times New Roman"/>
              </a:rPr>
              <a:t>is </a:t>
            </a:r>
            <a:r>
              <a:rPr dirty="0" sz="1200" spc="-5">
                <a:latin typeface="Times New Roman"/>
                <a:cs typeface="Times New Roman"/>
              </a:rPr>
              <a:t>“trusted,” whereas ZTA  </a:t>
            </a:r>
            <a:r>
              <a:rPr dirty="0" sz="1200">
                <a:latin typeface="Times New Roman"/>
                <a:cs typeface="Times New Roman"/>
              </a:rPr>
              <a:t>assumes </a:t>
            </a:r>
            <a:r>
              <a:rPr dirty="0" sz="1200" spc="-5">
                <a:latin typeface="Times New Roman"/>
                <a:cs typeface="Times New Roman"/>
              </a:rPr>
              <a:t>that network location does not infer “trust” (i.e., there </a:t>
            </a:r>
            <a:r>
              <a:rPr dirty="0" sz="1200">
                <a:latin typeface="Times New Roman"/>
                <a:cs typeface="Times New Roman"/>
              </a:rPr>
              <a:t>is no </a:t>
            </a:r>
            <a:r>
              <a:rPr dirty="0" sz="1200" spc="-5">
                <a:latin typeface="Times New Roman"/>
                <a:cs typeface="Times New Roman"/>
              </a:rPr>
              <a:t>“trust” </a:t>
            </a:r>
            <a:r>
              <a:rPr dirty="0" sz="1200">
                <a:latin typeface="Times New Roman"/>
                <a:cs typeface="Times New Roman"/>
              </a:rPr>
              <a:t>on an </a:t>
            </a:r>
            <a:r>
              <a:rPr dirty="0" sz="1200" spc="-5">
                <a:latin typeface="Times New Roman"/>
                <a:cs typeface="Times New Roman"/>
              </a:rPr>
              <a:t>agency’s  internal network). TIC </a:t>
            </a:r>
            <a:r>
              <a:rPr dirty="0" sz="1200">
                <a:latin typeface="Times New Roman"/>
                <a:cs typeface="Times New Roman"/>
              </a:rPr>
              <a:t>2.0 provides a </a:t>
            </a:r>
            <a:r>
              <a:rPr dirty="0" sz="1200" spc="-5">
                <a:latin typeface="Times New Roman"/>
                <a:cs typeface="Times New Roman"/>
              </a:rPr>
              <a:t>list </a:t>
            </a:r>
            <a:r>
              <a:rPr dirty="0" sz="1200">
                <a:latin typeface="Times New Roman"/>
                <a:cs typeface="Times New Roman"/>
              </a:rPr>
              <a:t>of </a:t>
            </a:r>
            <a:r>
              <a:rPr dirty="0" sz="1200" spc="-5">
                <a:latin typeface="Times New Roman"/>
                <a:cs typeface="Times New Roman"/>
              </a:rPr>
              <a:t>network-based security capabilities (e.g. </a:t>
            </a:r>
            <a:r>
              <a:rPr dirty="0" sz="1200">
                <a:latin typeface="Times New Roman"/>
                <a:cs typeface="Times New Roman"/>
              </a:rPr>
              <a:t>content  </a:t>
            </a:r>
            <a:r>
              <a:rPr dirty="0" sz="1200" spc="-5">
                <a:latin typeface="Times New Roman"/>
                <a:cs typeface="Times New Roman"/>
              </a:rPr>
              <a:t>filtering, monitoring, authentication, </a:t>
            </a:r>
            <a:r>
              <a:rPr dirty="0" sz="1200">
                <a:latin typeface="Times New Roman"/>
                <a:cs typeface="Times New Roman"/>
              </a:rPr>
              <a:t>and </a:t>
            </a:r>
            <a:r>
              <a:rPr dirty="0" sz="1200" spc="-5">
                <a:latin typeface="Times New Roman"/>
                <a:cs typeface="Times New Roman"/>
              </a:rPr>
              <a:t>others) to </a:t>
            </a:r>
            <a:r>
              <a:rPr dirty="0" sz="1200">
                <a:latin typeface="Times New Roman"/>
                <a:cs typeface="Times New Roman"/>
              </a:rPr>
              <a:t>be </a:t>
            </a:r>
            <a:r>
              <a:rPr dirty="0" sz="1200" spc="-5">
                <a:latin typeface="Times New Roman"/>
                <a:cs typeface="Times New Roman"/>
              </a:rPr>
              <a:t>deployed </a:t>
            </a:r>
            <a:r>
              <a:rPr dirty="0" sz="1200">
                <a:latin typeface="Times New Roman"/>
                <a:cs typeface="Times New Roman"/>
              </a:rPr>
              <a:t>at the </a:t>
            </a:r>
            <a:r>
              <a:rPr dirty="0" sz="1200" spc="-5">
                <a:latin typeface="Times New Roman"/>
                <a:cs typeface="Times New Roman"/>
              </a:rPr>
              <a:t>TIC Access Point </a:t>
            </a:r>
            <a:r>
              <a:rPr dirty="0" sz="1200">
                <a:latin typeface="Times New Roman"/>
                <a:cs typeface="Times New Roman"/>
              </a:rPr>
              <a:t>at the  agency’s </a:t>
            </a:r>
            <a:r>
              <a:rPr dirty="0" sz="1200" spc="-5">
                <a:latin typeface="Times New Roman"/>
                <a:cs typeface="Times New Roman"/>
              </a:rPr>
              <a:t>perimeter; many </a:t>
            </a:r>
            <a:r>
              <a:rPr dirty="0" sz="1200">
                <a:latin typeface="Times New Roman"/>
                <a:cs typeface="Times New Roman"/>
              </a:rPr>
              <a:t>of these </a:t>
            </a:r>
            <a:r>
              <a:rPr dirty="0" sz="1200" spc="-5">
                <a:latin typeface="Times New Roman"/>
                <a:cs typeface="Times New Roman"/>
              </a:rPr>
              <a:t>capabilities are aligned with ZT</a:t>
            </a:r>
            <a:r>
              <a:rPr dirty="0" sz="1200" spc="40">
                <a:latin typeface="Times New Roman"/>
                <a:cs typeface="Times New Roman"/>
              </a:rPr>
              <a:t> </a:t>
            </a:r>
            <a:r>
              <a:rPr dirty="0" sz="1200" spc="-5">
                <a:latin typeface="Times New Roman"/>
                <a:cs typeface="Times New Roman"/>
              </a:rPr>
              <a:t>principles.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26034">
              <a:lnSpc>
                <a:spcPts val="1380"/>
              </a:lnSpc>
            </a:pPr>
            <a:r>
              <a:rPr dirty="0" sz="1200" spc="-5">
                <a:latin typeface="Times New Roman"/>
                <a:cs typeface="Times New Roman"/>
              </a:rPr>
              <a:t>TIC </a:t>
            </a:r>
            <a:r>
              <a:rPr dirty="0" sz="1200">
                <a:latin typeface="Times New Roman"/>
                <a:cs typeface="Times New Roman"/>
              </a:rPr>
              <a:t>3.0 has been </a:t>
            </a:r>
            <a:r>
              <a:rPr dirty="0" sz="1200" spc="-5">
                <a:latin typeface="Times New Roman"/>
                <a:cs typeface="Times New Roman"/>
              </a:rPr>
              <a:t>updated </a:t>
            </a:r>
            <a:r>
              <a:rPr dirty="0" sz="1200">
                <a:latin typeface="Times New Roman"/>
                <a:cs typeface="Times New Roman"/>
              </a:rPr>
              <a:t>to </a:t>
            </a:r>
            <a:r>
              <a:rPr dirty="0" sz="1200" spc="-5">
                <a:latin typeface="Times New Roman"/>
                <a:cs typeface="Times New Roman"/>
              </a:rPr>
              <a:t>accommodate cloud services and mobile devices [M-19-26]. </a:t>
            </a:r>
            <a:r>
              <a:rPr dirty="0" sz="1200">
                <a:latin typeface="Times New Roman"/>
                <a:cs typeface="Times New Roman"/>
              </a:rPr>
              <a:t>In </a:t>
            </a:r>
            <a:r>
              <a:rPr dirty="0" sz="1200" spc="-5">
                <a:latin typeface="Times New Roman"/>
                <a:cs typeface="Times New Roman"/>
              </a:rPr>
              <a:t>TIC  </a:t>
            </a:r>
            <a:r>
              <a:rPr dirty="0" sz="1200">
                <a:latin typeface="Times New Roman"/>
                <a:cs typeface="Times New Roman"/>
              </a:rPr>
              <a:t>3.0, it is </a:t>
            </a:r>
            <a:r>
              <a:rPr dirty="0" sz="1200" spc="-5">
                <a:latin typeface="Times New Roman"/>
                <a:cs typeface="Times New Roman"/>
              </a:rPr>
              <a:t>recognized that </a:t>
            </a:r>
            <a:r>
              <a:rPr dirty="0" sz="1200">
                <a:latin typeface="Times New Roman"/>
                <a:cs typeface="Times New Roman"/>
              </a:rPr>
              <a:t>the </a:t>
            </a:r>
            <a:r>
              <a:rPr dirty="0" sz="1200" spc="-5">
                <a:latin typeface="Times New Roman"/>
                <a:cs typeface="Times New Roman"/>
              </a:rPr>
              <a:t>definition </a:t>
            </a:r>
            <a:r>
              <a:rPr dirty="0" sz="1200">
                <a:latin typeface="Times New Roman"/>
                <a:cs typeface="Times New Roman"/>
              </a:rPr>
              <a:t>of </a:t>
            </a:r>
            <a:r>
              <a:rPr dirty="0" sz="1200" spc="-5">
                <a:latin typeface="Times New Roman"/>
                <a:cs typeface="Times New Roman"/>
              </a:rPr>
              <a:t>“trust” </a:t>
            </a:r>
            <a:r>
              <a:rPr dirty="0" sz="1200">
                <a:latin typeface="Times New Roman"/>
                <a:cs typeface="Times New Roman"/>
              </a:rPr>
              <a:t>may vary </a:t>
            </a:r>
            <a:r>
              <a:rPr dirty="0" sz="1200" spc="-5">
                <a:latin typeface="Times New Roman"/>
                <a:cs typeface="Times New Roman"/>
              </a:rPr>
              <a:t>across specific computing contexts  </a:t>
            </a:r>
            <a:r>
              <a:rPr dirty="0" sz="1200">
                <a:latin typeface="Times New Roman"/>
                <a:cs typeface="Times New Roman"/>
              </a:rPr>
              <a:t>and that </a:t>
            </a:r>
            <a:r>
              <a:rPr dirty="0" sz="1200" spc="-5">
                <a:latin typeface="Times New Roman"/>
                <a:cs typeface="Times New Roman"/>
              </a:rPr>
              <a:t>agencies have different risk tolerances for defining trust zones. In addition, TIC </a:t>
            </a:r>
            <a:r>
              <a:rPr dirty="0" sz="1200">
                <a:latin typeface="Times New Roman"/>
                <a:cs typeface="Times New Roman"/>
              </a:rPr>
              <a:t>3.0 has  an updated </a:t>
            </a:r>
            <a:r>
              <a:rPr dirty="0" sz="1200" spc="-5">
                <a:latin typeface="Times New Roman"/>
                <a:cs typeface="Times New Roman"/>
              </a:rPr>
              <a:t>TIC Security Capability Handbook, which defines two </a:t>
            </a:r>
            <a:r>
              <a:rPr dirty="0" sz="1200">
                <a:latin typeface="Times New Roman"/>
                <a:cs typeface="Times New Roman"/>
              </a:rPr>
              <a:t>types of </a:t>
            </a:r>
            <a:r>
              <a:rPr dirty="0" sz="1200" spc="-5">
                <a:latin typeface="Times New Roman"/>
                <a:cs typeface="Times New Roman"/>
              </a:rPr>
              <a:t>security</a:t>
            </a:r>
            <a:r>
              <a:rPr dirty="0" sz="1200" spc="135">
                <a:latin typeface="Times New Roman"/>
                <a:cs typeface="Times New Roman"/>
              </a:rPr>
              <a:t> </a:t>
            </a:r>
            <a:r>
              <a:rPr dirty="0" sz="1200" spc="-5">
                <a:latin typeface="Times New Roman"/>
                <a:cs typeface="Times New Roman"/>
              </a:rPr>
              <a:t>capabilities:</a:t>
            </a:r>
            <a:endParaRPr sz="1200">
              <a:latin typeface="Times New Roman"/>
              <a:cs typeface="Times New Roman"/>
            </a:endParaRPr>
          </a:p>
          <a:p>
            <a:pPr marL="12700" marR="5080">
              <a:lnSpc>
                <a:spcPts val="1380"/>
              </a:lnSpc>
            </a:pPr>
            <a:r>
              <a:rPr dirty="0" sz="1200">
                <a:latin typeface="Times New Roman"/>
                <a:cs typeface="Times New Roman"/>
              </a:rPr>
              <a:t>(1) </a:t>
            </a:r>
            <a:r>
              <a:rPr dirty="0" sz="1200" spc="-5">
                <a:latin typeface="Times New Roman"/>
                <a:cs typeface="Times New Roman"/>
              </a:rPr>
              <a:t>Universal Security Capabilities that </a:t>
            </a:r>
            <a:r>
              <a:rPr dirty="0" sz="1200">
                <a:latin typeface="Times New Roman"/>
                <a:cs typeface="Times New Roman"/>
              </a:rPr>
              <a:t>apply at the </a:t>
            </a:r>
            <a:r>
              <a:rPr dirty="0" sz="1200" spc="-5">
                <a:latin typeface="Times New Roman"/>
                <a:cs typeface="Times New Roman"/>
              </a:rPr>
              <a:t>enterprise level, </a:t>
            </a:r>
            <a:r>
              <a:rPr dirty="0" sz="1200">
                <a:latin typeface="Times New Roman"/>
                <a:cs typeface="Times New Roman"/>
              </a:rPr>
              <a:t>and (2) </a:t>
            </a:r>
            <a:r>
              <a:rPr dirty="0" sz="1200" spc="-5">
                <a:latin typeface="Times New Roman"/>
                <a:cs typeface="Times New Roman"/>
              </a:rPr>
              <a:t>PEP Security  Capabilities </a:t>
            </a:r>
            <a:r>
              <a:rPr dirty="0" sz="1200">
                <a:latin typeface="Times New Roman"/>
                <a:cs typeface="Times New Roman"/>
              </a:rPr>
              <a:t>that </a:t>
            </a:r>
            <a:r>
              <a:rPr dirty="0" sz="1200" spc="-5">
                <a:latin typeface="Times New Roman"/>
                <a:cs typeface="Times New Roman"/>
              </a:rPr>
              <a:t>are network-level capabilities to </a:t>
            </a:r>
            <a:r>
              <a:rPr dirty="0" sz="1200">
                <a:latin typeface="Times New Roman"/>
                <a:cs typeface="Times New Roman"/>
              </a:rPr>
              <a:t>be </a:t>
            </a:r>
            <a:r>
              <a:rPr dirty="0" sz="1200" spc="-5">
                <a:latin typeface="Times New Roman"/>
                <a:cs typeface="Times New Roman"/>
              </a:rPr>
              <a:t>applied </a:t>
            </a:r>
            <a:r>
              <a:rPr dirty="0" sz="1200">
                <a:latin typeface="Times New Roman"/>
                <a:cs typeface="Times New Roman"/>
              </a:rPr>
              <a:t>to </a:t>
            </a:r>
            <a:r>
              <a:rPr dirty="0" sz="1200" spc="-5">
                <a:latin typeface="Times New Roman"/>
                <a:cs typeface="Times New Roman"/>
              </a:rPr>
              <a:t>multiple </a:t>
            </a:r>
            <a:r>
              <a:rPr dirty="0" sz="1200">
                <a:latin typeface="Times New Roman"/>
                <a:cs typeface="Times New Roman"/>
              </a:rPr>
              <a:t>policy </a:t>
            </a:r>
            <a:r>
              <a:rPr dirty="0" sz="1200" spc="-5">
                <a:latin typeface="Times New Roman"/>
                <a:cs typeface="Times New Roman"/>
              </a:rPr>
              <a:t>enforcement  </a:t>
            </a:r>
            <a:r>
              <a:rPr dirty="0" sz="1200">
                <a:latin typeface="Times New Roman"/>
                <a:cs typeface="Times New Roman"/>
              </a:rPr>
              <a:t>points </a:t>
            </a:r>
            <a:r>
              <a:rPr dirty="0" sz="1200" spc="-5">
                <a:latin typeface="Times New Roman"/>
                <a:cs typeface="Times New Roman"/>
              </a:rPr>
              <a:t>(PEPs), </a:t>
            </a:r>
            <a:r>
              <a:rPr dirty="0" sz="1200">
                <a:latin typeface="Times New Roman"/>
                <a:cs typeface="Times New Roman"/>
              </a:rPr>
              <a:t>as </a:t>
            </a:r>
            <a:r>
              <a:rPr dirty="0" sz="1200" spc="-5">
                <a:latin typeface="Times New Roman"/>
                <a:cs typeface="Times New Roman"/>
              </a:rPr>
              <a:t>defined </a:t>
            </a:r>
            <a:r>
              <a:rPr dirty="0" sz="1200">
                <a:latin typeface="Times New Roman"/>
                <a:cs typeface="Times New Roman"/>
              </a:rPr>
              <a:t>in </a:t>
            </a:r>
            <a:r>
              <a:rPr dirty="0" sz="1200" spc="-5">
                <a:latin typeface="Times New Roman"/>
                <a:cs typeface="Times New Roman"/>
              </a:rPr>
              <a:t>TIC </a:t>
            </a:r>
            <a:r>
              <a:rPr dirty="0" sz="1200">
                <a:latin typeface="Times New Roman"/>
                <a:cs typeface="Times New Roman"/>
              </a:rPr>
              <a:t>use cases. </a:t>
            </a:r>
            <a:r>
              <a:rPr dirty="0" sz="1200" spc="-5">
                <a:latin typeface="Times New Roman"/>
                <a:cs typeface="Times New Roman"/>
              </a:rPr>
              <a:t>The PEP Security Capabilities </a:t>
            </a:r>
            <a:r>
              <a:rPr dirty="0" sz="1200">
                <a:latin typeface="Times New Roman"/>
                <a:cs typeface="Times New Roman"/>
              </a:rPr>
              <a:t>may be </a:t>
            </a:r>
            <a:r>
              <a:rPr dirty="0" sz="1200" spc="-5">
                <a:latin typeface="Times New Roman"/>
                <a:cs typeface="Times New Roman"/>
              </a:rPr>
              <a:t>applied at any  appropriate PEP </a:t>
            </a:r>
            <a:r>
              <a:rPr dirty="0" sz="1200">
                <a:latin typeface="Times New Roman"/>
                <a:cs typeface="Times New Roman"/>
              </a:rPr>
              <a:t>located along a </a:t>
            </a:r>
            <a:r>
              <a:rPr dirty="0" sz="1200" spc="-5">
                <a:latin typeface="Times New Roman"/>
                <a:cs typeface="Times New Roman"/>
              </a:rPr>
              <a:t>given </a:t>
            </a:r>
            <a:r>
              <a:rPr dirty="0" sz="1200">
                <a:latin typeface="Times New Roman"/>
                <a:cs typeface="Times New Roman"/>
              </a:rPr>
              <a:t>data </a:t>
            </a:r>
            <a:r>
              <a:rPr dirty="0" sz="1200" spc="-5">
                <a:latin typeface="Times New Roman"/>
                <a:cs typeface="Times New Roman"/>
              </a:rPr>
              <a:t>flow instead </a:t>
            </a:r>
            <a:r>
              <a:rPr dirty="0" sz="1200">
                <a:latin typeface="Times New Roman"/>
                <a:cs typeface="Times New Roman"/>
              </a:rPr>
              <a:t>of at a </a:t>
            </a:r>
            <a:r>
              <a:rPr dirty="0" sz="1200" spc="-5">
                <a:latin typeface="Times New Roman"/>
                <a:cs typeface="Times New Roman"/>
              </a:rPr>
              <a:t>single PEP </a:t>
            </a:r>
            <a:r>
              <a:rPr dirty="0" sz="1200">
                <a:latin typeface="Times New Roman"/>
                <a:cs typeface="Times New Roman"/>
              </a:rPr>
              <a:t>at the </a:t>
            </a:r>
            <a:r>
              <a:rPr dirty="0" sz="1200" spc="-5">
                <a:latin typeface="Times New Roman"/>
                <a:cs typeface="Times New Roman"/>
              </a:rPr>
              <a:t>agency  perimeter. </a:t>
            </a:r>
            <a:r>
              <a:rPr dirty="0" sz="1200">
                <a:latin typeface="Times New Roman"/>
                <a:cs typeface="Times New Roman"/>
              </a:rPr>
              <a:t>Many of </a:t>
            </a:r>
            <a:r>
              <a:rPr dirty="0" sz="1200" spc="-5">
                <a:latin typeface="Times New Roman"/>
                <a:cs typeface="Times New Roman"/>
              </a:rPr>
              <a:t>these TIC </a:t>
            </a:r>
            <a:r>
              <a:rPr dirty="0" sz="1200">
                <a:latin typeface="Times New Roman"/>
                <a:cs typeface="Times New Roman"/>
              </a:rPr>
              <a:t>3.0 </a:t>
            </a:r>
            <a:r>
              <a:rPr dirty="0" sz="1200" spc="-5">
                <a:latin typeface="Times New Roman"/>
                <a:cs typeface="Times New Roman"/>
              </a:rPr>
              <a:t>security capabilities directly support ZTA </a:t>
            </a:r>
            <a:r>
              <a:rPr dirty="0" sz="1200">
                <a:latin typeface="Times New Roman"/>
                <a:cs typeface="Times New Roman"/>
              </a:rPr>
              <a:t>(e.g., encrypted  </a:t>
            </a:r>
            <a:r>
              <a:rPr dirty="0" sz="1200" spc="-5">
                <a:latin typeface="Times New Roman"/>
                <a:cs typeface="Times New Roman"/>
              </a:rPr>
              <a:t>traffic, strong authentication, microsegmentation, network and </a:t>
            </a:r>
            <a:r>
              <a:rPr dirty="0" sz="1200">
                <a:latin typeface="Times New Roman"/>
                <a:cs typeface="Times New Roman"/>
              </a:rPr>
              <a:t>system </a:t>
            </a:r>
            <a:r>
              <a:rPr dirty="0" sz="1200" spc="-5">
                <a:latin typeface="Times New Roman"/>
                <a:cs typeface="Times New Roman"/>
              </a:rPr>
              <a:t>inventory, </a:t>
            </a:r>
            <a:r>
              <a:rPr dirty="0" sz="1200">
                <a:latin typeface="Times New Roman"/>
                <a:cs typeface="Times New Roman"/>
              </a:rPr>
              <a:t>and </a:t>
            </a:r>
            <a:r>
              <a:rPr dirty="0" sz="1200" spc="-5">
                <a:latin typeface="Times New Roman"/>
                <a:cs typeface="Times New Roman"/>
              </a:rPr>
              <a:t>others).  TIC </a:t>
            </a:r>
            <a:r>
              <a:rPr dirty="0" sz="1200">
                <a:latin typeface="Times New Roman"/>
                <a:cs typeface="Times New Roman"/>
              </a:rPr>
              <a:t>3.0 </a:t>
            </a:r>
            <a:r>
              <a:rPr dirty="0" sz="1200" spc="-5">
                <a:latin typeface="Times New Roman"/>
                <a:cs typeface="Times New Roman"/>
              </a:rPr>
              <a:t>defines specific use </a:t>
            </a:r>
            <a:r>
              <a:rPr dirty="0" sz="1200">
                <a:latin typeface="Times New Roman"/>
                <a:cs typeface="Times New Roman"/>
              </a:rPr>
              <a:t>cases </a:t>
            </a:r>
            <a:r>
              <a:rPr dirty="0" sz="1200" spc="-5">
                <a:latin typeface="Times New Roman"/>
                <a:cs typeface="Times New Roman"/>
              </a:rPr>
              <a:t>that describe the implementation </a:t>
            </a:r>
            <a:r>
              <a:rPr dirty="0" sz="1200">
                <a:latin typeface="Times New Roman"/>
                <a:cs typeface="Times New Roman"/>
              </a:rPr>
              <a:t>of </a:t>
            </a:r>
            <a:r>
              <a:rPr dirty="0" sz="1200" spc="-5">
                <a:latin typeface="Times New Roman"/>
                <a:cs typeface="Times New Roman"/>
              </a:rPr>
              <a:t>trust </a:t>
            </a:r>
            <a:r>
              <a:rPr dirty="0" sz="1200">
                <a:latin typeface="Times New Roman"/>
                <a:cs typeface="Times New Roman"/>
              </a:rPr>
              <a:t>zones </a:t>
            </a:r>
            <a:r>
              <a:rPr dirty="0" sz="1200" spc="-5">
                <a:latin typeface="Times New Roman"/>
                <a:cs typeface="Times New Roman"/>
              </a:rPr>
              <a:t>and security  capabilities </a:t>
            </a:r>
            <a:r>
              <a:rPr dirty="0" sz="1200">
                <a:latin typeface="Times New Roman"/>
                <a:cs typeface="Times New Roman"/>
              </a:rPr>
              <a:t>across </a:t>
            </a:r>
            <a:r>
              <a:rPr dirty="0" sz="1200" spc="-5">
                <a:latin typeface="Times New Roman"/>
                <a:cs typeface="Times New Roman"/>
              </a:rPr>
              <a:t>specific applications, services, </a:t>
            </a:r>
            <a:r>
              <a:rPr dirty="0" sz="1200">
                <a:latin typeface="Times New Roman"/>
                <a:cs typeface="Times New Roman"/>
              </a:rPr>
              <a:t>and</a:t>
            </a:r>
            <a:r>
              <a:rPr dirty="0" sz="1200" spc="15">
                <a:latin typeface="Times New Roman"/>
                <a:cs typeface="Times New Roman"/>
              </a:rPr>
              <a:t> </a:t>
            </a:r>
            <a:r>
              <a:rPr dirty="0" sz="1200" spc="-5">
                <a:latin typeface="Times New Roman"/>
                <a:cs typeface="Times New Roman"/>
              </a:rPr>
              <a:t>environments.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334010">
              <a:lnSpc>
                <a:spcPts val="1380"/>
              </a:lnSpc>
            </a:pPr>
            <a:r>
              <a:rPr dirty="0" sz="1200" spc="-5">
                <a:latin typeface="Times New Roman"/>
                <a:cs typeface="Times New Roman"/>
              </a:rPr>
              <a:t>TIC </a:t>
            </a:r>
            <a:r>
              <a:rPr dirty="0" sz="1200">
                <a:latin typeface="Times New Roman"/>
                <a:cs typeface="Times New Roman"/>
              </a:rPr>
              <a:t>3.0 is </a:t>
            </a:r>
            <a:r>
              <a:rPr dirty="0" sz="1200" spc="-5">
                <a:latin typeface="Times New Roman"/>
                <a:cs typeface="Times New Roman"/>
              </a:rPr>
              <a:t>focused </a:t>
            </a:r>
            <a:r>
              <a:rPr dirty="0" sz="1200">
                <a:latin typeface="Times New Roman"/>
                <a:cs typeface="Times New Roman"/>
              </a:rPr>
              <a:t>on </a:t>
            </a:r>
            <a:r>
              <a:rPr dirty="0" sz="1200" spc="-5">
                <a:latin typeface="Times New Roman"/>
                <a:cs typeface="Times New Roman"/>
              </a:rPr>
              <a:t>network-based security protections, whereas ZTA </a:t>
            </a:r>
            <a:r>
              <a:rPr dirty="0" sz="1200">
                <a:latin typeface="Times New Roman"/>
                <a:cs typeface="Times New Roman"/>
              </a:rPr>
              <a:t>is a more </a:t>
            </a:r>
            <a:r>
              <a:rPr dirty="0" sz="1200" spc="-5">
                <a:latin typeface="Times New Roman"/>
                <a:cs typeface="Times New Roman"/>
              </a:rPr>
              <a:t>inclusive  architecture addressing application, user, </a:t>
            </a:r>
            <a:r>
              <a:rPr dirty="0" sz="1200">
                <a:latin typeface="Times New Roman"/>
                <a:cs typeface="Times New Roman"/>
              </a:rPr>
              <a:t>and </a:t>
            </a:r>
            <a:r>
              <a:rPr dirty="0" sz="1200" spc="-5">
                <a:latin typeface="Times New Roman"/>
                <a:cs typeface="Times New Roman"/>
              </a:rPr>
              <a:t>data protections. As TIC </a:t>
            </a:r>
            <a:r>
              <a:rPr dirty="0" sz="1200">
                <a:latin typeface="Times New Roman"/>
                <a:cs typeface="Times New Roman"/>
              </a:rPr>
              <a:t>3.0 evolves its</a:t>
            </a:r>
            <a:r>
              <a:rPr dirty="0" sz="1200" spc="120">
                <a:latin typeface="Times New Roman"/>
                <a:cs typeface="Times New Roman"/>
              </a:rPr>
              <a:t> </a:t>
            </a:r>
            <a:r>
              <a:rPr dirty="0" sz="1200" spc="-5">
                <a:latin typeface="Times New Roman"/>
                <a:cs typeface="Times New Roman"/>
              </a:rPr>
              <a:t>use</a:t>
            </a:r>
            <a:endParaRPr sz="1200">
              <a:latin typeface="Times New Roman"/>
              <a:cs typeface="Times New Roman"/>
            </a:endParaRPr>
          </a:p>
          <a:p>
            <a:pPr marL="12700" marR="46990">
              <a:lnSpc>
                <a:spcPts val="1380"/>
              </a:lnSpc>
            </a:pPr>
            <a:r>
              <a:rPr dirty="0" sz="1200">
                <a:latin typeface="Times New Roman"/>
                <a:cs typeface="Times New Roman"/>
              </a:rPr>
              <a:t>cases, </a:t>
            </a:r>
            <a:r>
              <a:rPr dirty="0" sz="1200" spc="-5">
                <a:latin typeface="Times New Roman"/>
                <a:cs typeface="Times New Roman"/>
              </a:rPr>
              <a:t>it is likely that </a:t>
            </a:r>
            <a:r>
              <a:rPr dirty="0" sz="1200">
                <a:latin typeface="Times New Roman"/>
                <a:cs typeface="Times New Roman"/>
              </a:rPr>
              <a:t>a </a:t>
            </a:r>
            <a:r>
              <a:rPr dirty="0" sz="1200" spc="-5">
                <a:latin typeface="Times New Roman"/>
                <a:cs typeface="Times New Roman"/>
              </a:rPr>
              <a:t>ZTA TIC </a:t>
            </a:r>
            <a:r>
              <a:rPr dirty="0" sz="1200">
                <a:latin typeface="Times New Roman"/>
                <a:cs typeface="Times New Roman"/>
              </a:rPr>
              <a:t>use case </a:t>
            </a:r>
            <a:r>
              <a:rPr dirty="0" sz="1200" spc="-5">
                <a:latin typeface="Times New Roman"/>
                <a:cs typeface="Times New Roman"/>
              </a:rPr>
              <a:t>will </a:t>
            </a:r>
            <a:r>
              <a:rPr dirty="0" sz="1200">
                <a:latin typeface="Times New Roman"/>
                <a:cs typeface="Times New Roman"/>
              </a:rPr>
              <a:t>be developed </a:t>
            </a:r>
            <a:r>
              <a:rPr dirty="0" sz="1200" spc="-5">
                <a:latin typeface="Times New Roman"/>
                <a:cs typeface="Times New Roman"/>
              </a:rPr>
              <a:t>to </a:t>
            </a:r>
            <a:r>
              <a:rPr dirty="0" sz="1200">
                <a:latin typeface="Times New Roman"/>
                <a:cs typeface="Times New Roman"/>
              </a:rPr>
              <a:t>define the </a:t>
            </a:r>
            <a:r>
              <a:rPr dirty="0" sz="1200" spc="-5">
                <a:latin typeface="Times New Roman"/>
                <a:cs typeface="Times New Roman"/>
              </a:rPr>
              <a:t>network protections </a:t>
            </a:r>
            <a:r>
              <a:rPr dirty="0" sz="1200">
                <a:latin typeface="Times New Roman"/>
                <a:cs typeface="Times New Roman"/>
              </a:rPr>
              <a:t>to  be deployed at </a:t>
            </a:r>
            <a:r>
              <a:rPr dirty="0" sz="1200" spc="-5">
                <a:latin typeface="Times New Roman"/>
                <a:cs typeface="Times New Roman"/>
              </a:rPr>
              <a:t>ZTA enforcement</a:t>
            </a:r>
            <a:r>
              <a:rPr dirty="0" sz="1200" spc="-15">
                <a:latin typeface="Times New Roman"/>
                <a:cs typeface="Times New Roman"/>
              </a:rPr>
              <a:t> </a:t>
            </a:r>
            <a:r>
              <a:rPr dirty="0" sz="1200" spc="-5">
                <a:latin typeface="Times New Roman"/>
                <a:cs typeface="Times New Roman"/>
              </a:rPr>
              <a:t>points.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58840" cy="8145780"/>
          </a:xfrm>
          <a:prstGeom prst="rect">
            <a:avLst/>
          </a:prstGeom>
        </p:spPr>
        <p:txBody>
          <a:bodyPr wrap="square" lIns="0" tIns="12065" rIns="0" bIns="0" rtlCol="0" vert="horz">
            <a:spAutoFit/>
          </a:bodyPr>
          <a:lstStyle/>
          <a:p>
            <a:pPr lvl="1" marL="378460" indent="-366395">
              <a:lnSpc>
                <a:spcPct val="100000"/>
              </a:lnSpc>
              <a:spcBef>
                <a:spcPts val="95"/>
              </a:spcBef>
              <a:buAutoNum type="arabicPeriod" startAt="5"/>
              <a:tabLst>
                <a:tab pos="377825" algn="l"/>
                <a:tab pos="379095" algn="l"/>
              </a:tabLst>
            </a:pPr>
            <a:r>
              <a:rPr dirty="0" sz="1100" b="1">
                <a:latin typeface="Arial"/>
                <a:cs typeface="Arial"/>
              </a:rPr>
              <a:t>ZTA </a:t>
            </a:r>
            <a:r>
              <a:rPr dirty="0" sz="1100" spc="-5" b="1">
                <a:latin typeface="Arial"/>
                <a:cs typeface="Arial"/>
              </a:rPr>
              <a:t>and EINSTEIN (NCPS – National Cybersecurity Protection</a:t>
            </a:r>
            <a:r>
              <a:rPr dirty="0" sz="1100" spc="35" b="1">
                <a:latin typeface="Arial"/>
                <a:cs typeface="Arial"/>
              </a:rPr>
              <a:t> </a:t>
            </a:r>
            <a:r>
              <a:rPr dirty="0" sz="1100" spc="-5" b="1">
                <a:latin typeface="Arial"/>
                <a:cs typeface="Arial"/>
              </a:rPr>
              <a:t>System)</a:t>
            </a:r>
            <a:endParaRPr sz="1100">
              <a:latin typeface="Arial"/>
              <a:cs typeface="Arial"/>
            </a:endParaRPr>
          </a:p>
          <a:p>
            <a:pPr lvl="1">
              <a:lnSpc>
                <a:spcPct val="100000"/>
              </a:lnSpc>
              <a:spcBef>
                <a:spcPts val="20"/>
              </a:spcBef>
              <a:buFont typeface="Arial"/>
              <a:buAutoNum type="arabicPeriod" startAt="5"/>
            </a:pPr>
            <a:endParaRPr sz="1050">
              <a:latin typeface="Arial"/>
              <a:cs typeface="Arial"/>
            </a:endParaRPr>
          </a:p>
          <a:p>
            <a:pPr marL="12700" marR="254635">
              <a:lnSpc>
                <a:spcPts val="1380"/>
              </a:lnSpc>
            </a:pPr>
            <a:r>
              <a:rPr dirty="0" sz="1200" spc="-5">
                <a:latin typeface="Times New Roman"/>
                <a:cs typeface="Times New Roman"/>
              </a:rPr>
              <a:t>NCPS (operationally known </a:t>
            </a:r>
            <a:r>
              <a:rPr dirty="0" sz="1200">
                <a:latin typeface="Times New Roman"/>
                <a:cs typeface="Times New Roman"/>
              </a:rPr>
              <a:t>as </a:t>
            </a:r>
            <a:r>
              <a:rPr dirty="0" sz="1200" spc="-5">
                <a:latin typeface="Times New Roman"/>
                <a:cs typeface="Times New Roman"/>
              </a:rPr>
              <a:t>EINSTEIN) </a:t>
            </a:r>
            <a:r>
              <a:rPr dirty="0" sz="1200">
                <a:latin typeface="Times New Roman"/>
                <a:cs typeface="Times New Roman"/>
              </a:rPr>
              <a:t>is </a:t>
            </a:r>
            <a:r>
              <a:rPr dirty="0" sz="1200" spc="-5">
                <a:latin typeface="Times New Roman"/>
                <a:cs typeface="Times New Roman"/>
              </a:rPr>
              <a:t>an integrated system-of-systems that delivers  intrusion detection, advanced analytics, information </a:t>
            </a:r>
            <a:r>
              <a:rPr dirty="0" sz="1200">
                <a:latin typeface="Times New Roman"/>
                <a:cs typeface="Times New Roman"/>
              </a:rPr>
              <a:t>sharing, and </a:t>
            </a:r>
            <a:r>
              <a:rPr dirty="0" sz="1200" spc="-5">
                <a:latin typeface="Times New Roman"/>
                <a:cs typeface="Times New Roman"/>
              </a:rPr>
              <a:t>intrusion prevention  capabilities to </a:t>
            </a:r>
            <a:r>
              <a:rPr dirty="0" sz="1200">
                <a:latin typeface="Times New Roman"/>
                <a:cs typeface="Times New Roman"/>
              </a:rPr>
              <a:t>defend </a:t>
            </a:r>
            <a:r>
              <a:rPr dirty="0" sz="1200" spc="-5">
                <a:latin typeface="Times New Roman"/>
                <a:cs typeface="Times New Roman"/>
              </a:rPr>
              <a:t>the Federal Government from </a:t>
            </a:r>
            <a:r>
              <a:rPr dirty="0" sz="1200">
                <a:latin typeface="Times New Roman"/>
                <a:cs typeface="Times New Roman"/>
              </a:rPr>
              <a:t>cyber </a:t>
            </a:r>
            <a:r>
              <a:rPr dirty="0" sz="1200" spc="-5">
                <a:latin typeface="Times New Roman"/>
                <a:cs typeface="Times New Roman"/>
              </a:rPr>
              <a:t>threats. The goals </a:t>
            </a:r>
            <a:r>
              <a:rPr dirty="0" sz="1200">
                <a:latin typeface="Times New Roman"/>
                <a:cs typeface="Times New Roman"/>
              </a:rPr>
              <a:t>of </a:t>
            </a:r>
            <a:r>
              <a:rPr dirty="0" sz="1200" spc="-5">
                <a:latin typeface="Times New Roman"/>
                <a:cs typeface="Times New Roman"/>
              </a:rPr>
              <a:t>NCPS, which  </a:t>
            </a:r>
            <a:r>
              <a:rPr dirty="0" sz="1200">
                <a:latin typeface="Times New Roman"/>
                <a:cs typeface="Times New Roman"/>
              </a:rPr>
              <a:t>align </a:t>
            </a:r>
            <a:r>
              <a:rPr dirty="0" sz="1200" spc="-5">
                <a:latin typeface="Times New Roman"/>
                <a:cs typeface="Times New Roman"/>
              </a:rPr>
              <a:t>with the overarching </a:t>
            </a:r>
            <a:r>
              <a:rPr dirty="0" sz="1200">
                <a:latin typeface="Times New Roman"/>
                <a:cs typeface="Times New Roman"/>
              </a:rPr>
              <a:t>goals of </a:t>
            </a:r>
            <a:r>
              <a:rPr dirty="0" sz="1200" spc="-5">
                <a:latin typeface="Times New Roman"/>
                <a:cs typeface="Times New Roman"/>
              </a:rPr>
              <a:t>zero trust, are to </a:t>
            </a:r>
            <a:r>
              <a:rPr dirty="0" sz="1200">
                <a:latin typeface="Times New Roman"/>
                <a:cs typeface="Times New Roman"/>
              </a:rPr>
              <a:t>manage </a:t>
            </a:r>
            <a:r>
              <a:rPr dirty="0" sz="1200" spc="-5">
                <a:latin typeface="Times New Roman"/>
                <a:cs typeface="Times New Roman"/>
              </a:rPr>
              <a:t>cyber risk, improve cyber  protection, and empower partners </a:t>
            </a:r>
            <a:r>
              <a:rPr dirty="0" sz="1200">
                <a:latin typeface="Times New Roman"/>
                <a:cs typeface="Times New Roman"/>
              </a:rPr>
              <a:t>to secure cyber space. </a:t>
            </a:r>
            <a:r>
              <a:rPr dirty="0" sz="1200" spc="-5">
                <a:latin typeface="Times New Roman"/>
                <a:cs typeface="Times New Roman"/>
              </a:rPr>
              <a:t>EINSTEIN sensors enable CISA’s  National Cybersecurity </a:t>
            </a:r>
            <a:r>
              <a:rPr dirty="0" sz="1200">
                <a:latin typeface="Times New Roman"/>
                <a:cs typeface="Times New Roman"/>
              </a:rPr>
              <a:t>and </a:t>
            </a:r>
            <a:r>
              <a:rPr dirty="0" sz="1200" spc="-5">
                <a:latin typeface="Times New Roman"/>
                <a:cs typeface="Times New Roman"/>
              </a:rPr>
              <a:t>Communications Integration Center (NCCIC) </a:t>
            </a:r>
            <a:r>
              <a:rPr dirty="0" sz="1200">
                <a:latin typeface="Times New Roman"/>
                <a:cs typeface="Times New Roman"/>
              </a:rPr>
              <a:t>to defend </a:t>
            </a:r>
            <a:r>
              <a:rPr dirty="0" sz="1200" spc="-5">
                <a:latin typeface="Times New Roman"/>
                <a:cs typeface="Times New Roman"/>
              </a:rPr>
              <a:t>federal  networks and </a:t>
            </a:r>
            <a:r>
              <a:rPr dirty="0" sz="1200">
                <a:latin typeface="Times New Roman"/>
                <a:cs typeface="Times New Roman"/>
              </a:rPr>
              <a:t>respond to </a:t>
            </a:r>
            <a:r>
              <a:rPr dirty="0" sz="1200" spc="-5">
                <a:latin typeface="Times New Roman"/>
                <a:cs typeface="Times New Roman"/>
              </a:rPr>
              <a:t>significant incidents </a:t>
            </a:r>
            <a:r>
              <a:rPr dirty="0" sz="1200">
                <a:latin typeface="Times New Roman"/>
                <a:cs typeface="Times New Roman"/>
              </a:rPr>
              <a:t>at </a:t>
            </a:r>
            <a:r>
              <a:rPr dirty="0" sz="1200" spc="-5">
                <a:latin typeface="Times New Roman"/>
                <a:cs typeface="Times New Roman"/>
              </a:rPr>
              <a:t>federal</a:t>
            </a:r>
            <a:r>
              <a:rPr dirty="0" sz="1200" spc="15">
                <a:latin typeface="Times New Roman"/>
                <a:cs typeface="Times New Roman"/>
              </a:rPr>
              <a:t> </a:t>
            </a:r>
            <a:r>
              <a:rPr dirty="0" sz="1200" spc="-5">
                <a:latin typeface="Times New Roman"/>
                <a:cs typeface="Times New Roman"/>
              </a:rPr>
              <a:t>agencies.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0">
              <a:lnSpc>
                <a:spcPts val="1380"/>
              </a:lnSpc>
            </a:pPr>
            <a:r>
              <a:rPr dirty="0" sz="1200" spc="-5">
                <a:latin typeface="Times New Roman"/>
                <a:cs typeface="Times New Roman"/>
              </a:rPr>
              <a:t>The placement </a:t>
            </a:r>
            <a:r>
              <a:rPr dirty="0" sz="1200">
                <a:latin typeface="Times New Roman"/>
                <a:cs typeface="Times New Roman"/>
              </a:rPr>
              <a:t>of </a:t>
            </a:r>
            <a:r>
              <a:rPr dirty="0" sz="1200" spc="-5">
                <a:latin typeface="Times New Roman"/>
                <a:cs typeface="Times New Roman"/>
              </a:rPr>
              <a:t>NCPS sensors </a:t>
            </a:r>
            <a:r>
              <a:rPr dirty="0" sz="1200">
                <a:latin typeface="Times New Roman"/>
                <a:cs typeface="Times New Roman"/>
              </a:rPr>
              <a:t>for </a:t>
            </a:r>
            <a:r>
              <a:rPr dirty="0" sz="1200" spc="-5">
                <a:latin typeface="Times New Roman"/>
                <a:cs typeface="Times New Roman"/>
              </a:rPr>
              <a:t>DHS situational awareness </a:t>
            </a:r>
            <a:r>
              <a:rPr dirty="0" sz="1200">
                <a:latin typeface="Times New Roman"/>
                <a:cs typeface="Times New Roman"/>
              </a:rPr>
              <a:t>is </a:t>
            </a:r>
            <a:r>
              <a:rPr dirty="0" sz="1200" spc="-5">
                <a:latin typeface="Times New Roman"/>
                <a:cs typeface="Times New Roman"/>
              </a:rPr>
              <a:t>based </a:t>
            </a:r>
            <a:r>
              <a:rPr dirty="0" sz="1200">
                <a:latin typeface="Times New Roman"/>
                <a:cs typeface="Times New Roman"/>
              </a:rPr>
              <a:t>on a </a:t>
            </a:r>
            <a:r>
              <a:rPr dirty="0" sz="1200" spc="-5">
                <a:latin typeface="Times New Roman"/>
                <a:cs typeface="Times New Roman"/>
              </a:rPr>
              <a:t>perimeter network  </a:t>
            </a:r>
            <a:r>
              <a:rPr dirty="0" sz="1200">
                <a:latin typeface="Times New Roman"/>
                <a:cs typeface="Times New Roman"/>
              </a:rPr>
              <a:t>defense in </a:t>
            </a:r>
            <a:r>
              <a:rPr dirty="0" sz="1200" spc="-5">
                <a:latin typeface="Times New Roman"/>
                <a:cs typeface="Times New Roman"/>
              </a:rPr>
              <a:t>the Federal Government, while ZTA </a:t>
            </a:r>
            <a:r>
              <a:rPr dirty="0" sz="1200">
                <a:latin typeface="Times New Roman"/>
                <a:cs typeface="Times New Roman"/>
              </a:rPr>
              <a:t>moves </a:t>
            </a:r>
            <a:r>
              <a:rPr dirty="0" sz="1200" spc="-5">
                <a:latin typeface="Times New Roman"/>
                <a:cs typeface="Times New Roman"/>
              </a:rPr>
              <a:t>protections closer </a:t>
            </a:r>
            <a:r>
              <a:rPr dirty="0" sz="1200">
                <a:latin typeface="Times New Roman"/>
                <a:cs typeface="Times New Roman"/>
              </a:rPr>
              <a:t>to the </a:t>
            </a:r>
            <a:r>
              <a:rPr dirty="0" sz="1200" spc="-5">
                <a:latin typeface="Times New Roman"/>
                <a:cs typeface="Times New Roman"/>
              </a:rPr>
              <a:t>assets, </a:t>
            </a:r>
            <a:r>
              <a:rPr dirty="0" sz="1200">
                <a:latin typeface="Times New Roman"/>
                <a:cs typeface="Times New Roman"/>
              </a:rPr>
              <a:t>data and  all </a:t>
            </a:r>
            <a:r>
              <a:rPr dirty="0" sz="1200" spc="-5">
                <a:latin typeface="Times New Roman"/>
                <a:cs typeface="Times New Roman"/>
              </a:rPr>
              <a:t>other resources. The NCPS </a:t>
            </a:r>
            <a:r>
              <a:rPr dirty="0" sz="1200">
                <a:latin typeface="Times New Roman"/>
                <a:cs typeface="Times New Roman"/>
              </a:rPr>
              <a:t>program is </a:t>
            </a:r>
            <a:r>
              <a:rPr dirty="0" sz="1200" spc="-5">
                <a:latin typeface="Times New Roman"/>
                <a:cs typeface="Times New Roman"/>
              </a:rPr>
              <a:t>evolving </a:t>
            </a:r>
            <a:r>
              <a:rPr dirty="0" sz="1200">
                <a:latin typeface="Times New Roman"/>
                <a:cs typeface="Times New Roman"/>
              </a:rPr>
              <a:t>to ensure that </a:t>
            </a:r>
            <a:r>
              <a:rPr dirty="0" sz="1200" spc="-5">
                <a:latin typeface="Times New Roman"/>
                <a:cs typeface="Times New Roman"/>
              </a:rPr>
              <a:t>situational awareness </a:t>
            </a:r>
            <a:r>
              <a:rPr dirty="0" sz="1200">
                <a:latin typeface="Times New Roman"/>
                <a:cs typeface="Times New Roman"/>
              </a:rPr>
              <a:t>is  </a:t>
            </a:r>
            <a:r>
              <a:rPr dirty="0" sz="1200" spc="-5">
                <a:latin typeface="Times New Roman"/>
                <a:cs typeface="Times New Roman"/>
              </a:rPr>
              <a:t>preserved through utilization </a:t>
            </a:r>
            <a:r>
              <a:rPr dirty="0" sz="1200">
                <a:latin typeface="Times New Roman"/>
                <a:cs typeface="Times New Roman"/>
              </a:rPr>
              <a:t>of </a:t>
            </a:r>
            <a:r>
              <a:rPr dirty="0" sz="1200" spc="-5">
                <a:latin typeface="Times New Roman"/>
                <a:cs typeface="Times New Roman"/>
              </a:rPr>
              <a:t>security information </a:t>
            </a:r>
            <a:r>
              <a:rPr dirty="0" sz="1200">
                <a:latin typeface="Times New Roman"/>
                <a:cs typeface="Times New Roman"/>
              </a:rPr>
              <a:t>about </a:t>
            </a:r>
            <a:r>
              <a:rPr dirty="0" sz="1200" spc="-5">
                <a:latin typeface="Times New Roman"/>
                <a:cs typeface="Times New Roman"/>
              </a:rPr>
              <a:t>cloud-based traffic, helping </a:t>
            </a:r>
            <a:r>
              <a:rPr dirty="0" sz="1200">
                <a:latin typeface="Times New Roman"/>
                <a:cs typeface="Times New Roman"/>
              </a:rPr>
              <a:t>to set the  </a:t>
            </a:r>
            <a:r>
              <a:rPr dirty="0" sz="1200" spc="-5">
                <a:latin typeface="Times New Roman"/>
                <a:cs typeface="Times New Roman"/>
              </a:rPr>
              <a:t>foundation for </a:t>
            </a:r>
            <a:r>
              <a:rPr dirty="0" sz="1200">
                <a:latin typeface="Times New Roman"/>
                <a:cs typeface="Times New Roman"/>
              </a:rPr>
              <a:t>expanded </a:t>
            </a:r>
            <a:r>
              <a:rPr dirty="0" sz="1200" spc="-5">
                <a:latin typeface="Times New Roman"/>
                <a:cs typeface="Times New Roman"/>
              </a:rPr>
              <a:t>situational awareness telemetry from ZTA </a:t>
            </a:r>
            <a:r>
              <a:rPr dirty="0" sz="1200">
                <a:latin typeface="Times New Roman"/>
                <a:cs typeface="Times New Roman"/>
              </a:rPr>
              <a:t>systems. </a:t>
            </a:r>
            <a:r>
              <a:rPr dirty="0" sz="1200" spc="-5">
                <a:latin typeface="Times New Roman"/>
                <a:cs typeface="Times New Roman"/>
              </a:rPr>
              <a:t>NCPS </a:t>
            </a:r>
            <a:r>
              <a:rPr dirty="0" sz="1200">
                <a:latin typeface="Times New Roman"/>
                <a:cs typeface="Times New Roman"/>
              </a:rPr>
              <a:t>intrusion  </a:t>
            </a:r>
            <a:r>
              <a:rPr dirty="0" sz="1200" spc="-5">
                <a:latin typeface="Times New Roman"/>
                <a:cs typeface="Times New Roman"/>
              </a:rPr>
              <a:t>prevention functions would </a:t>
            </a:r>
            <a:r>
              <a:rPr dirty="0" sz="1200">
                <a:latin typeface="Times New Roman"/>
                <a:cs typeface="Times New Roman"/>
              </a:rPr>
              <a:t>also </a:t>
            </a:r>
            <a:r>
              <a:rPr dirty="0" sz="1200" spc="-5">
                <a:latin typeface="Times New Roman"/>
                <a:cs typeface="Times New Roman"/>
              </a:rPr>
              <a:t>require evolution </a:t>
            </a:r>
            <a:r>
              <a:rPr dirty="0" sz="1200">
                <a:latin typeface="Times New Roman"/>
                <a:cs typeface="Times New Roman"/>
              </a:rPr>
              <a:t>to be </a:t>
            </a:r>
            <a:r>
              <a:rPr dirty="0" sz="1200" spc="-5">
                <a:latin typeface="Times New Roman"/>
                <a:cs typeface="Times New Roman"/>
              </a:rPr>
              <a:t>able </a:t>
            </a:r>
            <a:r>
              <a:rPr dirty="0" sz="1200">
                <a:latin typeface="Times New Roman"/>
                <a:cs typeface="Times New Roman"/>
              </a:rPr>
              <a:t>to </a:t>
            </a:r>
            <a:r>
              <a:rPr dirty="0" sz="1200" spc="-5">
                <a:latin typeface="Times New Roman"/>
                <a:cs typeface="Times New Roman"/>
              </a:rPr>
              <a:t>inform policy enforcement at  </a:t>
            </a:r>
            <a:r>
              <a:rPr dirty="0" sz="1200">
                <a:latin typeface="Times New Roman"/>
                <a:cs typeface="Times New Roman"/>
              </a:rPr>
              <a:t>both the </a:t>
            </a:r>
            <a:r>
              <a:rPr dirty="0" sz="1200" spc="-5">
                <a:latin typeface="Times New Roman"/>
                <a:cs typeface="Times New Roman"/>
              </a:rPr>
              <a:t>current NCPS locations </a:t>
            </a:r>
            <a:r>
              <a:rPr dirty="0" sz="1200">
                <a:latin typeface="Times New Roman"/>
                <a:cs typeface="Times New Roman"/>
              </a:rPr>
              <a:t>as </a:t>
            </a:r>
            <a:r>
              <a:rPr dirty="0" sz="1200" spc="-5">
                <a:latin typeface="Times New Roman"/>
                <a:cs typeface="Times New Roman"/>
              </a:rPr>
              <a:t>well as ZTA systems. As ZTA </a:t>
            </a:r>
            <a:r>
              <a:rPr dirty="0" sz="1200">
                <a:latin typeface="Times New Roman"/>
                <a:cs typeface="Times New Roman"/>
              </a:rPr>
              <a:t>is adopted </a:t>
            </a:r>
            <a:r>
              <a:rPr dirty="0" sz="1200" spc="-5">
                <a:latin typeface="Times New Roman"/>
                <a:cs typeface="Times New Roman"/>
              </a:rPr>
              <a:t>across the Federal  Government, </a:t>
            </a:r>
            <a:r>
              <a:rPr dirty="0" sz="1200">
                <a:latin typeface="Times New Roman"/>
                <a:cs typeface="Times New Roman"/>
              </a:rPr>
              <a:t>the </a:t>
            </a:r>
            <a:r>
              <a:rPr dirty="0" sz="1200" spc="-5">
                <a:latin typeface="Times New Roman"/>
                <a:cs typeface="Times New Roman"/>
              </a:rPr>
              <a:t>NCPS implementation would </a:t>
            </a:r>
            <a:r>
              <a:rPr dirty="0" sz="1200">
                <a:latin typeface="Times New Roman"/>
                <a:cs typeface="Times New Roman"/>
              </a:rPr>
              <a:t>need to </a:t>
            </a:r>
            <a:r>
              <a:rPr dirty="0" sz="1200" spc="-5">
                <a:latin typeface="Times New Roman"/>
                <a:cs typeface="Times New Roman"/>
              </a:rPr>
              <a:t>continually evolve, </a:t>
            </a:r>
            <a:r>
              <a:rPr dirty="0" sz="1200">
                <a:latin typeface="Times New Roman"/>
                <a:cs typeface="Times New Roman"/>
              </a:rPr>
              <a:t>or new </a:t>
            </a:r>
            <a:r>
              <a:rPr dirty="0" sz="1200" spc="-5">
                <a:latin typeface="Times New Roman"/>
                <a:cs typeface="Times New Roman"/>
              </a:rPr>
              <a:t>capabilities  would </a:t>
            </a:r>
            <a:r>
              <a:rPr dirty="0" sz="1200">
                <a:latin typeface="Times New Roman"/>
                <a:cs typeface="Times New Roman"/>
              </a:rPr>
              <a:t>need to be </a:t>
            </a:r>
            <a:r>
              <a:rPr dirty="0" sz="1200" spc="-5">
                <a:latin typeface="Times New Roman"/>
                <a:cs typeface="Times New Roman"/>
              </a:rPr>
              <a:t>deployed </a:t>
            </a:r>
            <a:r>
              <a:rPr dirty="0" sz="1200">
                <a:latin typeface="Times New Roman"/>
                <a:cs typeface="Times New Roman"/>
              </a:rPr>
              <a:t>to </a:t>
            </a:r>
            <a:r>
              <a:rPr dirty="0" sz="1200" spc="-5">
                <a:latin typeface="Times New Roman"/>
                <a:cs typeface="Times New Roman"/>
              </a:rPr>
              <a:t>fulfill NCPS </a:t>
            </a:r>
            <a:r>
              <a:rPr dirty="0" sz="1200">
                <a:latin typeface="Times New Roman"/>
                <a:cs typeface="Times New Roman"/>
              </a:rPr>
              <a:t>objectives. </a:t>
            </a:r>
            <a:r>
              <a:rPr dirty="0" sz="1200" spc="-5">
                <a:latin typeface="Times New Roman"/>
                <a:cs typeface="Times New Roman"/>
              </a:rPr>
              <a:t>Incident responders </a:t>
            </a:r>
            <a:r>
              <a:rPr dirty="0" sz="1200">
                <a:latin typeface="Times New Roman"/>
                <a:cs typeface="Times New Roman"/>
              </a:rPr>
              <a:t>could </a:t>
            </a:r>
            <a:r>
              <a:rPr dirty="0" sz="1200" spc="-5">
                <a:latin typeface="Times New Roman"/>
                <a:cs typeface="Times New Roman"/>
              </a:rPr>
              <a:t>potentially  leverage information from </a:t>
            </a:r>
            <a:r>
              <a:rPr dirty="0" sz="1200">
                <a:latin typeface="Times New Roman"/>
                <a:cs typeface="Times New Roman"/>
              </a:rPr>
              <a:t>the </a:t>
            </a:r>
            <a:r>
              <a:rPr dirty="0" sz="1200" spc="-5">
                <a:latin typeface="Times New Roman"/>
                <a:cs typeface="Times New Roman"/>
              </a:rPr>
              <a:t>authentication, traffic inspection, </a:t>
            </a:r>
            <a:r>
              <a:rPr dirty="0" sz="1200">
                <a:latin typeface="Times New Roman"/>
                <a:cs typeface="Times New Roman"/>
              </a:rPr>
              <a:t>and </a:t>
            </a:r>
            <a:r>
              <a:rPr dirty="0" sz="1200" spc="-5">
                <a:latin typeface="Times New Roman"/>
                <a:cs typeface="Times New Roman"/>
              </a:rPr>
              <a:t>logging </a:t>
            </a:r>
            <a:r>
              <a:rPr dirty="0" sz="1200">
                <a:latin typeface="Times New Roman"/>
                <a:cs typeface="Times New Roman"/>
              </a:rPr>
              <a:t>of </a:t>
            </a:r>
            <a:r>
              <a:rPr dirty="0" sz="1200" spc="-5">
                <a:latin typeface="Times New Roman"/>
                <a:cs typeface="Times New Roman"/>
              </a:rPr>
              <a:t>agency traffic  available </a:t>
            </a:r>
            <a:r>
              <a:rPr dirty="0" sz="1200">
                <a:latin typeface="Times New Roman"/>
                <a:cs typeface="Times New Roman"/>
              </a:rPr>
              <a:t>to </a:t>
            </a:r>
            <a:r>
              <a:rPr dirty="0" sz="1200" spc="-5">
                <a:latin typeface="Times New Roman"/>
                <a:cs typeface="Times New Roman"/>
              </a:rPr>
              <a:t>federal agencies </a:t>
            </a:r>
            <a:r>
              <a:rPr dirty="0" sz="1200">
                <a:latin typeface="Times New Roman"/>
                <a:cs typeface="Times New Roman"/>
              </a:rPr>
              <a:t>that </a:t>
            </a:r>
            <a:r>
              <a:rPr dirty="0" sz="1200" spc="-5">
                <a:latin typeface="Times New Roman"/>
                <a:cs typeface="Times New Roman"/>
              </a:rPr>
              <a:t>have implemented </a:t>
            </a:r>
            <a:r>
              <a:rPr dirty="0" sz="1200">
                <a:latin typeface="Times New Roman"/>
                <a:cs typeface="Times New Roman"/>
              </a:rPr>
              <a:t>a zero </a:t>
            </a:r>
            <a:r>
              <a:rPr dirty="0" sz="1200" spc="-5">
                <a:latin typeface="Times New Roman"/>
                <a:cs typeface="Times New Roman"/>
              </a:rPr>
              <a:t>trust architecture. Information  generated </a:t>
            </a:r>
            <a:r>
              <a:rPr dirty="0" sz="1200">
                <a:latin typeface="Times New Roman"/>
                <a:cs typeface="Times New Roman"/>
              </a:rPr>
              <a:t>in a </a:t>
            </a:r>
            <a:r>
              <a:rPr dirty="0" sz="1200" spc="-5">
                <a:latin typeface="Times New Roman"/>
                <a:cs typeface="Times New Roman"/>
              </a:rPr>
              <a:t>ZTA </a:t>
            </a:r>
            <a:r>
              <a:rPr dirty="0" sz="1200">
                <a:latin typeface="Times New Roman"/>
                <a:cs typeface="Times New Roman"/>
              </a:rPr>
              <a:t>may </a:t>
            </a:r>
            <a:r>
              <a:rPr dirty="0" sz="1200" spc="-5">
                <a:latin typeface="Times New Roman"/>
                <a:cs typeface="Times New Roman"/>
              </a:rPr>
              <a:t>better inform </a:t>
            </a:r>
            <a:r>
              <a:rPr dirty="0" sz="1200">
                <a:latin typeface="Times New Roman"/>
                <a:cs typeface="Times New Roman"/>
              </a:rPr>
              <a:t>event </a:t>
            </a:r>
            <a:r>
              <a:rPr dirty="0" sz="1200" spc="-5">
                <a:latin typeface="Times New Roman"/>
                <a:cs typeface="Times New Roman"/>
              </a:rPr>
              <a:t>impact quantification; machine learning tools </a:t>
            </a:r>
            <a:r>
              <a:rPr dirty="0" sz="1200">
                <a:latin typeface="Times New Roman"/>
                <a:cs typeface="Times New Roman"/>
              </a:rPr>
              <a:t>could  use </a:t>
            </a:r>
            <a:r>
              <a:rPr dirty="0" sz="1200" spc="-5">
                <a:latin typeface="Times New Roman"/>
                <a:cs typeface="Times New Roman"/>
              </a:rPr>
              <a:t>ZTA </a:t>
            </a:r>
            <a:r>
              <a:rPr dirty="0" sz="1200">
                <a:latin typeface="Times New Roman"/>
                <a:cs typeface="Times New Roman"/>
              </a:rPr>
              <a:t>data to </a:t>
            </a:r>
            <a:r>
              <a:rPr dirty="0" sz="1200" spc="-5">
                <a:latin typeface="Times New Roman"/>
                <a:cs typeface="Times New Roman"/>
              </a:rPr>
              <a:t>improve detection; and additional </a:t>
            </a:r>
            <a:r>
              <a:rPr dirty="0" sz="1200">
                <a:latin typeface="Times New Roman"/>
                <a:cs typeface="Times New Roman"/>
              </a:rPr>
              <a:t>logs </a:t>
            </a:r>
            <a:r>
              <a:rPr dirty="0" sz="1200" spc="-5">
                <a:latin typeface="Times New Roman"/>
                <a:cs typeface="Times New Roman"/>
              </a:rPr>
              <a:t>from ZTA </a:t>
            </a:r>
            <a:r>
              <a:rPr dirty="0" sz="1200">
                <a:latin typeface="Times New Roman"/>
                <a:cs typeface="Times New Roman"/>
              </a:rPr>
              <a:t>may be saved for </a:t>
            </a:r>
            <a:r>
              <a:rPr dirty="0" sz="1200" spc="-5">
                <a:latin typeface="Times New Roman"/>
                <a:cs typeface="Times New Roman"/>
              </a:rPr>
              <a:t>after-the-  </a:t>
            </a:r>
            <a:r>
              <a:rPr dirty="0" sz="1200">
                <a:latin typeface="Times New Roman"/>
                <a:cs typeface="Times New Roman"/>
              </a:rPr>
              <a:t>fact </a:t>
            </a:r>
            <a:r>
              <a:rPr dirty="0" sz="1200" spc="-5">
                <a:latin typeface="Times New Roman"/>
                <a:cs typeface="Times New Roman"/>
              </a:rPr>
              <a:t>analyses </a:t>
            </a:r>
            <a:r>
              <a:rPr dirty="0" sz="1200">
                <a:latin typeface="Times New Roman"/>
                <a:cs typeface="Times New Roman"/>
              </a:rPr>
              <a:t>by </a:t>
            </a:r>
            <a:r>
              <a:rPr dirty="0" sz="1200" spc="-5">
                <a:latin typeface="Times New Roman"/>
                <a:cs typeface="Times New Roman"/>
              </a:rPr>
              <a:t>incident responders.</a:t>
            </a:r>
            <a:endParaRPr sz="1200">
              <a:latin typeface="Times New Roman"/>
              <a:cs typeface="Times New Roman"/>
            </a:endParaRPr>
          </a:p>
          <a:p>
            <a:pPr lvl="1" marL="378460" indent="-366395">
              <a:lnSpc>
                <a:spcPct val="100000"/>
              </a:lnSpc>
              <a:spcBef>
                <a:spcPts val="1115"/>
              </a:spcBef>
              <a:buAutoNum type="arabicPeriod" startAt="6"/>
              <a:tabLst>
                <a:tab pos="377825" algn="l"/>
                <a:tab pos="379095" algn="l"/>
              </a:tabLst>
            </a:pPr>
            <a:r>
              <a:rPr dirty="0" sz="1100" b="1">
                <a:latin typeface="Arial"/>
                <a:cs typeface="Arial"/>
              </a:rPr>
              <a:t>ZTA </a:t>
            </a:r>
            <a:r>
              <a:rPr dirty="0" sz="1100" spc="-5" b="1">
                <a:latin typeface="Arial"/>
                <a:cs typeface="Arial"/>
              </a:rPr>
              <a:t>and DHS Continuous Diagnostics and Mitigations (CDM)</a:t>
            </a:r>
            <a:r>
              <a:rPr dirty="0" sz="1100" spc="40" b="1">
                <a:latin typeface="Arial"/>
                <a:cs typeface="Arial"/>
              </a:rPr>
              <a:t> </a:t>
            </a:r>
            <a:r>
              <a:rPr dirty="0" sz="1100" spc="-5" b="1">
                <a:latin typeface="Arial"/>
                <a:cs typeface="Arial"/>
              </a:rPr>
              <a:t>Program</a:t>
            </a:r>
            <a:endParaRPr sz="1100">
              <a:latin typeface="Arial"/>
              <a:cs typeface="Arial"/>
            </a:endParaRPr>
          </a:p>
          <a:p>
            <a:pPr lvl="1">
              <a:lnSpc>
                <a:spcPct val="100000"/>
              </a:lnSpc>
              <a:spcBef>
                <a:spcPts val="25"/>
              </a:spcBef>
              <a:buFont typeface="Arial"/>
              <a:buAutoNum type="arabicPeriod" startAt="6"/>
            </a:pPr>
            <a:endParaRPr sz="1050">
              <a:latin typeface="Arial"/>
              <a:cs typeface="Arial"/>
            </a:endParaRPr>
          </a:p>
          <a:p>
            <a:pPr marL="12700" marR="5080">
              <a:lnSpc>
                <a:spcPts val="1380"/>
              </a:lnSpc>
            </a:pPr>
            <a:r>
              <a:rPr dirty="0" sz="1200" spc="-5">
                <a:latin typeface="Times New Roman"/>
                <a:cs typeface="Times New Roman"/>
              </a:rPr>
              <a:t>The DHS CDM program </a:t>
            </a:r>
            <a:r>
              <a:rPr dirty="0" sz="1200">
                <a:latin typeface="Times New Roman"/>
                <a:cs typeface="Times New Roman"/>
              </a:rPr>
              <a:t>is an </a:t>
            </a:r>
            <a:r>
              <a:rPr dirty="0" sz="1200" spc="-5">
                <a:latin typeface="Times New Roman"/>
                <a:cs typeface="Times New Roman"/>
              </a:rPr>
              <a:t>effort </a:t>
            </a:r>
            <a:r>
              <a:rPr dirty="0" sz="1200">
                <a:latin typeface="Times New Roman"/>
                <a:cs typeface="Times New Roman"/>
              </a:rPr>
              <a:t>to </a:t>
            </a:r>
            <a:r>
              <a:rPr dirty="0" sz="1200" spc="-5">
                <a:latin typeface="Times New Roman"/>
                <a:cs typeface="Times New Roman"/>
              </a:rPr>
              <a:t>improve federal agency information technology (IT).  Vital </a:t>
            </a:r>
            <a:r>
              <a:rPr dirty="0" sz="1200">
                <a:latin typeface="Times New Roman"/>
                <a:cs typeface="Times New Roman"/>
              </a:rPr>
              <a:t>to </a:t>
            </a:r>
            <a:r>
              <a:rPr dirty="0" sz="1200" spc="-5">
                <a:latin typeface="Times New Roman"/>
                <a:cs typeface="Times New Roman"/>
              </a:rPr>
              <a:t>that </a:t>
            </a:r>
            <a:r>
              <a:rPr dirty="0" sz="1200">
                <a:latin typeface="Times New Roman"/>
                <a:cs typeface="Times New Roman"/>
              </a:rPr>
              <a:t>posture is an agency’s </a:t>
            </a:r>
            <a:r>
              <a:rPr dirty="0" sz="1200" spc="-5">
                <a:latin typeface="Times New Roman"/>
                <a:cs typeface="Times New Roman"/>
              </a:rPr>
              <a:t>insight into the assets, configuration, and subjects within  itself. To protect </a:t>
            </a:r>
            <a:r>
              <a:rPr dirty="0" sz="1200">
                <a:latin typeface="Times New Roman"/>
                <a:cs typeface="Times New Roman"/>
              </a:rPr>
              <a:t>a </a:t>
            </a:r>
            <a:r>
              <a:rPr dirty="0" sz="1200" spc="-5">
                <a:latin typeface="Times New Roman"/>
                <a:cs typeface="Times New Roman"/>
              </a:rPr>
              <a:t>system, agencies </a:t>
            </a:r>
            <a:r>
              <a:rPr dirty="0" sz="1200">
                <a:latin typeface="Times New Roman"/>
                <a:cs typeface="Times New Roman"/>
              </a:rPr>
              <a:t>need to </a:t>
            </a:r>
            <a:r>
              <a:rPr dirty="0" sz="1200" spc="-5">
                <a:latin typeface="Times New Roman"/>
                <a:cs typeface="Times New Roman"/>
              </a:rPr>
              <a:t>set up processes to </a:t>
            </a:r>
            <a:r>
              <a:rPr dirty="0" sz="1200">
                <a:latin typeface="Times New Roman"/>
                <a:cs typeface="Times New Roman"/>
              </a:rPr>
              <a:t>discover </a:t>
            </a:r>
            <a:r>
              <a:rPr dirty="0" sz="1200" spc="-5">
                <a:latin typeface="Times New Roman"/>
                <a:cs typeface="Times New Roman"/>
              </a:rPr>
              <a:t>and understand </a:t>
            </a:r>
            <a:r>
              <a:rPr dirty="0" sz="1200">
                <a:latin typeface="Times New Roman"/>
                <a:cs typeface="Times New Roman"/>
              </a:rPr>
              <a:t>the </a:t>
            </a:r>
            <a:r>
              <a:rPr dirty="0" sz="1200" spc="-5">
                <a:latin typeface="Times New Roman"/>
                <a:cs typeface="Times New Roman"/>
              </a:rPr>
              <a:t>basic  components </a:t>
            </a:r>
            <a:r>
              <a:rPr dirty="0" sz="1200">
                <a:latin typeface="Times New Roman"/>
                <a:cs typeface="Times New Roman"/>
              </a:rPr>
              <a:t>and </a:t>
            </a:r>
            <a:r>
              <a:rPr dirty="0" sz="1200" spc="-5">
                <a:latin typeface="Times New Roman"/>
                <a:cs typeface="Times New Roman"/>
              </a:rPr>
              <a:t>actors </a:t>
            </a:r>
            <a:r>
              <a:rPr dirty="0" sz="1200">
                <a:latin typeface="Times New Roman"/>
                <a:cs typeface="Times New Roman"/>
              </a:rPr>
              <a:t>in </a:t>
            </a:r>
            <a:r>
              <a:rPr dirty="0" sz="1200" spc="-5">
                <a:latin typeface="Times New Roman"/>
                <a:cs typeface="Times New Roman"/>
              </a:rPr>
              <a:t>their infrastructure:</a:t>
            </a:r>
            <a:endParaRPr sz="1200">
              <a:latin typeface="Times New Roman"/>
              <a:cs typeface="Times New Roman"/>
            </a:endParaRPr>
          </a:p>
          <a:p>
            <a:pPr>
              <a:lnSpc>
                <a:spcPct val="100000"/>
              </a:lnSpc>
              <a:spcBef>
                <a:spcPts val="15"/>
              </a:spcBef>
            </a:pPr>
            <a:endParaRPr sz="1100">
              <a:latin typeface="Times New Roman"/>
              <a:cs typeface="Times New Roman"/>
            </a:endParaRPr>
          </a:p>
          <a:p>
            <a:pPr lvl="2" marL="469900" marR="478790" indent="-228600">
              <a:lnSpc>
                <a:spcPts val="1380"/>
              </a:lnSpc>
              <a:spcBef>
                <a:spcPts val="5"/>
              </a:spcBef>
              <a:buFont typeface="Symbol"/>
              <a:buChar char=""/>
              <a:tabLst>
                <a:tab pos="469265" algn="l"/>
                <a:tab pos="469900" algn="l"/>
              </a:tabLst>
            </a:pPr>
            <a:r>
              <a:rPr dirty="0" sz="1200" spc="-5" b="1">
                <a:latin typeface="Times New Roman"/>
                <a:cs typeface="Times New Roman"/>
              </a:rPr>
              <a:t>What </a:t>
            </a:r>
            <a:r>
              <a:rPr dirty="0" sz="1200" b="1">
                <a:latin typeface="Times New Roman"/>
                <a:cs typeface="Times New Roman"/>
              </a:rPr>
              <a:t>is </a:t>
            </a:r>
            <a:r>
              <a:rPr dirty="0" sz="1200" spc="-5" b="1">
                <a:latin typeface="Times New Roman"/>
                <a:cs typeface="Times New Roman"/>
              </a:rPr>
              <a:t>connected? </a:t>
            </a:r>
            <a:r>
              <a:rPr dirty="0" sz="1200" spc="-5">
                <a:latin typeface="Times New Roman"/>
                <a:cs typeface="Times New Roman"/>
              </a:rPr>
              <a:t>What devices, applications, </a:t>
            </a:r>
            <a:r>
              <a:rPr dirty="0" sz="1200">
                <a:latin typeface="Times New Roman"/>
                <a:cs typeface="Times New Roman"/>
              </a:rPr>
              <a:t>and </a:t>
            </a:r>
            <a:r>
              <a:rPr dirty="0" sz="1200" spc="-5">
                <a:latin typeface="Times New Roman"/>
                <a:cs typeface="Times New Roman"/>
              </a:rPr>
              <a:t>services </a:t>
            </a:r>
            <a:r>
              <a:rPr dirty="0" sz="1200">
                <a:latin typeface="Times New Roman"/>
                <a:cs typeface="Times New Roman"/>
              </a:rPr>
              <a:t>are used by the  </a:t>
            </a:r>
            <a:r>
              <a:rPr dirty="0" sz="1200" spc="-5">
                <a:latin typeface="Times New Roman"/>
                <a:cs typeface="Times New Roman"/>
              </a:rPr>
              <a:t>organization? This includes observing </a:t>
            </a:r>
            <a:r>
              <a:rPr dirty="0" sz="1200">
                <a:latin typeface="Times New Roman"/>
                <a:cs typeface="Times New Roman"/>
              </a:rPr>
              <a:t>and </a:t>
            </a:r>
            <a:r>
              <a:rPr dirty="0" sz="1200" spc="-5">
                <a:latin typeface="Times New Roman"/>
                <a:cs typeface="Times New Roman"/>
              </a:rPr>
              <a:t>improving </a:t>
            </a:r>
            <a:r>
              <a:rPr dirty="0" sz="1200">
                <a:latin typeface="Times New Roman"/>
                <a:cs typeface="Times New Roman"/>
              </a:rPr>
              <a:t>the </a:t>
            </a:r>
            <a:r>
              <a:rPr dirty="0" sz="1200" spc="-5">
                <a:latin typeface="Times New Roman"/>
                <a:cs typeface="Times New Roman"/>
              </a:rPr>
              <a:t>security posture </a:t>
            </a:r>
            <a:r>
              <a:rPr dirty="0" sz="1200">
                <a:latin typeface="Times New Roman"/>
                <a:cs typeface="Times New Roman"/>
              </a:rPr>
              <a:t>of these  </a:t>
            </a:r>
            <a:r>
              <a:rPr dirty="0" sz="1200" spc="-5">
                <a:latin typeface="Times New Roman"/>
                <a:cs typeface="Times New Roman"/>
              </a:rPr>
              <a:t>artifacts </a:t>
            </a:r>
            <a:r>
              <a:rPr dirty="0" sz="1200">
                <a:latin typeface="Times New Roman"/>
                <a:cs typeface="Times New Roman"/>
              </a:rPr>
              <a:t>as </a:t>
            </a:r>
            <a:r>
              <a:rPr dirty="0" sz="1200" spc="-5">
                <a:latin typeface="Times New Roman"/>
                <a:cs typeface="Times New Roman"/>
              </a:rPr>
              <a:t>vulnerabilities </a:t>
            </a:r>
            <a:r>
              <a:rPr dirty="0" sz="1200">
                <a:latin typeface="Times New Roman"/>
                <a:cs typeface="Times New Roman"/>
              </a:rPr>
              <a:t>and </a:t>
            </a:r>
            <a:r>
              <a:rPr dirty="0" sz="1200" spc="-5">
                <a:latin typeface="Times New Roman"/>
                <a:cs typeface="Times New Roman"/>
              </a:rPr>
              <a:t>threats </a:t>
            </a:r>
            <a:r>
              <a:rPr dirty="0" sz="1200">
                <a:latin typeface="Times New Roman"/>
                <a:cs typeface="Times New Roman"/>
              </a:rPr>
              <a:t>are</a:t>
            </a:r>
            <a:r>
              <a:rPr dirty="0" sz="1200" spc="15">
                <a:latin typeface="Times New Roman"/>
                <a:cs typeface="Times New Roman"/>
              </a:rPr>
              <a:t> </a:t>
            </a:r>
            <a:r>
              <a:rPr dirty="0" sz="1200" spc="-5">
                <a:latin typeface="Times New Roman"/>
                <a:cs typeface="Times New Roman"/>
              </a:rPr>
              <a:t>discovered.</a:t>
            </a:r>
            <a:endParaRPr sz="1200">
              <a:latin typeface="Times New Roman"/>
              <a:cs typeface="Times New Roman"/>
            </a:endParaRPr>
          </a:p>
          <a:p>
            <a:pPr lvl="2" marL="469900" marR="161290" indent="-228600">
              <a:lnSpc>
                <a:spcPts val="1380"/>
              </a:lnSpc>
              <a:spcBef>
                <a:spcPts val="80"/>
              </a:spcBef>
              <a:buFont typeface="Symbol"/>
              <a:buChar char=""/>
              <a:tabLst>
                <a:tab pos="469265" algn="l"/>
                <a:tab pos="469900" algn="l"/>
              </a:tabLst>
            </a:pPr>
            <a:r>
              <a:rPr dirty="0" sz="1200" spc="-5" b="1">
                <a:latin typeface="Times New Roman"/>
                <a:cs typeface="Times New Roman"/>
              </a:rPr>
              <a:t>Who </a:t>
            </a:r>
            <a:r>
              <a:rPr dirty="0" sz="1200" b="1">
                <a:latin typeface="Times New Roman"/>
                <a:cs typeface="Times New Roman"/>
              </a:rPr>
              <a:t>is </a:t>
            </a:r>
            <a:r>
              <a:rPr dirty="0" sz="1200" spc="-5" b="1">
                <a:latin typeface="Times New Roman"/>
                <a:cs typeface="Times New Roman"/>
              </a:rPr>
              <a:t>using the network? </a:t>
            </a:r>
            <a:r>
              <a:rPr dirty="0" sz="1200">
                <a:latin typeface="Times New Roman"/>
                <a:cs typeface="Times New Roman"/>
              </a:rPr>
              <a:t>What </a:t>
            </a:r>
            <a:r>
              <a:rPr dirty="0" sz="1200" spc="-5">
                <a:latin typeface="Times New Roman"/>
                <a:cs typeface="Times New Roman"/>
              </a:rPr>
              <a:t>users are part </a:t>
            </a:r>
            <a:r>
              <a:rPr dirty="0" sz="1200">
                <a:latin typeface="Times New Roman"/>
                <a:cs typeface="Times New Roman"/>
              </a:rPr>
              <a:t>of the </a:t>
            </a:r>
            <a:r>
              <a:rPr dirty="0" sz="1200" spc="-5">
                <a:latin typeface="Times New Roman"/>
                <a:cs typeface="Times New Roman"/>
              </a:rPr>
              <a:t>organization or are external and  allowed </a:t>
            </a:r>
            <a:r>
              <a:rPr dirty="0" sz="1200">
                <a:latin typeface="Times New Roman"/>
                <a:cs typeface="Times New Roman"/>
              </a:rPr>
              <a:t>to </a:t>
            </a:r>
            <a:r>
              <a:rPr dirty="0" sz="1200" spc="-5">
                <a:latin typeface="Times New Roman"/>
                <a:cs typeface="Times New Roman"/>
              </a:rPr>
              <a:t>access enterprise resources? These include NPEs </a:t>
            </a:r>
            <a:r>
              <a:rPr dirty="0" sz="1200">
                <a:latin typeface="Times New Roman"/>
                <a:cs typeface="Times New Roman"/>
              </a:rPr>
              <a:t>that may </a:t>
            </a:r>
            <a:r>
              <a:rPr dirty="0" sz="1200" spc="-5">
                <a:latin typeface="Times New Roman"/>
                <a:cs typeface="Times New Roman"/>
              </a:rPr>
              <a:t>be performing  </a:t>
            </a:r>
            <a:r>
              <a:rPr dirty="0" sz="1200">
                <a:latin typeface="Times New Roman"/>
                <a:cs typeface="Times New Roman"/>
              </a:rPr>
              <a:t>autonomous</a:t>
            </a:r>
            <a:r>
              <a:rPr dirty="0" sz="1200" spc="-10">
                <a:latin typeface="Times New Roman"/>
                <a:cs typeface="Times New Roman"/>
              </a:rPr>
              <a:t> </a:t>
            </a:r>
            <a:r>
              <a:rPr dirty="0" sz="1200" spc="-5">
                <a:latin typeface="Times New Roman"/>
                <a:cs typeface="Times New Roman"/>
              </a:rPr>
              <a:t>actions.</a:t>
            </a:r>
            <a:endParaRPr sz="1200">
              <a:latin typeface="Times New Roman"/>
              <a:cs typeface="Times New Roman"/>
            </a:endParaRPr>
          </a:p>
          <a:p>
            <a:pPr lvl="2" marL="469900" marR="250825" indent="-228600">
              <a:lnSpc>
                <a:spcPts val="1390"/>
              </a:lnSpc>
              <a:spcBef>
                <a:spcPts val="80"/>
              </a:spcBef>
              <a:buFont typeface="Symbol"/>
              <a:buChar char=""/>
              <a:tabLst>
                <a:tab pos="469265" algn="l"/>
                <a:tab pos="469900" algn="l"/>
              </a:tabLst>
            </a:pPr>
            <a:r>
              <a:rPr dirty="0" sz="1200" spc="-5" b="1">
                <a:latin typeface="Times New Roman"/>
                <a:cs typeface="Times New Roman"/>
              </a:rPr>
              <a:t>What </a:t>
            </a:r>
            <a:r>
              <a:rPr dirty="0" sz="1200" b="1">
                <a:latin typeface="Times New Roman"/>
                <a:cs typeface="Times New Roman"/>
              </a:rPr>
              <a:t>is </a:t>
            </a:r>
            <a:r>
              <a:rPr dirty="0" sz="1200" spc="-5" b="1">
                <a:latin typeface="Times New Roman"/>
                <a:cs typeface="Times New Roman"/>
              </a:rPr>
              <a:t>happening </a:t>
            </a:r>
            <a:r>
              <a:rPr dirty="0" sz="1200" b="1">
                <a:latin typeface="Times New Roman"/>
                <a:cs typeface="Times New Roman"/>
              </a:rPr>
              <a:t>on </a:t>
            </a:r>
            <a:r>
              <a:rPr dirty="0" sz="1200" spc="-5" b="1">
                <a:latin typeface="Times New Roman"/>
                <a:cs typeface="Times New Roman"/>
              </a:rPr>
              <a:t>the network? </a:t>
            </a:r>
            <a:r>
              <a:rPr dirty="0" sz="1200" spc="-5">
                <a:latin typeface="Times New Roman"/>
                <a:cs typeface="Times New Roman"/>
              </a:rPr>
              <a:t>An enterprise needs insight into traffic patterns  </a:t>
            </a:r>
            <a:r>
              <a:rPr dirty="0" sz="1200">
                <a:latin typeface="Times New Roman"/>
                <a:cs typeface="Times New Roman"/>
              </a:rPr>
              <a:t>and </a:t>
            </a:r>
            <a:r>
              <a:rPr dirty="0" sz="1200" spc="-5">
                <a:latin typeface="Times New Roman"/>
                <a:cs typeface="Times New Roman"/>
              </a:rPr>
              <a:t>messages between</a:t>
            </a:r>
            <a:r>
              <a:rPr dirty="0" sz="120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lvl="2" marL="469900" marR="557530" indent="-228600">
              <a:lnSpc>
                <a:spcPts val="1380"/>
              </a:lnSpc>
              <a:spcBef>
                <a:spcPts val="75"/>
              </a:spcBef>
              <a:buFont typeface="Symbol"/>
              <a:buChar char=""/>
              <a:tabLst>
                <a:tab pos="469265" algn="l"/>
                <a:tab pos="469900" algn="l"/>
              </a:tabLst>
            </a:pPr>
            <a:r>
              <a:rPr dirty="0" sz="1200" b="1">
                <a:latin typeface="Times New Roman"/>
                <a:cs typeface="Times New Roman"/>
              </a:rPr>
              <a:t>How is </a:t>
            </a:r>
            <a:r>
              <a:rPr dirty="0" sz="1200" spc="-5" b="1">
                <a:latin typeface="Times New Roman"/>
                <a:cs typeface="Times New Roman"/>
              </a:rPr>
              <a:t>data protected? </a:t>
            </a:r>
            <a:r>
              <a:rPr dirty="0" sz="1200" spc="-5">
                <a:latin typeface="Times New Roman"/>
                <a:cs typeface="Times New Roman"/>
              </a:rPr>
              <a:t>The enterprise </a:t>
            </a:r>
            <a:r>
              <a:rPr dirty="0" sz="1200">
                <a:latin typeface="Times New Roman"/>
                <a:cs typeface="Times New Roman"/>
              </a:rPr>
              <a:t>needs a </a:t>
            </a:r>
            <a:r>
              <a:rPr dirty="0" sz="1200" spc="-5">
                <a:latin typeface="Times New Roman"/>
                <a:cs typeface="Times New Roman"/>
              </a:rPr>
              <a:t>set policy </a:t>
            </a:r>
            <a:r>
              <a:rPr dirty="0" sz="1200">
                <a:latin typeface="Times New Roman"/>
                <a:cs typeface="Times New Roman"/>
              </a:rPr>
              <a:t>on how </a:t>
            </a:r>
            <a:r>
              <a:rPr dirty="0" sz="1200" spc="-5">
                <a:latin typeface="Times New Roman"/>
                <a:cs typeface="Times New Roman"/>
              </a:rPr>
              <a:t>information </a:t>
            </a:r>
            <a:r>
              <a:rPr dirty="0" sz="1200">
                <a:latin typeface="Times New Roman"/>
                <a:cs typeface="Times New Roman"/>
              </a:rPr>
              <a:t>is  </a:t>
            </a:r>
            <a:r>
              <a:rPr dirty="0" sz="1200" spc="-5">
                <a:latin typeface="Times New Roman"/>
                <a:cs typeface="Times New Roman"/>
              </a:rPr>
              <a:t>protected at </a:t>
            </a:r>
            <a:r>
              <a:rPr dirty="0" sz="1200">
                <a:latin typeface="Times New Roman"/>
                <a:cs typeface="Times New Roman"/>
              </a:rPr>
              <a:t>rest, in </a:t>
            </a:r>
            <a:r>
              <a:rPr dirty="0" sz="1200" spc="-5">
                <a:latin typeface="Times New Roman"/>
                <a:cs typeface="Times New Roman"/>
              </a:rPr>
              <a:t>transit, </a:t>
            </a:r>
            <a:r>
              <a:rPr dirty="0" sz="1200">
                <a:latin typeface="Times New Roman"/>
                <a:cs typeface="Times New Roman"/>
              </a:rPr>
              <a:t>and in</a:t>
            </a:r>
            <a:r>
              <a:rPr dirty="0" sz="1200" spc="-15">
                <a:latin typeface="Times New Roman"/>
                <a:cs typeface="Times New Roman"/>
              </a:rPr>
              <a:t> </a:t>
            </a:r>
            <a:r>
              <a:rPr dirty="0" sz="1200" spc="-5">
                <a:latin typeface="Times New Roman"/>
                <a:cs typeface="Times New Roman"/>
              </a:rPr>
              <a:t>use.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79375">
              <a:lnSpc>
                <a:spcPts val="1380"/>
              </a:lnSpc>
            </a:pPr>
            <a:r>
              <a:rPr dirty="0" sz="1200" spc="-5">
                <a:latin typeface="Times New Roman"/>
                <a:cs typeface="Times New Roman"/>
              </a:rPr>
              <a:t>Having </a:t>
            </a:r>
            <a:r>
              <a:rPr dirty="0" sz="1200">
                <a:latin typeface="Times New Roman"/>
                <a:cs typeface="Times New Roman"/>
              </a:rPr>
              <a:t>a </a:t>
            </a:r>
            <a:r>
              <a:rPr dirty="0" sz="1200" spc="-5">
                <a:latin typeface="Times New Roman"/>
                <a:cs typeface="Times New Roman"/>
              </a:rPr>
              <a:t>strong CDM </a:t>
            </a:r>
            <a:r>
              <a:rPr dirty="0" sz="1200">
                <a:latin typeface="Times New Roman"/>
                <a:cs typeface="Times New Roman"/>
              </a:rPr>
              <a:t>program </a:t>
            </a:r>
            <a:r>
              <a:rPr dirty="0" sz="1200" spc="-5">
                <a:latin typeface="Times New Roman"/>
                <a:cs typeface="Times New Roman"/>
              </a:rPr>
              <a:t>implementation </a:t>
            </a:r>
            <a:r>
              <a:rPr dirty="0" sz="1200">
                <a:latin typeface="Times New Roman"/>
                <a:cs typeface="Times New Roman"/>
              </a:rPr>
              <a:t>is key to the </a:t>
            </a:r>
            <a:r>
              <a:rPr dirty="0" sz="1200" spc="-5">
                <a:latin typeface="Times New Roman"/>
                <a:cs typeface="Times New Roman"/>
              </a:rPr>
              <a:t>success </a:t>
            </a:r>
            <a:r>
              <a:rPr dirty="0" sz="1200">
                <a:latin typeface="Times New Roman"/>
                <a:cs typeface="Times New Roman"/>
              </a:rPr>
              <a:t>of </a:t>
            </a:r>
            <a:r>
              <a:rPr dirty="0" sz="1200" spc="-5">
                <a:latin typeface="Times New Roman"/>
                <a:cs typeface="Times New Roman"/>
              </a:rPr>
              <a:t>ZTA. For </a:t>
            </a:r>
            <a:r>
              <a:rPr dirty="0" sz="1200">
                <a:latin typeface="Times New Roman"/>
                <a:cs typeface="Times New Roman"/>
              </a:rPr>
              <a:t>example, to  move to </a:t>
            </a:r>
            <a:r>
              <a:rPr dirty="0" sz="1200" spc="-5">
                <a:latin typeface="Times New Roman"/>
                <a:cs typeface="Times New Roman"/>
              </a:rPr>
              <a:t>ZTA, </a:t>
            </a:r>
            <a:r>
              <a:rPr dirty="0" sz="1200">
                <a:latin typeface="Times New Roman"/>
                <a:cs typeface="Times New Roman"/>
              </a:rPr>
              <a:t>an </a:t>
            </a:r>
            <a:r>
              <a:rPr dirty="0" sz="1200" spc="-5">
                <a:latin typeface="Times New Roman"/>
                <a:cs typeface="Times New Roman"/>
              </a:rPr>
              <a:t>enterprise </a:t>
            </a:r>
            <a:r>
              <a:rPr dirty="0" sz="1200">
                <a:latin typeface="Times New Roman"/>
                <a:cs typeface="Times New Roman"/>
              </a:rPr>
              <a:t>must </a:t>
            </a:r>
            <a:r>
              <a:rPr dirty="0" sz="1200" spc="-5">
                <a:latin typeface="Times New Roman"/>
                <a:cs typeface="Times New Roman"/>
              </a:rPr>
              <a:t>have </a:t>
            </a:r>
            <a:r>
              <a:rPr dirty="0" sz="1200">
                <a:latin typeface="Times New Roman"/>
                <a:cs typeface="Times New Roman"/>
              </a:rPr>
              <a:t>a </a:t>
            </a:r>
            <a:r>
              <a:rPr dirty="0" sz="1200" spc="-5">
                <a:latin typeface="Times New Roman"/>
                <a:cs typeface="Times New Roman"/>
              </a:rPr>
              <a:t>system </a:t>
            </a:r>
            <a:r>
              <a:rPr dirty="0" sz="1200">
                <a:latin typeface="Times New Roman"/>
                <a:cs typeface="Times New Roman"/>
              </a:rPr>
              <a:t>to </a:t>
            </a:r>
            <a:r>
              <a:rPr dirty="0" sz="1200" spc="-5">
                <a:latin typeface="Times New Roman"/>
                <a:cs typeface="Times New Roman"/>
              </a:rPr>
              <a:t>discover and </a:t>
            </a:r>
            <a:r>
              <a:rPr dirty="0" sz="1200">
                <a:latin typeface="Times New Roman"/>
                <a:cs typeface="Times New Roman"/>
              </a:rPr>
              <a:t>record </a:t>
            </a:r>
            <a:r>
              <a:rPr dirty="0" sz="1200" spc="-5">
                <a:latin typeface="Times New Roman"/>
                <a:cs typeface="Times New Roman"/>
              </a:rPr>
              <a:t>physical </a:t>
            </a:r>
            <a:r>
              <a:rPr dirty="0" sz="1200">
                <a:latin typeface="Times New Roman"/>
                <a:cs typeface="Times New Roman"/>
              </a:rPr>
              <a:t>and </a:t>
            </a:r>
            <a:r>
              <a:rPr dirty="0" sz="1200" spc="-5">
                <a:latin typeface="Times New Roman"/>
                <a:cs typeface="Times New Roman"/>
              </a:rPr>
              <a:t>virtual  </a:t>
            </a:r>
            <a:r>
              <a:rPr dirty="0" sz="1200">
                <a:latin typeface="Times New Roman"/>
                <a:cs typeface="Times New Roman"/>
              </a:rPr>
              <a:t>assets to </a:t>
            </a:r>
            <a:r>
              <a:rPr dirty="0" sz="1200" spc="-5">
                <a:latin typeface="Times New Roman"/>
                <a:cs typeface="Times New Roman"/>
              </a:rPr>
              <a:t>create </a:t>
            </a:r>
            <a:r>
              <a:rPr dirty="0" sz="1200">
                <a:latin typeface="Times New Roman"/>
                <a:cs typeface="Times New Roman"/>
              </a:rPr>
              <a:t>a </a:t>
            </a:r>
            <a:r>
              <a:rPr dirty="0" sz="1200" spc="-5">
                <a:latin typeface="Times New Roman"/>
                <a:cs typeface="Times New Roman"/>
              </a:rPr>
              <a:t>usable inventory. The DHS </a:t>
            </a:r>
            <a:r>
              <a:rPr dirty="0" sz="1200">
                <a:latin typeface="Times New Roman"/>
                <a:cs typeface="Times New Roman"/>
              </a:rPr>
              <a:t>CDM </a:t>
            </a:r>
            <a:r>
              <a:rPr dirty="0" sz="1200" spc="-5">
                <a:latin typeface="Times New Roman"/>
                <a:cs typeface="Times New Roman"/>
              </a:rPr>
              <a:t>program </a:t>
            </a:r>
            <a:r>
              <a:rPr dirty="0" sz="1200">
                <a:latin typeface="Times New Roman"/>
                <a:cs typeface="Times New Roman"/>
              </a:rPr>
              <a:t>has </a:t>
            </a:r>
            <a:r>
              <a:rPr dirty="0" sz="1200" spc="-5">
                <a:latin typeface="Times New Roman"/>
                <a:cs typeface="Times New Roman"/>
              </a:rPr>
              <a:t>initiated several efforts </a:t>
            </a:r>
            <a:r>
              <a:rPr dirty="0" sz="1200">
                <a:latin typeface="Times New Roman"/>
                <a:cs typeface="Times New Roman"/>
              </a:rPr>
              <a:t>to </a:t>
            </a:r>
            <a:r>
              <a:rPr dirty="0" sz="1200" spc="-5">
                <a:latin typeface="Times New Roman"/>
                <a:cs typeface="Times New Roman"/>
              </a:rPr>
              <a:t>build  </a:t>
            </a:r>
            <a:r>
              <a:rPr dirty="0" sz="1200">
                <a:latin typeface="Times New Roman"/>
                <a:cs typeface="Times New Roman"/>
              </a:rPr>
              <a:t>the </a:t>
            </a:r>
            <a:r>
              <a:rPr dirty="0" sz="1200" spc="-5">
                <a:latin typeface="Times New Roman"/>
                <a:cs typeface="Times New Roman"/>
              </a:rPr>
              <a:t>capabilities needed within federal agencies to </a:t>
            </a:r>
            <a:r>
              <a:rPr dirty="0" sz="1200">
                <a:latin typeface="Times New Roman"/>
                <a:cs typeface="Times New Roman"/>
              </a:rPr>
              <a:t>move to a </a:t>
            </a:r>
            <a:r>
              <a:rPr dirty="0" sz="1200" spc="-5">
                <a:latin typeface="Times New Roman"/>
                <a:cs typeface="Times New Roman"/>
              </a:rPr>
              <a:t>ZTA. For </a:t>
            </a:r>
            <a:r>
              <a:rPr dirty="0" sz="1200">
                <a:latin typeface="Times New Roman"/>
                <a:cs typeface="Times New Roman"/>
              </a:rPr>
              <a:t>example, </a:t>
            </a:r>
            <a:r>
              <a:rPr dirty="0" sz="1200" spc="-5">
                <a:latin typeface="Times New Roman"/>
                <a:cs typeface="Times New Roman"/>
              </a:rPr>
              <a:t>the</a:t>
            </a:r>
            <a:r>
              <a:rPr dirty="0" sz="1200" spc="45">
                <a:latin typeface="Times New Roman"/>
                <a:cs typeface="Times New Roman"/>
              </a:rPr>
              <a:t> </a:t>
            </a:r>
            <a:r>
              <a:rPr dirty="0" sz="1200" spc="-5">
                <a:latin typeface="Times New Roman"/>
                <a:cs typeface="Times New Roman"/>
              </a:rPr>
              <a:t>DHS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200" y="908557"/>
            <a:ext cx="6078220" cy="3957320"/>
          </a:xfrm>
          <a:prstGeom prst="rect">
            <a:avLst/>
          </a:prstGeom>
        </p:spPr>
        <p:txBody>
          <a:bodyPr wrap="square" lIns="0" tIns="24765" rIns="0" bIns="0" rtlCol="0" vert="horz">
            <a:spAutoFit/>
          </a:bodyPr>
          <a:lstStyle/>
          <a:p>
            <a:pPr marL="76200" marR="114935">
              <a:lnSpc>
                <a:spcPts val="1380"/>
              </a:lnSpc>
              <a:spcBef>
                <a:spcPts val="195"/>
              </a:spcBef>
            </a:pPr>
            <a:r>
              <a:rPr dirty="0" sz="1200" spc="-5">
                <a:latin typeface="Times New Roman"/>
                <a:cs typeface="Times New Roman"/>
              </a:rPr>
              <a:t>Hardware Asset Management (HWAM) [HWAM] program </a:t>
            </a:r>
            <a:r>
              <a:rPr dirty="0" sz="1200">
                <a:latin typeface="Times New Roman"/>
                <a:cs typeface="Times New Roman"/>
              </a:rPr>
              <a:t>is an </a:t>
            </a:r>
            <a:r>
              <a:rPr dirty="0" sz="1200" spc="-5">
                <a:latin typeface="Times New Roman"/>
                <a:cs typeface="Times New Roman"/>
              </a:rPr>
              <a:t>effort </a:t>
            </a:r>
            <a:r>
              <a:rPr dirty="0" sz="1200">
                <a:latin typeface="Times New Roman"/>
                <a:cs typeface="Times New Roman"/>
              </a:rPr>
              <a:t>to help </a:t>
            </a:r>
            <a:r>
              <a:rPr dirty="0" sz="1200" spc="-5">
                <a:latin typeface="Times New Roman"/>
                <a:cs typeface="Times New Roman"/>
              </a:rPr>
              <a:t>agencies identify  </a:t>
            </a:r>
            <a:r>
              <a:rPr dirty="0" sz="1200">
                <a:latin typeface="Times New Roman"/>
                <a:cs typeface="Times New Roman"/>
              </a:rPr>
              <a:t>devices on </a:t>
            </a:r>
            <a:r>
              <a:rPr dirty="0" sz="1200" spc="-5">
                <a:latin typeface="Times New Roman"/>
                <a:cs typeface="Times New Roman"/>
              </a:rPr>
              <a:t>their network infrastructure </a:t>
            </a:r>
            <a:r>
              <a:rPr dirty="0" sz="1200">
                <a:latin typeface="Times New Roman"/>
                <a:cs typeface="Times New Roman"/>
              </a:rPr>
              <a:t>to </a:t>
            </a:r>
            <a:r>
              <a:rPr dirty="0" sz="1200" spc="-5">
                <a:latin typeface="Times New Roman"/>
                <a:cs typeface="Times New Roman"/>
              </a:rPr>
              <a:t>deploy </a:t>
            </a:r>
            <a:r>
              <a:rPr dirty="0" sz="1200">
                <a:latin typeface="Times New Roman"/>
                <a:cs typeface="Times New Roman"/>
              </a:rPr>
              <a:t>a </a:t>
            </a:r>
            <a:r>
              <a:rPr dirty="0" sz="1200" spc="-5">
                <a:latin typeface="Times New Roman"/>
                <a:cs typeface="Times New Roman"/>
              </a:rPr>
              <a:t>secure configuration. This </a:t>
            </a:r>
            <a:r>
              <a:rPr dirty="0" sz="1200">
                <a:latin typeface="Times New Roman"/>
                <a:cs typeface="Times New Roman"/>
              </a:rPr>
              <a:t>is </a:t>
            </a:r>
            <a:r>
              <a:rPr dirty="0" sz="1200" spc="-5">
                <a:latin typeface="Times New Roman"/>
                <a:cs typeface="Times New Roman"/>
              </a:rPr>
              <a:t>similar </a:t>
            </a:r>
            <a:r>
              <a:rPr dirty="0" sz="1200">
                <a:latin typeface="Times New Roman"/>
                <a:cs typeface="Times New Roman"/>
              </a:rPr>
              <a:t>to the  </a:t>
            </a:r>
            <a:r>
              <a:rPr dirty="0" sz="1200" spc="-5">
                <a:latin typeface="Times New Roman"/>
                <a:cs typeface="Times New Roman"/>
              </a:rPr>
              <a:t>first steps </a:t>
            </a:r>
            <a:r>
              <a:rPr dirty="0" sz="1200">
                <a:latin typeface="Times New Roman"/>
                <a:cs typeface="Times New Roman"/>
              </a:rPr>
              <a:t>in developing a road </a:t>
            </a:r>
            <a:r>
              <a:rPr dirty="0" sz="1200" spc="-5">
                <a:latin typeface="Times New Roman"/>
                <a:cs typeface="Times New Roman"/>
              </a:rPr>
              <a:t>map to ZTA. </a:t>
            </a:r>
            <a:r>
              <a:rPr dirty="0" sz="1200">
                <a:latin typeface="Times New Roman"/>
                <a:cs typeface="Times New Roman"/>
              </a:rPr>
              <a:t>Agencies must </a:t>
            </a:r>
            <a:r>
              <a:rPr dirty="0" sz="1200" spc="-5">
                <a:latin typeface="Times New Roman"/>
                <a:cs typeface="Times New Roman"/>
              </a:rPr>
              <a:t>have visibility </a:t>
            </a:r>
            <a:r>
              <a:rPr dirty="0" sz="1200">
                <a:latin typeface="Times New Roman"/>
                <a:cs typeface="Times New Roman"/>
              </a:rPr>
              <a:t>into </a:t>
            </a:r>
            <a:r>
              <a:rPr dirty="0" sz="1200" spc="-5">
                <a:latin typeface="Times New Roman"/>
                <a:cs typeface="Times New Roman"/>
              </a:rPr>
              <a:t>the assets active  </a:t>
            </a:r>
            <a:r>
              <a:rPr dirty="0" sz="1200">
                <a:latin typeface="Times New Roman"/>
                <a:cs typeface="Times New Roman"/>
              </a:rPr>
              <a:t>on the </a:t>
            </a:r>
            <a:r>
              <a:rPr dirty="0" sz="1200" spc="-5">
                <a:latin typeface="Times New Roman"/>
                <a:cs typeface="Times New Roman"/>
              </a:rPr>
              <a:t>network </a:t>
            </a:r>
            <a:r>
              <a:rPr dirty="0" sz="1200">
                <a:latin typeface="Times New Roman"/>
                <a:cs typeface="Times New Roman"/>
              </a:rPr>
              <a:t>(or those </a:t>
            </a:r>
            <a:r>
              <a:rPr dirty="0" sz="1200" spc="-5">
                <a:latin typeface="Times New Roman"/>
                <a:cs typeface="Times New Roman"/>
              </a:rPr>
              <a:t>accessing resources remotely) </a:t>
            </a:r>
            <a:r>
              <a:rPr dirty="0" sz="1200">
                <a:latin typeface="Times New Roman"/>
                <a:cs typeface="Times New Roman"/>
              </a:rPr>
              <a:t>to </a:t>
            </a:r>
            <a:r>
              <a:rPr dirty="0" sz="1200" spc="-5">
                <a:latin typeface="Times New Roman"/>
                <a:cs typeface="Times New Roman"/>
              </a:rPr>
              <a:t>categorize, configure, </a:t>
            </a:r>
            <a:r>
              <a:rPr dirty="0" sz="1200">
                <a:latin typeface="Times New Roman"/>
                <a:cs typeface="Times New Roman"/>
              </a:rPr>
              <a:t>and </a:t>
            </a:r>
            <a:r>
              <a:rPr dirty="0" sz="1200" spc="-5">
                <a:latin typeface="Times New Roman"/>
                <a:cs typeface="Times New Roman"/>
              </a:rPr>
              <a:t>monitor </a:t>
            </a:r>
            <a:r>
              <a:rPr dirty="0" sz="1200">
                <a:latin typeface="Times New Roman"/>
                <a:cs typeface="Times New Roman"/>
              </a:rPr>
              <a:t>the  </a:t>
            </a:r>
            <a:r>
              <a:rPr dirty="0" sz="1200" spc="-5">
                <a:latin typeface="Times New Roman"/>
                <a:cs typeface="Times New Roman"/>
              </a:rPr>
              <a:t>network’s activity.</a:t>
            </a:r>
            <a:endParaRPr sz="1200">
              <a:latin typeface="Times New Roman"/>
              <a:cs typeface="Times New Roman"/>
            </a:endParaRPr>
          </a:p>
          <a:p>
            <a:pPr marL="76200">
              <a:lnSpc>
                <a:spcPct val="100000"/>
              </a:lnSpc>
              <a:spcBef>
                <a:spcPts val="1115"/>
              </a:spcBef>
              <a:tabLst>
                <a:tab pos="441325" algn="l"/>
              </a:tabLst>
            </a:pPr>
            <a:r>
              <a:rPr dirty="0" sz="1100" spc="-5" b="1">
                <a:latin typeface="Arial"/>
                <a:cs typeface="Arial"/>
              </a:rPr>
              <a:t>6.7	ZTA, Cloud Smart, and the Federal Data</a:t>
            </a:r>
            <a:r>
              <a:rPr dirty="0" sz="1100" spc="30" b="1">
                <a:latin typeface="Arial"/>
                <a:cs typeface="Arial"/>
              </a:rPr>
              <a:t> </a:t>
            </a:r>
            <a:r>
              <a:rPr dirty="0" sz="1100" spc="-5" b="1">
                <a:latin typeface="Arial"/>
                <a:cs typeface="Arial"/>
              </a:rPr>
              <a:t>Strategy</a:t>
            </a:r>
            <a:endParaRPr sz="1100">
              <a:latin typeface="Arial"/>
              <a:cs typeface="Arial"/>
            </a:endParaRPr>
          </a:p>
          <a:p>
            <a:pPr>
              <a:lnSpc>
                <a:spcPct val="100000"/>
              </a:lnSpc>
              <a:spcBef>
                <a:spcPts val="15"/>
              </a:spcBef>
            </a:pPr>
            <a:endParaRPr sz="1050">
              <a:latin typeface="Arial"/>
              <a:cs typeface="Arial"/>
            </a:endParaRPr>
          </a:p>
          <a:p>
            <a:pPr marL="76200" marR="68580">
              <a:lnSpc>
                <a:spcPts val="1380"/>
              </a:lnSpc>
            </a:pPr>
            <a:r>
              <a:rPr dirty="0" sz="1200" spc="-5">
                <a:latin typeface="Times New Roman"/>
                <a:cs typeface="Times New Roman"/>
              </a:rPr>
              <a:t>The Cloud </a:t>
            </a:r>
            <a:r>
              <a:rPr dirty="0" sz="1200" spc="5">
                <a:latin typeface="Times New Roman"/>
                <a:cs typeface="Times New Roman"/>
              </a:rPr>
              <a:t>Smart</a:t>
            </a:r>
            <a:r>
              <a:rPr dirty="0" baseline="31250" sz="1200" spc="7">
                <a:latin typeface="Times New Roman"/>
                <a:cs typeface="Times New Roman"/>
                <a:hlinkClick r:id="rId2" action="ppaction://hlinksldjump"/>
              </a:rPr>
              <a:t>8</a:t>
            </a:r>
            <a:r>
              <a:rPr dirty="0" baseline="31250" sz="1200" spc="7">
                <a:latin typeface="Times New Roman"/>
                <a:cs typeface="Times New Roman"/>
              </a:rPr>
              <a:t> </a:t>
            </a:r>
            <a:r>
              <a:rPr dirty="0" sz="1200" spc="-5">
                <a:latin typeface="Times New Roman"/>
                <a:cs typeface="Times New Roman"/>
              </a:rPr>
              <a:t>strategy, </a:t>
            </a:r>
            <a:r>
              <a:rPr dirty="0" sz="1200">
                <a:latin typeface="Times New Roman"/>
                <a:cs typeface="Times New Roman"/>
              </a:rPr>
              <a:t>updated </a:t>
            </a:r>
            <a:r>
              <a:rPr dirty="0" sz="1200" spc="-5">
                <a:latin typeface="Times New Roman"/>
                <a:cs typeface="Times New Roman"/>
              </a:rPr>
              <a:t>Data Center Optimization Initiative [M-19-19] policy, </a:t>
            </a:r>
            <a:r>
              <a:rPr dirty="0" sz="1200">
                <a:latin typeface="Times New Roman"/>
                <a:cs typeface="Times New Roman"/>
              </a:rPr>
              <a:t>and  </a:t>
            </a:r>
            <a:r>
              <a:rPr dirty="0" sz="1200" spc="-5">
                <a:latin typeface="Times New Roman"/>
                <a:cs typeface="Times New Roman"/>
              </a:rPr>
              <a:t>Federal Data </a:t>
            </a:r>
            <a:r>
              <a:rPr dirty="0" sz="1200">
                <a:latin typeface="Times New Roman"/>
                <a:cs typeface="Times New Roman"/>
              </a:rPr>
              <a:t>Strategy</a:t>
            </a:r>
            <a:r>
              <a:rPr dirty="0" baseline="31250" sz="1200">
                <a:latin typeface="Times New Roman"/>
                <a:cs typeface="Times New Roman"/>
                <a:hlinkClick r:id="rId2" action="ppaction://hlinksldjump"/>
              </a:rPr>
              <a:t>9</a:t>
            </a:r>
            <a:r>
              <a:rPr dirty="0" baseline="31250" sz="1200">
                <a:latin typeface="Times New Roman"/>
                <a:cs typeface="Times New Roman"/>
              </a:rPr>
              <a:t> </a:t>
            </a:r>
            <a:r>
              <a:rPr dirty="0" sz="1200" spc="-5">
                <a:latin typeface="Times New Roman"/>
                <a:cs typeface="Times New Roman"/>
              </a:rPr>
              <a:t>all influence some requirements </a:t>
            </a:r>
            <a:r>
              <a:rPr dirty="0" sz="1200">
                <a:latin typeface="Times New Roman"/>
                <a:cs typeface="Times New Roman"/>
              </a:rPr>
              <a:t>for </a:t>
            </a:r>
            <a:r>
              <a:rPr dirty="0" sz="1200" spc="-5">
                <a:latin typeface="Times New Roman"/>
                <a:cs typeface="Times New Roman"/>
              </a:rPr>
              <a:t>agencies planning </a:t>
            </a:r>
            <a:r>
              <a:rPr dirty="0" sz="1200">
                <a:latin typeface="Times New Roman"/>
                <a:cs typeface="Times New Roman"/>
              </a:rPr>
              <a:t>a </a:t>
            </a:r>
            <a:r>
              <a:rPr dirty="0" sz="1200" spc="-5">
                <a:latin typeface="Times New Roman"/>
                <a:cs typeface="Times New Roman"/>
              </a:rPr>
              <a:t>ZTA. These  policies require agencies </a:t>
            </a:r>
            <a:r>
              <a:rPr dirty="0" sz="1200">
                <a:latin typeface="Times New Roman"/>
                <a:cs typeface="Times New Roman"/>
              </a:rPr>
              <a:t>to </a:t>
            </a:r>
            <a:r>
              <a:rPr dirty="0" sz="1200" spc="-5">
                <a:latin typeface="Times New Roman"/>
                <a:cs typeface="Times New Roman"/>
              </a:rPr>
              <a:t>inventory </a:t>
            </a:r>
            <a:r>
              <a:rPr dirty="0" sz="1200">
                <a:latin typeface="Times New Roman"/>
                <a:cs typeface="Times New Roman"/>
              </a:rPr>
              <a:t>and assess how they </a:t>
            </a:r>
            <a:r>
              <a:rPr dirty="0" sz="1200" spc="-5">
                <a:latin typeface="Times New Roman"/>
                <a:cs typeface="Times New Roman"/>
              </a:rPr>
              <a:t>collect, store, </a:t>
            </a:r>
            <a:r>
              <a:rPr dirty="0" sz="1200">
                <a:latin typeface="Times New Roman"/>
                <a:cs typeface="Times New Roman"/>
              </a:rPr>
              <a:t>and </a:t>
            </a:r>
            <a:r>
              <a:rPr dirty="0" sz="1200" spc="-5">
                <a:latin typeface="Times New Roman"/>
                <a:cs typeface="Times New Roman"/>
              </a:rPr>
              <a:t>access data, </a:t>
            </a:r>
            <a:r>
              <a:rPr dirty="0" sz="1200">
                <a:latin typeface="Times New Roman"/>
                <a:cs typeface="Times New Roman"/>
              </a:rPr>
              <a:t>both </a:t>
            </a:r>
            <a:r>
              <a:rPr dirty="0" sz="1200" spc="-5">
                <a:latin typeface="Times New Roman"/>
                <a:cs typeface="Times New Roman"/>
              </a:rPr>
              <a:t>on  premises and </a:t>
            </a:r>
            <a:r>
              <a:rPr dirty="0" sz="1200">
                <a:latin typeface="Times New Roman"/>
                <a:cs typeface="Times New Roman"/>
              </a:rPr>
              <a:t>in the</a:t>
            </a:r>
            <a:r>
              <a:rPr dirty="0" sz="1200" spc="5">
                <a:latin typeface="Times New Roman"/>
                <a:cs typeface="Times New Roman"/>
              </a:rPr>
              <a:t> </a:t>
            </a:r>
            <a:r>
              <a:rPr dirty="0" sz="1200" spc="-5">
                <a:latin typeface="Times New Roman"/>
                <a:cs typeface="Times New Roman"/>
              </a:rPr>
              <a:t>cloud.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76200" marR="53340">
              <a:lnSpc>
                <a:spcPts val="1380"/>
              </a:lnSpc>
            </a:pPr>
            <a:r>
              <a:rPr dirty="0" sz="1200" spc="-5">
                <a:latin typeface="Times New Roman"/>
                <a:cs typeface="Times New Roman"/>
              </a:rPr>
              <a:t>This inventory </a:t>
            </a:r>
            <a:r>
              <a:rPr dirty="0" sz="1200">
                <a:latin typeface="Times New Roman"/>
                <a:cs typeface="Times New Roman"/>
              </a:rPr>
              <a:t>is </a:t>
            </a:r>
            <a:r>
              <a:rPr dirty="0" sz="1200" spc="-5">
                <a:latin typeface="Times New Roman"/>
                <a:cs typeface="Times New Roman"/>
              </a:rPr>
              <a:t>critical </a:t>
            </a:r>
            <a:r>
              <a:rPr dirty="0" sz="1200">
                <a:latin typeface="Times New Roman"/>
                <a:cs typeface="Times New Roman"/>
              </a:rPr>
              <a:t>to </a:t>
            </a:r>
            <a:r>
              <a:rPr dirty="0" sz="1200" spc="-5">
                <a:latin typeface="Times New Roman"/>
                <a:cs typeface="Times New Roman"/>
              </a:rPr>
              <a:t>determining what business processes </a:t>
            </a:r>
            <a:r>
              <a:rPr dirty="0" sz="1200">
                <a:latin typeface="Times New Roman"/>
                <a:cs typeface="Times New Roman"/>
              </a:rPr>
              <a:t>and </a:t>
            </a:r>
            <a:r>
              <a:rPr dirty="0" sz="1200" spc="-5">
                <a:latin typeface="Times New Roman"/>
                <a:cs typeface="Times New Roman"/>
              </a:rPr>
              <a:t>resources would benefit  </a:t>
            </a:r>
            <a:r>
              <a:rPr dirty="0" sz="1200">
                <a:latin typeface="Times New Roman"/>
                <a:cs typeface="Times New Roman"/>
              </a:rPr>
              <a:t>from </a:t>
            </a:r>
            <a:r>
              <a:rPr dirty="0" sz="1200" spc="-5">
                <a:latin typeface="Times New Roman"/>
                <a:cs typeface="Times New Roman"/>
              </a:rPr>
              <a:t>implementing </a:t>
            </a:r>
            <a:r>
              <a:rPr dirty="0" sz="1200">
                <a:latin typeface="Times New Roman"/>
                <a:cs typeface="Times New Roman"/>
              </a:rPr>
              <a:t>a </a:t>
            </a:r>
            <a:r>
              <a:rPr dirty="0" sz="1200" spc="-5">
                <a:latin typeface="Times New Roman"/>
                <a:cs typeface="Times New Roman"/>
              </a:rPr>
              <a:t>ZTA. Data resources </a:t>
            </a:r>
            <a:r>
              <a:rPr dirty="0" sz="1200">
                <a:latin typeface="Times New Roman"/>
                <a:cs typeface="Times New Roman"/>
              </a:rPr>
              <a:t>and </a:t>
            </a:r>
            <a:r>
              <a:rPr dirty="0" sz="1200" spc="-5">
                <a:latin typeface="Times New Roman"/>
                <a:cs typeface="Times New Roman"/>
              </a:rPr>
              <a:t>applications </a:t>
            </a:r>
            <a:r>
              <a:rPr dirty="0" sz="1200">
                <a:latin typeface="Times New Roman"/>
                <a:cs typeface="Times New Roman"/>
              </a:rPr>
              <a:t>and </a:t>
            </a:r>
            <a:r>
              <a:rPr dirty="0" sz="1200" spc="-5">
                <a:latin typeface="Times New Roman"/>
                <a:cs typeface="Times New Roman"/>
              </a:rPr>
              <a:t>services </a:t>
            </a:r>
            <a:r>
              <a:rPr dirty="0" sz="1200">
                <a:latin typeface="Times New Roman"/>
                <a:cs typeface="Times New Roman"/>
              </a:rPr>
              <a:t>that </a:t>
            </a:r>
            <a:r>
              <a:rPr dirty="0" sz="1200" spc="-5">
                <a:latin typeface="Times New Roman"/>
                <a:cs typeface="Times New Roman"/>
              </a:rPr>
              <a:t>are primarily cloud-  </a:t>
            </a:r>
            <a:r>
              <a:rPr dirty="0" sz="1200">
                <a:latin typeface="Times New Roman"/>
                <a:cs typeface="Times New Roman"/>
              </a:rPr>
              <a:t>based or </a:t>
            </a:r>
            <a:r>
              <a:rPr dirty="0" sz="1200" spc="-5">
                <a:latin typeface="Times New Roman"/>
                <a:cs typeface="Times New Roman"/>
              </a:rPr>
              <a:t>primarily </a:t>
            </a:r>
            <a:r>
              <a:rPr dirty="0" sz="1200">
                <a:latin typeface="Times New Roman"/>
                <a:cs typeface="Times New Roman"/>
              </a:rPr>
              <a:t>used by </a:t>
            </a:r>
            <a:r>
              <a:rPr dirty="0" sz="1200" spc="-5">
                <a:latin typeface="Times New Roman"/>
                <a:cs typeface="Times New Roman"/>
              </a:rPr>
              <a:t>remote workers are good candidates for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approach (see </a:t>
            </a:r>
            <a:r>
              <a:rPr dirty="0" sz="1200" spc="-5">
                <a:latin typeface="Times New Roman"/>
                <a:cs typeface="Times New Roman"/>
              </a:rPr>
              <a:t>Section  </a:t>
            </a:r>
            <a:r>
              <a:rPr dirty="0" sz="1200">
                <a:latin typeface="Times New Roman"/>
                <a:cs typeface="Times New Roman"/>
                <a:hlinkClick r:id="rId3" action="ppaction://hlinksldjump"/>
              </a:rPr>
              <a:t>7.3.3</a:t>
            </a:r>
            <a:r>
              <a:rPr dirty="0" sz="1200">
                <a:latin typeface="Times New Roman"/>
                <a:cs typeface="Times New Roman"/>
              </a:rPr>
              <a:t>) </a:t>
            </a:r>
            <a:r>
              <a:rPr dirty="0" sz="1200" spc="-5">
                <a:latin typeface="Times New Roman"/>
                <a:cs typeface="Times New Roman"/>
              </a:rPr>
              <a:t>because </a:t>
            </a:r>
            <a:r>
              <a:rPr dirty="0" sz="1200">
                <a:latin typeface="Times New Roman"/>
                <a:cs typeface="Times New Roman"/>
              </a:rPr>
              <a:t>the </a:t>
            </a:r>
            <a:r>
              <a:rPr dirty="0" sz="1200" spc="-5">
                <a:latin typeface="Times New Roman"/>
                <a:cs typeface="Times New Roman"/>
              </a:rPr>
              <a:t>subjects </a:t>
            </a:r>
            <a:r>
              <a:rPr dirty="0" sz="1200">
                <a:latin typeface="Times New Roman"/>
                <a:cs typeface="Times New Roman"/>
              </a:rPr>
              <a:t>and </a:t>
            </a:r>
            <a:r>
              <a:rPr dirty="0" sz="1200" spc="-5">
                <a:latin typeface="Times New Roman"/>
                <a:cs typeface="Times New Roman"/>
              </a:rPr>
              <a:t>resources are located outside of </a:t>
            </a:r>
            <a:r>
              <a:rPr dirty="0" sz="1200">
                <a:latin typeface="Times New Roman"/>
                <a:cs typeface="Times New Roman"/>
              </a:rPr>
              <a:t>the </a:t>
            </a:r>
            <a:r>
              <a:rPr dirty="0" sz="1200" spc="-5">
                <a:latin typeface="Times New Roman"/>
                <a:cs typeface="Times New Roman"/>
              </a:rPr>
              <a:t>enterprise network perimeter  </a:t>
            </a:r>
            <a:r>
              <a:rPr dirty="0" sz="1200">
                <a:latin typeface="Times New Roman"/>
                <a:cs typeface="Times New Roman"/>
              </a:rPr>
              <a:t>and are </a:t>
            </a:r>
            <a:r>
              <a:rPr dirty="0" sz="1200" spc="-5">
                <a:latin typeface="Times New Roman"/>
                <a:cs typeface="Times New Roman"/>
              </a:rPr>
              <a:t>likely </a:t>
            </a:r>
            <a:r>
              <a:rPr dirty="0" sz="1200">
                <a:latin typeface="Times New Roman"/>
                <a:cs typeface="Times New Roman"/>
              </a:rPr>
              <a:t>to see the most </a:t>
            </a:r>
            <a:r>
              <a:rPr dirty="0" sz="1200" spc="-5">
                <a:latin typeface="Times New Roman"/>
                <a:cs typeface="Times New Roman"/>
              </a:rPr>
              <a:t>benefit </a:t>
            </a:r>
            <a:r>
              <a:rPr dirty="0" sz="1200">
                <a:latin typeface="Times New Roman"/>
                <a:cs typeface="Times New Roman"/>
              </a:rPr>
              <a:t>in use, </a:t>
            </a:r>
            <a:r>
              <a:rPr dirty="0" sz="1200" spc="-5">
                <a:latin typeface="Times New Roman"/>
                <a:cs typeface="Times New Roman"/>
              </a:rPr>
              <a:t>scalability, </a:t>
            </a:r>
            <a:r>
              <a:rPr dirty="0" sz="1200">
                <a:latin typeface="Times New Roman"/>
                <a:cs typeface="Times New Roman"/>
              </a:rPr>
              <a:t>and</a:t>
            </a:r>
            <a:r>
              <a:rPr dirty="0" sz="1200" spc="-5">
                <a:latin typeface="Times New Roman"/>
                <a:cs typeface="Times New Roman"/>
              </a:rPr>
              <a:t> security.</a:t>
            </a:r>
            <a:endParaRPr sz="1200">
              <a:latin typeface="Times New Roman"/>
              <a:cs typeface="Times New Roman"/>
            </a:endParaRPr>
          </a:p>
          <a:p>
            <a:pPr>
              <a:lnSpc>
                <a:spcPct val="100000"/>
              </a:lnSpc>
              <a:spcBef>
                <a:spcPts val="50"/>
              </a:spcBef>
            </a:pPr>
            <a:endParaRPr sz="1000">
              <a:latin typeface="Times New Roman"/>
              <a:cs typeface="Times New Roman"/>
            </a:endParaRPr>
          </a:p>
          <a:p>
            <a:pPr marL="76200" marR="59690">
              <a:lnSpc>
                <a:spcPts val="1380"/>
              </a:lnSpc>
            </a:pPr>
            <a:r>
              <a:rPr dirty="0" sz="1200" spc="-5">
                <a:latin typeface="Times New Roman"/>
                <a:cs typeface="Times New Roman"/>
              </a:rPr>
              <a:t>One additional consideration with the Federal Data Strategy is </a:t>
            </a:r>
            <a:r>
              <a:rPr dirty="0" sz="1200">
                <a:latin typeface="Times New Roman"/>
                <a:cs typeface="Times New Roman"/>
              </a:rPr>
              <a:t>how to </a:t>
            </a:r>
            <a:r>
              <a:rPr dirty="0" sz="1200" spc="-5">
                <a:latin typeface="Times New Roman"/>
                <a:cs typeface="Times New Roman"/>
              </a:rPr>
              <a:t>make </a:t>
            </a:r>
            <a:r>
              <a:rPr dirty="0" sz="1200">
                <a:latin typeface="Times New Roman"/>
                <a:cs typeface="Times New Roman"/>
              </a:rPr>
              <a:t>agency </a:t>
            </a:r>
            <a:r>
              <a:rPr dirty="0" sz="1200" spc="-5">
                <a:latin typeface="Times New Roman"/>
                <a:cs typeface="Times New Roman"/>
              </a:rPr>
              <a:t>data assets  accessible </a:t>
            </a:r>
            <a:r>
              <a:rPr dirty="0" sz="1200">
                <a:latin typeface="Times New Roman"/>
                <a:cs typeface="Times New Roman"/>
              </a:rPr>
              <a:t>to other </a:t>
            </a:r>
            <a:r>
              <a:rPr dirty="0" sz="1200" spc="-5">
                <a:latin typeface="Times New Roman"/>
                <a:cs typeface="Times New Roman"/>
              </a:rPr>
              <a:t>agencies </a:t>
            </a:r>
            <a:r>
              <a:rPr dirty="0" sz="1200">
                <a:latin typeface="Times New Roman"/>
                <a:cs typeface="Times New Roman"/>
              </a:rPr>
              <a:t>or the </a:t>
            </a:r>
            <a:r>
              <a:rPr dirty="0" sz="1200" spc="-5">
                <a:latin typeface="Times New Roman"/>
                <a:cs typeface="Times New Roman"/>
              </a:rPr>
              <a:t>public. This corresponds with the cross-enterprise  collaboration ZTA </a:t>
            </a:r>
            <a:r>
              <a:rPr dirty="0" sz="1200">
                <a:latin typeface="Times New Roman"/>
                <a:cs typeface="Times New Roman"/>
              </a:rPr>
              <a:t>use case </a:t>
            </a:r>
            <a:r>
              <a:rPr dirty="0" sz="1200" spc="-5">
                <a:latin typeface="Times New Roman"/>
                <a:cs typeface="Times New Roman"/>
              </a:rPr>
              <a:t>(see Sect</a:t>
            </a:r>
            <a:r>
              <a:rPr dirty="0" sz="1200" spc="-5">
                <a:latin typeface="Times New Roman"/>
                <a:cs typeface="Times New Roman"/>
                <a:hlinkClick r:id="rId4" action="ppaction://hlinksldjump"/>
              </a:rPr>
              <a:t>ion </a:t>
            </a:r>
            <a:r>
              <a:rPr dirty="0" sz="1200">
                <a:latin typeface="Times New Roman"/>
                <a:cs typeface="Times New Roman"/>
                <a:hlinkClick r:id="rId4" action="ppaction://hlinksldjump"/>
              </a:rPr>
              <a:t>4.4</a:t>
            </a:r>
            <a:r>
              <a:rPr dirty="0" sz="1200">
                <a:latin typeface="Times New Roman"/>
                <a:cs typeface="Times New Roman"/>
              </a:rPr>
              <a:t>). </a:t>
            </a:r>
            <a:r>
              <a:rPr dirty="0" sz="1200" spc="-5">
                <a:latin typeface="Times New Roman"/>
                <a:cs typeface="Times New Roman"/>
              </a:rPr>
              <a:t>Agencies using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for </a:t>
            </a:r>
            <a:r>
              <a:rPr dirty="0" sz="1200" spc="-5">
                <a:latin typeface="Times New Roman"/>
                <a:cs typeface="Times New Roman"/>
              </a:rPr>
              <a:t>these assets </a:t>
            </a:r>
            <a:r>
              <a:rPr dirty="0" sz="1200">
                <a:latin typeface="Times New Roman"/>
                <a:cs typeface="Times New Roman"/>
              </a:rPr>
              <a:t>may need to  take </a:t>
            </a:r>
            <a:r>
              <a:rPr dirty="0" sz="1200" spc="-5">
                <a:latin typeface="Times New Roman"/>
                <a:cs typeface="Times New Roman"/>
              </a:rPr>
              <a:t>collaboration </a:t>
            </a:r>
            <a:r>
              <a:rPr dirty="0" sz="1200">
                <a:latin typeface="Times New Roman"/>
                <a:cs typeface="Times New Roman"/>
              </a:rPr>
              <a:t>or </a:t>
            </a:r>
            <a:r>
              <a:rPr dirty="0" sz="1200" spc="-5">
                <a:latin typeface="Times New Roman"/>
                <a:cs typeface="Times New Roman"/>
              </a:rPr>
              <a:t>publication requirements into account when developing </a:t>
            </a:r>
            <a:r>
              <a:rPr dirty="0" sz="1200">
                <a:latin typeface="Times New Roman"/>
                <a:cs typeface="Times New Roman"/>
              </a:rPr>
              <a:t>the</a:t>
            </a:r>
            <a:r>
              <a:rPr dirty="0" sz="1200" spc="80">
                <a:latin typeface="Times New Roman"/>
                <a:cs typeface="Times New Roman"/>
              </a:rPr>
              <a:t> </a:t>
            </a:r>
            <a:r>
              <a:rPr dirty="0" sz="1200" spc="-5">
                <a:latin typeface="Times New Roman"/>
                <a:cs typeface="Times New Roman"/>
              </a:rPr>
              <a:t>strategy.</a:t>
            </a:r>
            <a:endParaRPr sz="1200">
              <a:latin typeface="Times New Roman"/>
              <a:cs typeface="Times New Roman"/>
            </a:endParaRPr>
          </a:p>
        </p:txBody>
      </p:sp>
      <p:sp>
        <p:nvSpPr>
          <p:cNvPr id="7" name="object 7"/>
          <p:cNvSpPr/>
          <p:nvPr/>
        </p:nvSpPr>
        <p:spPr>
          <a:xfrm>
            <a:off x="914400" y="8507730"/>
            <a:ext cx="1828800" cy="0"/>
          </a:xfrm>
          <a:custGeom>
            <a:avLst/>
            <a:gdLst/>
            <a:ahLst/>
            <a:cxnLst/>
            <a:rect l="l" t="t" r="r" b="b"/>
            <a:pathLst>
              <a:path w="1828800" h="0">
                <a:moveTo>
                  <a:pt x="0" y="0"/>
                </a:moveTo>
                <a:lnTo>
                  <a:pt x="1828800" y="0"/>
                </a:lnTo>
              </a:path>
            </a:pathLst>
          </a:custGeom>
          <a:ln w="7619">
            <a:solidFill>
              <a:srgbClr val="000000"/>
            </a:solidFill>
          </a:ln>
        </p:spPr>
        <p:txBody>
          <a:bodyPr wrap="square" lIns="0" tIns="0" rIns="0" bIns="0" rtlCol="0"/>
          <a:lstStyle/>
          <a:p/>
        </p:txBody>
      </p:sp>
      <p:sp>
        <p:nvSpPr>
          <p:cNvPr id="8" name="object 8"/>
          <p:cNvSpPr txBox="1"/>
          <p:nvPr/>
        </p:nvSpPr>
        <p:spPr>
          <a:xfrm>
            <a:off x="876300" y="8708390"/>
            <a:ext cx="3172460" cy="294640"/>
          </a:xfrm>
          <a:prstGeom prst="rect">
            <a:avLst/>
          </a:prstGeom>
        </p:spPr>
        <p:txBody>
          <a:bodyPr wrap="square" lIns="0" tIns="12700" rIns="0" bIns="0" rtlCol="0" vert="horz">
            <a:spAutoFit/>
          </a:bodyPr>
          <a:lstStyle/>
          <a:p>
            <a:pPr marL="38100">
              <a:lnSpc>
                <a:spcPts val="1060"/>
              </a:lnSpc>
              <a:spcBef>
                <a:spcPts val="100"/>
              </a:spcBef>
            </a:pPr>
            <a:r>
              <a:rPr dirty="0" baseline="27777" sz="900">
                <a:latin typeface="Times New Roman"/>
                <a:cs typeface="Times New Roman"/>
              </a:rPr>
              <a:t>8 </a:t>
            </a:r>
            <a:r>
              <a:rPr dirty="0" sz="900" spc="-5">
                <a:latin typeface="Times New Roman"/>
                <a:cs typeface="Times New Roman"/>
              </a:rPr>
              <a:t>Federal Cloud </a:t>
            </a:r>
            <a:r>
              <a:rPr dirty="0" sz="900">
                <a:latin typeface="Times New Roman"/>
                <a:cs typeface="Times New Roman"/>
              </a:rPr>
              <a:t>Computing </a:t>
            </a:r>
            <a:r>
              <a:rPr dirty="0" sz="900" spc="-5">
                <a:latin typeface="Times New Roman"/>
                <a:cs typeface="Times New Roman"/>
              </a:rPr>
              <a:t>Strategy:</a:t>
            </a:r>
            <a:r>
              <a:rPr dirty="0" sz="900" spc="-25">
                <a:latin typeface="Times New Roman"/>
                <a:cs typeface="Times New Roman"/>
              </a:rPr>
              <a:t> </a:t>
            </a:r>
            <a:r>
              <a:rPr dirty="0" u="sng" sz="900" spc="-5">
                <a:solidFill>
                  <a:srgbClr val="0000FF"/>
                </a:solidFill>
                <a:uFill>
                  <a:solidFill>
                    <a:srgbClr val="0000FF"/>
                  </a:solidFill>
                </a:uFill>
                <a:latin typeface="Times New Roman"/>
                <a:cs typeface="Times New Roman"/>
                <a:hlinkClick r:id="rId5"/>
              </a:rPr>
              <a:t>https://cloud.cio.gov/strategy/</a:t>
            </a:r>
            <a:endParaRPr sz="900">
              <a:latin typeface="Times New Roman"/>
              <a:cs typeface="Times New Roman"/>
            </a:endParaRPr>
          </a:p>
          <a:p>
            <a:pPr marL="38100">
              <a:lnSpc>
                <a:spcPts val="1060"/>
              </a:lnSpc>
            </a:pPr>
            <a:r>
              <a:rPr dirty="0" baseline="27777" sz="900">
                <a:latin typeface="Times New Roman"/>
                <a:cs typeface="Times New Roman"/>
              </a:rPr>
              <a:t>9 </a:t>
            </a:r>
            <a:r>
              <a:rPr dirty="0" sz="900" spc="-5">
                <a:latin typeface="Times New Roman"/>
                <a:cs typeface="Times New Roman"/>
              </a:rPr>
              <a:t>Federal Data Strategy:</a:t>
            </a:r>
            <a:r>
              <a:rPr dirty="0" sz="900" spc="-70">
                <a:latin typeface="Times New Roman"/>
                <a:cs typeface="Times New Roman"/>
              </a:rPr>
              <a:t> </a:t>
            </a:r>
            <a:r>
              <a:rPr dirty="0" u="sng" sz="900" spc="-5">
                <a:solidFill>
                  <a:srgbClr val="0000FF"/>
                </a:solidFill>
                <a:uFill>
                  <a:solidFill>
                    <a:srgbClr val="0000FF"/>
                  </a:solidFill>
                </a:uFill>
                <a:latin typeface="Times New Roman"/>
                <a:cs typeface="Times New Roman"/>
                <a:hlinkClick r:id="rId6"/>
              </a:rPr>
              <a:t>https://strategy.data.gov/</a:t>
            </a:r>
            <a:endParaRPr sz="900">
              <a:latin typeface="Times New Roman"/>
              <a:cs typeface="Times New Roman"/>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tabLst>
                <a:tab pos="440690" algn="l"/>
              </a:tabLst>
            </a:pPr>
            <a:r>
              <a:rPr dirty="0" sz="1200" b="1">
                <a:solidFill>
                  <a:srgbClr val="FFFFFF"/>
                </a:solidFill>
                <a:latin typeface="Arial"/>
                <a:cs typeface="Arial"/>
              </a:rPr>
              <a:t>7	</a:t>
            </a:r>
            <a:r>
              <a:rPr dirty="0" sz="1200" spc="-5" b="1">
                <a:solidFill>
                  <a:srgbClr val="FFFFFF"/>
                </a:solidFill>
                <a:latin typeface="Arial"/>
                <a:cs typeface="Arial"/>
              </a:rPr>
              <a:t>Migrating to </a:t>
            </a:r>
            <a:r>
              <a:rPr dirty="0" sz="1200" b="1">
                <a:solidFill>
                  <a:srgbClr val="FFFFFF"/>
                </a:solidFill>
                <a:latin typeface="Arial"/>
                <a:cs typeface="Arial"/>
              </a:rPr>
              <a:t>a </a:t>
            </a:r>
            <a:r>
              <a:rPr dirty="0" sz="1200" spc="-5" b="1">
                <a:solidFill>
                  <a:srgbClr val="FFFFFF"/>
                </a:solidFill>
                <a:latin typeface="Arial"/>
                <a:cs typeface="Arial"/>
              </a:rPr>
              <a:t>Zero Trust</a:t>
            </a:r>
            <a:r>
              <a:rPr dirty="0" sz="1200" spc="10" b="1">
                <a:solidFill>
                  <a:srgbClr val="FFFFFF"/>
                </a:solidFill>
                <a:latin typeface="Arial"/>
                <a:cs typeface="Arial"/>
              </a:rPr>
              <a:t> </a:t>
            </a:r>
            <a:r>
              <a:rPr dirty="0" sz="1200" spc="-5" b="1">
                <a:solidFill>
                  <a:srgbClr val="FFFFFF"/>
                </a:solidFill>
                <a:latin typeface="Arial"/>
                <a:cs typeface="Arial"/>
              </a:rPr>
              <a:t>Architecture</a:t>
            </a:r>
            <a:endParaRPr sz="12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36</a:t>
            </a:r>
          </a:p>
        </p:txBody>
      </p:sp>
      <p:sp>
        <p:nvSpPr>
          <p:cNvPr id="7" name="object 7"/>
          <p:cNvSpPr txBox="1"/>
          <p:nvPr/>
        </p:nvSpPr>
        <p:spPr>
          <a:xfrm>
            <a:off x="901700" y="1274318"/>
            <a:ext cx="5942330" cy="7753350"/>
          </a:xfrm>
          <a:prstGeom prst="rect">
            <a:avLst/>
          </a:prstGeom>
        </p:spPr>
        <p:txBody>
          <a:bodyPr wrap="square" lIns="0" tIns="20320" rIns="0" bIns="0" rtlCol="0" vert="horz">
            <a:spAutoFit/>
          </a:bodyPr>
          <a:lstStyle/>
          <a:p>
            <a:pPr marL="12700" marR="17145">
              <a:lnSpc>
                <a:spcPct val="95800"/>
              </a:lnSpc>
              <a:spcBef>
                <a:spcPts val="160"/>
              </a:spcBef>
            </a:pPr>
            <a:r>
              <a:rPr dirty="0" sz="1200" spc="-5">
                <a:latin typeface="Times New Roman"/>
                <a:cs typeface="Times New Roman"/>
              </a:rPr>
              <a:t>Implementing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is a journey </a:t>
            </a:r>
            <a:r>
              <a:rPr dirty="0" sz="1200" spc="-5">
                <a:latin typeface="Times New Roman"/>
                <a:cs typeface="Times New Roman"/>
              </a:rPr>
              <a:t>rather </a:t>
            </a:r>
            <a:r>
              <a:rPr dirty="0" sz="1200">
                <a:latin typeface="Times New Roman"/>
                <a:cs typeface="Times New Roman"/>
              </a:rPr>
              <a:t>than a </a:t>
            </a:r>
            <a:r>
              <a:rPr dirty="0" sz="1200" spc="-5">
                <a:latin typeface="Times New Roman"/>
                <a:cs typeface="Times New Roman"/>
              </a:rPr>
              <a:t>wholesale replacement </a:t>
            </a:r>
            <a:r>
              <a:rPr dirty="0" sz="1200">
                <a:latin typeface="Times New Roman"/>
                <a:cs typeface="Times New Roman"/>
              </a:rPr>
              <a:t>of </a:t>
            </a:r>
            <a:r>
              <a:rPr dirty="0" sz="1200" spc="-5">
                <a:latin typeface="Times New Roman"/>
                <a:cs typeface="Times New Roman"/>
              </a:rPr>
              <a:t>infrastructure </a:t>
            </a:r>
            <a:r>
              <a:rPr dirty="0" sz="1200">
                <a:latin typeface="Times New Roman"/>
                <a:cs typeface="Times New Roman"/>
              </a:rPr>
              <a:t>or  </a:t>
            </a:r>
            <a:r>
              <a:rPr dirty="0" sz="1200" spc="-5">
                <a:latin typeface="Times New Roman"/>
                <a:cs typeface="Times New Roman"/>
              </a:rPr>
              <a:t>processes. An organization </a:t>
            </a:r>
            <a:r>
              <a:rPr dirty="0" sz="1200">
                <a:latin typeface="Times New Roman"/>
                <a:cs typeface="Times New Roman"/>
              </a:rPr>
              <a:t>should </a:t>
            </a:r>
            <a:r>
              <a:rPr dirty="0" sz="1200" spc="-5">
                <a:latin typeface="Times New Roman"/>
                <a:cs typeface="Times New Roman"/>
              </a:rPr>
              <a:t>seek </a:t>
            </a:r>
            <a:r>
              <a:rPr dirty="0" sz="1200">
                <a:latin typeface="Times New Roman"/>
                <a:cs typeface="Times New Roman"/>
              </a:rPr>
              <a:t>to </a:t>
            </a:r>
            <a:r>
              <a:rPr dirty="0" sz="1200" spc="-5">
                <a:latin typeface="Times New Roman"/>
                <a:cs typeface="Times New Roman"/>
              </a:rPr>
              <a:t>incrementally implement </a:t>
            </a:r>
            <a:r>
              <a:rPr dirty="0" sz="1200">
                <a:latin typeface="Times New Roman"/>
                <a:cs typeface="Times New Roman"/>
              </a:rPr>
              <a:t>zero </a:t>
            </a:r>
            <a:r>
              <a:rPr dirty="0" sz="1200" spc="-5">
                <a:latin typeface="Times New Roman"/>
                <a:cs typeface="Times New Roman"/>
              </a:rPr>
              <a:t>trust principles, process  </a:t>
            </a:r>
            <a:r>
              <a:rPr dirty="0" sz="1200">
                <a:latin typeface="Times New Roman"/>
                <a:cs typeface="Times New Roman"/>
              </a:rPr>
              <a:t>changes, </a:t>
            </a:r>
            <a:r>
              <a:rPr dirty="0" sz="1200" spc="-5">
                <a:latin typeface="Times New Roman"/>
                <a:cs typeface="Times New Roman"/>
              </a:rPr>
              <a:t>and technology solutions that protect its </a:t>
            </a:r>
            <a:r>
              <a:rPr dirty="0" sz="1200">
                <a:latin typeface="Times New Roman"/>
                <a:cs typeface="Times New Roman"/>
              </a:rPr>
              <a:t>highest </a:t>
            </a:r>
            <a:r>
              <a:rPr dirty="0" sz="1200" spc="-5">
                <a:latin typeface="Times New Roman"/>
                <a:cs typeface="Times New Roman"/>
              </a:rPr>
              <a:t>value </a:t>
            </a:r>
            <a:r>
              <a:rPr dirty="0" sz="1200">
                <a:latin typeface="Times New Roman"/>
                <a:cs typeface="Times New Roman"/>
              </a:rPr>
              <a:t>data </a:t>
            </a:r>
            <a:r>
              <a:rPr dirty="0" sz="1200" spc="-5">
                <a:latin typeface="Times New Roman"/>
                <a:cs typeface="Times New Roman"/>
              </a:rPr>
              <a:t>assets. Most enterprises will  </a:t>
            </a:r>
            <a:r>
              <a:rPr dirty="0" sz="1200">
                <a:latin typeface="Times New Roman"/>
                <a:cs typeface="Times New Roman"/>
              </a:rPr>
              <a:t>continue to </a:t>
            </a:r>
            <a:r>
              <a:rPr dirty="0" sz="1200" spc="-5">
                <a:latin typeface="Times New Roman"/>
                <a:cs typeface="Times New Roman"/>
              </a:rPr>
              <a:t>operate </a:t>
            </a:r>
            <a:r>
              <a:rPr dirty="0" sz="1200">
                <a:latin typeface="Times New Roman"/>
                <a:cs typeface="Times New Roman"/>
              </a:rPr>
              <a:t>in a hybrid </a:t>
            </a:r>
            <a:r>
              <a:rPr dirty="0" sz="1200" spc="-5">
                <a:latin typeface="Times New Roman"/>
                <a:cs typeface="Times New Roman"/>
              </a:rPr>
              <a:t>zero-trust/perimeter-based mode </a:t>
            </a:r>
            <a:r>
              <a:rPr dirty="0" sz="1200">
                <a:latin typeface="Times New Roman"/>
                <a:cs typeface="Times New Roman"/>
              </a:rPr>
              <a:t>for an </a:t>
            </a:r>
            <a:r>
              <a:rPr dirty="0" sz="1200" spc="-5">
                <a:latin typeface="Times New Roman"/>
                <a:cs typeface="Times New Roman"/>
              </a:rPr>
              <a:t>indefinite period while  continuing to </a:t>
            </a:r>
            <a:r>
              <a:rPr dirty="0" sz="1200">
                <a:latin typeface="Times New Roman"/>
                <a:cs typeface="Times New Roman"/>
              </a:rPr>
              <a:t>invest in </a:t>
            </a:r>
            <a:r>
              <a:rPr dirty="0" sz="1200" spc="-5">
                <a:latin typeface="Times New Roman"/>
                <a:cs typeface="Times New Roman"/>
              </a:rPr>
              <a:t>ongoing </a:t>
            </a:r>
            <a:r>
              <a:rPr dirty="0" sz="1200">
                <a:latin typeface="Times New Roman"/>
                <a:cs typeface="Times New Roman"/>
              </a:rPr>
              <a:t>IT </a:t>
            </a:r>
            <a:r>
              <a:rPr dirty="0" sz="1200" spc="-5">
                <a:latin typeface="Times New Roman"/>
                <a:cs typeface="Times New Roman"/>
              </a:rPr>
              <a:t>modernization initiatives. Having </a:t>
            </a:r>
            <a:r>
              <a:rPr dirty="0" sz="1200">
                <a:latin typeface="Times New Roman"/>
                <a:cs typeface="Times New Roman"/>
              </a:rPr>
              <a:t>an </a:t>
            </a:r>
            <a:r>
              <a:rPr dirty="0" sz="1200" spc="-5">
                <a:latin typeface="Times New Roman"/>
                <a:cs typeface="Times New Roman"/>
              </a:rPr>
              <a:t>IT modernization plan  </a:t>
            </a:r>
            <a:r>
              <a:rPr dirty="0" sz="1200">
                <a:latin typeface="Times New Roman"/>
                <a:cs typeface="Times New Roman"/>
              </a:rPr>
              <a:t>that </a:t>
            </a:r>
            <a:r>
              <a:rPr dirty="0" sz="1200" spc="-5">
                <a:latin typeface="Times New Roman"/>
                <a:cs typeface="Times New Roman"/>
              </a:rPr>
              <a:t>includes </a:t>
            </a:r>
            <a:r>
              <a:rPr dirty="0" sz="1200">
                <a:latin typeface="Times New Roman"/>
                <a:cs typeface="Times New Roman"/>
              </a:rPr>
              <a:t>moving to </a:t>
            </a:r>
            <a:r>
              <a:rPr dirty="0" sz="1200" spc="-5">
                <a:latin typeface="Times New Roman"/>
                <a:cs typeface="Times New Roman"/>
              </a:rPr>
              <a:t>an architecture </a:t>
            </a:r>
            <a:r>
              <a:rPr dirty="0" sz="1200">
                <a:latin typeface="Times New Roman"/>
                <a:cs typeface="Times New Roman"/>
              </a:rPr>
              <a:t>based on </a:t>
            </a:r>
            <a:r>
              <a:rPr dirty="0" sz="1200" spc="-5">
                <a:latin typeface="Times New Roman"/>
                <a:cs typeface="Times New Roman"/>
              </a:rPr>
              <a:t>ZT principles </a:t>
            </a:r>
            <a:r>
              <a:rPr dirty="0" sz="1200">
                <a:latin typeface="Times New Roman"/>
                <a:cs typeface="Times New Roman"/>
              </a:rPr>
              <a:t>may help an </a:t>
            </a:r>
            <a:r>
              <a:rPr dirty="0" sz="1200" spc="-5">
                <a:latin typeface="Times New Roman"/>
                <a:cs typeface="Times New Roman"/>
              </a:rPr>
              <a:t>enterprise form  </a:t>
            </a:r>
            <a:r>
              <a:rPr dirty="0" sz="1200">
                <a:latin typeface="Times New Roman"/>
                <a:cs typeface="Times New Roman"/>
              </a:rPr>
              <a:t>roadmaps </a:t>
            </a:r>
            <a:r>
              <a:rPr dirty="0" sz="1200" spc="-5">
                <a:latin typeface="Times New Roman"/>
                <a:cs typeface="Times New Roman"/>
              </a:rPr>
              <a:t>for small scale workflow</a:t>
            </a:r>
            <a:r>
              <a:rPr dirty="0" sz="1200">
                <a:latin typeface="Times New Roman"/>
                <a:cs typeface="Times New Roman"/>
              </a:rPr>
              <a:t> </a:t>
            </a:r>
            <a:r>
              <a:rPr dirty="0" sz="1200" spc="-5">
                <a:latin typeface="Times New Roman"/>
                <a:cs typeface="Times New Roman"/>
              </a:rPr>
              <a:t>migrations.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19050">
              <a:lnSpc>
                <a:spcPts val="1380"/>
              </a:lnSpc>
              <a:spcBef>
                <a:spcPts val="5"/>
              </a:spcBef>
            </a:pPr>
            <a:r>
              <a:rPr dirty="0" sz="1200" spc="-5">
                <a:latin typeface="Times New Roman"/>
                <a:cs typeface="Times New Roman"/>
              </a:rPr>
              <a:t>How </a:t>
            </a:r>
            <a:r>
              <a:rPr dirty="0" sz="1200">
                <a:latin typeface="Times New Roman"/>
                <a:cs typeface="Times New Roman"/>
              </a:rPr>
              <a:t>an </a:t>
            </a:r>
            <a:r>
              <a:rPr dirty="0" sz="1200" spc="-5">
                <a:latin typeface="Times New Roman"/>
                <a:cs typeface="Times New Roman"/>
              </a:rPr>
              <a:t>enterprise migrates </a:t>
            </a:r>
            <a:r>
              <a:rPr dirty="0" sz="1200">
                <a:latin typeface="Times New Roman"/>
                <a:cs typeface="Times New Roman"/>
              </a:rPr>
              <a:t>to a </a:t>
            </a:r>
            <a:r>
              <a:rPr dirty="0" sz="1200" spc="-5">
                <a:latin typeface="Times New Roman"/>
                <a:cs typeface="Times New Roman"/>
              </a:rPr>
              <a:t>strategy </a:t>
            </a:r>
            <a:r>
              <a:rPr dirty="0" sz="1200">
                <a:latin typeface="Times New Roman"/>
                <a:cs typeface="Times New Roman"/>
              </a:rPr>
              <a:t>depends on its </a:t>
            </a:r>
            <a:r>
              <a:rPr dirty="0" sz="1200" spc="-5">
                <a:latin typeface="Times New Roman"/>
                <a:cs typeface="Times New Roman"/>
              </a:rPr>
              <a:t>current cybersecurity posture </a:t>
            </a:r>
            <a:r>
              <a:rPr dirty="0" sz="1200">
                <a:latin typeface="Times New Roman"/>
                <a:cs typeface="Times New Roman"/>
              </a:rPr>
              <a:t>and  </a:t>
            </a:r>
            <a:r>
              <a:rPr dirty="0" sz="1200" spc="-5">
                <a:latin typeface="Times New Roman"/>
                <a:cs typeface="Times New Roman"/>
              </a:rPr>
              <a:t>operations. An enterprise </a:t>
            </a:r>
            <a:r>
              <a:rPr dirty="0" sz="1200">
                <a:latin typeface="Times New Roman"/>
                <a:cs typeface="Times New Roman"/>
              </a:rPr>
              <a:t>should </a:t>
            </a:r>
            <a:r>
              <a:rPr dirty="0" sz="1200" spc="-5">
                <a:latin typeface="Times New Roman"/>
                <a:cs typeface="Times New Roman"/>
              </a:rPr>
              <a:t>reach </a:t>
            </a:r>
            <a:r>
              <a:rPr dirty="0" sz="1200">
                <a:latin typeface="Times New Roman"/>
                <a:cs typeface="Times New Roman"/>
              </a:rPr>
              <a:t>a </a:t>
            </a:r>
            <a:r>
              <a:rPr dirty="0" sz="1200" spc="-5">
                <a:latin typeface="Times New Roman"/>
                <a:cs typeface="Times New Roman"/>
              </a:rPr>
              <a:t>baseline </a:t>
            </a:r>
            <a:r>
              <a:rPr dirty="0" sz="1200">
                <a:latin typeface="Times New Roman"/>
                <a:cs typeface="Times New Roman"/>
              </a:rPr>
              <a:t>of </a:t>
            </a:r>
            <a:r>
              <a:rPr dirty="0" sz="1200" spc="-5">
                <a:latin typeface="Times New Roman"/>
                <a:cs typeface="Times New Roman"/>
              </a:rPr>
              <a:t>competence before </a:t>
            </a:r>
            <a:r>
              <a:rPr dirty="0" sz="1200">
                <a:latin typeface="Times New Roman"/>
                <a:cs typeface="Times New Roman"/>
              </a:rPr>
              <a:t>it </a:t>
            </a:r>
            <a:r>
              <a:rPr dirty="0" sz="1200" spc="-5">
                <a:latin typeface="Times New Roman"/>
                <a:cs typeface="Times New Roman"/>
              </a:rPr>
              <a:t>becomes possible </a:t>
            </a:r>
            <a:r>
              <a:rPr dirty="0" sz="1200">
                <a:latin typeface="Times New Roman"/>
                <a:cs typeface="Times New Roman"/>
              </a:rPr>
              <a:t>to  deploy a </a:t>
            </a:r>
            <a:r>
              <a:rPr dirty="0" sz="1200" spc="-5">
                <a:latin typeface="Times New Roman"/>
                <a:cs typeface="Times New Roman"/>
              </a:rPr>
              <a:t>significant ZT-focused environment [ACT-IAC]. This baseline includes having assets,  subjects, business processes, traffic flows </a:t>
            </a:r>
            <a:r>
              <a:rPr dirty="0" sz="1200">
                <a:latin typeface="Times New Roman"/>
                <a:cs typeface="Times New Roman"/>
              </a:rPr>
              <a:t>and dependency </a:t>
            </a:r>
            <a:r>
              <a:rPr dirty="0" sz="1200" spc="-5">
                <a:latin typeface="Times New Roman"/>
                <a:cs typeface="Times New Roman"/>
              </a:rPr>
              <a:t>mappings identified </a:t>
            </a:r>
            <a:r>
              <a:rPr dirty="0" sz="1200">
                <a:latin typeface="Times New Roman"/>
                <a:cs typeface="Times New Roman"/>
              </a:rPr>
              <a:t>and </a:t>
            </a:r>
            <a:r>
              <a:rPr dirty="0" sz="1200" spc="-5">
                <a:latin typeface="Times New Roman"/>
                <a:cs typeface="Times New Roman"/>
              </a:rPr>
              <a:t>cataloged for  </a:t>
            </a:r>
            <a:r>
              <a:rPr dirty="0" sz="1200">
                <a:latin typeface="Times New Roman"/>
                <a:cs typeface="Times New Roman"/>
              </a:rPr>
              <a:t>the </a:t>
            </a:r>
            <a:r>
              <a:rPr dirty="0" sz="1200" spc="-5">
                <a:latin typeface="Times New Roman"/>
                <a:cs typeface="Times New Roman"/>
              </a:rPr>
              <a:t>enterprise. The enterprise needs this information before it </a:t>
            </a:r>
            <a:r>
              <a:rPr dirty="0" sz="1200">
                <a:latin typeface="Times New Roman"/>
                <a:cs typeface="Times New Roman"/>
              </a:rPr>
              <a:t>can develop a </a:t>
            </a:r>
            <a:r>
              <a:rPr dirty="0" sz="1200" spc="-5">
                <a:latin typeface="Times New Roman"/>
                <a:cs typeface="Times New Roman"/>
              </a:rPr>
              <a:t>list </a:t>
            </a:r>
            <a:r>
              <a:rPr dirty="0" sz="1200">
                <a:latin typeface="Times New Roman"/>
                <a:cs typeface="Times New Roman"/>
              </a:rPr>
              <a:t>of </a:t>
            </a:r>
            <a:r>
              <a:rPr dirty="0" sz="1200" spc="-5">
                <a:latin typeface="Times New Roman"/>
                <a:cs typeface="Times New Roman"/>
              </a:rPr>
              <a:t>candidate  </a:t>
            </a:r>
            <a:r>
              <a:rPr dirty="0" sz="1200">
                <a:latin typeface="Times New Roman"/>
                <a:cs typeface="Times New Roman"/>
              </a:rPr>
              <a:t>business </a:t>
            </a:r>
            <a:r>
              <a:rPr dirty="0" sz="1200" spc="-5">
                <a:latin typeface="Times New Roman"/>
                <a:cs typeface="Times New Roman"/>
              </a:rPr>
              <a:t>processes </a:t>
            </a:r>
            <a:r>
              <a:rPr dirty="0" sz="1200">
                <a:latin typeface="Times New Roman"/>
                <a:cs typeface="Times New Roman"/>
              </a:rPr>
              <a:t>and </a:t>
            </a:r>
            <a:r>
              <a:rPr dirty="0" sz="1200" spc="-5">
                <a:latin typeface="Times New Roman"/>
                <a:cs typeface="Times New Roman"/>
              </a:rPr>
              <a:t>the subjects/assets involved </a:t>
            </a:r>
            <a:r>
              <a:rPr dirty="0" sz="1200">
                <a:latin typeface="Times New Roman"/>
                <a:cs typeface="Times New Roman"/>
              </a:rPr>
              <a:t>in </a:t>
            </a:r>
            <a:r>
              <a:rPr dirty="0" sz="1200" spc="-5">
                <a:latin typeface="Times New Roman"/>
                <a:cs typeface="Times New Roman"/>
              </a:rPr>
              <a:t>this</a:t>
            </a:r>
            <a:r>
              <a:rPr dirty="0" sz="1200" spc="5">
                <a:latin typeface="Times New Roman"/>
                <a:cs typeface="Times New Roman"/>
              </a:rPr>
              <a:t> </a:t>
            </a:r>
            <a:r>
              <a:rPr dirty="0" sz="1200" spc="-5">
                <a:latin typeface="Times New Roman"/>
                <a:cs typeface="Times New Roman"/>
              </a:rPr>
              <a:t>process.</a:t>
            </a:r>
            <a:endParaRPr sz="1200">
              <a:latin typeface="Times New Roman"/>
              <a:cs typeface="Times New Roman"/>
            </a:endParaRPr>
          </a:p>
          <a:p>
            <a:pPr lvl="1" marL="378460" indent="-366395">
              <a:lnSpc>
                <a:spcPct val="100000"/>
              </a:lnSpc>
              <a:spcBef>
                <a:spcPts val="1110"/>
              </a:spcBef>
              <a:buAutoNum type="arabicPeriod"/>
              <a:tabLst>
                <a:tab pos="377825" algn="l"/>
                <a:tab pos="379095" algn="l"/>
              </a:tabLst>
            </a:pPr>
            <a:r>
              <a:rPr dirty="0" sz="1100" spc="-5" b="1">
                <a:latin typeface="Arial"/>
                <a:cs typeface="Arial"/>
              </a:rPr>
              <a:t>Pure Zero Trust</a:t>
            </a:r>
            <a:r>
              <a:rPr dirty="0" sz="1100" spc="5" b="1">
                <a:latin typeface="Arial"/>
                <a:cs typeface="Arial"/>
              </a:rPr>
              <a:t> </a:t>
            </a:r>
            <a:r>
              <a:rPr dirty="0" sz="1100" spc="-5" b="1">
                <a:latin typeface="Arial"/>
                <a:cs typeface="Arial"/>
              </a:rPr>
              <a:t>Architecture</a:t>
            </a:r>
            <a:endParaRPr sz="1100">
              <a:latin typeface="Arial"/>
              <a:cs typeface="Arial"/>
            </a:endParaRPr>
          </a:p>
          <a:p>
            <a:pPr lvl="1">
              <a:lnSpc>
                <a:spcPct val="100000"/>
              </a:lnSpc>
              <a:spcBef>
                <a:spcPts val="25"/>
              </a:spcBef>
              <a:buFont typeface="Arial"/>
              <a:buAutoNum type="arabicPeriod"/>
            </a:pPr>
            <a:endParaRPr sz="1050">
              <a:latin typeface="Arial"/>
              <a:cs typeface="Arial"/>
            </a:endParaRPr>
          </a:p>
          <a:p>
            <a:pPr marL="12700" marR="71755">
              <a:lnSpc>
                <a:spcPts val="1380"/>
              </a:lnSpc>
            </a:pPr>
            <a:r>
              <a:rPr dirty="0" sz="1200">
                <a:latin typeface="Times New Roman"/>
                <a:cs typeface="Times New Roman"/>
              </a:rPr>
              <a:t>In a </a:t>
            </a:r>
            <a:r>
              <a:rPr dirty="0" sz="1200" spc="-5">
                <a:latin typeface="Times New Roman"/>
                <a:cs typeface="Times New Roman"/>
              </a:rPr>
              <a:t>greenfield approach, </a:t>
            </a:r>
            <a:r>
              <a:rPr dirty="0" sz="1200">
                <a:latin typeface="Times New Roman"/>
                <a:cs typeface="Times New Roman"/>
              </a:rPr>
              <a:t>it </a:t>
            </a:r>
            <a:r>
              <a:rPr dirty="0" sz="1200" spc="-5">
                <a:latin typeface="Times New Roman"/>
                <a:cs typeface="Times New Roman"/>
              </a:rPr>
              <a:t>would </a:t>
            </a:r>
            <a:r>
              <a:rPr dirty="0" sz="1200">
                <a:latin typeface="Times New Roman"/>
                <a:cs typeface="Times New Roman"/>
              </a:rPr>
              <a:t>be possible to </a:t>
            </a:r>
            <a:r>
              <a:rPr dirty="0" sz="1200" spc="-5">
                <a:latin typeface="Times New Roman"/>
                <a:cs typeface="Times New Roman"/>
              </a:rPr>
              <a:t>build </a:t>
            </a:r>
            <a:r>
              <a:rPr dirty="0" sz="1200">
                <a:latin typeface="Times New Roman"/>
                <a:cs typeface="Times New Roman"/>
              </a:rPr>
              <a:t>a </a:t>
            </a:r>
            <a:r>
              <a:rPr dirty="0" sz="1200" spc="-5">
                <a:latin typeface="Times New Roman"/>
                <a:cs typeface="Times New Roman"/>
              </a:rPr>
              <a:t>zero trust architecture from the </a:t>
            </a:r>
            <a:r>
              <a:rPr dirty="0" sz="1200">
                <a:latin typeface="Times New Roman"/>
                <a:cs typeface="Times New Roman"/>
              </a:rPr>
              <a:t>ground  up. </a:t>
            </a:r>
            <a:r>
              <a:rPr dirty="0" sz="1200" spc="-5">
                <a:latin typeface="Times New Roman"/>
                <a:cs typeface="Times New Roman"/>
              </a:rPr>
              <a:t>Assuming </a:t>
            </a:r>
            <a:r>
              <a:rPr dirty="0" sz="1200">
                <a:latin typeface="Times New Roman"/>
                <a:cs typeface="Times New Roman"/>
              </a:rPr>
              <a:t>the </a:t>
            </a:r>
            <a:r>
              <a:rPr dirty="0" sz="1200" spc="-5">
                <a:latin typeface="Times New Roman"/>
                <a:cs typeface="Times New Roman"/>
              </a:rPr>
              <a:t>enterprise knows the applications/services and workflows </a:t>
            </a:r>
            <a:r>
              <a:rPr dirty="0" sz="1200">
                <a:latin typeface="Times New Roman"/>
                <a:cs typeface="Times New Roman"/>
              </a:rPr>
              <a:t>that </a:t>
            </a:r>
            <a:r>
              <a:rPr dirty="0" sz="1200" spc="-5">
                <a:latin typeface="Times New Roman"/>
                <a:cs typeface="Times New Roman"/>
              </a:rPr>
              <a:t>it wants </a:t>
            </a:r>
            <a:r>
              <a:rPr dirty="0" sz="1200">
                <a:latin typeface="Times New Roman"/>
                <a:cs typeface="Times New Roman"/>
              </a:rPr>
              <a:t>to </a:t>
            </a:r>
            <a:r>
              <a:rPr dirty="0" sz="1200" spc="-5">
                <a:latin typeface="Times New Roman"/>
                <a:cs typeface="Times New Roman"/>
              </a:rPr>
              <a:t>use  </a:t>
            </a:r>
            <a:r>
              <a:rPr dirty="0" sz="1200">
                <a:latin typeface="Times New Roman"/>
                <a:cs typeface="Times New Roman"/>
              </a:rPr>
              <a:t>for </a:t>
            </a:r>
            <a:r>
              <a:rPr dirty="0" sz="1200" spc="-5">
                <a:latin typeface="Times New Roman"/>
                <a:cs typeface="Times New Roman"/>
              </a:rPr>
              <a:t>its operations, </a:t>
            </a:r>
            <a:r>
              <a:rPr dirty="0" sz="1200">
                <a:latin typeface="Times New Roman"/>
                <a:cs typeface="Times New Roman"/>
              </a:rPr>
              <a:t>it can </a:t>
            </a:r>
            <a:r>
              <a:rPr dirty="0" sz="1200" spc="-5">
                <a:latin typeface="Times New Roman"/>
                <a:cs typeface="Times New Roman"/>
              </a:rPr>
              <a:t>produce </a:t>
            </a:r>
            <a:r>
              <a:rPr dirty="0" sz="1200">
                <a:latin typeface="Times New Roman"/>
                <a:cs typeface="Times New Roman"/>
              </a:rPr>
              <a:t>an </a:t>
            </a:r>
            <a:r>
              <a:rPr dirty="0" sz="1200" spc="-5">
                <a:latin typeface="Times New Roman"/>
                <a:cs typeface="Times New Roman"/>
              </a:rPr>
              <a:t>architecture based </a:t>
            </a:r>
            <a:r>
              <a:rPr dirty="0" sz="1200">
                <a:latin typeface="Times New Roman"/>
                <a:cs typeface="Times New Roman"/>
              </a:rPr>
              <a:t>on </a:t>
            </a:r>
            <a:r>
              <a:rPr dirty="0" sz="1200" spc="-5">
                <a:latin typeface="Times New Roman"/>
                <a:cs typeface="Times New Roman"/>
              </a:rPr>
              <a:t>zero </a:t>
            </a:r>
            <a:r>
              <a:rPr dirty="0" sz="1200">
                <a:latin typeface="Times New Roman"/>
                <a:cs typeface="Times New Roman"/>
              </a:rPr>
              <a:t>trust </a:t>
            </a:r>
            <a:r>
              <a:rPr dirty="0" sz="1200" spc="-5">
                <a:latin typeface="Times New Roman"/>
                <a:cs typeface="Times New Roman"/>
              </a:rPr>
              <a:t>tenets </a:t>
            </a:r>
            <a:r>
              <a:rPr dirty="0" sz="1200">
                <a:latin typeface="Times New Roman"/>
                <a:cs typeface="Times New Roman"/>
              </a:rPr>
              <a:t>for </a:t>
            </a:r>
            <a:r>
              <a:rPr dirty="0" sz="1200" spc="-5">
                <a:latin typeface="Times New Roman"/>
                <a:cs typeface="Times New Roman"/>
              </a:rPr>
              <a:t>those workflows.  Once </a:t>
            </a:r>
            <a:r>
              <a:rPr dirty="0" sz="1200">
                <a:latin typeface="Times New Roman"/>
                <a:cs typeface="Times New Roman"/>
              </a:rPr>
              <a:t>the </a:t>
            </a:r>
            <a:r>
              <a:rPr dirty="0" sz="1200" spc="-5">
                <a:latin typeface="Times New Roman"/>
                <a:cs typeface="Times New Roman"/>
              </a:rPr>
              <a:t>workflows are identified, the enterprise </a:t>
            </a:r>
            <a:r>
              <a:rPr dirty="0" sz="1200">
                <a:latin typeface="Times New Roman"/>
                <a:cs typeface="Times New Roman"/>
              </a:rPr>
              <a:t>can </a:t>
            </a:r>
            <a:r>
              <a:rPr dirty="0" sz="1200" spc="-5">
                <a:latin typeface="Times New Roman"/>
                <a:cs typeface="Times New Roman"/>
              </a:rPr>
              <a:t>narrow down </a:t>
            </a:r>
            <a:r>
              <a:rPr dirty="0" sz="1200">
                <a:latin typeface="Times New Roman"/>
                <a:cs typeface="Times New Roman"/>
              </a:rPr>
              <a:t>the components </a:t>
            </a:r>
            <a:r>
              <a:rPr dirty="0" sz="1200" spc="-5">
                <a:latin typeface="Times New Roman"/>
                <a:cs typeface="Times New Roman"/>
              </a:rPr>
              <a:t>needed </a:t>
            </a:r>
            <a:r>
              <a:rPr dirty="0" sz="1200">
                <a:latin typeface="Times New Roman"/>
                <a:cs typeface="Times New Roman"/>
              </a:rPr>
              <a:t>and  begin to </a:t>
            </a:r>
            <a:r>
              <a:rPr dirty="0" sz="1200" spc="-5">
                <a:latin typeface="Times New Roman"/>
                <a:cs typeface="Times New Roman"/>
              </a:rPr>
              <a:t>map </a:t>
            </a:r>
            <a:r>
              <a:rPr dirty="0" sz="1200">
                <a:latin typeface="Times New Roman"/>
                <a:cs typeface="Times New Roman"/>
              </a:rPr>
              <a:t>how the </a:t>
            </a:r>
            <a:r>
              <a:rPr dirty="0" sz="1200" spc="-5">
                <a:latin typeface="Times New Roman"/>
                <a:cs typeface="Times New Roman"/>
              </a:rPr>
              <a:t>individual components interact. From </a:t>
            </a:r>
            <a:r>
              <a:rPr dirty="0" sz="1200">
                <a:latin typeface="Times New Roman"/>
                <a:cs typeface="Times New Roman"/>
              </a:rPr>
              <a:t>that </a:t>
            </a:r>
            <a:r>
              <a:rPr dirty="0" sz="1200" spc="-5">
                <a:latin typeface="Times New Roman"/>
                <a:cs typeface="Times New Roman"/>
              </a:rPr>
              <a:t>point, it </a:t>
            </a:r>
            <a:r>
              <a:rPr dirty="0" sz="1200">
                <a:latin typeface="Times New Roman"/>
                <a:cs typeface="Times New Roman"/>
              </a:rPr>
              <a:t>is an </a:t>
            </a:r>
            <a:r>
              <a:rPr dirty="0" sz="1200" spc="-5">
                <a:latin typeface="Times New Roman"/>
                <a:cs typeface="Times New Roman"/>
              </a:rPr>
              <a:t>engineering </a:t>
            </a:r>
            <a:r>
              <a:rPr dirty="0" sz="1200">
                <a:latin typeface="Times New Roman"/>
                <a:cs typeface="Times New Roman"/>
              </a:rPr>
              <a:t>and  </a:t>
            </a:r>
            <a:r>
              <a:rPr dirty="0" sz="1200" spc="-5">
                <a:latin typeface="Times New Roman"/>
                <a:cs typeface="Times New Roman"/>
              </a:rPr>
              <a:t>organizational exercise in </a:t>
            </a:r>
            <a:r>
              <a:rPr dirty="0" sz="1200">
                <a:latin typeface="Times New Roman"/>
                <a:cs typeface="Times New Roman"/>
              </a:rPr>
              <a:t>building </a:t>
            </a:r>
            <a:r>
              <a:rPr dirty="0" sz="1200" spc="-5">
                <a:latin typeface="Times New Roman"/>
                <a:cs typeface="Times New Roman"/>
              </a:rPr>
              <a:t>the infrastructure </a:t>
            </a:r>
            <a:r>
              <a:rPr dirty="0" sz="1200">
                <a:latin typeface="Times New Roman"/>
                <a:cs typeface="Times New Roman"/>
              </a:rPr>
              <a:t>and </a:t>
            </a:r>
            <a:r>
              <a:rPr dirty="0" sz="1200" spc="-5">
                <a:latin typeface="Times New Roman"/>
                <a:cs typeface="Times New Roman"/>
              </a:rPr>
              <a:t>configuring </a:t>
            </a:r>
            <a:r>
              <a:rPr dirty="0" sz="1200">
                <a:latin typeface="Times New Roman"/>
                <a:cs typeface="Times New Roman"/>
              </a:rPr>
              <a:t>the </a:t>
            </a:r>
            <a:r>
              <a:rPr dirty="0" sz="1200" spc="-5">
                <a:latin typeface="Times New Roman"/>
                <a:cs typeface="Times New Roman"/>
              </a:rPr>
              <a:t>components. This </a:t>
            </a:r>
            <a:r>
              <a:rPr dirty="0" sz="1200">
                <a:latin typeface="Times New Roman"/>
                <a:cs typeface="Times New Roman"/>
              </a:rPr>
              <a:t>may  include </a:t>
            </a:r>
            <a:r>
              <a:rPr dirty="0" sz="1200" spc="-5">
                <a:latin typeface="Times New Roman"/>
                <a:cs typeface="Times New Roman"/>
              </a:rPr>
              <a:t>additional organizational changes depending </a:t>
            </a:r>
            <a:r>
              <a:rPr dirty="0" sz="1200">
                <a:latin typeface="Times New Roman"/>
                <a:cs typeface="Times New Roman"/>
              </a:rPr>
              <a:t>on how the </a:t>
            </a:r>
            <a:r>
              <a:rPr dirty="0" sz="1200" spc="-5">
                <a:latin typeface="Times New Roman"/>
                <a:cs typeface="Times New Roman"/>
              </a:rPr>
              <a:t>enterprise </a:t>
            </a:r>
            <a:r>
              <a:rPr dirty="0" sz="1200">
                <a:latin typeface="Times New Roman"/>
                <a:cs typeface="Times New Roman"/>
              </a:rPr>
              <a:t>is </a:t>
            </a:r>
            <a:r>
              <a:rPr dirty="0" sz="1200" spc="-5">
                <a:latin typeface="Times New Roman"/>
                <a:cs typeface="Times New Roman"/>
              </a:rPr>
              <a:t>currently </a:t>
            </a:r>
            <a:r>
              <a:rPr dirty="0" sz="1200">
                <a:latin typeface="Times New Roman"/>
                <a:cs typeface="Times New Roman"/>
              </a:rPr>
              <a:t>set up  and</a:t>
            </a:r>
            <a:r>
              <a:rPr dirty="0" sz="1200" spc="-5">
                <a:latin typeface="Times New Roman"/>
                <a:cs typeface="Times New Roman"/>
              </a:rPr>
              <a:t> operating.</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25400">
              <a:lnSpc>
                <a:spcPts val="1380"/>
              </a:lnSpc>
            </a:pPr>
            <a:r>
              <a:rPr dirty="0" sz="1200">
                <a:latin typeface="Times New Roman"/>
                <a:cs typeface="Times New Roman"/>
              </a:rPr>
              <a:t>In </a:t>
            </a:r>
            <a:r>
              <a:rPr dirty="0" sz="1200" spc="-5">
                <a:latin typeface="Times New Roman"/>
                <a:cs typeface="Times New Roman"/>
              </a:rPr>
              <a:t>practice, this </a:t>
            </a:r>
            <a:r>
              <a:rPr dirty="0" sz="1200">
                <a:latin typeface="Times New Roman"/>
                <a:cs typeface="Times New Roman"/>
              </a:rPr>
              <a:t>is </a:t>
            </a:r>
            <a:r>
              <a:rPr dirty="0" sz="1200" spc="-5">
                <a:latin typeface="Times New Roman"/>
                <a:cs typeface="Times New Roman"/>
              </a:rPr>
              <a:t>rarely </a:t>
            </a:r>
            <a:r>
              <a:rPr dirty="0" sz="1200">
                <a:latin typeface="Times New Roman"/>
                <a:cs typeface="Times New Roman"/>
              </a:rPr>
              <a:t>a </a:t>
            </a:r>
            <a:r>
              <a:rPr dirty="0" sz="1200" spc="-5">
                <a:latin typeface="Times New Roman"/>
                <a:cs typeface="Times New Roman"/>
              </a:rPr>
              <a:t>viable option </a:t>
            </a:r>
            <a:r>
              <a:rPr dirty="0" sz="1200">
                <a:latin typeface="Times New Roman"/>
                <a:cs typeface="Times New Roman"/>
              </a:rPr>
              <a:t>for </a:t>
            </a:r>
            <a:r>
              <a:rPr dirty="0" sz="1200" spc="-5">
                <a:latin typeface="Times New Roman"/>
                <a:cs typeface="Times New Roman"/>
              </a:rPr>
              <a:t>federal agencies </a:t>
            </a:r>
            <a:r>
              <a:rPr dirty="0" sz="1200">
                <a:latin typeface="Times New Roman"/>
                <a:cs typeface="Times New Roman"/>
              </a:rPr>
              <a:t>or any </a:t>
            </a:r>
            <a:r>
              <a:rPr dirty="0" sz="1200" spc="-5">
                <a:latin typeface="Times New Roman"/>
                <a:cs typeface="Times New Roman"/>
              </a:rPr>
              <a:t>organization with </a:t>
            </a:r>
            <a:r>
              <a:rPr dirty="0" sz="1200">
                <a:latin typeface="Times New Roman"/>
                <a:cs typeface="Times New Roman"/>
              </a:rPr>
              <a:t>an </a:t>
            </a:r>
            <a:r>
              <a:rPr dirty="0" sz="1200" spc="-5">
                <a:latin typeface="Times New Roman"/>
                <a:cs typeface="Times New Roman"/>
              </a:rPr>
              <a:t>existing  network. However, there </a:t>
            </a:r>
            <a:r>
              <a:rPr dirty="0" sz="1200">
                <a:latin typeface="Times New Roman"/>
                <a:cs typeface="Times New Roman"/>
              </a:rPr>
              <a:t>may be </a:t>
            </a:r>
            <a:r>
              <a:rPr dirty="0" sz="1200" spc="-5">
                <a:latin typeface="Times New Roman"/>
                <a:cs typeface="Times New Roman"/>
              </a:rPr>
              <a:t>times when </a:t>
            </a:r>
            <a:r>
              <a:rPr dirty="0" sz="1200">
                <a:latin typeface="Times New Roman"/>
                <a:cs typeface="Times New Roman"/>
              </a:rPr>
              <a:t>an </a:t>
            </a:r>
            <a:r>
              <a:rPr dirty="0" sz="1200" spc="-5">
                <a:latin typeface="Times New Roman"/>
                <a:cs typeface="Times New Roman"/>
              </a:rPr>
              <a:t>organization </a:t>
            </a:r>
            <a:r>
              <a:rPr dirty="0" sz="1200">
                <a:latin typeface="Times New Roman"/>
                <a:cs typeface="Times New Roman"/>
              </a:rPr>
              <a:t>is asked to </a:t>
            </a:r>
            <a:r>
              <a:rPr dirty="0" sz="1200" spc="-5">
                <a:latin typeface="Times New Roman"/>
                <a:cs typeface="Times New Roman"/>
              </a:rPr>
              <a:t>fulfill </a:t>
            </a:r>
            <a:r>
              <a:rPr dirty="0" sz="1200">
                <a:latin typeface="Times New Roman"/>
                <a:cs typeface="Times New Roman"/>
              </a:rPr>
              <a:t>a </a:t>
            </a:r>
            <a:r>
              <a:rPr dirty="0" sz="1200" spc="-5">
                <a:latin typeface="Times New Roman"/>
                <a:cs typeface="Times New Roman"/>
              </a:rPr>
              <a:t>new  responsibility </a:t>
            </a:r>
            <a:r>
              <a:rPr dirty="0" sz="1200">
                <a:latin typeface="Times New Roman"/>
                <a:cs typeface="Times New Roman"/>
              </a:rPr>
              <a:t>that </a:t>
            </a:r>
            <a:r>
              <a:rPr dirty="0" sz="1200" spc="-5">
                <a:latin typeface="Times New Roman"/>
                <a:cs typeface="Times New Roman"/>
              </a:rPr>
              <a:t>would require building </a:t>
            </a:r>
            <a:r>
              <a:rPr dirty="0" sz="1200">
                <a:latin typeface="Times New Roman"/>
                <a:cs typeface="Times New Roman"/>
              </a:rPr>
              <a:t>its </a:t>
            </a:r>
            <a:r>
              <a:rPr dirty="0" sz="1200" spc="-5">
                <a:latin typeface="Times New Roman"/>
                <a:cs typeface="Times New Roman"/>
              </a:rPr>
              <a:t>own infrastructure. </a:t>
            </a:r>
            <a:r>
              <a:rPr dirty="0" sz="1200">
                <a:latin typeface="Times New Roman"/>
                <a:cs typeface="Times New Roman"/>
              </a:rPr>
              <a:t>In </a:t>
            </a:r>
            <a:r>
              <a:rPr dirty="0" sz="1200" spc="-5">
                <a:latin typeface="Times New Roman"/>
                <a:cs typeface="Times New Roman"/>
              </a:rPr>
              <a:t>these cases, it might </a:t>
            </a:r>
            <a:r>
              <a:rPr dirty="0" sz="1200">
                <a:latin typeface="Times New Roman"/>
                <a:cs typeface="Times New Roman"/>
              </a:rPr>
              <a:t>be  possible to </a:t>
            </a:r>
            <a:r>
              <a:rPr dirty="0" sz="1200" spc="-5">
                <a:latin typeface="Times New Roman"/>
                <a:cs typeface="Times New Roman"/>
              </a:rPr>
              <a:t>introduce ZT </a:t>
            </a:r>
            <a:r>
              <a:rPr dirty="0" sz="1200">
                <a:latin typeface="Times New Roman"/>
                <a:cs typeface="Times New Roman"/>
              </a:rPr>
              <a:t>concepts to some </a:t>
            </a:r>
            <a:r>
              <a:rPr dirty="0" sz="1200" spc="-5">
                <a:latin typeface="Times New Roman"/>
                <a:cs typeface="Times New Roman"/>
              </a:rPr>
              <a:t>degree. For example, </a:t>
            </a:r>
            <a:r>
              <a:rPr dirty="0" sz="1200">
                <a:latin typeface="Times New Roman"/>
                <a:cs typeface="Times New Roman"/>
              </a:rPr>
              <a:t>an agency may be </a:t>
            </a:r>
            <a:r>
              <a:rPr dirty="0" sz="1200" spc="-5">
                <a:latin typeface="Times New Roman"/>
                <a:cs typeface="Times New Roman"/>
              </a:rPr>
              <a:t>given </a:t>
            </a:r>
            <a:r>
              <a:rPr dirty="0" sz="1200">
                <a:latin typeface="Times New Roman"/>
                <a:cs typeface="Times New Roman"/>
              </a:rPr>
              <a:t>a new  </a:t>
            </a:r>
            <a:r>
              <a:rPr dirty="0" sz="1200" spc="-5">
                <a:latin typeface="Times New Roman"/>
                <a:cs typeface="Times New Roman"/>
              </a:rPr>
              <a:t>responsibility </a:t>
            </a:r>
            <a:r>
              <a:rPr dirty="0" sz="1200">
                <a:latin typeface="Times New Roman"/>
                <a:cs typeface="Times New Roman"/>
              </a:rPr>
              <a:t>that </a:t>
            </a:r>
            <a:r>
              <a:rPr dirty="0" sz="1200" spc="-5">
                <a:latin typeface="Times New Roman"/>
                <a:cs typeface="Times New Roman"/>
              </a:rPr>
              <a:t>entails </a:t>
            </a:r>
            <a:r>
              <a:rPr dirty="0" sz="1200">
                <a:latin typeface="Times New Roman"/>
                <a:cs typeface="Times New Roman"/>
              </a:rPr>
              <a:t>building a </a:t>
            </a:r>
            <a:r>
              <a:rPr dirty="0" sz="1200" spc="-5">
                <a:latin typeface="Times New Roman"/>
                <a:cs typeface="Times New Roman"/>
              </a:rPr>
              <a:t>new application, service, </a:t>
            </a:r>
            <a:r>
              <a:rPr dirty="0" sz="1200">
                <a:latin typeface="Times New Roman"/>
                <a:cs typeface="Times New Roman"/>
              </a:rPr>
              <a:t>or </a:t>
            </a:r>
            <a:r>
              <a:rPr dirty="0" sz="1200" spc="-5">
                <a:latin typeface="Times New Roman"/>
                <a:cs typeface="Times New Roman"/>
              </a:rPr>
              <a:t>database. The </a:t>
            </a:r>
            <a:r>
              <a:rPr dirty="0" sz="1200">
                <a:latin typeface="Times New Roman"/>
                <a:cs typeface="Times New Roman"/>
              </a:rPr>
              <a:t>agency could  design </a:t>
            </a:r>
            <a:r>
              <a:rPr dirty="0" sz="1200" spc="-5">
                <a:latin typeface="Times New Roman"/>
                <a:cs typeface="Times New Roman"/>
              </a:rPr>
              <a:t>the newly </a:t>
            </a:r>
            <a:r>
              <a:rPr dirty="0" sz="1200">
                <a:latin typeface="Times New Roman"/>
                <a:cs typeface="Times New Roman"/>
              </a:rPr>
              <a:t>needed </a:t>
            </a:r>
            <a:r>
              <a:rPr dirty="0" sz="1200" spc="-5">
                <a:latin typeface="Times New Roman"/>
                <a:cs typeface="Times New Roman"/>
              </a:rPr>
              <a:t>infrastructure </a:t>
            </a:r>
            <a:r>
              <a:rPr dirty="0" sz="1200">
                <a:latin typeface="Times New Roman"/>
                <a:cs typeface="Times New Roman"/>
              </a:rPr>
              <a:t>around </a:t>
            </a:r>
            <a:r>
              <a:rPr dirty="0" sz="1200" spc="-5">
                <a:latin typeface="Times New Roman"/>
                <a:cs typeface="Times New Roman"/>
              </a:rPr>
              <a:t>ZT principles </a:t>
            </a:r>
            <a:r>
              <a:rPr dirty="0" sz="1200">
                <a:latin typeface="Times New Roman"/>
                <a:cs typeface="Times New Roman"/>
              </a:rPr>
              <a:t>and </a:t>
            </a:r>
            <a:r>
              <a:rPr dirty="0" sz="1200" spc="-5">
                <a:latin typeface="Times New Roman"/>
                <a:cs typeface="Times New Roman"/>
              </a:rPr>
              <a:t>secure system engineering  [SP8900-160v1], </a:t>
            </a:r>
            <a:r>
              <a:rPr dirty="0" sz="1200">
                <a:latin typeface="Times New Roman"/>
                <a:cs typeface="Times New Roman"/>
              </a:rPr>
              <a:t>such </a:t>
            </a:r>
            <a:r>
              <a:rPr dirty="0" sz="1200" spc="-5">
                <a:latin typeface="Times New Roman"/>
                <a:cs typeface="Times New Roman"/>
              </a:rPr>
              <a:t>as evaluating subjects’ trust before granting access </a:t>
            </a:r>
            <a:r>
              <a:rPr dirty="0" sz="1200">
                <a:latin typeface="Times New Roman"/>
                <a:cs typeface="Times New Roman"/>
              </a:rPr>
              <a:t>and </a:t>
            </a:r>
            <a:r>
              <a:rPr dirty="0" sz="1200" spc="-5">
                <a:latin typeface="Times New Roman"/>
                <a:cs typeface="Times New Roman"/>
              </a:rPr>
              <a:t>establishing  micro-perimeters </a:t>
            </a:r>
            <a:r>
              <a:rPr dirty="0" sz="1200">
                <a:latin typeface="Times New Roman"/>
                <a:cs typeface="Times New Roman"/>
              </a:rPr>
              <a:t>around new </a:t>
            </a:r>
            <a:r>
              <a:rPr dirty="0" sz="1200" spc="-5">
                <a:latin typeface="Times New Roman"/>
                <a:cs typeface="Times New Roman"/>
              </a:rPr>
              <a:t>resources. The degree </a:t>
            </a:r>
            <a:r>
              <a:rPr dirty="0" sz="1200">
                <a:latin typeface="Times New Roman"/>
                <a:cs typeface="Times New Roman"/>
              </a:rPr>
              <a:t>of </a:t>
            </a:r>
            <a:r>
              <a:rPr dirty="0" sz="1200" spc="-5">
                <a:latin typeface="Times New Roman"/>
                <a:cs typeface="Times New Roman"/>
              </a:rPr>
              <a:t>success </a:t>
            </a:r>
            <a:r>
              <a:rPr dirty="0" sz="1200">
                <a:latin typeface="Times New Roman"/>
                <a:cs typeface="Times New Roman"/>
              </a:rPr>
              <a:t>depends </a:t>
            </a:r>
            <a:r>
              <a:rPr dirty="0" sz="1200" spc="-5">
                <a:latin typeface="Times New Roman"/>
                <a:cs typeface="Times New Roman"/>
              </a:rPr>
              <a:t>on </a:t>
            </a:r>
            <a:r>
              <a:rPr dirty="0" sz="1200">
                <a:latin typeface="Times New Roman"/>
                <a:cs typeface="Times New Roman"/>
              </a:rPr>
              <a:t>how dependent </a:t>
            </a:r>
            <a:r>
              <a:rPr dirty="0" sz="1200" spc="-5">
                <a:latin typeface="Times New Roman"/>
                <a:cs typeface="Times New Roman"/>
              </a:rPr>
              <a:t>this  </a:t>
            </a:r>
            <a:r>
              <a:rPr dirty="0" sz="1200">
                <a:latin typeface="Times New Roman"/>
                <a:cs typeface="Times New Roman"/>
              </a:rPr>
              <a:t>new </a:t>
            </a:r>
            <a:r>
              <a:rPr dirty="0" sz="1200" spc="-5">
                <a:latin typeface="Times New Roman"/>
                <a:cs typeface="Times New Roman"/>
              </a:rPr>
              <a:t>infrastructure </a:t>
            </a:r>
            <a:r>
              <a:rPr dirty="0" sz="1200">
                <a:latin typeface="Times New Roman"/>
                <a:cs typeface="Times New Roman"/>
              </a:rPr>
              <a:t>is on </a:t>
            </a:r>
            <a:r>
              <a:rPr dirty="0" sz="1200" spc="-5">
                <a:latin typeface="Times New Roman"/>
                <a:cs typeface="Times New Roman"/>
              </a:rPr>
              <a:t>existing resources (e.g., ID management</a:t>
            </a:r>
            <a:r>
              <a:rPr dirty="0" sz="1200" spc="20">
                <a:latin typeface="Times New Roman"/>
                <a:cs typeface="Times New Roman"/>
              </a:rPr>
              <a:t> </a:t>
            </a:r>
            <a:r>
              <a:rPr dirty="0" sz="1200" spc="-5">
                <a:latin typeface="Times New Roman"/>
                <a:cs typeface="Times New Roman"/>
              </a:rPr>
              <a:t>systems).</a:t>
            </a:r>
            <a:endParaRPr sz="1200">
              <a:latin typeface="Times New Roman"/>
              <a:cs typeface="Times New Roman"/>
            </a:endParaRPr>
          </a:p>
          <a:p>
            <a:pPr lvl="1" marL="378460" indent="-366395">
              <a:lnSpc>
                <a:spcPct val="100000"/>
              </a:lnSpc>
              <a:spcBef>
                <a:spcPts val="1115"/>
              </a:spcBef>
              <a:buAutoNum type="arabicPeriod" startAt="2"/>
              <a:tabLst>
                <a:tab pos="377825" algn="l"/>
                <a:tab pos="379095" algn="l"/>
              </a:tabLst>
            </a:pPr>
            <a:r>
              <a:rPr dirty="0" sz="1100" spc="-5" b="1">
                <a:latin typeface="Arial"/>
                <a:cs typeface="Arial"/>
              </a:rPr>
              <a:t>Hybrid </a:t>
            </a:r>
            <a:r>
              <a:rPr dirty="0" sz="1100" b="1">
                <a:latin typeface="Arial"/>
                <a:cs typeface="Arial"/>
              </a:rPr>
              <a:t>ZTA </a:t>
            </a:r>
            <a:r>
              <a:rPr dirty="0" sz="1100" spc="-5" b="1">
                <a:latin typeface="Arial"/>
                <a:cs typeface="Arial"/>
              </a:rPr>
              <a:t>and Perimeter-Based</a:t>
            </a:r>
            <a:r>
              <a:rPr dirty="0" sz="1100" spc="10" b="1">
                <a:latin typeface="Arial"/>
                <a:cs typeface="Arial"/>
              </a:rPr>
              <a:t> </a:t>
            </a:r>
            <a:r>
              <a:rPr dirty="0" sz="1100" spc="-5" b="1">
                <a:latin typeface="Arial"/>
                <a:cs typeface="Arial"/>
              </a:rPr>
              <a:t>Architecture</a:t>
            </a:r>
            <a:endParaRPr sz="1100">
              <a:latin typeface="Arial"/>
              <a:cs typeface="Arial"/>
            </a:endParaRPr>
          </a:p>
          <a:p>
            <a:pPr>
              <a:lnSpc>
                <a:spcPct val="100000"/>
              </a:lnSpc>
              <a:spcBef>
                <a:spcPts val="25"/>
              </a:spcBef>
            </a:pPr>
            <a:endParaRPr sz="1050">
              <a:latin typeface="Arial"/>
              <a:cs typeface="Arial"/>
            </a:endParaRPr>
          </a:p>
          <a:p>
            <a:pPr marL="12700" marR="5080">
              <a:lnSpc>
                <a:spcPts val="1380"/>
              </a:lnSpc>
            </a:pPr>
            <a:r>
              <a:rPr dirty="0" sz="1200">
                <a:latin typeface="Times New Roman"/>
                <a:cs typeface="Times New Roman"/>
              </a:rPr>
              <a:t>It is </a:t>
            </a:r>
            <a:r>
              <a:rPr dirty="0" sz="1200" spc="-5">
                <a:latin typeface="Times New Roman"/>
                <a:cs typeface="Times New Roman"/>
              </a:rPr>
              <a:t>unlikely </a:t>
            </a:r>
            <a:r>
              <a:rPr dirty="0" sz="1200">
                <a:latin typeface="Times New Roman"/>
                <a:cs typeface="Times New Roman"/>
              </a:rPr>
              <a:t>that any </a:t>
            </a:r>
            <a:r>
              <a:rPr dirty="0" sz="1200" spc="-5">
                <a:latin typeface="Times New Roman"/>
                <a:cs typeface="Times New Roman"/>
              </a:rPr>
              <a:t>significant enterprise </a:t>
            </a:r>
            <a:r>
              <a:rPr dirty="0" sz="1200">
                <a:latin typeface="Times New Roman"/>
                <a:cs typeface="Times New Roman"/>
              </a:rPr>
              <a:t>can </a:t>
            </a:r>
            <a:r>
              <a:rPr dirty="0" sz="1200" spc="-5">
                <a:latin typeface="Times New Roman"/>
                <a:cs typeface="Times New Roman"/>
              </a:rPr>
              <a:t>migrate </a:t>
            </a:r>
            <a:r>
              <a:rPr dirty="0" sz="1200">
                <a:latin typeface="Times New Roman"/>
                <a:cs typeface="Times New Roman"/>
              </a:rPr>
              <a:t>to </a:t>
            </a:r>
            <a:r>
              <a:rPr dirty="0" sz="1200" spc="-5">
                <a:latin typeface="Times New Roman"/>
                <a:cs typeface="Times New Roman"/>
              </a:rPr>
              <a:t>zero </a:t>
            </a:r>
            <a:r>
              <a:rPr dirty="0" sz="1200">
                <a:latin typeface="Times New Roman"/>
                <a:cs typeface="Times New Roman"/>
              </a:rPr>
              <a:t>trust in a </a:t>
            </a:r>
            <a:r>
              <a:rPr dirty="0" sz="1200" spc="-5">
                <a:latin typeface="Times New Roman"/>
                <a:cs typeface="Times New Roman"/>
              </a:rPr>
              <a:t>single technology  refresh cycle. There may </a:t>
            </a:r>
            <a:r>
              <a:rPr dirty="0" sz="1200">
                <a:latin typeface="Times New Roman"/>
                <a:cs typeface="Times New Roman"/>
              </a:rPr>
              <a:t>be an </a:t>
            </a:r>
            <a:r>
              <a:rPr dirty="0" sz="1200" spc="-5">
                <a:latin typeface="Times New Roman"/>
                <a:cs typeface="Times New Roman"/>
              </a:rPr>
              <a:t>indefinite period when ZTA workflows coexist with non-ZTA  workflows in </a:t>
            </a:r>
            <a:r>
              <a:rPr dirty="0" sz="1200">
                <a:latin typeface="Times New Roman"/>
                <a:cs typeface="Times New Roman"/>
              </a:rPr>
              <a:t>an </a:t>
            </a:r>
            <a:r>
              <a:rPr dirty="0" sz="1200" spc="-5">
                <a:latin typeface="Times New Roman"/>
                <a:cs typeface="Times New Roman"/>
              </a:rPr>
              <a:t>enterprise. Migration </a:t>
            </a:r>
            <a:r>
              <a:rPr dirty="0" sz="1200">
                <a:latin typeface="Times New Roman"/>
                <a:cs typeface="Times New Roman"/>
              </a:rPr>
              <a:t>to a </a:t>
            </a:r>
            <a:r>
              <a:rPr dirty="0" sz="1200" spc="-5">
                <a:latin typeface="Times New Roman"/>
                <a:cs typeface="Times New Roman"/>
              </a:rPr>
              <a:t>ZTA </a:t>
            </a:r>
            <a:r>
              <a:rPr dirty="0" sz="1200">
                <a:latin typeface="Times New Roman"/>
                <a:cs typeface="Times New Roman"/>
              </a:rPr>
              <a:t>approach to </a:t>
            </a:r>
            <a:r>
              <a:rPr dirty="0" sz="1200" spc="-5">
                <a:latin typeface="Times New Roman"/>
                <a:cs typeface="Times New Roman"/>
              </a:rPr>
              <a:t>the enterprise </a:t>
            </a:r>
            <a:r>
              <a:rPr dirty="0" sz="1200">
                <a:latin typeface="Times New Roman"/>
                <a:cs typeface="Times New Roman"/>
              </a:rPr>
              <a:t>may </a:t>
            </a:r>
            <a:r>
              <a:rPr dirty="0" sz="1200" spc="-5">
                <a:latin typeface="Times New Roman"/>
                <a:cs typeface="Times New Roman"/>
              </a:rPr>
              <a:t>take place </a:t>
            </a:r>
            <a:r>
              <a:rPr dirty="0" sz="1200">
                <a:latin typeface="Times New Roman"/>
                <a:cs typeface="Times New Roman"/>
              </a:rPr>
              <a:t>one  business </a:t>
            </a:r>
            <a:r>
              <a:rPr dirty="0" sz="1200" spc="-5">
                <a:latin typeface="Times New Roman"/>
                <a:cs typeface="Times New Roman"/>
              </a:rPr>
              <a:t>process </a:t>
            </a:r>
            <a:r>
              <a:rPr dirty="0" sz="1200">
                <a:latin typeface="Times New Roman"/>
                <a:cs typeface="Times New Roman"/>
              </a:rPr>
              <a:t>at a </a:t>
            </a:r>
            <a:r>
              <a:rPr dirty="0" sz="1200" spc="-5">
                <a:latin typeface="Times New Roman"/>
                <a:cs typeface="Times New Roman"/>
              </a:rPr>
              <a:t>time. The enterprise needs to </a:t>
            </a:r>
            <a:r>
              <a:rPr dirty="0" sz="1200">
                <a:latin typeface="Times New Roman"/>
                <a:cs typeface="Times New Roman"/>
              </a:rPr>
              <a:t>make </a:t>
            </a:r>
            <a:r>
              <a:rPr dirty="0" sz="1200" spc="-5">
                <a:latin typeface="Times New Roman"/>
                <a:cs typeface="Times New Roman"/>
              </a:rPr>
              <a:t>sure </a:t>
            </a:r>
            <a:r>
              <a:rPr dirty="0" sz="1200">
                <a:latin typeface="Times New Roman"/>
                <a:cs typeface="Times New Roman"/>
              </a:rPr>
              <a:t>that the </a:t>
            </a:r>
            <a:r>
              <a:rPr dirty="0" sz="1200" spc="-5">
                <a:latin typeface="Times New Roman"/>
                <a:cs typeface="Times New Roman"/>
              </a:rPr>
              <a:t>common elements </a:t>
            </a:r>
            <a:r>
              <a:rPr dirty="0" sz="1200">
                <a:latin typeface="Times New Roman"/>
                <a:cs typeface="Times New Roman"/>
              </a:rPr>
              <a:t>(e.g., ID  </a:t>
            </a:r>
            <a:r>
              <a:rPr dirty="0" sz="1200" spc="-5">
                <a:latin typeface="Times New Roman"/>
                <a:cs typeface="Times New Roman"/>
              </a:rPr>
              <a:t>management, </a:t>
            </a:r>
            <a:r>
              <a:rPr dirty="0" sz="1200">
                <a:latin typeface="Times New Roman"/>
                <a:cs typeface="Times New Roman"/>
              </a:rPr>
              <a:t>device </a:t>
            </a:r>
            <a:r>
              <a:rPr dirty="0" sz="1200" spc="-5">
                <a:latin typeface="Times New Roman"/>
                <a:cs typeface="Times New Roman"/>
              </a:rPr>
              <a:t>management, event logging) </a:t>
            </a:r>
            <a:r>
              <a:rPr dirty="0" sz="1200">
                <a:latin typeface="Times New Roman"/>
                <a:cs typeface="Times New Roman"/>
              </a:rPr>
              <a:t>are </a:t>
            </a:r>
            <a:r>
              <a:rPr dirty="0" sz="1200" spc="-5">
                <a:latin typeface="Times New Roman"/>
                <a:cs typeface="Times New Roman"/>
              </a:rPr>
              <a:t>flexible </a:t>
            </a:r>
            <a:r>
              <a:rPr dirty="0" sz="1200">
                <a:latin typeface="Times New Roman"/>
                <a:cs typeface="Times New Roman"/>
              </a:rPr>
              <a:t>enough to </a:t>
            </a:r>
            <a:r>
              <a:rPr dirty="0" sz="1200" spc="-5">
                <a:latin typeface="Times New Roman"/>
                <a:cs typeface="Times New Roman"/>
              </a:rPr>
              <a:t>operate </a:t>
            </a:r>
            <a:r>
              <a:rPr dirty="0" sz="1200">
                <a:latin typeface="Times New Roman"/>
                <a:cs typeface="Times New Roman"/>
              </a:rPr>
              <a:t>in a </a:t>
            </a:r>
            <a:r>
              <a:rPr dirty="0" sz="1200" spc="-5">
                <a:latin typeface="Times New Roman"/>
                <a:cs typeface="Times New Roman"/>
              </a:rPr>
              <a:t>ZTA </a:t>
            </a:r>
            <a:r>
              <a:rPr dirty="0" sz="1200">
                <a:latin typeface="Times New Roman"/>
                <a:cs typeface="Times New Roman"/>
              </a:rPr>
              <a:t>and  </a:t>
            </a:r>
            <a:r>
              <a:rPr dirty="0" sz="1200" spc="-5">
                <a:latin typeface="Times New Roman"/>
                <a:cs typeface="Times New Roman"/>
              </a:rPr>
              <a:t>perimeter-based </a:t>
            </a:r>
            <a:r>
              <a:rPr dirty="0" sz="1200">
                <a:latin typeface="Times New Roman"/>
                <a:cs typeface="Times New Roman"/>
              </a:rPr>
              <a:t>hybrid </a:t>
            </a:r>
            <a:r>
              <a:rPr dirty="0" sz="1200" spc="-5">
                <a:latin typeface="Times New Roman"/>
                <a:cs typeface="Times New Roman"/>
              </a:rPr>
              <a:t>security architecture. Enterprise architects </a:t>
            </a:r>
            <a:r>
              <a:rPr dirty="0" sz="1200">
                <a:latin typeface="Times New Roman"/>
                <a:cs typeface="Times New Roman"/>
              </a:rPr>
              <a:t>may </a:t>
            </a:r>
            <a:r>
              <a:rPr dirty="0" sz="1200" spc="-5">
                <a:latin typeface="Times New Roman"/>
                <a:cs typeface="Times New Roman"/>
              </a:rPr>
              <a:t>also want </a:t>
            </a:r>
            <a:r>
              <a:rPr dirty="0" sz="1200">
                <a:latin typeface="Times New Roman"/>
                <a:cs typeface="Times New Roman"/>
              </a:rPr>
              <a:t>to </a:t>
            </a:r>
            <a:r>
              <a:rPr dirty="0" sz="1200" spc="-5">
                <a:latin typeface="Times New Roman"/>
                <a:cs typeface="Times New Roman"/>
              </a:rPr>
              <a:t>restrict ZTA  candidate solutions </a:t>
            </a:r>
            <a:r>
              <a:rPr dirty="0" sz="1200">
                <a:latin typeface="Times New Roman"/>
                <a:cs typeface="Times New Roman"/>
              </a:rPr>
              <a:t>to </a:t>
            </a:r>
            <a:r>
              <a:rPr dirty="0" sz="1200" spc="-5">
                <a:latin typeface="Times New Roman"/>
                <a:cs typeface="Times New Roman"/>
              </a:rPr>
              <a:t>those that </a:t>
            </a:r>
            <a:r>
              <a:rPr dirty="0" sz="1200">
                <a:latin typeface="Times New Roman"/>
                <a:cs typeface="Times New Roman"/>
              </a:rPr>
              <a:t>can </a:t>
            </a:r>
            <a:r>
              <a:rPr dirty="0" sz="1200" spc="-5">
                <a:latin typeface="Times New Roman"/>
                <a:cs typeface="Times New Roman"/>
              </a:rPr>
              <a:t>interface with existing</a:t>
            </a:r>
            <a:r>
              <a:rPr dirty="0" sz="1200" spc="35">
                <a:latin typeface="Times New Roman"/>
                <a:cs typeface="Times New Roman"/>
              </a:rPr>
              <a:t> </a:t>
            </a:r>
            <a:r>
              <a:rPr dirty="0" sz="1200" spc="-5">
                <a:latin typeface="Times New Roman"/>
                <a:cs typeface="Times New Roman"/>
              </a:rPr>
              <a:t>components.</a:t>
            </a:r>
            <a:endParaRPr sz="12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41695" cy="3629660"/>
          </a:xfrm>
          <a:prstGeom prst="rect">
            <a:avLst/>
          </a:prstGeom>
        </p:spPr>
        <p:txBody>
          <a:bodyPr wrap="square" lIns="0" tIns="24765" rIns="0" bIns="0" rtlCol="0" vert="horz">
            <a:spAutoFit/>
          </a:bodyPr>
          <a:lstStyle/>
          <a:p>
            <a:pPr marL="12700" marR="485775">
              <a:lnSpc>
                <a:spcPts val="1380"/>
              </a:lnSpc>
              <a:spcBef>
                <a:spcPts val="195"/>
              </a:spcBef>
            </a:pPr>
            <a:r>
              <a:rPr dirty="0" sz="1200" spc="-5">
                <a:latin typeface="Times New Roman"/>
                <a:cs typeface="Times New Roman"/>
              </a:rPr>
              <a:t>Migrating an existing workflow </a:t>
            </a:r>
            <a:r>
              <a:rPr dirty="0" sz="1200">
                <a:latin typeface="Times New Roman"/>
                <a:cs typeface="Times New Roman"/>
              </a:rPr>
              <a:t>to a </a:t>
            </a:r>
            <a:r>
              <a:rPr dirty="0" sz="1200" spc="-5">
                <a:latin typeface="Times New Roman"/>
                <a:cs typeface="Times New Roman"/>
              </a:rPr>
              <a:t>ZTA will likely require </a:t>
            </a:r>
            <a:r>
              <a:rPr dirty="0" sz="1200">
                <a:latin typeface="Times New Roman"/>
                <a:cs typeface="Times New Roman"/>
              </a:rPr>
              <a:t>(at </a:t>
            </a:r>
            <a:r>
              <a:rPr dirty="0" sz="1200" spc="-5">
                <a:latin typeface="Times New Roman"/>
                <a:cs typeface="Times New Roman"/>
              </a:rPr>
              <a:t>least) </a:t>
            </a:r>
            <a:r>
              <a:rPr dirty="0" sz="1200">
                <a:latin typeface="Times New Roman"/>
                <a:cs typeface="Times New Roman"/>
              </a:rPr>
              <a:t>a </a:t>
            </a:r>
            <a:r>
              <a:rPr dirty="0" sz="1200" spc="-5">
                <a:latin typeface="Times New Roman"/>
                <a:cs typeface="Times New Roman"/>
              </a:rPr>
              <a:t>partial redesign.  Enterprises </a:t>
            </a:r>
            <a:r>
              <a:rPr dirty="0" sz="1200">
                <a:latin typeface="Times New Roman"/>
                <a:cs typeface="Times New Roman"/>
              </a:rPr>
              <a:t>may </a:t>
            </a:r>
            <a:r>
              <a:rPr dirty="0" sz="1200" spc="-5">
                <a:latin typeface="Times New Roman"/>
                <a:cs typeface="Times New Roman"/>
              </a:rPr>
              <a:t>take this opportunity </a:t>
            </a:r>
            <a:r>
              <a:rPr dirty="0" sz="1200">
                <a:latin typeface="Times New Roman"/>
                <a:cs typeface="Times New Roman"/>
              </a:rPr>
              <a:t>to adopt </a:t>
            </a:r>
            <a:r>
              <a:rPr dirty="0" sz="1200" spc="-5">
                <a:latin typeface="Times New Roman"/>
                <a:cs typeface="Times New Roman"/>
              </a:rPr>
              <a:t>secure system engineering [SP800-160v1]  practices </a:t>
            </a:r>
            <a:r>
              <a:rPr dirty="0" sz="1200">
                <a:latin typeface="Times New Roman"/>
                <a:cs typeface="Times New Roman"/>
              </a:rPr>
              <a:t>if </a:t>
            </a:r>
            <a:r>
              <a:rPr dirty="0" sz="1200" spc="-5">
                <a:latin typeface="Times New Roman"/>
                <a:cs typeface="Times New Roman"/>
              </a:rPr>
              <a:t>they </a:t>
            </a:r>
            <a:r>
              <a:rPr dirty="0" sz="1200">
                <a:latin typeface="Times New Roman"/>
                <a:cs typeface="Times New Roman"/>
              </a:rPr>
              <a:t>have not </a:t>
            </a:r>
            <a:r>
              <a:rPr dirty="0" sz="1200" spc="-5">
                <a:latin typeface="Times New Roman"/>
                <a:cs typeface="Times New Roman"/>
              </a:rPr>
              <a:t>already done </a:t>
            </a:r>
            <a:r>
              <a:rPr dirty="0" sz="1200">
                <a:latin typeface="Times New Roman"/>
                <a:cs typeface="Times New Roman"/>
              </a:rPr>
              <a:t>so for</a:t>
            </a:r>
            <a:r>
              <a:rPr dirty="0" sz="1200" spc="5">
                <a:latin typeface="Times New Roman"/>
                <a:cs typeface="Times New Roman"/>
              </a:rPr>
              <a:t> </a:t>
            </a:r>
            <a:r>
              <a:rPr dirty="0" sz="1200" spc="-5">
                <a:latin typeface="Times New Roman"/>
                <a:cs typeface="Times New Roman"/>
              </a:rPr>
              <a:t>workflows.</a:t>
            </a:r>
            <a:endParaRPr sz="1200">
              <a:latin typeface="Times New Roman"/>
              <a:cs typeface="Times New Roman"/>
            </a:endParaRPr>
          </a:p>
          <a:p>
            <a:pPr marL="12700">
              <a:lnSpc>
                <a:spcPct val="100000"/>
              </a:lnSpc>
              <a:spcBef>
                <a:spcPts val="1115"/>
              </a:spcBef>
              <a:tabLst>
                <a:tab pos="377825" algn="l"/>
              </a:tabLst>
            </a:pPr>
            <a:r>
              <a:rPr dirty="0" sz="1100" spc="-5" b="1">
                <a:latin typeface="Arial"/>
                <a:cs typeface="Arial"/>
              </a:rPr>
              <a:t>7.3	Steps to Introducing </a:t>
            </a:r>
            <a:r>
              <a:rPr dirty="0" sz="1100" b="1">
                <a:latin typeface="Arial"/>
                <a:cs typeface="Arial"/>
              </a:rPr>
              <a:t>ZTA </a:t>
            </a:r>
            <a:r>
              <a:rPr dirty="0" sz="1100" spc="-5" b="1">
                <a:latin typeface="Arial"/>
                <a:cs typeface="Arial"/>
              </a:rPr>
              <a:t>to a Perimeter-Based Architected</a:t>
            </a:r>
            <a:r>
              <a:rPr dirty="0" sz="1100" spc="40" b="1">
                <a:latin typeface="Arial"/>
                <a:cs typeface="Arial"/>
              </a:rPr>
              <a:t> </a:t>
            </a:r>
            <a:r>
              <a:rPr dirty="0" sz="1100" spc="-5" b="1">
                <a:latin typeface="Arial"/>
                <a:cs typeface="Arial"/>
              </a:rPr>
              <a:t>Network</a:t>
            </a:r>
            <a:endParaRPr sz="1100">
              <a:latin typeface="Arial"/>
              <a:cs typeface="Arial"/>
            </a:endParaRPr>
          </a:p>
          <a:p>
            <a:pPr>
              <a:lnSpc>
                <a:spcPct val="100000"/>
              </a:lnSpc>
              <a:spcBef>
                <a:spcPts val="15"/>
              </a:spcBef>
            </a:pPr>
            <a:endParaRPr sz="1050">
              <a:latin typeface="Arial"/>
              <a:cs typeface="Arial"/>
            </a:endParaRPr>
          </a:p>
          <a:p>
            <a:pPr marL="12700" marR="5080">
              <a:lnSpc>
                <a:spcPts val="1380"/>
              </a:lnSpc>
            </a:pPr>
            <a:r>
              <a:rPr dirty="0" sz="1200" spc="-5">
                <a:latin typeface="Times New Roman"/>
                <a:cs typeface="Times New Roman"/>
              </a:rPr>
              <a:t>Migrating </a:t>
            </a:r>
            <a:r>
              <a:rPr dirty="0" sz="1200">
                <a:latin typeface="Times New Roman"/>
                <a:cs typeface="Times New Roman"/>
              </a:rPr>
              <a:t>to </a:t>
            </a:r>
            <a:r>
              <a:rPr dirty="0" sz="1200" spc="-5">
                <a:latin typeface="Times New Roman"/>
                <a:cs typeface="Times New Roman"/>
              </a:rPr>
              <a:t>ZTA requires </a:t>
            </a:r>
            <a:r>
              <a:rPr dirty="0" sz="1200">
                <a:latin typeface="Times New Roman"/>
                <a:cs typeface="Times New Roman"/>
              </a:rPr>
              <a:t>an </a:t>
            </a:r>
            <a:r>
              <a:rPr dirty="0" sz="1200" spc="-5">
                <a:latin typeface="Times New Roman"/>
                <a:cs typeface="Times New Roman"/>
              </a:rPr>
              <a:t>organization </a:t>
            </a:r>
            <a:r>
              <a:rPr dirty="0" sz="1200">
                <a:latin typeface="Times New Roman"/>
                <a:cs typeface="Times New Roman"/>
              </a:rPr>
              <a:t>to </a:t>
            </a:r>
            <a:r>
              <a:rPr dirty="0" sz="1200" spc="-5">
                <a:latin typeface="Times New Roman"/>
                <a:cs typeface="Times New Roman"/>
              </a:rPr>
              <a:t>have detailed knowledge </a:t>
            </a:r>
            <a:r>
              <a:rPr dirty="0" sz="1200">
                <a:latin typeface="Times New Roman"/>
                <a:cs typeface="Times New Roman"/>
              </a:rPr>
              <a:t>of its </a:t>
            </a:r>
            <a:r>
              <a:rPr dirty="0" sz="1200" spc="-5">
                <a:latin typeface="Times New Roman"/>
                <a:cs typeface="Times New Roman"/>
              </a:rPr>
              <a:t>assets (physical </a:t>
            </a:r>
            <a:r>
              <a:rPr dirty="0" sz="1200">
                <a:latin typeface="Times New Roman"/>
                <a:cs typeface="Times New Roman"/>
              </a:rPr>
              <a:t>and  </a:t>
            </a:r>
            <a:r>
              <a:rPr dirty="0" sz="1200" spc="-5">
                <a:latin typeface="Times New Roman"/>
                <a:cs typeface="Times New Roman"/>
              </a:rPr>
              <a:t>virtual), subjects (including </a:t>
            </a:r>
            <a:r>
              <a:rPr dirty="0" sz="1200">
                <a:latin typeface="Times New Roman"/>
                <a:cs typeface="Times New Roman"/>
              </a:rPr>
              <a:t>user </a:t>
            </a:r>
            <a:r>
              <a:rPr dirty="0" sz="1200" spc="-5">
                <a:latin typeface="Times New Roman"/>
                <a:cs typeface="Times New Roman"/>
              </a:rPr>
              <a:t>privileges), </a:t>
            </a:r>
            <a:r>
              <a:rPr dirty="0" sz="1200">
                <a:latin typeface="Times New Roman"/>
                <a:cs typeface="Times New Roman"/>
              </a:rPr>
              <a:t>and </a:t>
            </a:r>
            <a:r>
              <a:rPr dirty="0" sz="1200" spc="-5">
                <a:latin typeface="Times New Roman"/>
                <a:cs typeface="Times New Roman"/>
              </a:rPr>
              <a:t>business processes. This knowledge </a:t>
            </a:r>
            <a:r>
              <a:rPr dirty="0" sz="1200">
                <a:latin typeface="Times New Roman"/>
                <a:cs typeface="Times New Roman"/>
              </a:rPr>
              <a:t>is </a:t>
            </a:r>
            <a:r>
              <a:rPr dirty="0" sz="1200" spc="-5">
                <a:latin typeface="Times New Roman"/>
                <a:cs typeface="Times New Roman"/>
              </a:rPr>
              <a:t>accessed  </a:t>
            </a:r>
            <a:r>
              <a:rPr dirty="0" sz="1200">
                <a:latin typeface="Times New Roman"/>
                <a:cs typeface="Times New Roman"/>
              </a:rPr>
              <a:t>by the </a:t>
            </a:r>
            <a:r>
              <a:rPr dirty="0" sz="1200" spc="-5">
                <a:latin typeface="Times New Roman"/>
                <a:cs typeface="Times New Roman"/>
              </a:rPr>
              <a:t>PE when evaluating resource requests. Incomplete knowledge will </a:t>
            </a:r>
            <a:r>
              <a:rPr dirty="0" sz="1200">
                <a:latin typeface="Times New Roman"/>
                <a:cs typeface="Times New Roman"/>
              </a:rPr>
              <a:t>most </a:t>
            </a:r>
            <a:r>
              <a:rPr dirty="0" sz="1200" spc="-5">
                <a:latin typeface="Times New Roman"/>
                <a:cs typeface="Times New Roman"/>
              </a:rPr>
              <a:t>often lead </a:t>
            </a:r>
            <a:r>
              <a:rPr dirty="0" sz="1200">
                <a:latin typeface="Times New Roman"/>
                <a:cs typeface="Times New Roman"/>
              </a:rPr>
              <a:t>to a  business </a:t>
            </a:r>
            <a:r>
              <a:rPr dirty="0" sz="1200" spc="-5">
                <a:latin typeface="Times New Roman"/>
                <a:cs typeface="Times New Roman"/>
              </a:rPr>
              <a:t>process failure where </a:t>
            </a:r>
            <a:r>
              <a:rPr dirty="0" sz="1200">
                <a:latin typeface="Times New Roman"/>
                <a:cs typeface="Times New Roman"/>
              </a:rPr>
              <a:t>the </a:t>
            </a:r>
            <a:r>
              <a:rPr dirty="0" sz="1200" spc="-5">
                <a:latin typeface="Times New Roman"/>
                <a:cs typeface="Times New Roman"/>
              </a:rPr>
              <a:t>PE denies requests </a:t>
            </a:r>
            <a:r>
              <a:rPr dirty="0" sz="1200">
                <a:latin typeface="Times New Roman"/>
                <a:cs typeface="Times New Roman"/>
              </a:rPr>
              <a:t>due to </a:t>
            </a:r>
            <a:r>
              <a:rPr dirty="0" sz="1200" spc="-5">
                <a:latin typeface="Times New Roman"/>
                <a:cs typeface="Times New Roman"/>
              </a:rPr>
              <a:t>insufficient information. This </a:t>
            </a:r>
            <a:r>
              <a:rPr dirty="0" sz="1200">
                <a:latin typeface="Times New Roman"/>
                <a:cs typeface="Times New Roman"/>
              </a:rPr>
              <a:t>is  </a:t>
            </a:r>
            <a:r>
              <a:rPr dirty="0" sz="1200" spc="-5">
                <a:latin typeface="Times New Roman"/>
                <a:cs typeface="Times New Roman"/>
              </a:rPr>
              <a:t>especially an </a:t>
            </a:r>
            <a:r>
              <a:rPr dirty="0" sz="1200">
                <a:latin typeface="Times New Roman"/>
                <a:cs typeface="Times New Roman"/>
              </a:rPr>
              <a:t>issue </a:t>
            </a:r>
            <a:r>
              <a:rPr dirty="0" sz="1200" spc="-5">
                <a:latin typeface="Times New Roman"/>
                <a:cs typeface="Times New Roman"/>
              </a:rPr>
              <a:t>if there are unknown </a:t>
            </a:r>
            <a:r>
              <a:rPr dirty="0" sz="1200">
                <a:latin typeface="Times New Roman"/>
                <a:cs typeface="Times New Roman"/>
              </a:rPr>
              <a:t>“shadow </a:t>
            </a:r>
            <a:r>
              <a:rPr dirty="0" sz="1200" spc="-5">
                <a:latin typeface="Times New Roman"/>
                <a:cs typeface="Times New Roman"/>
              </a:rPr>
              <a:t>IT” deployments operating within an  organization.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85420">
              <a:lnSpc>
                <a:spcPts val="1380"/>
              </a:lnSpc>
            </a:pPr>
            <a:r>
              <a:rPr dirty="0" sz="1200" spc="-5">
                <a:latin typeface="Times New Roman"/>
                <a:cs typeface="Times New Roman"/>
              </a:rPr>
              <a:t>Before undertaking </a:t>
            </a:r>
            <a:r>
              <a:rPr dirty="0" sz="1200">
                <a:latin typeface="Times New Roman"/>
                <a:cs typeface="Times New Roman"/>
              </a:rPr>
              <a:t>an </a:t>
            </a:r>
            <a:r>
              <a:rPr dirty="0" sz="1200" spc="-5">
                <a:latin typeface="Times New Roman"/>
                <a:cs typeface="Times New Roman"/>
              </a:rPr>
              <a:t>effort </a:t>
            </a:r>
            <a:r>
              <a:rPr dirty="0" sz="1200">
                <a:latin typeface="Times New Roman"/>
                <a:cs typeface="Times New Roman"/>
              </a:rPr>
              <a:t>to </a:t>
            </a:r>
            <a:r>
              <a:rPr dirty="0" sz="1200" spc="-5">
                <a:latin typeface="Times New Roman"/>
                <a:cs typeface="Times New Roman"/>
              </a:rPr>
              <a:t>bring ZTA </a:t>
            </a:r>
            <a:r>
              <a:rPr dirty="0" sz="1200">
                <a:latin typeface="Times New Roman"/>
                <a:cs typeface="Times New Roman"/>
              </a:rPr>
              <a:t>to an </a:t>
            </a:r>
            <a:r>
              <a:rPr dirty="0" sz="1200" spc="-5">
                <a:latin typeface="Times New Roman"/>
                <a:cs typeface="Times New Roman"/>
              </a:rPr>
              <a:t>enterprise, there </a:t>
            </a:r>
            <a:r>
              <a:rPr dirty="0" sz="1200">
                <a:latin typeface="Times New Roman"/>
                <a:cs typeface="Times New Roman"/>
              </a:rPr>
              <a:t>should </a:t>
            </a:r>
            <a:r>
              <a:rPr dirty="0" sz="1200" spc="-5">
                <a:latin typeface="Times New Roman"/>
                <a:cs typeface="Times New Roman"/>
              </a:rPr>
              <a:t>be </a:t>
            </a:r>
            <a:r>
              <a:rPr dirty="0" sz="1200">
                <a:latin typeface="Times New Roman"/>
                <a:cs typeface="Times New Roman"/>
              </a:rPr>
              <a:t>a survey </a:t>
            </a:r>
            <a:r>
              <a:rPr dirty="0" sz="1200" spc="-5">
                <a:latin typeface="Times New Roman"/>
                <a:cs typeface="Times New Roman"/>
              </a:rPr>
              <a:t>of assets,  subjects, data flows, </a:t>
            </a:r>
            <a:r>
              <a:rPr dirty="0" sz="1200">
                <a:latin typeface="Times New Roman"/>
                <a:cs typeface="Times New Roman"/>
              </a:rPr>
              <a:t>and </a:t>
            </a:r>
            <a:r>
              <a:rPr dirty="0" sz="1200" spc="-5">
                <a:latin typeface="Times New Roman"/>
                <a:cs typeface="Times New Roman"/>
              </a:rPr>
              <a:t>workflows. This awareness forms the foundational state that </a:t>
            </a:r>
            <a:r>
              <a:rPr dirty="0" sz="1200">
                <a:latin typeface="Times New Roman"/>
                <a:cs typeface="Times New Roman"/>
              </a:rPr>
              <a:t>must be  reached </a:t>
            </a:r>
            <a:r>
              <a:rPr dirty="0" sz="1200" spc="-5">
                <a:latin typeface="Times New Roman"/>
                <a:cs typeface="Times New Roman"/>
              </a:rPr>
              <a:t>before </a:t>
            </a:r>
            <a:r>
              <a:rPr dirty="0" sz="1200">
                <a:latin typeface="Times New Roman"/>
                <a:cs typeface="Times New Roman"/>
              </a:rPr>
              <a:t>a </a:t>
            </a:r>
            <a:r>
              <a:rPr dirty="0" sz="1200" spc="-5">
                <a:latin typeface="Times New Roman"/>
                <a:cs typeface="Times New Roman"/>
              </a:rPr>
              <a:t>ZTA deployment is possible. An enterprise </a:t>
            </a:r>
            <a:r>
              <a:rPr dirty="0" sz="1200">
                <a:latin typeface="Times New Roman"/>
                <a:cs typeface="Times New Roman"/>
              </a:rPr>
              <a:t>cannot </a:t>
            </a:r>
            <a:r>
              <a:rPr dirty="0" sz="1200" spc="-5">
                <a:latin typeface="Times New Roman"/>
                <a:cs typeface="Times New Roman"/>
              </a:rPr>
              <a:t>determine what </a:t>
            </a:r>
            <a:r>
              <a:rPr dirty="0" sz="1200">
                <a:latin typeface="Times New Roman"/>
                <a:cs typeface="Times New Roman"/>
              </a:rPr>
              <a:t>new  </a:t>
            </a:r>
            <a:r>
              <a:rPr dirty="0" sz="1200" spc="-5">
                <a:latin typeface="Times New Roman"/>
                <a:cs typeface="Times New Roman"/>
              </a:rPr>
              <a:t>processes </a:t>
            </a:r>
            <a:r>
              <a:rPr dirty="0" sz="1200">
                <a:latin typeface="Times New Roman"/>
                <a:cs typeface="Times New Roman"/>
              </a:rPr>
              <a:t>or </a:t>
            </a:r>
            <a:r>
              <a:rPr dirty="0" sz="1200" spc="-5">
                <a:latin typeface="Times New Roman"/>
                <a:cs typeface="Times New Roman"/>
              </a:rPr>
              <a:t>systems need </a:t>
            </a:r>
            <a:r>
              <a:rPr dirty="0" sz="1200">
                <a:latin typeface="Times New Roman"/>
                <a:cs typeface="Times New Roman"/>
              </a:rPr>
              <a:t>to be in </a:t>
            </a:r>
            <a:r>
              <a:rPr dirty="0" sz="1200" spc="-5">
                <a:latin typeface="Times New Roman"/>
                <a:cs typeface="Times New Roman"/>
              </a:rPr>
              <a:t>place if there is </a:t>
            </a:r>
            <a:r>
              <a:rPr dirty="0" sz="1200">
                <a:latin typeface="Times New Roman"/>
                <a:cs typeface="Times New Roman"/>
              </a:rPr>
              <a:t>no </a:t>
            </a:r>
            <a:r>
              <a:rPr dirty="0" sz="1200" spc="-5">
                <a:latin typeface="Times New Roman"/>
                <a:cs typeface="Times New Roman"/>
              </a:rPr>
              <a:t>knowledge </a:t>
            </a:r>
            <a:r>
              <a:rPr dirty="0" sz="1200">
                <a:latin typeface="Times New Roman"/>
                <a:cs typeface="Times New Roman"/>
              </a:rPr>
              <a:t>of the </a:t>
            </a:r>
            <a:r>
              <a:rPr dirty="0" sz="1200" spc="-5">
                <a:latin typeface="Times New Roman"/>
                <a:cs typeface="Times New Roman"/>
              </a:rPr>
              <a:t>current state </a:t>
            </a:r>
            <a:r>
              <a:rPr dirty="0" sz="1200">
                <a:latin typeface="Times New Roman"/>
                <a:cs typeface="Times New Roman"/>
              </a:rPr>
              <a:t>of  </a:t>
            </a:r>
            <a:r>
              <a:rPr dirty="0" sz="1200" spc="-5">
                <a:latin typeface="Times New Roman"/>
                <a:cs typeface="Times New Roman"/>
              </a:rPr>
              <a:t>operations. These surveys </a:t>
            </a:r>
            <a:r>
              <a:rPr dirty="0" sz="1200">
                <a:latin typeface="Times New Roman"/>
                <a:cs typeface="Times New Roman"/>
              </a:rPr>
              <a:t>can be </a:t>
            </a:r>
            <a:r>
              <a:rPr dirty="0" sz="1200" spc="-5">
                <a:latin typeface="Times New Roman"/>
                <a:cs typeface="Times New Roman"/>
              </a:rPr>
              <a:t>conducted </a:t>
            </a:r>
            <a:r>
              <a:rPr dirty="0" sz="1200">
                <a:latin typeface="Times New Roman"/>
                <a:cs typeface="Times New Roman"/>
              </a:rPr>
              <a:t>in </a:t>
            </a:r>
            <a:r>
              <a:rPr dirty="0" sz="1200" spc="-5">
                <a:latin typeface="Times New Roman"/>
                <a:cs typeface="Times New Roman"/>
              </a:rPr>
              <a:t>parallel, but both </a:t>
            </a:r>
            <a:r>
              <a:rPr dirty="0" sz="1200">
                <a:latin typeface="Times New Roman"/>
                <a:cs typeface="Times New Roman"/>
              </a:rPr>
              <a:t>are tied </a:t>
            </a:r>
            <a:r>
              <a:rPr dirty="0" sz="1200" spc="-5">
                <a:latin typeface="Times New Roman"/>
                <a:cs typeface="Times New Roman"/>
              </a:rPr>
              <a:t>to examination </a:t>
            </a:r>
            <a:r>
              <a:rPr dirty="0" sz="1200">
                <a:latin typeface="Times New Roman"/>
                <a:cs typeface="Times New Roman"/>
              </a:rPr>
              <a:t>of the  business </a:t>
            </a:r>
            <a:r>
              <a:rPr dirty="0" sz="1200" spc="-5">
                <a:latin typeface="Times New Roman"/>
                <a:cs typeface="Times New Roman"/>
              </a:rPr>
              <a:t>processes of </a:t>
            </a:r>
            <a:r>
              <a:rPr dirty="0" sz="1200">
                <a:latin typeface="Times New Roman"/>
                <a:cs typeface="Times New Roman"/>
              </a:rPr>
              <a:t>the </a:t>
            </a:r>
            <a:r>
              <a:rPr dirty="0" sz="1200" spc="-5">
                <a:latin typeface="Times New Roman"/>
                <a:cs typeface="Times New Roman"/>
              </a:rPr>
              <a:t>organization. These steps </a:t>
            </a:r>
            <a:r>
              <a:rPr dirty="0" sz="1200">
                <a:latin typeface="Times New Roman"/>
                <a:cs typeface="Times New Roman"/>
              </a:rPr>
              <a:t>can be </a:t>
            </a:r>
            <a:r>
              <a:rPr dirty="0" sz="1200" spc="-5">
                <a:latin typeface="Times New Roman"/>
                <a:cs typeface="Times New Roman"/>
              </a:rPr>
              <a:t>mapped </a:t>
            </a:r>
            <a:r>
              <a:rPr dirty="0" sz="1200">
                <a:latin typeface="Times New Roman"/>
                <a:cs typeface="Times New Roman"/>
              </a:rPr>
              <a:t>to </a:t>
            </a:r>
            <a:r>
              <a:rPr dirty="0" sz="1200" spc="-5">
                <a:latin typeface="Times New Roman"/>
                <a:cs typeface="Times New Roman"/>
              </a:rPr>
              <a:t>the </a:t>
            </a:r>
            <a:r>
              <a:rPr dirty="0" sz="1200">
                <a:latin typeface="Times New Roman"/>
                <a:cs typeface="Times New Roman"/>
              </a:rPr>
              <a:t>steps in the </a:t>
            </a:r>
            <a:r>
              <a:rPr dirty="0" sz="1200" spc="-5">
                <a:latin typeface="Times New Roman"/>
                <a:cs typeface="Times New Roman"/>
              </a:rPr>
              <a:t>RMF  [SP800-37] </a:t>
            </a:r>
            <a:r>
              <a:rPr dirty="0" sz="1200">
                <a:latin typeface="Times New Roman"/>
                <a:cs typeface="Times New Roman"/>
              </a:rPr>
              <a:t>as any </a:t>
            </a:r>
            <a:r>
              <a:rPr dirty="0" sz="1200" spc="-5">
                <a:latin typeface="Times New Roman"/>
                <a:cs typeface="Times New Roman"/>
              </a:rPr>
              <a:t>adoption </a:t>
            </a:r>
            <a:r>
              <a:rPr dirty="0" sz="1200">
                <a:latin typeface="Times New Roman"/>
                <a:cs typeface="Times New Roman"/>
              </a:rPr>
              <a:t>of a </a:t>
            </a:r>
            <a:r>
              <a:rPr dirty="0" sz="1200" spc="-5">
                <a:latin typeface="Times New Roman"/>
                <a:cs typeface="Times New Roman"/>
              </a:rPr>
              <a:t>ZTA </a:t>
            </a:r>
            <a:r>
              <a:rPr dirty="0" sz="1200">
                <a:latin typeface="Times New Roman"/>
                <a:cs typeface="Times New Roman"/>
              </a:rPr>
              <a:t>is a </a:t>
            </a:r>
            <a:r>
              <a:rPr dirty="0" sz="1200" spc="-5">
                <a:latin typeface="Times New Roman"/>
                <a:cs typeface="Times New Roman"/>
              </a:rPr>
              <a:t>process </a:t>
            </a:r>
            <a:r>
              <a:rPr dirty="0" sz="1200">
                <a:latin typeface="Times New Roman"/>
                <a:cs typeface="Times New Roman"/>
              </a:rPr>
              <a:t>to </a:t>
            </a:r>
            <a:r>
              <a:rPr dirty="0" sz="1200" spc="-5">
                <a:latin typeface="Times New Roman"/>
                <a:cs typeface="Times New Roman"/>
              </a:rPr>
              <a:t>reduce </a:t>
            </a:r>
            <a:r>
              <a:rPr dirty="0" sz="1200">
                <a:latin typeface="Times New Roman"/>
                <a:cs typeface="Times New Roman"/>
              </a:rPr>
              <a:t>risk to an </a:t>
            </a:r>
            <a:r>
              <a:rPr dirty="0" sz="1200" spc="-5">
                <a:latin typeface="Times New Roman"/>
                <a:cs typeface="Times New Roman"/>
              </a:rPr>
              <a:t>agency’s business  functions. The pathway to implementing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can be </a:t>
            </a:r>
            <a:r>
              <a:rPr dirty="0" sz="1200" spc="-5">
                <a:latin typeface="Times New Roman"/>
                <a:cs typeface="Times New Roman"/>
              </a:rPr>
              <a:t>visualized </a:t>
            </a:r>
            <a:r>
              <a:rPr dirty="0" sz="1200">
                <a:latin typeface="Times New Roman"/>
                <a:cs typeface="Times New Roman"/>
              </a:rPr>
              <a:t>in </a:t>
            </a:r>
            <a:r>
              <a:rPr dirty="0" sz="1200" spc="-5">
                <a:latin typeface="Times New Roman"/>
                <a:cs typeface="Times New Roman"/>
              </a:rPr>
              <a:t>Figure</a:t>
            </a:r>
            <a:r>
              <a:rPr dirty="0" sz="1200" spc="55">
                <a:latin typeface="Times New Roman"/>
                <a:cs typeface="Times New Roman"/>
              </a:rPr>
              <a:t> </a:t>
            </a:r>
            <a:r>
              <a:rPr dirty="0" sz="1200">
                <a:latin typeface="Times New Roman"/>
                <a:cs typeface="Times New Roman"/>
              </a:rPr>
              <a:t>12.</a:t>
            </a:r>
            <a:endParaRPr sz="1200">
              <a:latin typeface="Times New Roman"/>
              <a:cs typeface="Times New Roman"/>
            </a:endParaRPr>
          </a:p>
        </p:txBody>
      </p:sp>
      <p:sp>
        <p:nvSpPr>
          <p:cNvPr id="7" name="object 7"/>
          <p:cNvSpPr txBox="1"/>
          <p:nvPr/>
        </p:nvSpPr>
        <p:spPr>
          <a:xfrm>
            <a:off x="2962148" y="8813545"/>
            <a:ext cx="1847850" cy="162560"/>
          </a:xfrm>
          <a:prstGeom prst="rect">
            <a:avLst/>
          </a:prstGeom>
        </p:spPr>
        <p:txBody>
          <a:bodyPr wrap="square" lIns="0" tIns="12700" rIns="0" bIns="0" rtlCol="0" vert="horz">
            <a:spAutoFit/>
          </a:bodyPr>
          <a:lstStyle/>
          <a:p>
            <a:pPr marL="12700">
              <a:lnSpc>
                <a:spcPct val="100000"/>
              </a:lnSpc>
              <a:spcBef>
                <a:spcPts val="100"/>
              </a:spcBef>
            </a:pPr>
            <a:r>
              <a:rPr dirty="0" sz="900" spc="-5" b="1">
                <a:latin typeface="Arial"/>
                <a:cs typeface="Arial"/>
              </a:rPr>
              <a:t>Figure 12: ZTA Deployment</a:t>
            </a:r>
            <a:r>
              <a:rPr dirty="0" sz="900" spc="-15" b="1">
                <a:latin typeface="Arial"/>
                <a:cs typeface="Arial"/>
              </a:rPr>
              <a:t> </a:t>
            </a:r>
            <a:r>
              <a:rPr dirty="0" sz="900" spc="-5" b="1">
                <a:latin typeface="Arial"/>
                <a:cs typeface="Arial"/>
              </a:rPr>
              <a:t>Cycle</a:t>
            </a:r>
            <a:endParaRPr sz="900">
              <a:latin typeface="Arial"/>
              <a:cs typeface="Arial"/>
            </a:endParaRPr>
          </a:p>
        </p:txBody>
      </p:sp>
      <p:sp>
        <p:nvSpPr>
          <p:cNvPr id="8" name="object 8"/>
          <p:cNvSpPr/>
          <p:nvPr/>
        </p:nvSpPr>
        <p:spPr>
          <a:xfrm>
            <a:off x="914400" y="4687942"/>
            <a:ext cx="5879959" cy="3992848"/>
          </a:xfrm>
          <a:prstGeom prst="rect">
            <a:avLst/>
          </a:prstGeom>
          <a:blipFill>
            <a:blip r:embed="rId2" cstate="print"/>
            <a:stretch>
              <a:fillRect/>
            </a:stretch>
          </a:blipFill>
        </p:spPr>
        <p:txBody>
          <a:bodyPr wrap="square" lIns="0" tIns="0" rIns="0" bIns="0" rtlCol="0"/>
          <a:lstStyle/>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37</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8365" cy="8081009"/>
          </a:xfrm>
          <a:prstGeom prst="rect">
            <a:avLst/>
          </a:prstGeom>
        </p:spPr>
        <p:txBody>
          <a:bodyPr wrap="square" lIns="0" tIns="24765" rIns="0" bIns="0" rtlCol="0" vert="horz">
            <a:spAutoFit/>
          </a:bodyPr>
          <a:lstStyle/>
          <a:p>
            <a:pPr marL="12700" marR="135890">
              <a:lnSpc>
                <a:spcPts val="1380"/>
              </a:lnSpc>
              <a:spcBef>
                <a:spcPts val="195"/>
              </a:spcBef>
            </a:pPr>
            <a:r>
              <a:rPr dirty="0" sz="1200" spc="-5">
                <a:latin typeface="Times New Roman"/>
                <a:cs typeface="Times New Roman"/>
              </a:rPr>
              <a:t>After the initial inventory </a:t>
            </a:r>
            <a:r>
              <a:rPr dirty="0" sz="1200">
                <a:latin typeface="Times New Roman"/>
                <a:cs typeface="Times New Roman"/>
              </a:rPr>
              <a:t>is </a:t>
            </a:r>
            <a:r>
              <a:rPr dirty="0" sz="1200" spc="-5">
                <a:latin typeface="Times New Roman"/>
                <a:cs typeface="Times New Roman"/>
              </a:rPr>
              <a:t>created, </a:t>
            </a:r>
            <a:r>
              <a:rPr dirty="0" sz="1200">
                <a:latin typeface="Times New Roman"/>
                <a:cs typeface="Times New Roman"/>
              </a:rPr>
              <a:t>there is a </a:t>
            </a:r>
            <a:r>
              <a:rPr dirty="0" sz="1200" spc="-5">
                <a:latin typeface="Times New Roman"/>
                <a:cs typeface="Times New Roman"/>
              </a:rPr>
              <a:t>regular cycle </a:t>
            </a:r>
            <a:r>
              <a:rPr dirty="0" sz="1200">
                <a:latin typeface="Times New Roman"/>
                <a:cs typeface="Times New Roman"/>
              </a:rPr>
              <a:t>of </a:t>
            </a:r>
            <a:r>
              <a:rPr dirty="0" sz="1200" spc="-5">
                <a:latin typeface="Times New Roman"/>
                <a:cs typeface="Times New Roman"/>
              </a:rPr>
              <a:t>maintenance </a:t>
            </a:r>
            <a:r>
              <a:rPr dirty="0" sz="1200">
                <a:latin typeface="Times New Roman"/>
                <a:cs typeface="Times New Roman"/>
              </a:rPr>
              <a:t>and </a:t>
            </a:r>
            <a:r>
              <a:rPr dirty="0" sz="1200" spc="-5">
                <a:latin typeface="Times New Roman"/>
                <a:cs typeface="Times New Roman"/>
              </a:rPr>
              <a:t>updating. This  </a:t>
            </a:r>
            <a:r>
              <a:rPr dirty="0" sz="1200">
                <a:latin typeface="Times New Roman"/>
                <a:cs typeface="Times New Roman"/>
              </a:rPr>
              <a:t>updating </a:t>
            </a:r>
            <a:r>
              <a:rPr dirty="0" sz="1200" spc="-5">
                <a:latin typeface="Times New Roman"/>
                <a:cs typeface="Times New Roman"/>
              </a:rPr>
              <a:t>may either change </a:t>
            </a:r>
            <a:r>
              <a:rPr dirty="0" sz="1200">
                <a:latin typeface="Times New Roman"/>
                <a:cs typeface="Times New Roman"/>
              </a:rPr>
              <a:t>business </a:t>
            </a:r>
            <a:r>
              <a:rPr dirty="0" sz="1200" spc="-5">
                <a:latin typeface="Times New Roman"/>
                <a:cs typeface="Times New Roman"/>
              </a:rPr>
              <a:t>processes or </a:t>
            </a:r>
            <a:r>
              <a:rPr dirty="0" sz="1200">
                <a:latin typeface="Times New Roman"/>
                <a:cs typeface="Times New Roman"/>
              </a:rPr>
              <a:t>not have </a:t>
            </a:r>
            <a:r>
              <a:rPr dirty="0" sz="1200" spc="-5">
                <a:latin typeface="Times New Roman"/>
                <a:cs typeface="Times New Roman"/>
              </a:rPr>
              <a:t>any impact, but </a:t>
            </a:r>
            <a:r>
              <a:rPr dirty="0" sz="1200">
                <a:latin typeface="Times New Roman"/>
                <a:cs typeface="Times New Roman"/>
              </a:rPr>
              <a:t>an </a:t>
            </a:r>
            <a:r>
              <a:rPr dirty="0" sz="1200" spc="-5">
                <a:latin typeface="Times New Roman"/>
                <a:cs typeface="Times New Roman"/>
              </a:rPr>
              <a:t>evaluation </a:t>
            </a:r>
            <a:r>
              <a:rPr dirty="0" sz="1200">
                <a:latin typeface="Times New Roman"/>
                <a:cs typeface="Times New Roman"/>
              </a:rPr>
              <a:t>of  business </a:t>
            </a:r>
            <a:r>
              <a:rPr dirty="0" sz="1200" spc="-5">
                <a:latin typeface="Times New Roman"/>
                <a:cs typeface="Times New Roman"/>
              </a:rPr>
              <a:t>processes should </a:t>
            </a:r>
            <a:r>
              <a:rPr dirty="0" sz="1200">
                <a:latin typeface="Times New Roman"/>
                <a:cs typeface="Times New Roman"/>
              </a:rPr>
              <a:t>be </a:t>
            </a:r>
            <a:r>
              <a:rPr dirty="0" sz="1200" spc="-5">
                <a:latin typeface="Times New Roman"/>
                <a:cs typeface="Times New Roman"/>
              </a:rPr>
              <a:t>conducted. For example, </a:t>
            </a:r>
            <a:r>
              <a:rPr dirty="0" sz="1200">
                <a:latin typeface="Times New Roman"/>
                <a:cs typeface="Times New Roman"/>
              </a:rPr>
              <a:t>a </a:t>
            </a:r>
            <a:r>
              <a:rPr dirty="0" sz="1200" spc="-5">
                <a:latin typeface="Times New Roman"/>
                <a:cs typeface="Times New Roman"/>
              </a:rPr>
              <a:t>change </a:t>
            </a:r>
            <a:r>
              <a:rPr dirty="0" sz="1200">
                <a:latin typeface="Times New Roman"/>
                <a:cs typeface="Times New Roman"/>
              </a:rPr>
              <a:t>in </a:t>
            </a:r>
            <a:r>
              <a:rPr dirty="0" sz="1200" spc="-5">
                <a:latin typeface="Times New Roman"/>
                <a:cs typeface="Times New Roman"/>
              </a:rPr>
              <a:t>digital certificate providers  </a:t>
            </a:r>
            <a:r>
              <a:rPr dirty="0" sz="1200">
                <a:latin typeface="Times New Roman"/>
                <a:cs typeface="Times New Roman"/>
              </a:rPr>
              <a:t>may not </a:t>
            </a:r>
            <a:r>
              <a:rPr dirty="0" sz="1200" spc="-5">
                <a:latin typeface="Times New Roman"/>
                <a:cs typeface="Times New Roman"/>
              </a:rPr>
              <a:t>appear </a:t>
            </a:r>
            <a:r>
              <a:rPr dirty="0" sz="1200">
                <a:latin typeface="Times New Roman"/>
                <a:cs typeface="Times New Roman"/>
              </a:rPr>
              <a:t>to </a:t>
            </a:r>
            <a:r>
              <a:rPr dirty="0" sz="1200" spc="-5">
                <a:latin typeface="Times New Roman"/>
                <a:cs typeface="Times New Roman"/>
              </a:rPr>
              <a:t>have </a:t>
            </a:r>
            <a:r>
              <a:rPr dirty="0" sz="1200">
                <a:latin typeface="Times New Roman"/>
                <a:cs typeface="Times New Roman"/>
              </a:rPr>
              <a:t>a </a:t>
            </a:r>
            <a:r>
              <a:rPr dirty="0" sz="1200" spc="-5">
                <a:latin typeface="Times New Roman"/>
                <a:cs typeface="Times New Roman"/>
              </a:rPr>
              <a:t>significant impact but may </a:t>
            </a:r>
            <a:r>
              <a:rPr dirty="0" sz="1200">
                <a:latin typeface="Times New Roman"/>
                <a:cs typeface="Times New Roman"/>
              </a:rPr>
              <a:t>involve </a:t>
            </a:r>
            <a:r>
              <a:rPr dirty="0" sz="1200" spc="-5">
                <a:latin typeface="Times New Roman"/>
                <a:cs typeface="Times New Roman"/>
              </a:rPr>
              <a:t>certificate root store management,  Certificate Transparency </a:t>
            </a:r>
            <a:r>
              <a:rPr dirty="0" sz="1200">
                <a:latin typeface="Times New Roman"/>
                <a:cs typeface="Times New Roman"/>
              </a:rPr>
              <a:t>log </a:t>
            </a:r>
            <a:r>
              <a:rPr dirty="0" sz="1200" spc="-5">
                <a:latin typeface="Times New Roman"/>
                <a:cs typeface="Times New Roman"/>
              </a:rPr>
              <a:t>monitoring, </a:t>
            </a:r>
            <a:r>
              <a:rPr dirty="0" sz="1200">
                <a:latin typeface="Times New Roman"/>
                <a:cs typeface="Times New Roman"/>
              </a:rPr>
              <a:t>and </a:t>
            </a:r>
            <a:r>
              <a:rPr dirty="0" sz="1200" spc="-5">
                <a:latin typeface="Times New Roman"/>
                <a:cs typeface="Times New Roman"/>
              </a:rPr>
              <a:t>other factors </a:t>
            </a:r>
            <a:r>
              <a:rPr dirty="0" sz="1200">
                <a:latin typeface="Times New Roman"/>
                <a:cs typeface="Times New Roman"/>
              </a:rPr>
              <a:t>that are not </a:t>
            </a:r>
            <a:r>
              <a:rPr dirty="0" sz="1200" spc="-5">
                <a:latin typeface="Times New Roman"/>
                <a:cs typeface="Times New Roman"/>
              </a:rPr>
              <a:t>apparent </a:t>
            </a:r>
            <a:r>
              <a:rPr dirty="0" sz="1200">
                <a:latin typeface="Times New Roman"/>
                <a:cs typeface="Times New Roman"/>
              </a:rPr>
              <a:t>at</a:t>
            </a:r>
            <a:r>
              <a:rPr dirty="0" sz="1200" spc="55">
                <a:latin typeface="Times New Roman"/>
                <a:cs typeface="Times New Roman"/>
              </a:rPr>
              <a:t> </a:t>
            </a:r>
            <a:r>
              <a:rPr dirty="0" sz="1200" spc="-5">
                <a:latin typeface="Times New Roman"/>
                <a:cs typeface="Times New Roman"/>
              </a:rPr>
              <a:t>first.</a:t>
            </a:r>
            <a:endParaRPr sz="1200">
              <a:latin typeface="Times New Roman"/>
              <a:cs typeface="Times New Roman"/>
            </a:endParaRPr>
          </a:p>
          <a:p>
            <a:pPr lvl="2" marL="469900" indent="-457834">
              <a:lnSpc>
                <a:spcPct val="100000"/>
              </a:lnSpc>
              <a:spcBef>
                <a:spcPts val="1115"/>
              </a:spcBef>
              <a:buAutoNum type="arabicPeriod"/>
              <a:tabLst>
                <a:tab pos="469265" algn="l"/>
                <a:tab pos="470534" algn="l"/>
              </a:tabLst>
            </a:pPr>
            <a:r>
              <a:rPr dirty="0" sz="1100" spc="-5" b="1">
                <a:latin typeface="Arial"/>
                <a:cs typeface="Arial"/>
              </a:rPr>
              <a:t>Identify Actors on the</a:t>
            </a:r>
            <a:r>
              <a:rPr dirty="0" sz="1100" spc="10" b="1">
                <a:latin typeface="Arial"/>
                <a:cs typeface="Arial"/>
              </a:rPr>
              <a:t> </a:t>
            </a:r>
            <a:r>
              <a:rPr dirty="0" sz="1100" spc="-5" b="1">
                <a:latin typeface="Arial"/>
                <a:cs typeface="Arial"/>
              </a:rPr>
              <a:t>Enterprise</a:t>
            </a:r>
            <a:endParaRPr sz="1100">
              <a:latin typeface="Arial"/>
              <a:cs typeface="Arial"/>
            </a:endParaRPr>
          </a:p>
          <a:p>
            <a:pPr lvl="2">
              <a:lnSpc>
                <a:spcPct val="100000"/>
              </a:lnSpc>
              <a:spcBef>
                <a:spcPts val="15"/>
              </a:spcBef>
              <a:buFont typeface="Arial"/>
              <a:buAutoNum type="arabicPeriod"/>
            </a:pPr>
            <a:endParaRPr sz="1050">
              <a:latin typeface="Arial"/>
              <a:cs typeface="Arial"/>
            </a:endParaRPr>
          </a:p>
          <a:p>
            <a:pPr marL="12700" marR="80645">
              <a:lnSpc>
                <a:spcPts val="1380"/>
              </a:lnSpc>
            </a:pPr>
            <a:r>
              <a:rPr dirty="0" sz="1200" spc="-5">
                <a:latin typeface="Times New Roman"/>
                <a:cs typeface="Times New Roman"/>
              </a:rPr>
              <a:t>For </a:t>
            </a:r>
            <a:r>
              <a:rPr dirty="0" sz="1200">
                <a:latin typeface="Times New Roman"/>
                <a:cs typeface="Times New Roman"/>
              </a:rPr>
              <a:t>a zero </a:t>
            </a:r>
            <a:r>
              <a:rPr dirty="0" sz="1200" spc="-5">
                <a:latin typeface="Times New Roman"/>
                <a:cs typeface="Times New Roman"/>
              </a:rPr>
              <a:t>trust enterprise </a:t>
            </a:r>
            <a:r>
              <a:rPr dirty="0" sz="1200">
                <a:latin typeface="Times New Roman"/>
                <a:cs typeface="Times New Roman"/>
              </a:rPr>
              <a:t>to </a:t>
            </a:r>
            <a:r>
              <a:rPr dirty="0" sz="1200" spc="-5">
                <a:latin typeface="Times New Roman"/>
                <a:cs typeface="Times New Roman"/>
              </a:rPr>
              <a:t>operate, </a:t>
            </a:r>
            <a:r>
              <a:rPr dirty="0" sz="1200">
                <a:latin typeface="Times New Roman"/>
                <a:cs typeface="Times New Roman"/>
              </a:rPr>
              <a:t>the </a:t>
            </a:r>
            <a:r>
              <a:rPr dirty="0" sz="1200" spc="-5">
                <a:latin typeface="Times New Roman"/>
                <a:cs typeface="Times New Roman"/>
              </a:rPr>
              <a:t>PE </a:t>
            </a:r>
            <a:r>
              <a:rPr dirty="0" sz="1200">
                <a:latin typeface="Times New Roman"/>
                <a:cs typeface="Times New Roman"/>
              </a:rPr>
              <a:t>must have </a:t>
            </a:r>
            <a:r>
              <a:rPr dirty="0" sz="1200" spc="-5">
                <a:latin typeface="Times New Roman"/>
                <a:cs typeface="Times New Roman"/>
              </a:rPr>
              <a:t>knowledge </a:t>
            </a:r>
            <a:r>
              <a:rPr dirty="0" sz="1200">
                <a:latin typeface="Times New Roman"/>
                <a:cs typeface="Times New Roman"/>
              </a:rPr>
              <a:t>of </a:t>
            </a:r>
            <a:r>
              <a:rPr dirty="0" sz="1200" spc="-5">
                <a:latin typeface="Times New Roman"/>
                <a:cs typeface="Times New Roman"/>
              </a:rPr>
              <a:t>enterprise subjects.  Subjects could encompass </a:t>
            </a:r>
            <a:r>
              <a:rPr dirty="0" sz="1200">
                <a:latin typeface="Times New Roman"/>
                <a:cs typeface="Times New Roman"/>
              </a:rPr>
              <a:t>both </a:t>
            </a:r>
            <a:r>
              <a:rPr dirty="0" sz="1200" spc="-5">
                <a:latin typeface="Times New Roman"/>
                <a:cs typeface="Times New Roman"/>
              </a:rPr>
              <a:t>human </a:t>
            </a:r>
            <a:r>
              <a:rPr dirty="0" sz="1200">
                <a:latin typeface="Times New Roman"/>
                <a:cs typeface="Times New Roman"/>
              </a:rPr>
              <a:t>and </a:t>
            </a:r>
            <a:r>
              <a:rPr dirty="0" sz="1200" spc="-5">
                <a:latin typeface="Times New Roman"/>
                <a:cs typeface="Times New Roman"/>
              </a:rPr>
              <a:t>possible NPEs, such </a:t>
            </a:r>
            <a:r>
              <a:rPr dirty="0" sz="1200">
                <a:latin typeface="Times New Roman"/>
                <a:cs typeface="Times New Roman"/>
              </a:rPr>
              <a:t>as </a:t>
            </a:r>
            <a:r>
              <a:rPr dirty="0" sz="1200" spc="-5">
                <a:latin typeface="Times New Roman"/>
                <a:cs typeface="Times New Roman"/>
              </a:rPr>
              <a:t>service </a:t>
            </a:r>
            <a:r>
              <a:rPr dirty="0" sz="1200">
                <a:latin typeface="Times New Roman"/>
                <a:cs typeface="Times New Roman"/>
              </a:rPr>
              <a:t>accounts </a:t>
            </a:r>
            <a:r>
              <a:rPr dirty="0" sz="1200" spc="-5">
                <a:latin typeface="Times New Roman"/>
                <a:cs typeface="Times New Roman"/>
              </a:rPr>
              <a:t>that interact  with resources.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73660">
              <a:lnSpc>
                <a:spcPts val="1380"/>
              </a:lnSpc>
            </a:pPr>
            <a:r>
              <a:rPr dirty="0" sz="1200" spc="-5">
                <a:latin typeface="Times New Roman"/>
                <a:cs typeface="Times New Roman"/>
              </a:rPr>
              <a:t>Users with special privileges, </a:t>
            </a:r>
            <a:r>
              <a:rPr dirty="0" sz="1200">
                <a:latin typeface="Times New Roman"/>
                <a:cs typeface="Times New Roman"/>
              </a:rPr>
              <a:t>such </a:t>
            </a:r>
            <a:r>
              <a:rPr dirty="0" sz="1200" spc="-5">
                <a:latin typeface="Times New Roman"/>
                <a:cs typeface="Times New Roman"/>
              </a:rPr>
              <a:t>as developers </a:t>
            </a:r>
            <a:r>
              <a:rPr dirty="0" sz="1200">
                <a:latin typeface="Times New Roman"/>
                <a:cs typeface="Times New Roman"/>
              </a:rPr>
              <a:t>or </a:t>
            </a:r>
            <a:r>
              <a:rPr dirty="0" sz="1200" spc="-5">
                <a:latin typeface="Times New Roman"/>
                <a:cs typeface="Times New Roman"/>
              </a:rPr>
              <a:t>system administrators, require additional  scrutiny when </a:t>
            </a:r>
            <a:r>
              <a:rPr dirty="0" sz="1200">
                <a:latin typeface="Times New Roman"/>
                <a:cs typeface="Times New Roman"/>
              </a:rPr>
              <a:t>being </a:t>
            </a:r>
            <a:r>
              <a:rPr dirty="0" sz="1200" spc="-5">
                <a:latin typeface="Times New Roman"/>
                <a:cs typeface="Times New Roman"/>
              </a:rPr>
              <a:t>assigned attributes </a:t>
            </a:r>
            <a:r>
              <a:rPr dirty="0" sz="1200">
                <a:latin typeface="Times New Roman"/>
                <a:cs typeface="Times New Roman"/>
              </a:rPr>
              <a:t>or roles. In many </a:t>
            </a:r>
            <a:r>
              <a:rPr dirty="0" sz="1200" spc="-5">
                <a:latin typeface="Times New Roman"/>
                <a:cs typeface="Times New Roman"/>
              </a:rPr>
              <a:t>legacy security architectures, </a:t>
            </a:r>
            <a:r>
              <a:rPr dirty="0" sz="1200">
                <a:latin typeface="Times New Roman"/>
                <a:cs typeface="Times New Roman"/>
              </a:rPr>
              <a:t>these  accounts </a:t>
            </a:r>
            <a:r>
              <a:rPr dirty="0" sz="1200" spc="-5">
                <a:latin typeface="Times New Roman"/>
                <a:cs typeface="Times New Roman"/>
              </a:rPr>
              <a:t>may </a:t>
            </a:r>
            <a:r>
              <a:rPr dirty="0" sz="1200">
                <a:latin typeface="Times New Roman"/>
                <a:cs typeface="Times New Roman"/>
              </a:rPr>
              <a:t>have </a:t>
            </a:r>
            <a:r>
              <a:rPr dirty="0" sz="1200" spc="-5">
                <a:latin typeface="Times New Roman"/>
                <a:cs typeface="Times New Roman"/>
              </a:rPr>
              <a:t>blanket permission </a:t>
            </a:r>
            <a:r>
              <a:rPr dirty="0" sz="1200">
                <a:latin typeface="Times New Roman"/>
                <a:cs typeface="Times New Roman"/>
              </a:rPr>
              <a:t>to </a:t>
            </a:r>
            <a:r>
              <a:rPr dirty="0" sz="1200" spc="-5">
                <a:latin typeface="Times New Roman"/>
                <a:cs typeface="Times New Roman"/>
              </a:rPr>
              <a:t>access all enterprise resources. ZTA should </a:t>
            </a:r>
            <a:r>
              <a:rPr dirty="0" sz="1200">
                <a:latin typeface="Times New Roman"/>
                <a:cs typeface="Times New Roman"/>
              </a:rPr>
              <a:t>allow  </a:t>
            </a:r>
            <a:r>
              <a:rPr dirty="0" sz="1200" spc="-5">
                <a:latin typeface="Times New Roman"/>
                <a:cs typeface="Times New Roman"/>
              </a:rPr>
              <a:t>developers and administrators </a:t>
            </a:r>
            <a:r>
              <a:rPr dirty="0" sz="1200">
                <a:latin typeface="Times New Roman"/>
                <a:cs typeface="Times New Roman"/>
              </a:rPr>
              <a:t>to have </a:t>
            </a:r>
            <a:r>
              <a:rPr dirty="0" sz="1200" spc="-5">
                <a:latin typeface="Times New Roman"/>
                <a:cs typeface="Times New Roman"/>
              </a:rPr>
              <a:t>sufficient flexibility </a:t>
            </a:r>
            <a:r>
              <a:rPr dirty="0" sz="1200">
                <a:latin typeface="Times New Roman"/>
                <a:cs typeface="Times New Roman"/>
              </a:rPr>
              <a:t>to </a:t>
            </a:r>
            <a:r>
              <a:rPr dirty="0" sz="1200" spc="-5">
                <a:latin typeface="Times New Roman"/>
                <a:cs typeface="Times New Roman"/>
              </a:rPr>
              <a:t>satisfy their business requirements  while </a:t>
            </a:r>
            <a:r>
              <a:rPr dirty="0" sz="1200">
                <a:latin typeface="Times New Roman"/>
                <a:cs typeface="Times New Roman"/>
              </a:rPr>
              <a:t>using logs and </a:t>
            </a:r>
            <a:r>
              <a:rPr dirty="0" sz="1200" spc="-5">
                <a:latin typeface="Times New Roman"/>
                <a:cs typeface="Times New Roman"/>
              </a:rPr>
              <a:t>audit actions </a:t>
            </a:r>
            <a:r>
              <a:rPr dirty="0" sz="1200">
                <a:latin typeface="Times New Roman"/>
                <a:cs typeface="Times New Roman"/>
              </a:rPr>
              <a:t>to </a:t>
            </a:r>
            <a:r>
              <a:rPr dirty="0" sz="1200" spc="-5">
                <a:latin typeface="Times New Roman"/>
                <a:cs typeface="Times New Roman"/>
              </a:rPr>
              <a:t>identify access behavior patterns. ZTA deployments may  require administrators </a:t>
            </a:r>
            <a:r>
              <a:rPr dirty="0" sz="1200">
                <a:latin typeface="Times New Roman"/>
                <a:cs typeface="Times New Roman"/>
              </a:rPr>
              <a:t>to </a:t>
            </a:r>
            <a:r>
              <a:rPr dirty="0" sz="1200" spc="-5">
                <a:latin typeface="Times New Roman"/>
                <a:cs typeface="Times New Roman"/>
              </a:rPr>
              <a:t>satisfy </a:t>
            </a:r>
            <a:r>
              <a:rPr dirty="0" sz="1200">
                <a:latin typeface="Times New Roman"/>
                <a:cs typeface="Times New Roman"/>
              </a:rPr>
              <a:t>a </a:t>
            </a:r>
            <a:r>
              <a:rPr dirty="0" sz="1200" spc="-5">
                <a:latin typeface="Times New Roman"/>
                <a:cs typeface="Times New Roman"/>
              </a:rPr>
              <a:t>more stringent confidence level </a:t>
            </a:r>
            <a:r>
              <a:rPr dirty="0" sz="1200">
                <a:latin typeface="Times New Roman"/>
                <a:cs typeface="Times New Roman"/>
              </a:rPr>
              <a:t>or </a:t>
            </a:r>
            <a:r>
              <a:rPr dirty="0" sz="1200" spc="-5">
                <a:latin typeface="Times New Roman"/>
                <a:cs typeface="Times New Roman"/>
              </a:rPr>
              <a:t>criteria </a:t>
            </a:r>
            <a:r>
              <a:rPr dirty="0" sz="1200">
                <a:latin typeface="Times New Roman"/>
                <a:cs typeface="Times New Roman"/>
              </a:rPr>
              <a:t>as </a:t>
            </a:r>
            <a:r>
              <a:rPr dirty="0" sz="1200" spc="-5">
                <a:latin typeface="Times New Roman"/>
                <a:cs typeface="Times New Roman"/>
              </a:rPr>
              <a:t>outlined </a:t>
            </a:r>
            <a:r>
              <a:rPr dirty="0" sz="1200">
                <a:latin typeface="Times New Roman"/>
                <a:cs typeface="Times New Roman"/>
              </a:rPr>
              <a:t>in </a:t>
            </a:r>
            <a:r>
              <a:rPr dirty="0" sz="1200" spc="-5">
                <a:latin typeface="Times New Roman"/>
                <a:cs typeface="Times New Roman"/>
              </a:rPr>
              <a:t>NIST  SP 800-63A, Section </a:t>
            </a:r>
            <a:r>
              <a:rPr dirty="0" sz="1200">
                <a:latin typeface="Times New Roman"/>
                <a:cs typeface="Times New Roman"/>
              </a:rPr>
              <a:t>5 </a:t>
            </a:r>
            <a:r>
              <a:rPr dirty="0" sz="1200" spc="-5">
                <a:latin typeface="Times New Roman"/>
                <a:cs typeface="Times New Roman"/>
              </a:rPr>
              <a:t>[SP800-63A].</a:t>
            </a:r>
            <a:endParaRPr sz="1200">
              <a:latin typeface="Times New Roman"/>
              <a:cs typeface="Times New Roman"/>
            </a:endParaRPr>
          </a:p>
          <a:p>
            <a:pPr lvl="2" marL="469900" indent="-457834">
              <a:lnSpc>
                <a:spcPct val="100000"/>
              </a:lnSpc>
              <a:spcBef>
                <a:spcPts val="1115"/>
              </a:spcBef>
              <a:buAutoNum type="arabicPeriod" startAt="2"/>
              <a:tabLst>
                <a:tab pos="469265" algn="l"/>
                <a:tab pos="470534" algn="l"/>
              </a:tabLst>
            </a:pPr>
            <a:r>
              <a:rPr dirty="0" sz="1100" spc="-5" b="1">
                <a:latin typeface="Arial"/>
                <a:cs typeface="Arial"/>
              </a:rPr>
              <a:t>Identify Assets Owned by the</a:t>
            </a:r>
            <a:r>
              <a:rPr dirty="0" sz="1100" spc="20" b="1">
                <a:latin typeface="Arial"/>
                <a:cs typeface="Arial"/>
              </a:rPr>
              <a:t> </a:t>
            </a:r>
            <a:r>
              <a:rPr dirty="0" sz="1100" spc="-5" b="1">
                <a:latin typeface="Arial"/>
                <a:cs typeface="Arial"/>
              </a:rPr>
              <a:t>Enterprise</a:t>
            </a:r>
            <a:endParaRPr sz="1100">
              <a:latin typeface="Arial"/>
              <a:cs typeface="Arial"/>
            </a:endParaRPr>
          </a:p>
          <a:p>
            <a:pPr>
              <a:lnSpc>
                <a:spcPct val="100000"/>
              </a:lnSpc>
              <a:spcBef>
                <a:spcPts val="25"/>
              </a:spcBef>
            </a:pPr>
            <a:endParaRPr sz="1050">
              <a:latin typeface="Arial"/>
              <a:cs typeface="Arial"/>
            </a:endParaRPr>
          </a:p>
          <a:p>
            <a:pPr marL="12700" marR="13970">
              <a:lnSpc>
                <a:spcPts val="1380"/>
              </a:lnSpc>
            </a:pPr>
            <a:r>
              <a:rPr dirty="0" sz="1200" spc="-5">
                <a:latin typeface="Times New Roman"/>
                <a:cs typeface="Times New Roman"/>
              </a:rPr>
              <a:t>As mentioned </a:t>
            </a:r>
            <a:r>
              <a:rPr dirty="0" sz="1200">
                <a:latin typeface="Times New Roman"/>
                <a:cs typeface="Times New Roman"/>
              </a:rPr>
              <a:t>in </a:t>
            </a:r>
            <a:r>
              <a:rPr dirty="0" sz="1200" spc="-5">
                <a:latin typeface="Times New Roman"/>
                <a:cs typeface="Times New Roman"/>
              </a:rPr>
              <a:t>Section </a:t>
            </a:r>
            <a:r>
              <a:rPr dirty="0" sz="1200">
                <a:latin typeface="Times New Roman"/>
                <a:cs typeface="Times New Roman"/>
                <a:hlinkClick r:id="rId2" action="ppaction://hlinksldjump"/>
              </a:rPr>
              <a:t>2.1,</a:t>
            </a:r>
            <a:r>
              <a:rPr dirty="0" sz="1200">
                <a:latin typeface="Times New Roman"/>
                <a:cs typeface="Times New Roman"/>
              </a:rPr>
              <a:t> one of </a:t>
            </a:r>
            <a:r>
              <a:rPr dirty="0" sz="1200" spc="-5">
                <a:latin typeface="Times New Roman"/>
                <a:cs typeface="Times New Roman"/>
              </a:rPr>
              <a:t>the </a:t>
            </a:r>
            <a:r>
              <a:rPr dirty="0" sz="1200">
                <a:latin typeface="Times New Roman"/>
                <a:cs typeface="Times New Roman"/>
              </a:rPr>
              <a:t>key </a:t>
            </a:r>
            <a:r>
              <a:rPr dirty="0" sz="1200" spc="-5">
                <a:latin typeface="Times New Roman"/>
                <a:cs typeface="Times New Roman"/>
              </a:rPr>
              <a:t>requirements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is the </a:t>
            </a:r>
            <a:r>
              <a:rPr dirty="0" sz="1200" spc="-5">
                <a:latin typeface="Times New Roman"/>
                <a:cs typeface="Times New Roman"/>
              </a:rPr>
              <a:t>ability </a:t>
            </a:r>
            <a:r>
              <a:rPr dirty="0" sz="1200">
                <a:latin typeface="Times New Roman"/>
                <a:cs typeface="Times New Roman"/>
              </a:rPr>
              <a:t>to </a:t>
            </a:r>
            <a:r>
              <a:rPr dirty="0" sz="1200" spc="-5">
                <a:latin typeface="Times New Roman"/>
                <a:cs typeface="Times New Roman"/>
              </a:rPr>
              <a:t>identify </a:t>
            </a:r>
            <a:r>
              <a:rPr dirty="0" sz="1200">
                <a:latin typeface="Times New Roman"/>
                <a:cs typeface="Times New Roman"/>
              </a:rPr>
              <a:t>and  </a:t>
            </a:r>
            <a:r>
              <a:rPr dirty="0" sz="1200" spc="-5">
                <a:latin typeface="Times New Roman"/>
                <a:cs typeface="Times New Roman"/>
              </a:rPr>
              <a:t>manage devices. ZTA also requires the ability </a:t>
            </a:r>
            <a:r>
              <a:rPr dirty="0" sz="1200">
                <a:latin typeface="Times New Roman"/>
                <a:cs typeface="Times New Roman"/>
              </a:rPr>
              <a:t>to </a:t>
            </a:r>
            <a:r>
              <a:rPr dirty="0" sz="1200" spc="-5">
                <a:latin typeface="Times New Roman"/>
                <a:cs typeface="Times New Roman"/>
              </a:rPr>
              <a:t>identify </a:t>
            </a:r>
            <a:r>
              <a:rPr dirty="0" sz="1200">
                <a:latin typeface="Times New Roman"/>
                <a:cs typeface="Times New Roman"/>
              </a:rPr>
              <a:t>and </a:t>
            </a:r>
            <a:r>
              <a:rPr dirty="0" sz="1200" spc="-5">
                <a:latin typeface="Times New Roman"/>
                <a:cs typeface="Times New Roman"/>
              </a:rPr>
              <a:t>monitor nonenterprise-owned  </a:t>
            </a:r>
            <a:r>
              <a:rPr dirty="0" sz="1200">
                <a:latin typeface="Times New Roman"/>
                <a:cs typeface="Times New Roman"/>
              </a:rPr>
              <a:t>devices that may be on </a:t>
            </a:r>
            <a:r>
              <a:rPr dirty="0" sz="1200" spc="-5">
                <a:latin typeface="Times New Roman"/>
                <a:cs typeface="Times New Roman"/>
              </a:rPr>
              <a:t>enterprise-owned network infrastructure </a:t>
            </a:r>
            <a:r>
              <a:rPr dirty="0" sz="1200">
                <a:latin typeface="Times New Roman"/>
                <a:cs typeface="Times New Roman"/>
              </a:rPr>
              <a:t>or </a:t>
            </a:r>
            <a:r>
              <a:rPr dirty="0" sz="1200" spc="-5">
                <a:latin typeface="Times New Roman"/>
                <a:cs typeface="Times New Roman"/>
              </a:rPr>
              <a:t>that access enterprise  resources. The ability </a:t>
            </a:r>
            <a:r>
              <a:rPr dirty="0" sz="1200">
                <a:latin typeface="Times New Roman"/>
                <a:cs typeface="Times New Roman"/>
              </a:rPr>
              <a:t>to manage </a:t>
            </a:r>
            <a:r>
              <a:rPr dirty="0" sz="1200" spc="-5">
                <a:latin typeface="Times New Roman"/>
                <a:cs typeface="Times New Roman"/>
              </a:rPr>
              <a:t>enterprise assets </a:t>
            </a:r>
            <a:r>
              <a:rPr dirty="0" sz="1200">
                <a:latin typeface="Times New Roman"/>
                <a:cs typeface="Times New Roman"/>
              </a:rPr>
              <a:t>is key to the </a:t>
            </a:r>
            <a:r>
              <a:rPr dirty="0" sz="1200" spc="-5">
                <a:latin typeface="Times New Roman"/>
                <a:cs typeface="Times New Roman"/>
              </a:rPr>
              <a:t>successful deployment of ZTA.  This includes hardware components (e.g., laptops, </a:t>
            </a:r>
            <a:r>
              <a:rPr dirty="0" sz="1200">
                <a:latin typeface="Times New Roman"/>
                <a:cs typeface="Times New Roman"/>
              </a:rPr>
              <a:t>phones, IoT </a:t>
            </a:r>
            <a:r>
              <a:rPr dirty="0" sz="1200" spc="-5">
                <a:latin typeface="Times New Roman"/>
                <a:cs typeface="Times New Roman"/>
              </a:rPr>
              <a:t>devices) and digital artifacts </a:t>
            </a:r>
            <a:r>
              <a:rPr dirty="0" sz="1200">
                <a:latin typeface="Times New Roman"/>
                <a:cs typeface="Times New Roman"/>
              </a:rPr>
              <a:t>(e.g.,  user </a:t>
            </a:r>
            <a:r>
              <a:rPr dirty="0" sz="1200" spc="-5">
                <a:latin typeface="Times New Roman"/>
                <a:cs typeface="Times New Roman"/>
              </a:rPr>
              <a:t>accounts, applications, digital certificates). It </a:t>
            </a:r>
            <a:r>
              <a:rPr dirty="0" sz="1200">
                <a:latin typeface="Times New Roman"/>
                <a:cs typeface="Times New Roman"/>
              </a:rPr>
              <a:t>may not be possible to </a:t>
            </a:r>
            <a:r>
              <a:rPr dirty="0" sz="1200" spc="-5">
                <a:latin typeface="Times New Roman"/>
                <a:cs typeface="Times New Roman"/>
              </a:rPr>
              <a:t>conduct </a:t>
            </a:r>
            <a:r>
              <a:rPr dirty="0" sz="1200">
                <a:latin typeface="Times New Roman"/>
                <a:cs typeface="Times New Roman"/>
              </a:rPr>
              <a:t>a </a:t>
            </a:r>
            <a:r>
              <a:rPr dirty="0" sz="1200" spc="-5">
                <a:latin typeface="Times New Roman"/>
                <a:cs typeface="Times New Roman"/>
              </a:rPr>
              <a:t>complete  census on all enterprise-owned assets, </a:t>
            </a:r>
            <a:r>
              <a:rPr dirty="0" sz="1200">
                <a:latin typeface="Times New Roman"/>
                <a:cs typeface="Times New Roman"/>
              </a:rPr>
              <a:t>so an </a:t>
            </a:r>
            <a:r>
              <a:rPr dirty="0" sz="1200" spc="-5">
                <a:latin typeface="Times New Roman"/>
                <a:cs typeface="Times New Roman"/>
              </a:rPr>
              <a:t>enterprise should </a:t>
            </a:r>
            <a:r>
              <a:rPr dirty="0" sz="1200">
                <a:latin typeface="Times New Roman"/>
                <a:cs typeface="Times New Roman"/>
              </a:rPr>
              <a:t>consider </a:t>
            </a:r>
            <a:r>
              <a:rPr dirty="0" sz="1200" spc="-5">
                <a:latin typeface="Times New Roman"/>
                <a:cs typeface="Times New Roman"/>
              </a:rPr>
              <a:t>building </a:t>
            </a:r>
            <a:r>
              <a:rPr dirty="0" sz="1200">
                <a:latin typeface="Times New Roman"/>
                <a:cs typeface="Times New Roman"/>
              </a:rPr>
              <a:t>the </a:t>
            </a:r>
            <a:r>
              <a:rPr dirty="0" sz="1200" spc="-5">
                <a:latin typeface="Times New Roman"/>
                <a:cs typeface="Times New Roman"/>
              </a:rPr>
              <a:t>capability </a:t>
            </a:r>
            <a:r>
              <a:rPr dirty="0" sz="1200">
                <a:latin typeface="Times New Roman"/>
                <a:cs typeface="Times New Roman"/>
              </a:rPr>
              <a:t>to  quickly </a:t>
            </a:r>
            <a:r>
              <a:rPr dirty="0" sz="1200" spc="-5">
                <a:latin typeface="Times New Roman"/>
                <a:cs typeface="Times New Roman"/>
              </a:rPr>
              <a:t>identify, categorize, </a:t>
            </a:r>
            <a:r>
              <a:rPr dirty="0" sz="1200">
                <a:latin typeface="Times New Roman"/>
                <a:cs typeface="Times New Roman"/>
              </a:rPr>
              <a:t>and </a:t>
            </a:r>
            <a:r>
              <a:rPr dirty="0" sz="1200" spc="-5">
                <a:latin typeface="Times New Roman"/>
                <a:cs typeface="Times New Roman"/>
              </a:rPr>
              <a:t>assess newly discovered assets that are on enterprise-owned  infrastructure.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This </a:t>
            </a:r>
            <a:r>
              <a:rPr dirty="0" sz="1200">
                <a:latin typeface="Times New Roman"/>
                <a:cs typeface="Times New Roman"/>
              </a:rPr>
              <a:t>goes </a:t>
            </a:r>
            <a:r>
              <a:rPr dirty="0" sz="1200" spc="-5">
                <a:latin typeface="Times New Roman"/>
                <a:cs typeface="Times New Roman"/>
              </a:rPr>
              <a:t>beyond simply cataloging and maintaining </a:t>
            </a:r>
            <a:r>
              <a:rPr dirty="0" sz="1200">
                <a:latin typeface="Times New Roman"/>
                <a:cs typeface="Times New Roman"/>
              </a:rPr>
              <a:t>a </a:t>
            </a:r>
            <a:r>
              <a:rPr dirty="0" sz="1200" spc="-5">
                <a:latin typeface="Times New Roman"/>
                <a:cs typeface="Times New Roman"/>
              </a:rPr>
              <a:t>database </a:t>
            </a:r>
            <a:r>
              <a:rPr dirty="0" sz="1200">
                <a:latin typeface="Times New Roman"/>
                <a:cs typeface="Times New Roman"/>
              </a:rPr>
              <a:t>of </a:t>
            </a:r>
            <a:r>
              <a:rPr dirty="0" sz="1200" spc="-5">
                <a:latin typeface="Times New Roman"/>
                <a:cs typeface="Times New Roman"/>
              </a:rPr>
              <a:t>enterprise assets. This </a:t>
            </a:r>
            <a:r>
              <a:rPr dirty="0" sz="1200">
                <a:latin typeface="Times New Roman"/>
                <a:cs typeface="Times New Roman"/>
              </a:rPr>
              <a:t>also  </a:t>
            </a:r>
            <a:r>
              <a:rPr dirty="0" sz="1200" spc="-5">
                <a:latin typeface="Times New Roman"/>
                <a:cs typeface="Times New Roman"/>
              </a:rPr>
              <a:t>includes configuration management and monitoring. The ability </a:t>
            </a:r>
            <a:r>
              <a:rPr dirty="0" sz="1200">
                <a:latin typeface="Times New Roman"/>
                <a:cs typeface="Times New Roman"/>
              </a:rPr>
              <a:t>to </a:t>
            </a:r>
            <a:r>
              <a:rPr dirty="0" sz="1200" spc="-5">
                <a:latin typeface="Times New Roman"/>
                <a:cs typeface="Times New Roman"/>
              </a:rPr>
              <a:t>observe </a:t>
            </a:r>
            <a:r>
              <a:rPr dirty="0" sz="1200">
                <a:latin typeface="Times New Roman"/>
                <a:cs typeface="Times New Roman"/>
              </a:rPr>
              <a:t>the </a:t>
            </a:r>
            <a:r>
              <a:rPr dirty="0" sz="1200" spc="-5">
                <a:latin typeface="Times New Roman"/>
                <a:cs typeface="Times New Roman"/>
              </a:rPr>
              <a:t>current state </a:t>
            </a:r>
            <a:r>
              <a:rPr dirty="0" sz="1200">
                <a:latin typeface="Times New Roman"/>
                <a:cs typeface="Times New Roman"/>
              </a:rPr>
              <a:t>of an  asset is </a:t>
            </a:r>
            <a:r>
              <a:rPr dirty="0" sz="1200" spc="-5">
                <a:latin typeface="Times New Roman"/>
                <a:cs typeface="Times New Roman"/>
              </a:rPr>
              <a:t>part </a:t>
            </a:r>
            <a:r>
              <a:rPr dirty="0" sz="1200">
                <a:latin typeface="Times New Roman"/>
                <a:cs typeface="Times New Roman"/>
              </a:rPr>
              <a:t>of the </a:t>
            </a:r>
            <a:r>
              <a:rPr dirty="0" sz="1200" spc="-5">
                <a:latin typeface="Times New Roman"/>
                <a:cs typeface="Times New Roman"/>
              </a:rPr>
              <a:t>process </a:t>
            </a:r>
            <a:r>
              <a:rPr dirty="0" sz="1200">
                <a:latin typeface="Times New Roman"/>
                <a:cs typeface="Times New Roman"/>
              </a:rPr>
              <a:t>of </a:t>
            </a:r>
            <a:r>
              <a:rPr dirty="0" sz="1200" spc="-5">
                <a:latin typeface="Times New Roman"/>
                <a:cs typeface="Times New Roman"/>
              </a:rPr>
              <a:t>evaluating access requests (see S</a:t>
            </a:r>
            <a:r>
              <a:rPr dirty="0" sz="1200" spc="-5">
                <a:latin typeface="Times New Roman"/>
                <a:cs typeface="Times New Roman"/>
                <a:hlinkClick r:id="rId2" action="ppaction://hlinksldjump"/>
              </a:rPr>
              <a:t>ection 2.1</a:t>
            </a:r>
            <a:r>
              <a:rPr dirty="0" sz="1200" spc="-5">
                <a:latin typeface="Times New Roman"/>
                <a:cs typeface="Times New Roman"/>
              </a:rPr>
              <a:t>). This means </a:t>
            </a:r>
            <a:r>
              <a:rPr dirty="0" sz="1200">
                <a:latin typeface="Times New Roman"/>
                <a:cs typeface="Times New Roman"/>
              </a:rPr>
              <a:t>that </a:t>
            </a:r>
            <a:r>
              <a:rPr dirty="0" sz="1200" spc="-5">
                <a:latin typeface="Times New Roman"/>
                <a:cs typeface="Times New Roman"/>
              </a:rPr>
              <a:t>the  enterprise must </a:t>
            </a:r>
            <a:r>
              <a:rPr dirty="0" sz="1200">
                <a:latin typeface="Times New Roman"/>
                <a:cs typeface="Times New Roman"/>
              </a:rPr>
              <a:t>be </a:t>
            </a:r>
            <a:r>
              <a:rPr dirty="0" sz="1200" spc="-5">
                <a:latin typeface="Times New Roman"/>
                <a:cs typeface="Times New Roman"/>
              </a:rPr>
              <a:t>able to configure, survey, </a:t>
            </a:r>
            <a:r>
              <a:rPr dirty="0" sz="1200">
                <a:latin typeface="Times New Roman"/>
                <a:cs typeface="Times New Roman"/>
              </a:rPr>
              <a:t>and update </a:t>
            </a:r>
            <a:r>
              <a:rPr dirty="0" sz="1200" spc="-5">
                <a:latin typeface="Times New Roman"/>
                <a:cs typeface="Times New Roman"/>
              </a:rPr>
              <a:t>enterprise assets, such </a:t>
            </a:r>
            <a:r>
              <a:rPr dirty="0" sz="1200">
                <a:latin typeface="Times New Roman"/>
                <a:cs typeface="Times New Roman"/>
              </a:rPr>
              <a:t>as </a:t>
            </a:r>
            <a:r>
              <a:rPr dirty="0" sz="1200" spc="-5">
                <a:latin typeface="Times New Roman"/>
                <a:cs typeface="Times New Roman"/>
              </a:rPr>
              <a:t>virtual assets  </a:t>
            </a:r>
            <a:r>
              <a:rPr dirty="0" sz="1200">
                <a:latin typeface="Times New Roman"/>
                <a:cs typeface="Times New Roman"/>
              </a:rPr>
              <a:t>and </a:t>
            </a:r>
            <a:r>
              <a:rPr dirty="0" sz="1200" spc="-5">
                <a:latin typeface="Times New Roman"/>
                <a:cs typeface="Times New Roman"/>
              </a:rPr>
              <a:t>containers. This also includes both </a:t>
            </a:r>
            <a:r>
              <a:rPr dirty="0" sz="1200">
                <a:latin typeface="Times New Roman"/>
                <a:cs typeface="Times New Roman"/>
              </a:rPr>
              <a:t>its </a:t>
            </a:r>
            <a:r>
              <a:rPr dirty="0" sz="1200" spc="-5">
                <a:latin typeface="Times New Roman"/>
                <a:cs typeface="Times New Roman"/>
              </a:rPr>
              <a:t>physical </a:t>
            </a:r>
            <a:r>
              <a:rPr dirty="0" sz="1200">
                <a:latin typeface="Times New Roman"/>
                <a:cs typeface="Times New Roman"/>
              </a:rPr>
              <a:t>(as </a:t>
            </a:r>
            <a:r>
              <a:rPr dirty="0" sz="1200" spc="-5">
                <a:latin typeface="Times New Roman"/>
                <a:cs typeface="Times New Roman"/>
              </a:rPr>
              <a:t>best estimated) </a:t>
            </a:r>
            <a:r>
              <a:rPr dirty="0" sz="1200">
                <a:latin typeface="Times New Roman"/>
                <a:cs typeface="Times New Roman"/>
              </a:rPr>
              <a:t>and </a:t>
            </a:r>
            <a:r>
              <a:rPr dirty="0" sz="1200" spc="-5">
                <a:latin typeface="Times New Roman"/>
                <a:cs typeface="Times New Roman"/>
              </a:rPr>
              <a:t>network location. This  information </a:t>
            </a:r>
            <a:r>
              <a:rPr dirty="0" sz="1200">
                <a:latin typeface="Times New Roman"/>
                <a:cs typeface="Times New Roman"/>
              </a:rPr>
              <a:t>should </a:t>
            </a:r>
            <a:r>
              <a:rPr dirty="0" sz="1200" spc="-5">
                <a:latin typeface="Times New Roman"/>
                <a:cs typeface="Times New Roman"/>
              </a:rPr>
              <a:t>inform </a:t>
            </a:r>
            <a:r>
              <a:rPr dirty="0" sz="1200">
                <a:latin typeface="Times New Roman"/>
                <a:cs typeface="Times New Roman"/>
              </a:rPr>
              <a:t>the </a:t>
            </a:r>
            <a:r>
              <a:rPr dirty="0" sz="1200" spc="-5">
                <a:latin typeface="Times New Roman"/>
                <a:cs typeface="Times New Roman"/>
              </a:rPr>
              <a:t>PE when making resource access</a:t>
            </a:r>
            <a:r>
              <a:rPr dirty="0" sz="1200" spc="20">
                <a:latin typeface="Times New Roman"/>
                <a:cs typeface="Times New Roman"/>
              </a:rPr>
              <a:t> </a:t>
            </a:r>
            <a:r>
              <a:rPr dirty="0" sz="1200" spc="-5">
                <a:latin typeface="Times New Roman"/>
                <a:cs typeface="Times New Roman"/>
              </a:rPr>
              <a:t>decisions.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0160">
              <a:lnSpc>
                <a:spcPts val="1380"/>
              </a:lnSpc>
            </a:pPr>
            <a:r>
              <a:rPr dirty="0" sz="1200" spc="-5">
                <a:latin typeface="Times New Roman"/>
                <a:cs typeface="Times New Roman"/>
              </a:rPr>
              <a:t>Nonenterprise-owned assets </a:t>
            </a:r>
            <a:r>
              <a:rPr dirty="0" sz="1200">
                <a:latin typeface="Times New Roman"/>
                <a:cs typeface="Times New Roman"/>
              </a:rPr>
              <a:t>and </a:t>
            </a:r>
            <a:r>
              <a:rPr dirty="0" sz="1200" spc="-5">
                <a:latin typeface="Times New Roman"/>
                <a:cs typeface="Times New Roman"/>
              </a:rPr>
              <a:t>enterprise-owned </a:t>
            </a:r>
            <a:r>
              <a:rPr dirty="0" sz="1200">
                <a:latin typeface="Times New Roman"/>
                <a:cs typeface="Times New Roman"/>
              </a:rPr>
              <a:t>“shadow </a:t>
            </a:r>
            <a:r>
              <a:rPr dirty="0" sz="1200" spc="-5">
                <a:latin typeface="Times New Roman"/>
                <a:cs typeface="Times New Roman"/>
              </a:rPr>
              <a:t>IT” should also </a:t>
            </a:r>
            <a:r>
              <a:rPr dirty="0" sz="1200">
                <a:latin typeface="Times New Roman"/>
                <a:cs typeface="Times New Roman"/>
              </a:rPr>
              <a:t>be </a:t>
            </a:r>
            <a:r>
              <a:rPr dirty="0" sz="1200" spc="-5">
                <a:latin typeface="Times New Roman"/>
                <a:cs typeface="Times New Roman"/>
              </a:rPr>
              <a:t>cataloged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a:t>
            </a:r>
            <a:r>
              <a:rPr dirty="0" sz="1200" spc="-5">
                <a:latin typeface="Times New Roman"/>
                <a:cs typeface="Times New Roman"/>
              </a:rPr>
              <a:t>possible. This </a:t>
            </a:r>
            <a:r>
              <a:rPr dirty="0" sz="1200">
                <a:latin typeface="Times New Roman"/>
                <a:cs typeface="Times New Roman"/>
              </a:rPr>
              <a:t>may </a:t>
            </a:r>
            <a:r>
              <a:rPr dirty="0" sz="1200" spc="-5">
                <a:latin typeface="Times New Roman"/>
                <a:cs typeface="Times New Roman"/>
              </a:rPr>
              <a:t>include whatever </a:t>
            </a:r>
            <a:r>
              <a:rPr dirty="0" sz="1200">
                <a:latin typeface="Times New Roman"/>
                <a:cs typeface="Times New Roman"/>
              </a:rPr>
              <a:t>is </a:t>
            </a:r>
            <a:r>
              <a:rPr dirty="0" sz="1200" spc="-5">
                <a:latin typeface="Times New Roman"/>
                <a:cs typeface="Times New Roman"/>
              </a:rPr>
              <a:t>visible </a:t>
            </a:r>
            <a:r>
              <a:rPr dirty="0" sz="1200">
                <a:latin typeface="Times New Roman"/>
                <a:cs typeface="Times New Roman"/>
              </a:rPr>
              <a:t>by the </a:t>
            </a:r>
            <a:r>
              <a:rPr dirty="0" sz="1200" spc="-5">
                <a:latin typeface="Times New Roman"/>
                <a:cs typeface="Times New Roman"/>
              </a:rPr>
              <a:t>enterprise </a:t>
            </a:r>
            <a:r>
              <a:rPr dirty="0" sz="1200">
                <a:latin typeface="Times New Roman"/>
                <a:cs typeface="Times New Roman"/>
              </a:rPr>
              <a:t>(e.g., </a:t>
            </a:r>
            <a:r>
              <a:rPr dirty="0" sz="1200" spc="-5">
                <a:latin typeface="Times New Roman"/>
                <a:cs typeface="Times New Roman"/>
              </a:rPr>
              <a:t>MAC </a:t>
            </a:r>
            <a:r>
              <a:rPr dirty="0" sz="1200">
                <a:latin typeface="Times New Roman"/>
                <a:cs typeface="Times New Roman"/>
              </a:rPr>
              <a:t>address, </a:t>
            </a:r>
            <a:r>
              <a:rPr dirty="0" sz="1200" spc="-5">
                <a:latin typeface="Times New Roman"/>
                <a:cs typeface="Times New Roman"/>
              </a:rPr>
              <a:t>network  location) and augmented </a:t>
            </a:r>
            <a:r>
              <a:rPr dirty="0" sz="1200">
                <a:latin typeface="Times New Roman"/>
                <a:cs typeface="Times New Roman"/>
              </a:rPr>
              <a:t>by </a:t>
            </a:r>
            <a:r>
              <a:rPr dirty="0" sz="1200" spc="-5">
                <a:latin typeface="Times New Roman"/>
                <a:cs typeface="Times New Roman"/>
              </a:rPr>
              <a:t>administrator data </a:t>
            </a:r>
            <a:r>
              <a:rPr dirty="0" sz="1200">
                <a:latin typeface="Times New Roman"/>
                <a:cs typeface="Times New Roman"/>
              </a:rPr>
              <a:t>entry. </a:t>
            </a:r>
            <a:r>
              <a:rPr dirty="0" sz="1200" spc="-5">
                <a:latin typeface="Times New Roman"/>
                <a:cs typeface="Times New Roman"/>
              </a:rPr>
              <a:t>This information is </a:t>
            </a:r>
            <a:r>
              <a:rPr dirty="0" sz="1200">
                <a:latin typeface="Times New Roman"/>
                <a:cs typeface="Times New Roman"/>
              </a:rPr>
              <a:t>not only </a:t>
            </a:r>
            <a:r>
              <a:rPr dirty="0" sz="1200" spc="-5">
                <a:latin typeface="Times New Roman"/>
                <a:cs typeface="Times New Roman"/>
              </a:rPr>
              <a:t>used </a:t>
            </a:r>
            <a:r>
              <a:rPr dirty="0" sz="1200">
                <a:latin typeface="Times New Roman"/>
                <a:cs typeface="Times New Roman"/>
              </a:rPr>
              <a:t>for </a:t>
            </a:r>
            <a:r>
              <a:rPr dirty="0" sz="1200" spc="-5">
                <a:latin typeface="Times New Roman"/>
                <a:cs typeface="Times New Roman"/>
              </a:rPr>
              <a:t>access  decisions (as collaborator </a:t>
            </a:r>
            <a:r>
              <a:rPr dirty="0" sz="1200">
                <a:latin typeface="Times New Roman"/>
                <a:cs typeface="Times New Roman"/>
              </a:rPr>
              <a:t>and </a:t>
            </a:r>
            <a:r>
              <a:rPr dirty="0" sz="1200" spc="-5">
                <a:latin typeface="Times New Roman"/>
                <a:cs typeface="Times New Roman"/>
              </a:rPr>
              <a:t>BYOD </a:t>
            </a:r>
            <a:r>
              <a:rPr dirty="0" sz="1200">
                <a:latin typeface="Times New Roman"/>
                <a:cs typeface="Times New Roman"/>
              </a:rPr>
              <a:t>assets </a:t>
            </a:r>
            <a:r>
              <a:rPr dirty="0" sz="1200" spc="-5">
                <a:latin typeface="Times New Roman"/>
                <a:cs typeface="Times New Roman"/>
              </a:rPr>
              <a:t>may </a:t>
            </a:r>
            <a:r>
              <a:rPr dirty="0" sz="1200">
                <a:latin typeface="Times New Roman"/>
                <a:cs typeface="Times New Roman"/>
              </a:rPr>
              <a:t>need to </a:t>
            </a:r>
            <a:r>
              <a:rPr dirty="0" sz="1200" spc="-5">
                <a:latin typeface="Times New Roman"/>
                <a:cs typeface="Times New Roman"/>
              </a:rPr>
              <a:t>contact PEPs) </a:t>
            </a:r>
            <a:r>
              <a:rPr dirty="0" sz="1200">
                <a:latin typeface="Times New Roman"/>
                <a:cs typeface="Times New Roman"/>
              </a:rPr>
              <a:t>but also for </a:t>
            </a:r>
            <a:r>
              <a:rPr dirty="0" sz="1200" spc="-5">
                <a:latin typeface="Times New Roman"/>
                <a:cs typeface="Times New Roman"/>
              </a:rPr>
              <a:t>monitoring  </a:t>
            </a:r>
            <a:r>
              <a:rPr dirty="0" sz="1200">
                <a:latin typeface="Times New Roman"/>
                <a:cs typeface="Times New Roman"/>
              </a:rPr>
              <a:t>and </a:t>
            </a:r>
            <a:r>
              <a:rPr dirty="0" sz="1200" spc="-5">
                <a:latin typeface="Times New Roman"/>
                <a:cs typeface="Times New Roman"/>
              </a:rPr>
              <a:t>forensics </a:t>
            </a:r>
            <a:r>
              <a:rPr dirty="0" sz="1200">
                <a:latin typeface="Times New Roman"/>
                <a:cs typeface="Times New Roman"/>
              </a:rPr>
              <a:t>logging by the </a:t>
            </a:r>
            <a:r>
              <a:rPr dirty="0" sz="1200" spc="-5">
                <a:latin typeface="Times New Roman"/>
                <a:cs typeface="Times New Roman"/>
              </a:rPr>
              <a:t>enterprise. Shadow </a:t>
            </a:r>
            <a:r>
              <a:rPr dirty="0" sz="1200">
                <a:latin typeface="Times New Roman"/>
                <a:cs typeface="Times New Roman"/>
              </a:rPr>
              <a:t>IT </a:t>
            </a:r>
            <a:r>
              <a:rPr dirty="0" sz="1200" spc="-5">
                <a:latin typeface="Times New Roman"/>
                <a:cs typeface="Times New Roman"/>
              </a:rPr>
              <a:t>presents </a:t>
            </a:r>
            <a:r>
              <a:rPr dirty="0" sz="1200">
                <a:latin typeface="Times New Roman"/>
                <a:cs typeface="Times New Roman"/>
              </a:rPr>
              <a:t>a </a:t>
            </a:r>
            <a:r>
              <a:rPr dirty="0" sz="1200" spc="-5">
                <a:latin typeface="Times New Roman"/>
                <a:cs typeface="Times New Roman"/>
              </a:rPr>
              <a:t>special problem </a:t>
            </a:r>
            <a:r>
              <a:rPr dirty="0" sz="1200">
                <a:latin typeface="Times New Roman"/>
                <a:cs typeface="Times New Roman"/>
              </a:rPr>
              <a:t>in </a:t>
            </a:r>
            <a:r>
              <a:rPr dirty="0" sz="1200" spc="-5">
                <a:latin typeface="Times New Roman"/>
                <a:cs typeface="Times New Roman"/>
              </a:rPr>
              <a:t>that </a:t>
            </a:r>
            <a:r>
              <a:rPr dirty="0" sz="1200">
                <a:latin typeface="Times New Roman"/>
                <a:cs typeface="Times New Roman"/>
              </a:rPr>
              <a:t>these  </a:t>
            </a:r>
            <a:r>
              <a:rPr dirty="0" sz="1200" spc="-5">
                <a:latin typeface="Times New Roman"/>
                <a:cs typeface="Times New Roman"/>
              </a:rPr>
              <a:t>resources are enterprise-owned </a:t>
            </a:r>
            <a:r>
              <a:rPr dirty="0" sz="1200">
                <a:latin typeface="Times New Roman"/>
                <a:cs typeface="Times New Roman"/>
              </a:rPr>
              <a:t>but not </a:t>
            </a:r>
            <a:r>
              <a:rPr dirty="0" sz="1200" spc="-5">
                <a:latin typeface="Times New Roman"/>
                <a:cs typeface="Times New Roman"/>
              </a:rPr>
              <a:t>managed </a:t>
            </a:r>
            <a:r>
              <a:rPr dirty="0" sz="1200">
                <a:latin typeface="Times New Roman"/>
                <a:cs typeface="Times New Roman"/>
              </a:rPr>
              <a:t>like </a:t>
            </a:r>
            <a:r>
              <a:rPr dirty="0" sz="1200" spc="-5">
                <a:latin typeface="Times New Roman"/>
                <a:cs typeface="Times New Roman"/>
              </a:rPr>
              <a:t>other resources. Certain ZTA approaches  (mainly network-based) </a:t>
            </a:r>
            <a:r>
              <a:rPr dirty="0" sz="1200">
                <a:latin typeface="Times New Roman"/>
                <a:cs typeface="Times New Roman"/>
              </a:rPr>
              <a:t>may even </a:t>
            </a:r>
            <a:r>
              <a:rPr dirty="0" sz="1200" spc="-5">
                <a:latin typeface="Times New Roman"/>
                <a:cs typeface="Times New Roman"/>
              </a:rPr>
              <a:t>cause </a:t>
            </a:r>
            <a:r>
              <a:rPr dirty="0" sz="1200">
                <a:latin typeface="Times New Roman"/>
                <a:cs typeface="Times New Roman"/>
              </a:rPr>
              <a:t>shadow IT </a:t>
            </a:r>
            <a:r>
              <a:rPr dirty="0" sz="1200" spc="-5">
                <a:latin typeface="Times New Roman"/>
                <a:cs typeface="Times New Roman"/>
              </a:rPr>
              <a:t>components </a:t>
            </a:r>
            <a:r>
              <a:rPr dirty="0" sz="1200">
                <a:latin typeface="Times New Roman"/>
                <a:cs typeface="Times New Roman"/>
              </a:rPr>
              <a:t>to </a:t>
            </a:r>
            <a:r>
              <a:rPr dirty="0" sz="1200" spc="-5">
                <a:latin typeface="Times New Roman"/>
                <a:cs typeface="Times New Roman"/>
              </a:rPr>
              <a:t>become </a:t>
            </a:r>
            <a:r>
              <a:rPr dirty="0" sz="1200">
                <a:latin typeface="Times New Roman"/>
                <a:cs typeface="Times New Roman"/>
              </a:rPr>
              <a:t>unusable </a:t>
            </a:r>
            <a:r>
              <a:rPr dirty="0" sz="1200" spc="-5">
                <a:latin typeface="Times New Roman"/>
                <a:cs typeface="Times New Roman"/>
              </a:rPr>
              <a:t>as </a:t>
            </a:r>
            <a:r>
              <a:rPr dirty="0" sz="1200">
                <a:latin typeface="Times New Roman"/>
                <a:cs typeface="Times New Roman"/>
              </a:rPr>
              <a:t>they </a:t>
            </a:r>
            <a:r>
              <a:rPr dirty="0" sz="1200" spc="-5">
                <a:latin typeface="Times New Roman"/>
                <a:cs typeface="Times New Roman"/>
              </a:rPr>
              <a:t>may  </a:t>
            </a:r>
            <a:r>
              <a:rPr dirty="0" sz="1200">
                <a:latin typeface="Times New Roman"/>
                <a:cs typeface="Times New Roman"/>
              </a:rPr>
              <a:t>not be </a:t>
            </a:r>
            <a:r>
              <a:rPr dirty="0" sz="1200" spc="-5">
                <a:latin typeface="Times New Roman"/>
                <a:cs typeface="Times New Roman"/>
              </a:rPr>
              <a:t>known </a:t>
            </a:r>
            <a:r>
              <a:rPr dirty="0" sz="1200">
                <a:latin typeface="Times New Roman"/>
                <a:cs typeface="Times New Roman"/>
              </a:rPr>
              <a:t>and </a:t>
            </a:r>
            <a:r>
              <a:rPr dirty="0" sz="1200" spc="-5">
                <a:latin typeface="Times New Roman"/>
                <a:cs typeface="Times New Roman"/>
              </a:rPr>
              <a:t>included </a:t>
            </a:r>
            <a:r>
              <a:rPr dirty="0" sz="1200">
                <a:latin typeface="Times New Roman"/>
                <a:cs typeface="Times New Roman"/>
              </a:rPr>
              <a:t>in </a:t>
            </a:r>
            <a:r>
              <a:rPr dirty="0" sz="1200" spc="-5">
                <a:latin typeface="Times New Roman"/>
                <a:cs typeface="Times New Roman"/>
              </a:rPr>
              <a:t>network </a:t>
            </a:r>
            <a:r>
              <a:rPr dirty="0" sz="1200">
                <a:latin typeface="Times New Roman"/>
                <a:cs typeface="Times New Roman"/>
              </a:rPr>
              <a:t>access</a:t>
            </a:r>
            <a:r>
              <a:rPr dirty="0" sz="1200" spc="15">
                <a:latin typeface="Times New Roman"/>
                <a:cs typeface="Times New Roman"/>
              </a:rPr>
              <a:t> </a:t>
            </a:r>
            <a:r>
              <a:rPr dirty="0" sz="1200" spc="-5">
                <a:latin typeface="Times New Roman"/>
                <a:cs typeface="Times New Roman"/>
              </a:rPr>
              <a:t>policies.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38</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46140" cy="7905750"/>
          </a:xfrm>
          <a:prstGeom prst="rect">
            <a:avLst/>
          </a:prstGeom>
        </p:spPr>
        <p:txBody>
          <a:bodyPr wrap="square" lIns="0" tIns="20320" rIns="0" bIns="0" rtlCol="0" vert="horz">
            <a:spAutoFit/>
          </a:bodyPr>
          <a:lstStyle/>
          <a:p>
            <a:pPr marL="12700" marR="41910">
              <a:lnSpc>
                <a:spcPct val="95800"/>
              </a:lnSpc>
              <a:spcBef>
                <a:spcPts val="160"/>
              </a:spcBef>
            </a:pPr>
            <a:r>
              <a:rPr dirty="0" sz="1200" spc="-5">
                <a:latin typeface="Times New Roman"/>
                <a:cs typeface="Times New Roman"/>
              </a:rPr>
              <a:t>Many federal agencies have already </a:t>
            </a:r>
            <a:r>
              <a:rPr dirty="0" sz="1200">
                <a:latin typeface="Times New Roman"/>
                <a:cs typeface="Times New Roman"/>
              </a:rPr>
              <a:t>begun </a:t>
            </a:r>
            <a:r>
              <a:rPr dirty="0" sz="1200" spc="-5">
                <a:latin typeface="Times New Roman"/>
                <a:cs typeface="Times New Roman"/>
              </a:rPr>
              <a:t>identifying enterprise assets. Agencies that </a:t>
            </a:r>
            <a:r>
              <a:rPr dirty="0" sz="1200">
                <a:latin typeface="Times New Roman"/>
                <a:cs typeface="Times New Roman"/>
              </a:rPr>
              <a:t>have  </a:t>
            </a:r>
            <a:r>
              <a:rPr dirty="0" sz="1200" spc="-5">
                <a:latin typeface="Times New Roman"/>
                <a:cs typeface="Times New Roman"/>
              </a:rPr>
              <a:t>established CDM </a:t>
            </a:r>
            <a:r>
              <a:rPr dirty="0" sz="1200">
                <a:latin typeface="Times New Roman"/>
                <a:cs typeface="Times New Roman"/>
              </a:rPr>
              <a:t>program </a:t>
            </a:r>
            <a:r>
              <a:rPr dirty="0" sz="1200" spc="-5">
                <a:latin typeface="Times New Roman"/>
                <a:cs typeface="Times New Roman"/>
              </a:rPr>
              <a:t>capabilities, such as HWAM [HWAM] </a:t>
            </a:r>
            <a:r>
              <a:rPr dirty="0" sz="1200">
                <a:latin typeface="Times New Roman"/>
                <a:cs typeface="Times New Roman"/>
              </a:rPr>
              <a:t>and </a:t>
            </a:r>
            <a:r>
              <a:rPr dirty="0" sz="1200" spc="-5">
                <a:latin typeface="Times New Roman"/>
                <a:cs typeface="Times New Roman"/>
              </a:rPr>
              <a:t>Software Asset  Management (SWAM) [SWAM], </a:t>
            </a:r>
            <a:r>
              <a:rPr dirty="0" sz="1200">
                <a:latin typeface="Times New Roman"/>
                <a:cs typeface="Times New Roman"/>
              </a:rPr>
              <a:t>have a </a:t>
            </a:r>
            <a:r>
              <a:rPr dirty="0" sz="1200" spc="-5">
                <a:latin typeface="Times New Roman"/>
                <a:cs typeface="Times New Roman"/>
              </a:rPr>
              <a:t>rich </a:t>
            </a:r>
            <a:r>
              <a:rPr dirty="0" sz="1200">
                <a:latin typeface="Times New Roman"/>
                <a:cs typeface="Times New Roman"/>
              </a:rPr>
              <a:t>set of data to </a:t>
            </a:r>
            <a:r>
              <a:rPr dirty="0" sz="1200" spc="-5">
                <a:latin typeface="Times New Roman"/>
                <a:cs typeface="Times New Roman"/>
              </a:rPr>
              <a:t>draw </a:t>
            </a:r>
            <a:r>
              <a:rPr dirty="0" sz="1200">
                <a:latin typeface="Times New Roman"/>
                <a:cs typeface="Times New Roman"/>
              </a:rPr>
              <a:t>from </a:t>
            </a:r>
            <a:r>
              <a:rPr dirty="0" sz="1200" spc="-5">
                <a:latin typeface="Times New Roman"/>
                <a:cs typeface="Times New Roman"/>
              </a:rPr>
              <a:t>when enacting </a:t>
            </a:r>
            <a:r>
              <a:rPr dirty="0" sz="1200">
                <a:latin typeface="Times New Roman"/>
                <a:cs typeface="Times New Roman"/>
              </a:rPr>
              <a:t>a </a:t>
            </a:r>
            <a:r>
              <a:rPr dirty="0" sz="1200" spc="-5">
                <a:latin typeface="Times New Roman"/>
                <a:cs typeface="Times New Roman"/>
              </a:rPr>
              <a:t>ZTA.  Agencies may </a:t>
            </a:r>
            <a:r>
              <a:rPr dirty="0" sz="1200">
                <a:latin typeface="Times New Roman"/>
                <a:cs typeface="Times New Roman"/>
              </a:rPr>
              <a:t>also </a:t>
            </a:r>
            <a:r>
              <a:rPr dirty="0" sz="1200" spc="-5">
                <a:latin typeface="Times New Roman"/>
                <a:cs typeface="Times New Roman"/>
              </a:rPr>
              <a:t>have </a:t>
            </a:r>
            <a:r>
              <a:rPr dirty="0" sz="1200">
                <a:latin typeface="Times New Roman"/>
                <a:cs typeface="Times New Roman"/>
              </a:rPr>
              <a:t>a </a:t>
            </a:r>
            <a:r>
              <a:rPr dirty="0" sz="1200" spc="-5">
                <a:latin typeface="Times New Roman"/>
                <a:cs typeface="Times New Roman"/>
              </a:rPr>
              <a:t>list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candidate </a:t>
            </a:r>
            <a:r>
              <a:rPr dirty="0" sz="1200" spc="-5">
                <a:latin typeface="Times New Roman"/>
                <a:cs typeface="Times New Roman"/>
              </a:rPr>
              <a:t>processes that involve High Value Assets  (HVA) </a:t>
            </a:r>
            <a:r>
              <a:rPr dirty="0" sz="1200">
                <a:latin typeface="Times New Roman"/>
                <a:cs typeface="Times New Roman"/>
              </a:rPr>
              <a:t>[M-19-03] </a:t>
            </a:r>
            <a:r>
              <a:rPr dirty="0" sz="1200" spc="-5">
                <a:latin typeface="Times New Roman"/>
                <a:cs typeface="Times New Roman"/>
              </a:rPr>
              <a:t>that </a:t>
            </a:r>
            <a:r>
              <a:rPr dirty="0" sz="1200">
                <a:latin typeface="Times New Roman"/>
                <a:cs typeface="Times New Roman"/>
              </a:rPr>
              <a:t>have been </a:t>
            </a:r>
            <a:r>
              <a:rPr dirty="0" sz="1200" spc="-5">
                <a:latin typeface="Times New Roman"/>
                <a:cs typeface="Times New Roman"/>
              </a:rPr>
              <a:t>identified as key </a:t>
            </a:r>
            <a:r>
              <a:rPr dirty="0" sz="1200">
                <a:latin typeface="Times New Roman"/>
                <a:cs typeface="Times New Roman"/>
              </a:rPr>
              <a:t>to the </a:t>
            </a:r>
            <a:r>
              <a:rPr dirty="0" sz="1200" spc="-5">
                <a:latin typeface="Times New Roman"/>
                <a:cs typeface="Times New Roman"/>
              </a:rPr>
              <a:t>agency mission. This work would </a:t>
            </a:r>
            <a:r>
              <a:rPr dirty="0" sz="1200">
                <a:latin typeface="Times New Roman"/>
                <a:cs typeface="Times New Roman"/>
              </a:rPr>
              <a:t>need  to </a:t>
            </a:r>
            <a:r>
              <a:rPr dirty="0" sz="1200" spc="-5">
                <a:latin typeface="Times New Roman"/>
                <a:cs typeface="Times New Roman"/>
              </a:rPr>
              <a:t>exist enterprise- </a:t>
            </a:r>
            <a:r>
              <a:rPr dirty="0" sz="1200">
                <a:latin typeface="Times New Roman"/>
                <a:cs typeface="Times New Roman"/>
              </a:rPr>
              <a:t>or </a:t>
            </a:r>
            <a:r>
              <a:rPr dirty="0" sz="1200" spc="-5">
                <a:latin typeface="Times New Roman"/>
                <a:cs typeface="Times New Roman"/>
              </a:rPr>
              <a:t>agency-wide before </a:t>
            </a:r>
            <a:r>
              <a:rPr dirty="0" sz="1200">
                <a:latin typeface="Times New Roman"/>
                <a:cs typeface="Times New Roman"/>
              </a:rPr>
              <a:t>any </a:t>
            </a:r>
            <a:r>
              <a:rPr dirty="0" sz="1200" spc="-5">
                <a:latin typeface="Times New Roman"/>
                <a:cs typeface="Times New Roman"/>
              </a:rPr>
              <a:t>business process </a:t>
            </a:r>
            <a:r>
              <a:rPr dirty="0" sz="1200">
                <a:latin typeface="Times New Roman"/>
                <a:cs typeface="Times New Roman"/>
              </a:rPr>
              <a:t>could be </a:t>
            </a:r>
            <a:r>
              <a:rPr dirty="0" sz="1200" spc="-5">
                <a:latin typeface="Times New Roman"/>
                <a:cs typeface="Times New Roman"/>
              </a:rPr>
              <a:t>(re)designed with </a:t>
            </a:r>
            <a:r>
              <a:rPr dirty="0" sz="1200">
                <a:latin typeface="Times New Roman"/>
                <a:cs typeface="Times New Roman"/>
              </a:rPr>
              <a:t>a  </a:t>
            </a:r>
            <a:r>
              <a:rPr dirty="0" sz="1200" spc="-5">
                <a:latin typeface="Times New Roman"/>
                <a:cs typeface="Times New Roman"/>
              </a:rPr>
              <a:t>ZTA. These programs must </a:t>
            </a:r>
            <a:r>
              <a:rPr dirty="0" sz="1200">
                <a:latin typeface="Times New Roman"/>
                <a:cs typeface="Times New Roman"/>
              </a:rPr>
              <a:t>be </a:t>
            </a:r>
            <a:r>
              <a:rPr dirty="0" sz="1200" spc="-5">
                <a:latin typeface="Times New Roman"/>
                <a:cs typeface="Times New Roman"/>
              </a:rPr>
              <a:t>designed </a:t>
            </a:r>
            <a:r>
              <a:rPr dirty="0" sz="1200">
                <a:latin typeface="Times New Roman"/>
                <a:cs typeface="Times New Roman"/>
              </a:rPr>
              <a:t>to be </a:t>
            </a:r>
            <a:r>
              <a:rPr dirty="0" sz="1200" spc="-5">
                <a:latin typeface="Times New Roman"/>
                <a:cs typeface="Times New Roman"/>
              </a:rPr>
              <a:t>expandable and adaptable to </a:t>
            </a:r>
            <a:r>
              <a:rPr dirty="0" sz="1200">
                <a:latin typeface="Times New Roman"/>
                <a:cs typeface="Times New Roman"/>
              </a:rPr>
              <a:t>changes in the  </a:t>
            </a:r>
            <a:r>
              <a:rPr dirty="0" sz="1200" spc="-5">
                <a:latin typeface="Times New Roman"/>
                <a:cs typeface="Times New Roman"/>
              </a:rPr>
              <a:t>enterprise, not </a:t>
            </a:r>
            <a:r>
              <a:rPr dirty="0" sz="1200">
                <a:latin typeface="Times New Roman"/>
                <a:cs typeface="Times New Roman"/>
              </a:rPr>
              <a:t>only </a:t>
            </a:r>
            <a:r>
              <a:rPr dirty="0" sz="1200" spc="-5">
                <a:latin typeface="Times New Roman"/>
                <a:cs typeface="Times New Roman"/>
              </a:rPr>
              <a:t>when migrating </a:t>
            </a:r>
            <a:r>
              <a:rPr dirty="0" sz="1200">
                <a:latin typeface="Times New Roman"/>
                <a:cs typeface="Times New Roman"/>
              </a:rPr>
              <a:t>to </a:t>
            </a:r>
            <a:r>
              <a:rPr dirty="0" sz="1200" spc="-5">
                <a:latin typeface="Times New Roman"/>
                <a:cs typeface="Times New Roman"/>
              </a:rPr>
              <a:t>ZTA </a:t>
            </a:r>
            <a:r>
              <a:rPr dirty="0" sz="1200">
                <a:latin typeface="Times New Roman"/>
                <a:cs typeface="Times New Roman"/>
              </a:rPr>
              <a:t>but also </a:t>
            </a:r>
            <a:r>
              <a:rPr dirty="0" sz="1200" spc="-5">
                <a:latin typeface="Times New Roman"/>
                <a:cs typeface="Times New Roman"/>
              </a:rPr>
              <a:t>when accounting for </a:t>
            </a:r>
            <a:r>
              <a:rPr dirty="0" sz="1200">
                <a:latin typeface="Times New Roman"/>
                <a:cs typeface="Times New Roman"/>
              </a:rPr>
              <a:t>new </a:t>
            </a:r>
            <a:r>
              <a:rPr dirty="0" sz="1200" spc="-5">
                <a:latin typeface="Times New Roman"/>
                <a:cs typeface="Times New Roman"/>
              </a:rPr>
              <a:t>assets, services,  </a:t>
            </a:r>
            <a:r>
              <a:rPr dirty="0" sz="1200">
                <a:latin typeface="Times New Roman"/>
                <a:cs typeface="Times New Roman"/>
              </a:rPr>
              <a:t>and </a:t>
            </a:r>
            <a:r>
              <a:rPr dirty="0" sz="1200" spc="-5">
                <a:latin typeface="Times New Roman"/>
                <a:cs typeface="Times New Roman"/>
              </a:rPr>
              <a:t>business processes that become part </a:t>
            </a:r>
            <a:r>
              <a:rPr dirty="0" sz="1200">
                <a:latin typeface="Times New Roman"/>
                <a:cs typeface="Times New Roman"/>
              </a:rPr>
              <a:t>of the</a:t>
            </a:r>
            <a:r>
              <a:rPr dirty="0" sz="1200" spc="20">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lvl="2" marL="469900" indent="-457834">
              <a:lnSpc>
                <a:spcPct val="100000"/>
              </a:lnSpc>
              <a:spcBef>
                <a:spcPts val="1150"/>
              </a:spcBef>
              <a:buAutoNum type="arabicPeriod" startAt="3"/>
              <a:tabLst>
                <a:tab pos="469265" algn="l"/>
                <a:tab pos="470534" algn="l"/>
              </a:tabLst>
            </a:pPr>
            <a:r>
              <a:rPr dirty="0" sz="1100" spc="-5" b="1">
                <a:latin typeface="Arial"/>
                <a:cs typeface="Arial"/>
              </a:rPr>
              <a:t>Identify Key Processes and Evaluate Risks Associated with Executing</a:t>
            </a:r>
            <a:r>
              <a:rPr dirty="0" sz="1100" spc="105" b="1">
                <a:latin typeface="Arial"/>
                <a:cs typeface="Arial"/>
              </a:rPr>
              <a:t> </a:t>
            </a:r>
            <a:r>
              <a:rPr dirty="0" sz="1100" spc="-5" b="1">
                <a:latin typeface="Arial"/>
                <a:cs typeface="Arial"/>
              </a:rPr>
              <a:t>Process</a:t>
            </a:r>
            <a:endParaRPr sz="1100">
              <a:latin typeface="Arial"/>
              <a:cs typeface="Arial"/>
            </a:endParaRPr>
          </a:p>
          <a:p>
            <a:pPr lvl="2">
              <a:lnSpc>
                <a:spcPct val="100000"/>
              </a:lnSpc>
              <a:spcBef>
                <a:spcPts val="25"/>
              </a:spcBef>
              <a:buFont typeface="Arial"/>
              <a:buAutoNum type="arabicPeriod" startAt="3"/>
            </a:pPr>
            <a:endParaRPr sz="1050">
              <a:latin typeface="Arial"/>
              <a:cs typeface="Arial"/>
            </a:endParaRPr>
          </a:p>
          <a:p>
            <a:pPr marL="12700" marR="20320">
              <a:lnSpc>
                <a:spcPts val="1380"/>
              </a:lnSpc>
            </a:pPr>
            <a:r>
              <a:rPr dirty="0" sz="1200" spc="-5">
                <a:latin typeface="Times New Roman"/>
                <a:cs typeface="Times New Roman"/>
              </a:rPr>
              <a:t>The </a:t>
            </a:r>
            <a:r>
              <a:rPr dirty="0" sz="1200">
                <a:latin typeface="Times New Roman"/>
                <a:cs typeface="Times New Roman"/>
              </a:rPr>
              <a:t>third </a:t>
            </a:r>
            <a:r>
              <a:rPr dirty="0" sz="1200" spc="-5">
                <a:latin typeface="Times New Roman"/>
                <a:cs typeface="Times New Roman"/>
              </a:rPr>
              <a:t>inventory </a:t>
            </a:r>
            <a:r>
              <a:rPr dirty="0" sz="1200">
                <a:latin typeface="Times New Roman"/>
                <a:cs typeface="Times New Roman"/>
              </a:rPr>
              <a:t>that an agency </a:t>
            </a:r>
            <a:r>
              <a:rPr dirty="0" sz="1200" spc="-5">
                <a:latin typeface="Times New Roman"/>
                <a:cs typeface="Times New Roman"/>
              </a:rPr>
              <a:t>should undertake </a:t>
            </a:r>
            <a:r>
              <a:rPr dirty="0" sz="1200">
                <a:latin typeface="Times New Roman"/>
                <a:cs typeface="Times New Roman"/>
              </a:rPr>
              <a:t>is to </a:t>
            </a:r>
            <a:r>
              <a:rPr dirty="0" sz="1200" spc="-5">
                <a:latin typeface="Times New Roman"/>
                <a:cs typeface="Times New Roman"/>
              </a:rPr>
              <a:t>identify </a:t>
            </a:r>
            <a:r>
              <a:rPr dirty="0" sz="1200">
                <a:latin typeface="Times New Roman"/>
                <a:cs typeface="Times New Roman"/>
              </a:rPr>
              <a:t>and </a:t>
            </a:r>
            <a:r>
              <a:rPr dirty="0" sz="1200" spc="-5">
                <a:latin typeface="Times New Roman"/>
                <a:cs typeface="Times New Roman"/>
              </a:rPr>
              <a:t>rank </a:t>
            </a:r>
            <a:r>
              <a:rPr dirty="0" sz="1200">
                <a:latin typeface="Times New Roman"/>
                <a:cs typeface="Times New Roman"/>
              </a:rPr>
              <a:t>the </a:t>
            </a:r>
            <a:r>
              <a:rPr dirty="0" sz="1200" spc="-5">
                <a:latin typeface="Times New Roman"/>
                <a:cs typeface="Times New Roman"/>
              </a:rPr>
              <a:t>business  processes, data flows, and their relation </a:t>
            </a:r>
            <a:r>
              <a:rPr dirty="0" sz="1200">
                <a:latin typeface="Times New Roman"/>
                <a:cs typeface="Times New Roman"/>
              </a:rPr>
              <a:t>in the </a:t>
            </a:r>
            <a:r>
              <a:rPr dirty="0" sz="1200" spc="-5">
                <a:latin typeface="Times New Roman"/>
                <a:cs typeface="Times New Roman"/>
              </a:rPr>
              <a:t>missions </a:t>
            </a:r>
            <a:r>
              <a:rPr dirty="0" sz="1200">
                <a:latin typeface="Times New Roman"/>
                <a:cs typeface="Times New Roman"/>
              </a:rPr>
              <a:t>of the agency. </a:t>
            </a:r>
            <a:r>
              <a:rPr dirty="0" sz="1200" spc="-5">
                <a:latin typeface="Times New Roman"/>
                <a:cs typeface="Times New Roman"/>
              </a:rPr>
              <a:t>Business processes should  inform </a:t>
            </a:r>
            <a:r>
              <a:rPr dirty="0" sz="1200">
                <a:latin typeface="Times New Roman"/>
                <a:cs typeface="Times New Roman"/>
              </a:rPr>
              <a:t>the </a:t>
            </a:r>
            <a:r>
              <a:rPr dirty="0" sz="1200" spc="-5">
                <a:latin typeface="Times New Roman"/>
                <a:cs typeface="Times New Roman"/>
              </a:rPr>
              <a:t>circumstances </a:t>
            </a:r>
            <a:r>
              <a:rPr dirty="0" sz="1200">
                <a:latin typeface="Times New Roman"/>
                <a:cs typeface="Times New Roman"/>
              </a:rPr>
              <a:t>under </a:t>
            </a:r>
            <a:r>
              <a:rPr dirty="0" sz="1200" spc="-5">
                <a:latin typeface="Times New Roman"/>
                <a:cs typeface="Times New Roman"/>
              </a:rPr>
              <a:t>which resource access requests </a:t>
            </a:r>
            <a:r>
              <a:rPr dirty="0" sz="1200">
                <a:latin typeface="Times New Roman"/>
                <a:cs typeface="Times New Roman"/>
              </a:rPr>
              <a:t>are </a:t>
            </a:r>
            <a:r>
              <a:rPr dirty="0" sz="1200" spc="-5">
                <a:latin typeface="Times New Roman"/>
                <a:cs typeface="Times New Roman"/>
              </a:rPr>
              <a:t>granted </a:t>
            </a:r>
            <a:r>
              <a:rPr dirty="0" sz="1200">
                <a:latin typeface="Times New Roman"/>
                <a:cs typeface="Times New Roman"/>
              </a:rPr>
              <a:t>and </a:t>
            </a:r>
            <a:r>
              <a:rPr dirty="0" sz="1200" spc="-5">
                <a:latin typeface="Times New Roman"/>
                <a:cs typeface="Times New Roman"/>
              </a:rPr>
              <a:t>denied. An  enterprise may wish </a:t>
            </a:r>
            <a:r>
              <a:rPr dirty="0" sz="1200">
                <a:latin typeface="Times New Roman"/>
                <a:cs typeface="Times New Roman"/>
              </a:rPr>
              <a:t>to </a:t>
            </a:r>
            <a:r>
              <a:rPr dirty="0" sz="1200" spc="-5">
                <a:latin typeface="Times New Roman"/>
                <a:cs typeface="Times New Roman"/>
              </a:rPr>
              <a:t>start with </a:t>
            </a:r>
            <a:r>
              <a:rPr dirty="0" sz="1200">
                <a:latin typeface="Times New Roman"/>
                <a:cs typeface="Times New Roman"/>
              </a:rPr>
              <a:t>a </a:t>
            </a:r>
            <a:r>
              <a:rPr dirty="0" sz="1200" spc="-5">
                <a:latin typeface="Times New Roman"/>
                <a:cs typeface="Times New Roman"/>
              </a:rPr>
              <a:t>low-risk business process for </a:t>
            </a:r>
            <a:r>
              <a:rPr dirty="0" sz="1200">
                <a:latin typeface="Times New Roman"/>
                <a:cs typeface="Times New Roman"/>
              </a:rPr>
              <a:t>the </a:t>
            </a:r>
            <a:r>
              <a:rPr dirty="0" sz="1200" spc="-5">
                <a:latin typeface="Times New Roman"/>
                <a:cs typeface="Times New Roman"/>
              </a:rPr>
              <a:t>first transition </a:t>
            </a:r>
            <a:r>
              <a:rPr dirty="0" sz="1200">
                <a:latin typeface="Times New Roman"/>
                <a:cs typeface="Times New Roman"/>
              </a:rPr>
              <a:t>to </a:t>
            </a:r>
            <a:r>
              <a:rPr dirty="0" sz="1200" spc="-5">
                <a:latin typeface="Times New Roman"/>
                <a:cs typeface="Times New Roman"/>
              </a:rPr>
              <a:t>ZTA </a:t>
            </a:r>
            <a:r>
              <a:rPr dirty="0" sz="1200">
                <a:latin typeface="Times New Roman"/>
                <a:cs typeface="Times New Roman"/>
              </a:rPr>
              <a:t>as  </a:t>
            </a:r>
            <a:r>
              <a:rPr dirty="0" sz="1200" spc="-5">
                <a:latin typeface="Times New Roman"/>
                <a:cs typeface="Times New Roman"/>
              </a:rPr>
              <a:t>disruptions will likely not negatively impact </a:t>
            </a:r>
            <a:r>
              <a:rPr dirty="0" sz="1200">
                <a:latin typeface="Times New Roman"/>
                <a:cs typeface="Times New Roman"/>
              </a:rPr>
              <a:t>the </a:t>
            </a:r>
            <a:r>
              <a:rPr dirty="0" sz="1200" spc="-5">
                <a:latin typeface="Times New Roman"/>
                <a:cs typeface="Times New Roman"/>
              </a:rPr>
              <a:t>entire organization. Once </a:t>
            </a:r>
            <a:r>
              <a:rPr dirty="0" sz="1200">
                <a:latin typeface="Times New Roman"/>
                <a:cs typeface="Times New Roman"/>
              </a:rPr>
              <a:t>enough </a:t>
            </a:r>
            <a:r>
              <a:rPr dirty="0" sz="1200" spc="-5">
                <a:latin typeface="Times New Roman"/>
                <a:cs typeface="Times New Roman"/>
              </a:rPr>
              <a:t>experience </a:t>
            </a:r>
            <a:r>
              <a:rPr dirty="0" sz="1200">
                <a:latin typeface="Times New Roman"/>
                <a:cs typeface="Times New Roman"/>
              </a:rPr>
              <a:t>is  gained, </a:t>
            </a:r>
            <a:r>
              <a:rPr dirty="0" sz="1200" spc="-5">
                <a:latin typeface="Times New Roman"/>
                <a:cs typeface="Times New Roman"/>
              </a:rPr>
              <a:t>more critical business processes </a:t>
            </a:r>
            <a:r>
              <a:rPr dirty="0" sz="1200">
                <a:latin typeface="Times New Roman"/>
                <a:cs typeface="Times New Roman"/>
              </a:rPr>
              <a:t>can </a:t>
            </a:r>
            <a:r>
              <a:rPr dirty="0" sz="1200" spc="-5">
                <a:latin typeface="Times New Roman"/>
                <a:cs typeface="Times New Roman"/>
              </a:rPr>
              <a:t>become</a:t>
            </a:r>
            <a:r>
              <a:rPr dirty="0" sz="1200" spc="20">
                <a:latin typeface="Times New Roman"/>
                <a:cs typeface="Times New Roman"/>
              </a:rPr>
              <a:t> </a:t>
            </a:r>
            <a:r>
              <a:rPr dirty="0" sz="1200" spc="-5">
                <a:latin typeface="Times New Roman"/>
                <a:cs typeface="Times New Roman"/>
              </a:rPr>
              <a:t>candidates.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2700">
              <a:lnSpc>
                <a:spcPts val="1380"/>
              </a:lnSpc>
            </a:pPr>
            <a:r>
              <a:rPr dirty="0" sz="1200" spc="-5">
                <a:latin typeface="Times New Roman"/>
                <a:cs typeface="Times New Roman"/>
              </a:rPr>
              <a:t>Business processes </a:t>
            </a:r>
            <a:r>
              <a:rPr dirty="0" sz="1200">
                <a:latin typeface="Times New Roman"/>
                <a:cs typeface="Times New Roman"/>
              </a:rPr>
              <a:t>that </a:t>
            </a:r>
            <a:r>
              <a:rPr dirty="0" sz="1200" spc="-5">
                <a:latin typeface="Times New Roman"/>
                <a:cs typeface="Times New Roman"/>
              </a:rPr>
              <a:t>utilize cloud-based resources </a:t>
            </a:r>
            <a:r>
              <a:rPr dirty="0" sz="1200">
                <a:latin typeface="Times New Roman"/>
                <a:cs typeface="Times New Roman"/>
              </a:rPr>
              <a:t>or are </a:t>
            </a:r>
            <a:r>
              <a:rPr dirty="0" sz="1200" spc="-5">
                <a:latin typeface="Times New Roman"/>
                <a:cs typeface="Times New Roman"/>
              </a:rPr>
              <a:t>used </a:t>
            </a:r>
            <a:r>
              <a:rPr dirty="0" sz="1200">
                <a:latin typeface="Times New Roman"/>
                <a:cs typeface="Times New Roman"/>
              </a:rPr>
              <a:t>by </a:t>
            </a:r>
            <a:r>
              <a:rPr dirty="0" sz="1200" spc="-5">
                <a:latin typeface="Times New Roman"/>
                <a:cs typeface="Times New Roman"/>
              </a:rPr>
              <a:t>remote workers are often  </a:t>
            </a:r>
            <a:r>
              <a:rPr dirty="0" sz="1200">
                <a:latin typeface="Times New Roman"/>
                <a:cs typeface="Times New Roman"/>
              </a:rPr>
              <a:t>good </a:t>
            </a:r>
            <a:r>
              <a:rPr dirty="0" sz="1200" spc="-5">
                <a:latin typeface="Times New Roman"/>
                <a:cs typeface="Times New Roman"/>
              </a:rPr>
              <a:t>candidates for ZTA </a:t>
            </a:r>
            <a:r>
              <a:rPr dirty="0" sz="1200">
                <a:latin typeface="Times New Roman"/>
                <a:cs typeface="Times New Roman"/>
              </a:rPr>
              <a:t>and </a:t>
            </a:r>
            <a:r>
              <a:rPr dirty="0" sz="1200" spc="-5">
                <a:latin typeface="Times New Roman"/>
                <a:cs typeface="Times New Roman"/>
              </a:rPr>
              <a:t>would likely </a:t>
            </a:r>
            <a:r>
              <a:rPr dirty="0" sz="1200">
                <a:latin typeface="Times New Roman"/>
                <a:cs typeface="Times New Roman"/>
              </a:rPr>
              <a:t>see </a:t>
            </a:r>
            <a:r>
              <a:rPr dirty="0" sz="1200" spc="-5">
                <a:latin typeface="Times New Roman"/>
                <a:cs typeface="Times New Roman"/>
              </a:rPr>
              <a:t>improvements </a:t>
            </a:r>
            <a:r>
              <a:rPr dirty="0" sz="1200">
                <a:latin typeface="Times New Roman"/>
                <a:cs typeface="Times New Roman"/>
              </a:rPr>
              <a:t>to </a:t>
            </a:r>
            <a:r>
              <a:rPr dirty="0" sz="1200" spc="-5">
                <a:latin typeface="Times New Roman"/>
                <a:cs typeface="Times New Roman"/>
              </a:rPr>
              <a:t>availability </a:t>
            </a:r>
            <a:r>
              <a:rPr dirty="0" sz="1200">
                <a:latin typeface="Times New Roman"/>
                <a:cs typeface="Times New Roman"/>
              </a:rPr>
              <a:t>and </a:t>
            </a:r>
            <a:r>
              <a:rPr dirty="0" sz="1200" spc="-5">
                <a:latin typeface="Times New Roman"/>
                <a:cs typeface="Times New Roman"/>
              </a:rPr>
              <a:t>security. Rather  </a:t>
            </a:r>
            <a:r>
              <a:rPr dirty="0" sz="1200">
                <a:latin typeface="Times New Roman"/>
                <a:cs typeface="Times New Roman"/>
              </a:rPr>
              <a:t>than </a:t>
            </a:r>
            <a:r>
              <a:rPr dirty="0" sz="1200" spc="-5">
                <a:latin typeface="Times New Roman"/>
                <a:cs typeface="Times New Roman"/>
              </a:rPr>
              <a:t>project </a:t>
            </a:r>
            <a:r>
              <a:rPr dirty="0" sz="1200">
                <a:latin typeface="Times New Roman"/>
                <a:cs typeface="Times New Roman"/>
              </a:rPr>
              <a:t>the </a:t>
            </a:r>
            <a:r>
              <a:rPr dirty="0" sz="1200" spc="-5">
                <a:latin typeface="Times New Roman"/>
                <a:cs typeface="Times New Roman"/>
              </a:rPr>
              <a:t>enterprise perimeter into </a:t>
            </a:r>
            <a:r>
              <a:rPr dirty="0" sz="1200">
                <a:latin typeface="Times New Roman"/>
                <a:cs typeface="Times New Roman"/>
              </a:rPr>
              <a:t>the </a:t>
            </a:r>
            <a:r>
              <a:rPr dirty="0" sz="1200" spc="-5">
                <a:latin typeface="Times New Roman"/>
                <a:cs typeface="Times New Roman"/>
              </a:rPr>
              <a:t>cloud or </a:t>
            </a:r>
            <a:r>
              <a:rPr dirty="0" sz="1200">
                <a:latin typeface="Times New Roman"/>
                <a:cs typeface="Times New Roman"/>
              </a:rPr>
              <a:t>bring </a:t>
            </a:r>
            <a:r>
              <a:rPr dirty="0" sz="1200" spc="-5">
                <a:latin typeface="Times New Roman"/>
                <a:cs typeface="Times New Roman"/>
              </a:rPr>
              <a:t>clients </a:t>
            </a:r>
            <a:r>
              <a:rPr dirty="0" sz="1200">
                <a:latin typeface="Times New Roman"/>
                <a:cs typeface="Times New Roman"/>
              </a:rPr>
              <a:t>into </a:t>
            </a:r>
            <a:r>
              <a:rPr dirty="0" sz="1200" spc="-5">
                <a:latin typeface="Times New Roman"/>
                <a:cs typeface="Times New Roman"/>
              </a:rPr>
              <a:t>the enterprise network  </a:t>
            </a:r>
            <a:r>
              <a:rPr dirty="0" sz="1200">
                <a:latin typeface="Times New Roman"/>
                <a:cs typeface="Times New Roman"/>
              </a:rPr>
              <a:t>via a </a:t>
            </a:r>
            <a:r>
              <a:rPr dirty="0" sz="1200" spc="-5">
                <a:latin typeface="Times New Roman"/>
                <a:cs typeface="Times New Roman"/>
              </a:rPr>
              <a:t>VPN, enterprise clients </a:t>
            </a:r>
            <a:r>
              <a:rPr dirty="0" sz="1200">
                <a:latin typeface="Times New Roman"/>
                <a:cs typeface="Times New Roman"/>
              </a:rPr>
              <a:t>can </a:t>
            </a:r>
            <a:r>
              <a:rPr dirty="0" sz="1200" spc="-5">
                <a:latin typeface="Times New Roman"/>
                <a:cs typeface="Times New Roman"/>
              </a:rPr>
              <a:t>request cloud services directly. The enterprise’s PEPs ensure  </a:t>
            </a:r>
            <a:r>
              <a:rPr dirty="0" sz="1200">
                <a:latin typeface="Times New Roman"/>
                <a:cs typeface="Times New Roman"/>
              </a:rPr>
              <a:t>that </a:t>
            </a:r>
            <a:r>
              <a:rPr dirty="0" sz="1200" spc="-5">
                <a:latin typeface="Times New Roman"/>
                <a:cs typeface="Times New Roman"/>
              </a:rPr>
              <a:t>enterprise policies are followed </a:t>
            </a:r>
            <a:r>
              <a:rPr dirty="0" sz="1200">
                <a:latin typeface="Times New Roman"/>
                <a:cs typeface="Times New Roman"/>
              </a:rPr>
              <a:t>before </a:t>
            </a:r>
            <a:r>
              <a:rPr dirty="0" sz="1200" spc="-5">
                <a:latin typeface="Times New Roman"/>
                <a:cs typeface="Times New Roman"/>
              </a:rPr>
              <a:t>resource access </a:t>
            </a:r>
            <a:r>
              <a:rPr dirty="0" sz="1200">
                <a:latin typeface="Times New Roman"/>
                <a:cs typeface="Times New Roman"/>
              </a:rPr>
              <a:t>is granted to a </a:t>
            </a:r>
            <a:r>
              <a:rPr dirty="0" sz="1200" spc="-5">
                <a:latin typeface="Times New Roman"/>
                <a:cs typeface="Times New Roman"/>
              </a:rPr>
              <a:t>client. Planners should  </a:t>
            </a:r>
            <a:r>
              <a:rPr dirty="0" sz="1200">
                <a:latin typeface="Times New Roman"/>
                <a:cs typeface="Times New Roman"/>
              </a:rPr>
              <a:t>also </a:t>
            </a:r>
            <a:r>
              <a:rPr dirty="0" sz="1200" spc="-5">
                <a:latin typeface="Times New Roman"/>
                <a:cs typeface="Times New Roman"/>
              </a:rPr>
              <a:t>consider potential tradeoffs </a:t>
            </a:r>
            <a:r>
              <a:rPr dirty="0" sz="1200">
                <a:latin typeface="Times New Roman"/>
                <a:cs typeface="Times New Roman"/>
              </a:rPr>
              <a:t>in </a:t>
            </a:r>
            <a:r>
              <a:rPr dirty="0" sz="1200" spc="-5">
                <a:latin typeface="Times New Roman"/>
                <a:cs typeface="Times New Roman"/>
              </a:rPr>
              <a:t>performance, </a:t>
            </a:r>
            <a:r>
              <a:rPr dirty="0" sz="1200">
                <a:latin typeface="Times New Roman"/>
                <a:cs typeface="Times New Roman"/>
              </a:rPr>
              <a:t>user </a:t>
            </a:r>
            <a:r>
              <a:rPr dirty="0" sz="1200" spc="-5">
                <a:latin typeface="Times New Roman"/>
                <a:cs typeface="Times New Roman"/>
              </a:rPr>
              <a:t>experience, </a:t>
            </a:r>
            <a:r>
              <a:rPr dirty="0" sz="1200">
                <a:latin typeface="Times New Roman"/>
                <a:cs typeface="Times New Roman"/>
              </a:rPr>
              <a:t>and </a:t>
            </a:r>
            <a:r>
              <a:rPr dirty="0" sz="1200" spc="-5">
                <a:latin typeface="Times New Roman"/>
                <a:cs typeface="Times New Roman"/>
              </a:rPr>
              <a:t>possible increased  workflow fragility that </a:t>
            </a:r>
            <a:r>
              <a:rPr dirty="0" sz="1200">
                <a:latin typeface="Times New Roman"/>
                <a:cs typeface="Times New Roman"/>
              </a:rPr>
              <a:t>may </a:t>
            </a:r>
            <a:r>
              <a:rPr dirty="0" sz="1200" spc="-5">
                <a:latin typeface="Times New Roman"/>
                <a:cs typeface="Times New Roman"/>
              </a:rPr>
              <a:t>occur when implementing ZTA for </a:t>
            </a:r>
            <a:r>
              <a:rPr dirty="0" sz="1200">
                <a:latin typeface="Times New Roman"/>
                <a:cs typeface="Times New Roman"/>
              </a:rPr>
              <a:t>a </a:t>
            </a:r>
            <a:r>
              <a:rPr dirty="0" sz="1200" spc="-5">
                <a:latin typeface="Times New Roman"/>
                <a:cs typeface="Times New Roman"/>
              </a:rPr>
              <a:t>given </a:t>
            </a:r>
            <a:r>
              <a:rPr dirty="0" sz="1200">
                <a:latin typeface="Times New Roman"/>
                <a:cs typeface="Times New Roman"/>
              </a:rPr>
              <a:t>business</a:t>
            </a:r>
            <a:r>
              <a:rPr dirty="0" sz="1200" spc="85">
                <a:latin typeface="Times New Roman"/>
                <a:cs typeface="Times New Roman"/>
              </a:rPr>
              <a:t> </a:t>
            </a:r>
            <a:r>
              <a:rPr dirty="0" sz="1200" spc="-5">
                <a:latin typeface="Times New Roman"/>
                <a:cs typeface="Times New Roman"/>
              </a:rPr>
              <a:t>process.</a:t>
            </a:r>
            <a:endParaRPr sz="1200">
              <a:latin typeface="Times New Roman"/>
              <a:cs typeface="Times New Roman"/>
            </a:endParaRPr>
          </a:p>
          <a:p>
            <a:pPr lvl="2" marL="469900" indent="-457834">
              <a:lnSpc>
                <a:spcPct val="100000"/>
              </a:lnSpc>
              <a:spcBef>
                <a:spcPts val="1115"/>
              </a:spcBef>
              <a:buAutoNum type="arabicPeriod" startAt="4"/>
              <a:tabLst>
                <a:tab pos="469265" algn="l"/>
                <a:tab pos="470534" algn="l"/>
              </a:tabLst>
            </a:pPr>
            <a:r>
              <a:rPr dirty="0" sz="1100" spc="-5" b="1">
                <a:latin typeface="Arial"/>
                <a:cs typeface="Arial"/>
              </a:rPr>
              <a:t>Formulating Policies for the </a:t>
            </a:r>
            <a:r>
              <a:rPr dirty="0" sz="1100" b="1">
                <a:latin typeface="Arial"/>
                <a:cs typeface="Arial"/>
              </a:rPr>
              <a:t>ZTA </a:t>
            </a:r>
            <a:r>
              <a:rPr dirty="0" sz="1100" spc="-5" b="1">
                <a:latin typeface="Arial"/>
                <a:cs typeface="Arial"/>
              </a:rPr>
              <a:t>Candidate</a:t>
            </a:r>
            <a:endParaRPr sz="1100">
              <a:latin typeface="Arial"/>
              <a:cs typeface="Arial"/>
            </a:endParaRPr>
          </a:p>
          <a:p>
            <a:pPr>
              <a:lnSpc>
                <a:spcPct val="100000"/>
              </a:lnSpc>
              <a:spcBef>
                <a:spcPts val="20"/>
              </a:spcBef>
            </a:pPr>
            <a:endParaRPr sz="1050">
              <a:latin typeface="Arial"/>
              <a:cs typeface="Arial"/>
            </a:endParaRPr>
          </a:p>
          <a:p>
            <a:pPr algn="just" marL="12700" marR="55244">
              <a:lnSpc>
                <a:spcPts val="1380"/>
              </a:lnSpc>
            </a:pPr>
            <a:r>
              <a:rPr dirty="0" sz="1200" spc="-5">
                <a:latin typeface="Times New Roman"/>
                <a:cs typeface="Times New Roman"/>
              </a:rPr>
              <a:t>The </a:t>
            </a:r>
            <a:r>
              <a:rPr dirty="0" sz="1200">
                <a:latin typeface="Times New Roman"/>
                <a:cs typeface="Times New Roman"/>
              </a:rPr>
              <a:t>process of </a:t>
            </a:r>
            <a:r>
              <a:rPr dirty="0" sz="1200" spc="-5">
                <a:latin typeface="Times New Roman"/>
                <a:cs typeface="Times New Roman"/>
              </a:rPr>
              <a:t>identifying </a:t>
            </a:r>
            <a:r>
              <a:rPr dirty="0" sz="1200">
                <a:latin typeface="Times New Roman"/>
                <a:cs typeface="Times New Roman"/>
              </a:rPr>
              <a:t>a </a:t>
            </a:r>
            <a:r>
              <a:rPr dirty="0" sz="1200" spc="-5">
                <a:latin typeface="Times New Roman"/>
                <a:cs typeface="Times New Roman"/>
              </a:rPr>
              <a:t>candidate service </a:t>
            </a:r>
            <a:r>
              <a:rPr dirty="0" sz="1200">
                <a:latin typeface="Times New Roman"/>
                <a:cs typeface="Times New Roman"/>
              </a:rPr>
              <a:t>or business </a:t>
            </a:r>
            <a:r>
              <a:rPr dirty="0" sz="1200" spc="-5">
                <a:latin typeface="Times New Roman"/>
                <a:cs typeface="Times New Roman"/>
              </a:rPr>
              <a:t>workflow depends </a:t>
            </a:r>
            <a:r>
              <a:rPr dirty="0" sz="1200">
                <a:latin typeface="Times New Roman"/>
                <a:cs typeface="Times New Roman"/>
              </a:rPr>
              <a:t>on </a:t>
            </a:r>
            <a:r>
              <a:rPr dirty="0" sz="1200" spc="-5">
                <a:latin typeface="Times New Roman"/>
                <a:cs typeface="Times New Roman"/>
              </a:rPr>
              <a:t>several factors:  </a:t>
            </a:r>
            <a:r>
              <a:rPr dirty="0" sz="1200">
                <a:latin typeface="Times New Roman"/>
                <a:cs typeface="Times New Roman"/>
              </a:rPr>
              <a:t>the </a:t>
            </a:r>
            <a:r>
              <a:rPr dirty="0" sz="1200" spc="-5">
                <a:latin typeface="Times New Roman"/>
                <a:cs typeface="Times New Roman"/>
              </a:rPr>
              <a:t>importance </a:t>
            </a:r>
            <a:r>
              <a:rPr dirty="0" sz="1200">
                <a:latin typeface="Times New Roman"/>
                <a:cs typeface="Times New Roman"/>
              </a:rPr>
              <a:t>of </a:t>
            </a:r>
            <a:r>
              <a:rPr dirty="0" sz="1200" spc="-5">
                <a:latin typeface="Times New Roman"/>
                <a:cs typeface="Times New Roman"/>
              </a:rPr>
              <a:t>the process </a:t>
            </a:r>
            <a:r>
              <a:rPr dirty="0" sz="1200">
                <a:latin typeface="Times New Roman"/>
                <a:cs typeface="Times New Roman"/>
              </a:rPr>
              <a:t>to the </a:t>
            </a:r>
            <a:r>
              <a:rPr dirty="0" sz="1200" spc="-5">
                <a:latin typeface="Times New Roman"/>
                <a:cs typeface="Times New Roman"/>
              </a:rPr>
              <a:t>organization, </a:t>
            </a:r>
            <a:r>
              <a:rPr dirty="0" sz="1200">
                <a:latin typeface="Times New Roman"/>
                <a:cs typeface="Times New Roman"/>
              </a:rPr>
              <a:t>the group of </a:t>
            </a:r>
            <a:r>
              <a:rPr dirty="0" sz="1200" spc="-5">
                <a:latin typeface="Times New Roman"/>
                <a:cs typeface="Times New Roman"/>
              </a:rPr>
              <a:t>subjects affected, </a:t>
            </a:r>
            <a:r>
              <a:rPr dirty="0" sz="1200">
                <a:latin typeface="Times New Roman"/>
                <a:cs typeface="Times New Roman"/>
              </a:rPr>
              <a:t>and </a:t>
            </a:r>
            <a:r>
              <a:rPr dirty="0" sz="1200" spc="-5">
                <a:latin typeface="Times New Roman"/>
                <a:cs typeface="Times New Roman"/>
              </a:rPr>
              <a:t>the current  state </a:t>
            </a:r>
            <a:r>
              <a:rPr dirty="0" sz="1200">
                <a:latin typeface="Times New Roman"/>
                <a:cs typeface="Times New Roman"/>
              </a:rPr>
              <a:t>of </a:t>
            </a:r>
            <a:r>
              <a:rPr dirty="0" sz="1200" spc="-5">
                <a:latin typeface="Times New Roman"/>
                <a:cs typeface="Times New Roman"/>
              </a:rPr>
              <a:t>resources </a:t>
            </a:r>
            <a:r>
              <a:rPr dirty="0" sz="1200">
                <a:latin typeface="Times New Roman"/>
                <a:cs typeface="Times New Roman"/>
              </a:rPr>
              <a:t>used </a:t>
            </a:r>
            <a:r>
              <a:rPr dirty="0" sz="1200" spc="-5">
                <a:latin typeface="Times New Roman"/>
                <a:cs typeface="Times New Roman"/>
              </a:rPr>
              <a:t>for </a:t>
            </a:r>
            <a:r>
              <a:rPr dirty="0" sz="1200">
                <a:latin typeface="Times New Roman"/>
                <a:cs typeface="Times New Roman"/>
              </a:rPr>
              <a:t>the </a:t>
            </a:r>
            <a:r>
              <a:rPr dirty="0" sz="1200" spc="-5">
                <a:latin typeface="Times New Roman"/>
                <a:cs typeface="Times New Roman"/>
              </a:rPr>
              <a:t>workflow. The value </a:t>
            </a:r>
            <a:r>
              <a:rPr dirty="0" sz="1200">
                <a:latin typeface="Times New Roman"/>
                <a:cs typeface="Times New Roman"/>
              </a:rPr>
              <a:t>of the </a:t>
            </a:r>
            <a:r>
              <a:rPr dirty="0" sz="1200" spc="-5">
                <a:latin typeface="Times New Roman"/>
                <a:cs typeface="Times New Roman"/>
              </a:rPr>
              <a:t>asset </a:t>
            </a:r>
            <a:r>
              <a:rPr dirty="0" sz="1200">
                <a:latin typeface="Times New Roman"/>
                <a:cs typeface="Times New Roman"/>
              </a:rPr>
              <a:t>or </a:t>
            </a:r>
            <a:r>
              <a:rPr dirty="0" sz="1200" spc="-5">
                <a:latin typeface="Times New Roman"/>
                <a:cs typeface="Times New Roman"/>
              </a:rPr>
              <a:t>workflow </a:t>
            </a:r>
            <a:r>
              <a:rPr dirty="0" sz="1200">
                <a:latin typeface="Times New Roman"/>
                <a:cs typeface="Times New Roman"/>
              </a:rPr>
              <a:t>based on risk to the  asset </a:t>
            </a:r>
            <a:r>
              <a:rPr dirty="0" sz="1200" spc="-5">
                <a:latin typeface="Times New Roman"/>
                <a:cs typeface="Times New Roman"/>
              </a:rPr>
              <a:t>or workflow </a:t>
            </a:r>
            <a:r>
              <a:rPr dirty="0" sz="1200">
                <a:latin typeface="Times New Roman"/>
                <a:cs typeface="Times New Roman"/>
              </a:rPr>
              <a:t>can </a:t>
            </a:r>
            <a:r>
              <a:rPr dirty="0" sz="1200" spc="-5">
                <a:latin typeface="Times New Roman"/>
                <a:cs typeface="Times New Roman"/>
              </a:rPr>
              <a:t>be evaluated </a:t>
            </a:r>
            <a:r>
              <a:rPr dirty="0" sz="1200">
                <a:latin typeface="Times New Roman"/>
                <a:cs typeface="Times New Roman"/>
              </a:rPr>
              <a:t>using the </a:t>
            </a:r>
            <a:r>
              <a:rPr dirty="0" sz="1200" spc="-5">
                <a:latin typeface="Times New Roman"/>
                <a:cs typeface="Times New Roman"/>
              </a:rPr>
              <a:t>NIST Risk Management Framework</a:t>
            </a:r>
            <a:r>
              <a:rPr dirty="0" sz="1200" spc="80">
                <a:latin typeface="Times New Roman"/>
                <a:cs typeface="Times New Roman"/>
              </a:rPr>
              <a:t> </a:t>
            </a:r>
            <a:r>
              <a:rPr dirty="0" sz="1200" spc="-5">
                <a:latin typeface="Times New Roman"/>
                <a:cs typeface="Times New Roman"/>
              </a:rPr>
              <a:t>[SP800-37].</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After the asset </a:t>
            </a:r>
            <a:r>
              <a:rPr dirty="0" sz="1200">
                <a:latin typeface="Times New Roman"/>
                <a:cs typeface="Times New Roman"/>
              </a:rPr>
              <a:t>or </a:t>
            </a:r>
            <a:r>
              <a:rPr dirty="0" sz="1200" spc="-5">
                <a:latin typeface="Times New Roman"/>
                <a:cs typeface="Times New Roman"/>
              </a:rPr>
              <a:t>workflow </a:t>
            </a:r>
            <a:r>
              <a:rPr dirty="0" sz="1200">
                <a:latin typeface="Times New Roman"/>
                <a:cs typeface="Times New Roman"/>
              </a:rPr>
              <a:t>is </a:t>
            </a:r>
            <a:r>
              <a:rPr dirty="0" sz="1200" spc="-5">
                <a:latin typeface="Times New Roman"/>
                <a:cs typeface="Times New Roman"/>
              </a:rPr>
              <a:t>identified, identify </a:t>
            </a:r>
            <a:r>
              <a:rPr dirty="0" sz="1200">
                <a:latin typeface="Times New Roman"/>
                <a:cs typeface="Times New Roman"/>
              </a:rPr>
              <a:t>all </a:t>
            </a:r>
            <a:r>
              <a:rPr dirty="0" sz="1200" spc="-5">
                <a:latin typeface="Times New Roman"/>
                <a:cs typeface="Times New Roman"/>
              </a:rPr>
              <a:t>upstream resources (e.g., </a:t>
            </a:r>
            <a:r>
              <a:rPr dirty="0" sz="1200">
                <a:latin typeface="Times New Roman"/>
                <a:cs typeface="Times New Roman"/>
              </a:rPr>
              <a:t>ID </a:t>
            </a:r>
            <a:r>
              <a:rPr dirty="0" sz="1200" spc="-5">
                <a:latin typeface="Times New Roman"/>
                <a:cs typeface="Times New Roman"/>
              </a:rPr>
              <a:t>management  systems, databases, micro-services), downstream resources (e.g., </a:t>
            </a:r>
            <a:r>
              <a:rPr dirty="0" sz="1200">
                <a:latin typeface="Times New Roman"/>
                <a:cs typeface="Times New Roman"/>
              </a:rPr>
              <a:t>logging, </a:t>
            </a:r>
            <a:r>
              <a:rPr dirty="0" sz="1200" spc="-5">
                <a:latin typeface="Times New Roman"/>
                <a:cs typeface="Times New Roman"/>
              </a:rPr>
              <a:t>security monitoring),  </a:t>
            </a:r>
            <a:r>
              <a:rPr dirty="0" sz="1200">
                <a:latin typeface="Times New Roman"/>
                <a:cs typeface="Times New Roman"/>
              </a:rPr>
              <a:t>and </a:t>
            </a:r>
            <a:r>
              <a:rPr dirty="0" sz="1200" spc="-5">
                <a:latin typeface="Times New Roman"/>
                <a:cs typeface="Times New Roman"/>
              </a:rPr>
              <a:t>entities </a:t>
            </a:r>
            <a:r>
              <a:rPr dirty="0" sz="1200">
                <a:latin typeface="Times New Roman"/>
                <a:cs typeface="Times New Roman"/>
              </a:rPr>
              <a:t>(e.g., </a:t>
            </a:r>
            <a:r>
              <a:rPr dirty="0" sz="1200" spc="-5">
                <a:latin typeface="Times New Roman"/>
                <a:cs typeface="Times New Roman"/>
              </a:rPr>
              <a:t>subjects, service accounts) </a:t>
            </a:r>
            <a:r>
              <a:rPr dirty="0" sz="1200">
                <a:latin typeface="Times New Roman"/>
                <a:cs typeface="Times New Roman"/>
              </a:rPr>
              <a:t>that are used </a:t>
            </a:r>
            <a:r>
              <a:rPr dirty="0" sz="1200" spc="-5">
                <a:latin typeface="Times New Roman"/>
                <a:cs typeface="Times New Roman"/>
              </a:rPr>
              <a:t>or affected </a:t>
            </a:r>
            <a:r>
              <a:rPr dirty="0" sz="1200">
                <a:latin typeface="Times New Roman"/>
                <a:cs typeface="Times New Roman"/>
              </a:rPr>
              <a:t>by </a:t>
            </a:r>
            <a:r>
              <a:rPr dirty="0" sz="1200" spc="-5">
                <a:latin typeface="Times New Roman"/>
                <a:cs typeface="Times New Roman"/>
              </a:rPr>
              <a:t>the workflow. This </a:t>
            </a:r>
            <a:r>
              <a:rPr dirty="0" sz="1200">
                <a:latin typeface="Times New Roman"/>
                <a:cs typeface="Times New Roman"/>
              </a:rPr>
              <a:t>may  </a:t>
            </a:r>
            <a:r>
              <a:rPr dirty="0" sz="1200" spc="-5">
                <a:latin typeface="Times New Roman"/>
                <a:cs typeface="Times New Roman"/>
              </a:rPr>
              <a:t>influence the candidate </a:t>
            </a:r>
            <a:r>
              <a:rPr dirty="0" sz="1200">
                <a:latin typeface="Times New Roman"/>
                <a:cs typeface="Times New Roman"/>
              </a:rPr>
              <a:t>choice </a:t>
            </a:r>
            <a:r>
              <a:rPr dirty="0" sz="1200" spc="-5">
                <a:latin typeface="Times New Roman"/>
                <a:cs typeface="Times New Roman"/>
              </a:rPr>
              <a:t>as </a:t>
            </a:r>
            <a:r>
              <a:rPr dirty="0" sz="1200">
                <a:latin typeface="Times New Roman"/>
                <a:cs typeface="Times New Roman"/>
              </a:rPr>
              <a:t>a </a:t>
            </a:r>
            <a:r>
              <a:rPr dirty="0" sz="1200" spc="-5">
                <a:latin typeface="Times New Roman"/>
                <a:cs typeface="Times New Roman"/>
              </a:rPr>
              <a:t>first migration </a:t>
            </a:r>
            <a:r>
              <a:rPr dirty="0" sz="1200">
                <a:latin typeface="Times New Roman"/>
                <a:cs typeface="Times New Roman"/>
              </a:rPr>
              <a:t>to </a:t>
            </a:r>
            <a:r>
              <a:rPr dirty="0" sz="1200" spc="-5">
                <a:latin typeface="Times New Roman"/>
                <a:cs typeface="Times New Roman"/>
              </a:rPr>
              <a:t>ZTA. </a:t>
            </a:r>
            <a:r>
              <a:rPr dirty="0" sz="1200">
                <a:latin typeface="Times New Roman"/>
                <a:cs typeface="Times New Roman"/>
              </a:rPr>
              <a:t>An </a:t>
            </a:r>
            <a:r>
              <a:rPr dirty="0" sz="1200" spc="-5">
                <a:latin typeface="Times New Roman"/>
                <a:cs typeface="Times New Roman"/>
              </a:rPr>
              <a:t>application/service used </a:t>
            </a:r>
            <a:r>
              <a:rPr dirty="0" sz="1200">
                <a:latin typeface="Times New Roman"/>
                <a:cs typeface="Times New Roman"/>
              </a:rPr>
              <a:t>by an  </a:t>
            </a:r>
            <a:r>
              <a:rPr dirty="0" sz="1200" spc="-5">
                <a:latin typeface="Times New Roman"/>
                <a:cs typeface="Times New Roman"/>
              </a:rPr>
              <a:t>identified subset </a:t>
            </a:r>
            <a:r>
              <a:rPr dirty="0" sz="1200">
                <a:latin typeface="Times New Roman"/>
                <a:cs typeface="Times New Roman"/>
              </a:rPr>
              <a:t>of </a:t>
            </a:r>
            <a:r>
              <a:rPr dirty="0" sz="1200" spc="-5">
                <a:latin typeface="Times New Roman"/>
                <a:cs typeface="Times New Roman"/>
              </a:rPr>
              <a:t>enterprise subjects </a:t>
            </a:r>
            <a:r>
              <a:rPr dirty="0" sz="1200">
                <a:latin typeface="Times New Roman"/>
                <a:cs typeface="Times New Roman"/>
              </a:rPr>
              <a:t>(e.g., a </a:t>
            </a:r>
            <a:r>
              <a:rPr dirty="0" sz="1200" spc="-5">
                <a:latin typeface="Times New Roman"/>
                <a:cs typeface="Times New Roman"/>
              </a:rPr>
              <a:t>purchasing system) </a:t>
            </a:r>
            <a:r>
              <a:rPr dirty="0" sz="1200">
                <a:latin typeface="Times New Roman"/>
                <a:cs typeface="Times New Roman"/>
              </a:rPr>
              <a:t>may be </a:t>
            </a:r>
            <a:r>
              <a:rPr dirty="0" sz="1200" spc="-5">
                <a:latin typeface="Times New Roman"/>
                <a:cs typeface="Times New Roman"/>
              </a:rPr>
              <a:t>preferred over one that  </a:t>
            </a:r>
            <a:r>
              <a:rPr dirty="0" sz="1200">
                <a:latin typeface="Times New Roman"/>
                <a:cs typeface="Times New Roman"/>
              </a:rPr>
              <a:t>is </a:t>
            </a:r>
            <a:r>
              <a:rPr dirty="0" sz="1200" spc="-5">
                <a:latin typeface="Times New Roman"/>
                <a:cs typeface="Times New Roman"/>
              </a:rPr>
              <a:t>vital </a:t>
            </a:r>
            <a:r>
              <a:rPr dirty="0" sz="1200">
                <a:latin typeface="Times New Roman"/>
                <a:cs typeface="Times New Roman"/>
              </a:rPr>
              <a:t>to </a:t>
            </a:r>
            <a:r>
              <a:rPr dirty="0" sz="1200" spc="-5">
                <a:latin typeface="Times New Roman"/>
                <a:cs typeface="Times New Roman"/>
              </a:rPr>
              <a:t>the entire subject base </a:t>
            </a:r>
            <a:r>
              <a:rPr dirty="0" sz="1200">
                <a:latin typeface="Times New Roman"/>
                <a:cs typeface="Times New Roman"/>
              </a:rPr>
              <a:t>of </a:t>
            </a:r>
            <a:r>
              <a:rPr dirty="0" sz="1200" spc="-5">
                <a:latin typeface="Times New Roman"/>
                <a:cs typeface="Times New Roman"/>
              </a:rPr>
              <a:t>the enterprise (e.g.,</a:t>
            </a:r>
            <a:r>
              <a:rPr dirty="0" sz="1200" spc="40">
                <a:latin typeface="Times New Roman"/>
                <a:cs typeface="Times New Roman"/>
              </a:rPr>
              <a:t> </a:t>
            </a:r>
            <a:r>
              <a:rPr dirty="0" sz="1200" spc="-5">
                <a:latin typeface="Times New Roman"/>
                <a:cs typeface="Times New Roman"/>
              </a:rPr>
              <a:t>email).</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18110">
              <a:lnSpc>
                <a:spcPts val="1380"/>
              </a:lnSpc>
            </a:pPr>
            <a:r>
              <a:rPr dirty="0" sz="1200" spc="-5">
                <a:latin typeface="Times New Roman"/>
                <a:cs typeface="Times New Roman"/>
              </a:rPr>
              <a:t>The enterprise administrators </a:t>
            </a:r>
            <a:r>
              <a:rPr dirty="0" sz="1200">
                <a:latin typeface="Times New Roman"/>
                <a:cs typeface="Times New Roman"/>
              </a:rPr>
              <a:t>then </a:t>
            </a:r>
            <a:r>
              <a:rPr dirty="0" sz="1200" spc="-5">
                <a:latin typeface="Times New Roman"/>
                <a:cs typeface="Times New Roman"/>
              </a:rPr>
              <a:t>need </a:t>
            </a:r>
            <a:r>
              <a:rPr dirty="0" sz="1200">
                <a:latin typeface="Times New Roman"/>
                <a:cs typeface="Times New Roman"/>
              </a:rPr>
              <a:t>to </a:t>
            </a:r>
            <a:r>
              <a:rPr dirty="0" sz="1200" spc="-5">
                <a:latin typeface="Times New Roman"/>
                <a:cs typeface="Times New Roman"/>
              </a:rPr>
              <a:t>determine </a:t>
            </a:r>
            <a:r>
              <a:rPr dirty="0" sz="1200">
                <a:latin typeface="Times New Roman"/>
                <a:cs typeface="Times New Roman"/>
              </a:rPr>
              <a:t>the set </a:t>
            </a:r>
            <a:r>
              <a:rPr dirty="0" sz="1200" spc="-5">
                <a:latin typeface="Times New Roman"/>
                <a:cs typeface="Times New Roman"/>
              </a:rPr>
              <a:t>of criteria </a:t>
            </a:r>
            <a:r>
              <a:rPr dirty="0" sz="1200">
                <a:latin typeface="Times New Roman"/>
                <a:cs typeface="Times New Roman"/>
              </a:rPr>
              <a:t>(if using a </a:t>
            </a:r>
            <a:r>
              <a:rPr dirty="0" sz="1200" spc="-5">
                <a:latin typeface="Times New Roman"/>
                <a:cs typeface="Times New Roman"/>
              </a:rPr>
              <a:t>criteria-based  TA) </a:t>
            </a:r>
            <a:r>
              <a:rPr dirty="0" sz="1200">
                <a:latin typeface="Times New Roman"/>
                <a:cs typeface="Times New Roman"/>
              </a:rPr>
              <a:t>or </a:t>
            </a:r>
            <a:r>
              <a:rPr dirty="0" sz="1200" spc="-5">
                <a:latin typeface="Times New Roman"/>
                <a:cs typeface="Times New Roman"/>
              </a:rPr>
              <a:t>confidence level weights (if using </a:t>
            </a:r>
            <a:r>
              <a:rPr dirty="0" sz="1200">
                <a:latin typeface="Times New Roman"/>
                <a:cs typeface="Times New Roman"/>
              </a:rPr>
              <a:t>a </a:t>
            </a:r>
            <a:r>
              <a:rPr dirty="0" sz="1200" spc="-5">
                <a:latin typeface="Times New Roman"/>
                <a:cs typeface="Times New Roman"/>
              </a:rPr>
              <a:t>score-based TA) for </a:t>
            </a:r>
            <a:r>
              <a:rPr dirty="0" sz="1200">
                <a:latin typeface="Times New Roman"/>
                <a:cs typeface="Times New Roman"/>
              </a:rPr>
              <a:t>the </a:t>
            </a:r>
            <a:r>
              <a:rPr dirty="0" sz="1200" spc="-5">
                <a:latin typeface="Times New Roman"/>
                <a:cs typeface="Times New Roman"/>
              </a:rPr>
              <a:t>resources </a:t>
            </a:r>
            <a:r>
              <a:rPr dirty="0" sz="1200">
                <a:latin typeface="Times New Roman"/>
                <a:cs typeface="Times New Roman"/>
              </a:rPr>
              <a:t>used in </a:t>
            </a:r>
            <a:r>
              <a:rPr dirty="0" sz="1200" spc="-5">
                <a:latin typeface="Times New Roman"/>
                <a:cs typeface="Times New Roman"/>
              </a:rPr>
              <a:t>the  candidate business process </a:t>
            </a:r>
            <a:r>
              <a:rPr dirty="0" sz="1200">
                <a:latin typeface="Times New Roman"/>
                <a:cs typeface="Times New Roman"/>
              </a:rPr>
              <a:t>(see </a:t>
            </a:r>
            <a:r>
              <a:rPr dirty="0" sz="1200" spc="-5">
                <a:latin typeface="Times New Roman"/>
                <a:cs typeface="Times New Roman"/>
              </a:rPr>
              <a:t>Secti</a:t>
            </a:r>
            <a:r>
              <a:rPr dirty="0" sz="1200" spc="-5">
                <a:latin typeface="Times New Roman"/>
                <a:cs typeface="Times New Roman"/>
                <a:hlinkClick r:id="rId2" action="ppaction://hlinksldjump"/>
              </a:rPr>
              <a:t>on </a:t>
            </a:r>
            <a:r>
              <a:rPr dirty="0" sz="1200">
                <a:latin typeface="Times New Roman"/>
                <a:cs typeface="Times New Roman"/>
                <a:hlinkClick r:id="rId2" action="ppaction://hlinksldjump"/>
              </a:rPr>
              <a:t>3.3.1</a:t>
            </a:r>
            <a:r>
              <a:rPr dirty="0" sz="1200">
                <a:latin typeface="Times New Roman"/>
                <a:cs typeface="Times New Roman"/>
              </a:rPr>
              <a:t>). </a:t>
            </a:r>
            <a:r>
              <a:rPr dirty="0" sz="1200" spc="-5">
                <a:latin typeface="Times New Roman"/>
                <a:cs typeface="Times New Roman"/>
              </a:rPr>
              <a:t>Administrators </a:t>
            </a:r>
            <a:r>
              <a:rPr dirty="0" sz="1200">
                <a:latin typeface="Times New Roman"/>
                <a:cs typeface="Times New Roman"/>
              </a:rPr>
              <a:t>may need </a:t>
            </a:r>
            <a:r>
              <a:rPr dirty="0" sz="1200" spc="-5">
                <a:latin typeface="Times New Roman"/>
                <a:cs typeface="Times New Roman"/>
              </a:rPr>
              <a:t>to </a:t>
            </a:r>
            <a:r>
              <a:rPr dirty="0" sz="1200">
                <a:latin typeface="Times New Roman"/>
                <a:cs typeface="Times New Roman"/>
              </a:rPr>
              <a:t>adjust </a:t>
            </a:r>
            <a:r>
              <a:rPr dirty="0" sz="1200" spc="-5">
                <a:latin typeface="Times New Roman"/>
                <a:cs typeface="Times New Roman"/>
              </a:rPr>
              <a:t>these criteria  </a:t>
            </a:r>
            <a:r>
              <a:rPr dirty="0" sz="1200">
                <a:latin typeface="Times New Roman"/>
                <a:cs typeface="Times New Roman"/>
              </a:rPr>
              <a:t>or values </a:t>
            </a:r>
            <a:r>
              <a:rPr dirty="0" sz="1200" spc="-5">
                <a:latin typeface="Times New Roman"/>
                <a:cs typeface="Times New Roman"/>
              </a:rPr>
              <a:t>during the tuning </a:t>
            </a:r>
            <a:r>
              <a:rPr dirty="0" sz="1200">
                <a:latin typeface="Times New Roman"/>
                <a:cs typeface="Times New Roman"/>
              </a:rPr>
              <a:t>phase. </a:t>
            </a:r>
            <a:r>
              <a:rPr dirty="0" sz="1200" spc="-5">
                <a:latin typeface="Times New Roman"/>
                <a:cs typeface="Times New Roman"/>
              </a:rPr>
              <a:t>These adjustments </a:t>
            </a:r>
            <a:r>
              <a:rPr dirty="0" sz="1200">
                <a:latin typeface="Times New Roman"/>
                <a:cs typeface="Times New Roman"/>
              </a:rPr>
              <a:t>are </a:t>
            </a:r>
            <a:r>
              <a:rPr dirty="0" sz="1200" spc="-5">
                <a:latin typeface="Times New Roman"/>
                <a:cs typeface="Times New Roman"/>
              </a:rPr>
              <a:t>necessary </a:t>
            </a:r>
            <a:r>
              <a:rPr dirty="0" sz="1200">
                <a:latin typeface="Times New Roman"/>
                <a:cs typeface="Times New Roman"/>
              </a:rPr>
              <a:t>to </a:t>
            </a:r>
            <a:r>
              <a:rPr dirty="0" sz="1200" spc="-5">
                <a:latin typeface="Times New Roman"/>
                <a:cs typeface="Times New Roman"/>
              </a:rPr>
              <a:t>ensure that policies are  effective </a:t>
            </a:r>
            <a:r>
              <a:rPr dirty="0" sz="1200">
                <a:latin typeface="Times New Roman"/>
                <a:cs typeface="Times New Roman"/>
              </a:rPr>
              <a:t>but do not </a:t>
            </a:r>
            <a:r>
              <a:rPr dirty="0" sz="1200" spc="-5">
                <a:latin typeface="Times New Roman"/>
                <a:cs typeface="Times New Roman"/>
              </a:rPr>
              <a:t>hinder access </a:t>
            </a:r>
            <a:r>
              <a:rPr dirty="0" sz="1200">
                <a:latin typeface="Times New Roman"/>
                <a:cs typeface="Times New Roman"/>
              </a:rPr>
              <a:t>to </a:t>
            </a:r>
            <a:r>
              <a:rPr dirty="0" sz="1200" spc="-5">
                <a:latin typeface="Times New Roman"/>
                <a:cs typeface="Times New Roman"/>
              </a:rPr>
              <a:t>resources.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39</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46140" cy="8110220"/>
          </a:xfrm>
          <a:prstGeom prst="rect">
            <a:avLst/>
          </a:prstGeom>
        </p:spPr>
        <p:txBody>
          <a:bodyPr wrap="square" lIns="0" tIns="12065" rIns="0" bIns="0" rtlCol="0" vert="horz">
            <a:spAutoFit/>
          </a:bodyPr>
          <a:lstStyle/>
          <a:p>
            <a:pPr lvl="2" marL="469900" indent="-457834">
              <a:lnSpc>
                <a:spcPct val="100000"/>
              </a:lnSpc>
              <a:spcBef>
                <a:spcPts val="95"/>
              </a:spcBef>
              <a:buAutoNum type="arabicPeriod" startAt="5"/>
              <a:tabLst>
                <a:tab pos="469265" algn="l"/>
                <a:tab pos="470534" algn="l"/>
              </a:tabLst>
            </a:pPr>
            <a:r>
              <a:rPr dirty="0" sz="1100" spc="-5" b="1">
                <a:latin typeface="Arial"/>
                <a:cs typeface="Arial"/>
              </a:rPr>
              <a:t>Identifying Candidate</a:t>
            </a:r>
            <a:r>
              <a:rPr dirty="0" sz="1100" spc="5" b="1">
                <a:latin typeface="Arial"/>
                <a:cs typeface="Arial"/>
              </a:rPr>
              <a:t> </a:t>
            </a:r>
            <a:r>
              <a:rPr dirty="0" sz="1100" spc="-5" b="1">
                <a:latin typeface="Arial"/>
                <a:cs typeface="Arial"/>
              </a:rPr>
              <a:t>Solutions</a:t>
            </a:r>
            <a:endParaRPr sz="1100">
              <a:latin typeface="Arial"/>
              <a:cs typeface="Arial"/>
            </a:endParaRPr>
          </a:p>
          <a:p>
            <a:pPr lvl="2">
              <a:lnSpc>
                <a:spcPct val="100000"/>
              </a:lnSpc>
              <a:spcBef>
                <a:spcPts val="20"/>
              </a:spcBef>
              <a:buFont typeface="Arial"/>
              <a:buAutoNum type="arabicPeriod" startAt="5"/>
            </a:pPr>
            <a:endParaRPr sz="1050">
              <a:latin typeface="Arial"/>
              <a:cs typeface="Arial"/>
            </a:endParaRPr>
          </a:p>
          <a:p>
            <a:pPr marL="12700" marR="304165">
              <a:lnSpc>
                <a:spcPts val="1380"/>
              </a:lnSpc>
            </a:pPr>
            <a:r>
              <a:rPr dirty="0" sz="1200" spc="-5">
                <a:latin typeface="Times New Roman"/>
                <a:cs typeface="Times New Roman"/>
              </a:rPr>
              <a:t>Once </a:t>
            </a:r>
            <a:r>
              <a:rPr dirty="0" sz="1200">
                <a:latin typeface="Times New Roman"/>
                <a:cs typeface="Times New Roman"/>
              </a:rPr>
              <a:t>a </a:t>
            </a:r>
            <a:r>
              <a:rPr dirty="0" sz="1200" spc="-5">
                <a:latin typeface="Times New Roman"/>
                <a:cs typeface="Times New Roman"/>
              </a:rPr>
              <a:t>list of candidate business processes has been developed, enterprise architects </a:t>
            </a:r>
            <a:r>
              <a:rPr dirty="0" sz="1200">
                <a:latin typeface="Times New Roman"/>
                <a:cs typeface="Times New Roman"/>
              </a:rPr>
              <a:t>can  compose a </a:t>
            </a:r>
            <a:r>
              <a:rPr dirty="0" sz="1200" spc="-5">
                <a:latin typeface="Times New Roman"/>
                <a:cs typeface="Times New Roman"/>
              </a:rPr>
              <a:t>list </a:t>
            </a:r>
            <a:r>
              <a:rPr dirty="0" sz="1200">
                <a:latin typeface="Times New Roman"/>
                <a:cs typeface="Times New Roman"/>
              </a:rPr>
              <a:t>of </a:t>
            </a:r>
            <a:r>
              <a:rPr dirty="0" sz="1200" spc="-5">
                <a:latin typeface="Times New Roman"/>
                <a:cs typeface="Times New Roman"/>
              </a:rPr>
              <a:t>candidate solutions. Some deployment models (see Secti</a:t>
            </a:r>
            <a:r>
              <a:rPr dirty="0" sz="1200" spc="-5">
                <a:latin typeface="Times New Roman"/>
                <a:cs typeface="Times New Roman"/>
                <a:hlinkClick r:id="rId2" action="ppaction://hlinksldjump"/>
              </a:rPr>
              <a:t>on </a:t>
            </a:r>
            <a:r>
              <a:rPr dirty="0" sz="1200">
                <a:latin typeface="Times New Roman"/>
                <a:cs typeface="Times New Roman"/>
                <a:hlinkClick r:id="rId2" action="ppaction://hlinksldjump"/>
              </a:rPr>
              <a:t>3.1</a:t>
            </a:r>
            <a:r>
              <a:rPr dirty="0" sz="1200">
                <a:latin typeface="Times New Roman"/>
                <a:cs typeface="Times New Roman"/>
              </a:rPr>
              <a:t>) are </a:t>
            </a:r>
            <a:r>
              <a:rPr dirty="0" sz="1200" spc="-5">
                <a:latin typeface="Times New Roman"/>
                <a:cs typeface="Times New Roman"/>
              </a:rPr>
              <a:t>better  suited </a:t>
            </a:r>
            <a:r>
              <a:rPr dirty="0" sz="1200">
                <a:latin typeface="Times New Roman"/>
                <a:cs typeface="Times New Roman"/>
              </a:rPr>
              <a:t>to </a:t>
            </a:r>
            <a:r>
              <a:rPr dirty="0" sz="1200" spc="-5">
                <a:latin typeface="Times New Roman"/>
                <a:cs typeface="Times New Roman"/>
              </a:rPr>
              <a:t>particular workflows </a:t>
            </a:r>
            <a:r>
              <a:rPr dirty="0" sz="1200">
                <a:latin typeface="Times New Roman"/>
                <a:cs typeface="Times New Roman"/>
              </a:rPr>
              <a:t>and </a:t>
            </a:r>
            <a:r>
              <a:rPr dirty="0" sz="1200" spc="-5">
                <a:latin typeface="Times New Roman"/>
                <a:cs typeface="Times New Roman"/>
              </a:rPr>
              <a:t>current enterprise ecosystems. Likewise, some vendor  solutions are better suited </a:t>
            </a:r>
            <a:r>
              <a:rPr dirty="0" sz="1200">
                <a:latin typeface="Times New Roman"/>
                <a:cs typeface="Times New Roman"/>
              </a:rPr>
              <a:t>to </a:t>
            </a:r>
            <a:r>
              <a:rPr dirty="0" sz="1200" spc="-5">
                <a:latin typeface="Times New Roman"/>
                <a:cs typeface="Times New Roman"/>
              </a:rPr>
              <a:t>some use </a:t>
            </a:r>
            <a:r>
              <a:rPr dirty="0" sz="1200">
                <a:latin typeface="Times New Roman"/>
                <a:cs typeface="Times New Roman"/>
              </a:rPr>
              <a:t>cases than others. </a:t>
            </a:r>
            <a:r>
              <a:rPr dirty="0" sz="1200" spc="-5">
                <a:latin typeface="Times New Roman"/>
                <a:cs typeface="Times New Roman"/>
              </a:rPr>
              <a:t>These </a:t>
            </a:r>
            <a:r>
              <a:rPr dirty="0" sz="1200">
                <a:latin typeface="Times New Roman"/>
                <a:cs typeface="Times New Roman"/>
              </a:rPr>
              <a:t>are </a:t>
            </a:r>
            <a:r>
              <a:rPr dirty="0" sz="1200" spc="-5">
                <a:latin typeface="Times New Roman"/>
                <a:cs typeface="Times New Roman"/>
              </a:rPr>
              <a:t>some factors </a:t>
            </a:r>
            <a:r>
              <a:rPr dirty="0" sz="1200">
                <a:latin typeface="Times New Roman"/>
                <a:cs typeface="Times New Roman"/>
              </a:rPr>
              <a:t>to</a:t>
            </a:r>
            <a:r>
              <a:rPr dirty="0" sz="1200" spc="90">
                <a:latin typeface="Times New Roman"/>
                <a:cs typeface="Times New Roman"/>
              </a:rPr>
              <a:t> </a:t>
            </a:r>
            <a:r>
              <a:rPr dirty="0" sz="1200" spc="-5">
                <a:latin typeface="Times New Roman"/>
                <a:cs typeface="Times New Roman"/>
              </a:rPr>
              <a:t>consider:</a:t>
            </a:r>
            <a:endParaRPr sz="1200">
              <a:latin typeface="Times New Roman"/>
              <a:cs typeface="Times New Roman"/>
            </a:endParaRPr>
          </a:p>
          <a:p>
            <a:pPr>
              <a:lnSpc>
                <a:spcPct val="100000"/>
              </a:lnSpc>
              <a:spcBef>
                <a:spcPts val="35"/>
              </a:spcBef>
            </a:pPr>
            <a:endParaRPr sz="1050">
              <a:latin typeface="Times New Roman"/>
              <a:cs typeface="Times New Roman"/>
            </a:endParaRPr>
          </a:p>
          <a:p>
            <a:pPr lvl="3" marL="469900" marR="71755" indent="-228600">
              <a:lnSpc>
                <a:spcPct val="96000"/>
              </a:lnSpc>
              <a:spcBef>
                <a:spcPts val="5"/>
              </a:spcBef>
              <a:buFont typeface="Symbol"/>
              <a:buChar char=""/>
              <a:tabLst>
                <a:tab pos="469265" algn="l"/>
                <a:tab pos="469900" algn="l"/>
              </a:tabLst>
            </a:pPr>
            <a:r>
              <a:rPr dirty="0" sz="1200" spc="-5" b="1">
                <a:latin typeface="Times New Roman"/>
                <a:cs typeface="Times New Roman"/>
              </a:rPr>
              <a:t>Does the solution require that components be installed </a:t>
            </a:r>
            <a:r>
              <a:rPr dirty="0" sz="1200" b="1">
                <a:latin typeface="Times New Roman"/>
                <a:cs typeface="Times New Roman"/>
              </a:rPr>
              <a:t>on </a:t>
            </a:r>
            <a:r>
              <a:rPr dirty="0" sz="1200" spc="-5" b="1">
                <a:latin typeface="Times New Roman"/>
                <a:cs typeface="Times New Roman"/>
              </a:rPr>
              <a:t>the client asset? </a:t>
            </a:r>
            <a:r>
              <a:rPr dirty="0" sz="1200" spc="-5">
                <a:latin typeface="Times New Roman"/>
                <a:cs typeface="Times New Roman"/>
              </a:rPr>
              <a:t>This may  limit business processes where nonenterprise-owned assets are </a:t>
            </a:r>
            <a:r>
              <a:rPr dirty="0" sz="1200">
                <a:latin typeface="Times New Roman"/>
                <a:cs typeface="Times New Roman"/>
              </a:rPr>
              <a:t>used or </a:t>
            </a:r>
            <a:r>
              <a:rPr dirty="0" sz="1200" spc="-5">
                <a:latin typeface="Times New Roman"/>
                <a:cs typeface="Times New Roman"/>
              </a:rPr>
              <a:t>desired, such as  BYOD </a:t>
            </a:r>
            <a:r>
              <a:rPr dirty="0" sz="1200">
                <a:latin typeface="Times New Roman"/>
                <a:cs typeface="Times New Roman"/>
              </a:rPr>
              <a:t>or cross-agency</a:t>
            </a:r>
            <a:r>
              <a:rPr dirty="0" sz="1200" spc="-15">
                <a:latin typeface="Times New Roman"/>
                <a:cs typeface="Times New Roman"/>
              </a:rPr>
              <a:t> </a:t>
            </a:r>
            <a:r>
              <a:rPr dirty="0" sz="1200" spc="-5">
                <a:latin typeface="Times New Roman"/>
                <a:cs typeface="Times New Roman"/>
              </a:rPr>
              <a:t>collaborations.</a:t>
            </a:r>
            <a:endParaRPr sz="1200">
              <a:latin typeface="Times New Roman"/>
              <a:cs typeface="Times New Roman"/>
            </a:endParaRPr>
          </a:p>
          <a:p>
            <a:pPr lvl="3" marL="469900" marR="96520" indent="-228600">
              <a:lnSpc>
                <a:spcPts val="1380"/>
              </a:lnSpc>
              <a:spcBef>
                <a:spcPts val="720"/>
              </a:spcBef>
              <a:buFont typeface="Symbol"/>
              <a:buChar char=""/>
              <a:tabLst>
                <a:tab pos="469265" algn="l"/>
                <a:tab pos="469900" algn="l"/>
              </a:tabLst>
            </a:pPr>
            <a:r>
              <a:rPr dirty="0" sz="1200" spc="-5" b="1">
                <a:latin typeface="Times New Roman"/>
                <a:cs typeface="Times New Roman"/>
              </a:rPr>
              <a:t>Does the solution work where the business process resources exist entirely </a:t>
            </a:r>
            <a:r>
              <a:rPr dirty="0" sz="1200" b="1">
                <a:latin typeface="Times New Roman"/>
                <a:cs typeface="Times New Roman"/>
              </a:rPr>
              <a:t>on  </a:t>
            </a:r>
            <a:r>
              <a:rPr dirty="0" sz="1200" spc="-5" b="1">
                <a:latin typeface="Times New Roman"/>
                <a:cs typeface="Times New Roman"/>
              </a:rPr>
              <a:t>enterprise premises? </a:t>
            </a:r>
            <a:r>
              <a:rPr dirty="0" sz="1200" spc="-5">
                <a:latin typeface="Times New Roman"/>
                <a:cs typeface="Times New Roman"/>
              </a:rPr>
              <a:t>Some solutions </a:t>
            </a:r>
            <a:r>
              <a:rPr dirty="0" sz="1200">
                <a:latin typeface="Times New Roman"/>
                <a:cs typeface="Times New Roman"/>
              </a:rPr>
              <a:t>assume </a:t>
            </a:r>
            <a:r>
              <a:rPr dirty="0" sz="1200" spc="-5">
                <a:latin typeface="Times New Roman"/>
                <a:cs typeface="Times New Roman"/>
              </a:rPr>
              <a:t>that requested resources will reside </a:t>
            </a:r>
            <a:r>
              <a:rPr dirty="0" sz="1200">
                <a:latin typeface="Times New Roman"/>
                <a:cs typeface="Times New Roman"/>
              </a:rPr>
              <a:t>in </a:t>
            </a:r>
            <a:r>
              <a:rPr dirty="0" sz="1200" spc="-5">
                <a:latin typeface="Times New Roman"/>
                <a:cs typeface="Times New Roman"/>
              </a:rPr>
              <a:t>the  </a:t>
            </a:r>
            <a:r>
              <a:rPr dirty="0" sz="1200">
                <a:latin typeface="Times New Roman"/>
                <a:cs typeface="Times New Roman"/>
              </a:rPr>
              <a:t>cloud </a:t>
            </a:r>
            <a:r>
              <a:rPr dirty="0" sz="1200" spc="-5">
                <a:latin typeface="Times New Roman"/>
                <a:cs typeface="Times New Roman"/>
              </a:rPr>
              <a:t>(so-called north-south traffic) and </a:t>
            </a:r>
            <a:r>
              <a:rPr dirty="0" sz="1200">
                <a:latin typeface="Times New Roman"/>
                <a:cs typeface="Times New Roman"/>
              </a:rPr>
              <a:t>not </a:t>
            </a:r>
            <a:r>
              <a:rPr dirty="0" sz="1200" spc="-5">
                <a:latin typeface="Times New Roman"/>
                <a:cs typeface="Times New Roman"/>
              </a:rPr>
              <a:t>within </a:t>
            </a:r>
            <a:r>
              <a:rPr dirty="0" sz="1200">
                <a:latin typeface="Times New Roman"/>
                <a:cs typeface="Times New Roman"/>
              </a:rPr>
              <a:t>an </a:t>
            </a:r>
            <a:r>
              <a:rPr dirty="0" sz="1200" spc="-5">
                <a:latin typeface="Times New Roman"/>
                <a:cs typeface="Times New Roman"/>
              </a:rPr>
              <a:t>enterprise perimeter (east-west  traffic). The location of candidate business process resources will influence candidate  solutions </a:t>
            </a:r>
            <a:r>
              <a:rPr dirty="0" sz="1200">
                <a:latin typeface="Times New Roman"/>
                <a:cs typeface="Times New Roman"/>
              </a:rPr>
              <a:t>as </a:t>
            </a:r>
            <a:r>
              <a:rPr dirty="0" sz="1200" spc="-5">
                <a:latin typeface="Times New Roman"/>
                <a:cs typeface="Times New Roman"/>
              </a:rPr>
              <a:t>well </a:t>
            </a:r>
            <a:r>
              <a:rPr dirty="0" sz="1200">
                <a:latin typeface="Times New Roman"/>
                <a:cs typeface="Times New Roman"/>
              </a:rPr>
              <a:t>as the </a:t>
            </a:r>
            <a:r>
              <a:rPr dirty="0" sz="1200" spc="-5">
                <a:latin typeface="Times New Roman"/>
                <a:cs typeface="Times New Roman"/>
              </a:rPr>
              <a:t>ZTA </a:t>
            </a:r>
            <a:r>
              <a:rPr dirty="0" sz="1200">
                <a:latin typeface="Times New Roman"/>
                <a:cs typeface="Times New Roman"/>
              </a:rPr>
              <a:t>for the</a:t>
            </a:r>
            <a:r>
              <a:rPr dirty="0" sz="1200" spc="-25">
                <a:latin typeface="Times New Roman"/>
                <a:cs typeface="Times New Roman"/>
              </a:rPr>
              <a:t> </a:t>
            </a:r>
            <a:r>
              <a:rPr dirty="0" sz="1200">
                <a:latin typeface="Times New Roman"/>
                <a:cs typeface="Times New Roman"/>
              </a:rPr>
              <a:t>process.</a:t>
            </a:r>
            <a:endParaRPr sz="1200">
              <a:latin typeface="Times New Roman"/>
              <a:cs typeface="Times New Roman"/>
            </a:endParaRPr>
          </a:p>
          <a:p>
            <a:pPr algn="just" lvl="3" marL="469900" marR="59690" indent="-228600">
              <a:lnSpc>
                <a:spcPts val="1380"/>
              </a:lnSpc>
              <a:spcBef>
                <a:spcPts val="680"/>
              </a:spcBef>
              <a:buFont typeface="Symbol"/>
              <a:buChar char=""/>
              <a:tabLst>
                <a:tab pos="469900" algn="l"/>
              </a:tabLst>
            </a:pPr>
            <a:r>
              <a:rPr dirty="0" sz="1200" spc="-5" b="1">
                <a:latin typeface="Times New Roman"/>
                <a:cs typeface="Times New Roman"/>
              </a:rPr>
              <a:t>Does the solution provide </a:t>
            </a:r>
            <a:r>
              <a:rPr dirty="0" sz="1200" b="1">
                <a:latin typeface="Times New Roman"/>
                <a:cs typeface="Times New Roman"/>
              </a:rPr>
              <a:t>a </a:t>
            </a:r>
            <a:r>
              <a:rPr dirty="0" sz="1200" spc="-5" b="1">
                <a:latin typeface="Times New Roman"/>
                <a:cs typeface="Times New Roman"/>
              </a:rPr>
              <a:t>means </a:t>
            </a:r>
            <a:r>
              <a:rPr dirty="0" sz="1200" b="1">
                <a:latin typeface="Times New Roman"/>
                <a:cs typeface="Times New Roman"/>
              </a:rPr>
              <a:t>to log </a:t>
            </a:r>
            <a:r>
              <a:rPr dirty="0" sz="1200" spc="-5" b="1">
                <a:latin typeface="Times New Roman"/>
                <a:cs typeface="Times New Roman"/>
              </a:rPr>
              <a:t>interactions for analysis? </a:t>
            </a:r>
            <a:r>
              <a:rPr dirty="0" sz="1200">
                <a:latin typeface="Times New Roman"/>
                <a:cs typeface="Times New Roman"/>
              </a:rPr>
              <a:t>A key </a:t>
            </a:r>
            <a:r>
              <a:rPr dirty="0" sz="1200" spc="-5">
                <a:latin typeface="Times New Roman"/>
                <a:cs typeface="Times New Roman"/>
              </a:rPr>
              <a:t>component  </a:t>
            </a:r>
            <a:r>
              <a:rPr dirty="0" sz="1200">
                <a:latin typeface="Times New Roman"/>
                <a:cs typeface="Times New Roman"/>
              </a:rPr>
              <a:t>of </a:t>
            </a:r>
            <a:r>
              <a:rPr dirty="0" sz="1200" spc="-5">
                <a:latin typeface="Times New Roman"/>
                <a:cs typeface="Times New Roman"/>
              </a:rPr>
              <a:t>ZT </a:t>
            </a:r>
            <a:r>
              <a:rPr dirty="0" sz="1200">
                <a:latin typeface="Times New Roman"/>
                <a:cs typeface="Times New Roman"/>
              </a:rPr>
              <a:t>is the </a:t>
            </a:r>
            <a:r>
              <a:rPr dirty="0" sz="1200" spc="-5">
                <a:latin typeface="Times New Roman"/>
                <a:cs typeface="Times New Roman"/>
              </a:rPr>
              <a:t>collection and </a:t>
            </a:r>
            <a:r>
              <a:rPr dirty="0" sz="1200">
                <a:latin typeface="Times New Roman"/>
                <a:cs typeface="Times New Roman"/>
              </a:rPr>
              <a:t>use of </a:t>
            </a:r>
            <a:r>
              <a:rPr dirty="0" sz="1200" spc="-5">
                <a:latin typeface="Times New Roman"/>
                <a:cs typeface="Times New Roman"/>
              </a:rPr>
              <a:t>data related </a:t>
            </a:r>
            <a:r>
              <a:rPr dirty="0" sz="1200">
                <a:latin typeface="Times New Roman"/>
                <a:cs typeface="Times New Roman"/>
              </a:rPr>
              <a:t>to the </a:t>
            </a:r>
            <a:r>
              <a:rPr dirty="0" sz="1200" spc="-5">
                <a:latin typeface="Times New Roman"/>
                <a:cs typeface="Times New Roman"/>
              </a:rPr>
              <a:t>process flow </a:t>
            </a:r>
            <a:r>
              <a:rPr dirty="0" sz="1200">
                <a:latin typeface="Times New Roman"/>
                <a:cs typeface="Times New Roman"/>
              </a:rPr>
              <a:t>that </a:t>
            </a:r>
            <a:r>
              <a:rPr dirty="0" sz="1200" spc="-5">
                <a:latin typeface="Times New Roman"/>
                <a:cs typeface="Times New Roman"/>
              </a:rPr>
              <a:t>feeds </a:t>
            </a:r>
            <a:r>
              <a:rPr dirty="0" sz="1200">
                <a:latin typeface="Times New Roman"/>
                <a:cs typeface="Times New Roman"/>
              </a:rPr>
              <a:t>back </a:t>
            </a:r>
            <a:r>
              <a:rPr dirty="0" sz="1200" spc="-5">
                <a:latin typeface="Times New Roman"/>
                <a:cs typeface="Times New Roman"/>
              </a:rPr>
              <a:t>into </a:t>
            </a:r>
            <a:r>
              <a:rPr dirty="0" sz="1200">
                <a:latin typeface="Times New Roman"/>
                <a:cs typeface="Times New Roman"/>
              </a:rPr>
              <a:t>the  </a:t>
            </a:r>
            <a:r>
              <a:rPr dirty="0" sz="1200" spc="-5">
                <a:latin typeface="Times New Roman"/>
                <a:cs typeface="Times New Roman"/>
              </a:rPr>
              <a:t>PE when </a:t>
            </a:r>
            <a:r>
              <a:rPr dirty="0" sz="1200">
                <a:latin typeface="Times New Roman"/>
                <a:cs typeface="Times New Roman"/>
              </a:rPr>
              <a:t>making </a:t>
            </a:r>
            <a:r>
              <a:rPr dirty="0" sz="1200" spc="-5">
                <a:latin typeface="Times New Roman"/>
                <a:cs typeface="Times New Roman"/>
              </a:rPr>
              <a:t>access</a:t>
            </a:r>
            <a:r>
              <a:rPr dirty="0" sz="1200" spc="-10">
                <a:latin typeface="Times New Roman"/>
                <a:cs typeface="Times New Roman"/>
              </a:rPr>
              <a:t> </a:t>
            </a:r>
            <a:r>
              <a:rPr dirty="0" sz="1200" spc="-5">
                <a:latin typeface="Times New Roman"/>
                <a:cs typeface="Times New Roman"/>
              </a:rPr>
              <a:t>decisions.</a:t>
            </a:r>
            <a:endParaRPr sz="1200">
              <a:latin typeface="Times New Roman"/>
              <a:cs typeface="Times New Roman"/>
            </a:endParaRPr>
          </a:p>
          <a:p>
            <a:pPr lvl="3" marL="469900" marR="163830" indent="-228600">
              <a:lnSpc>
                <a:spcPct val="96000"/>
              </a:lnSpc>
              <a:spcBef>
                <a:spcPts val="650"/>
              </a:spcBef>
              <a:buFont typeface="Symbol"/>
              <a:buChar char=""/>
              <a:tabLst>
                <a:tab pos="469265" algn="l"/>
                <a:tab pos="469900" algn="l"/>
              </a:tabLst>
            </a:pPr>
            <a:r>
              <a:rPr dirty="0" sz="1200" spc="-5" b="1">
                <a:latin typeface="Times New Roman"/>
                <a:cs typeface="Times New Roman"/>
              </a:rPr>
              <a:t>Does the solution provide broad support </a:t>
            </a:r>
            <a:r>
              <a:rPr dirty="0" sz="1200" b="1">
                <a:latin typeface="Times New Roman"/>
                <a:cs typeface="Times New Roman"/>
              </a:rPr>
              <a:t>for </a:t>
            </a:r>
            <a:r>
              <a:rPr dirty="0" sz="1200" spc="-5" b="1">
                <a:latin typeface="Times New Roman"/>
                <a:cs typeface="Times New Roman"/>
              </a:rPr>
              <a:t>different applications, services, and  protocols? </a:t>
            </a:r>
            <a:r>
              <a:rPr dirty="0" sz="1200" spc="-5">
                <a:latin typeface="Times New Roman"/>
                <a:cs typeface="Times New Roman"/>
              </a:rPr>
              <a:t>Some solutions </a:t>
            </a:r>
            <a:r>
              <a:rPr dirty="0" sz="1200">
                <a:latin typeface="Times New Roman"/>
                <a:cs typeface="Times New Roman"/>
              </a:rPr>
              <a:t>may </a:t>
            </a:r>
            <a:r>
              <a:rPr dirty="0" sz="1200" spc="-5">
                <a:latin typeface="Times New Roman"/>
                <a:cs typeface="Times New Roman"/>
              </a:rPr>
              <a:t>support </a:t>
            </a:r>
            <a:r>
              <a:rPr dirty="0" sz="1200">
                <a:latin typeface="Times New Roman"/>
                <a:cs typeface="Times New Roman"/>
              </a:rPr>
              <a:t>a </a:t>
            </a:r>
            <a:r>
              <a:rPr dirty="0" sz="1200" spc="-5">
                <a:latin typeface="Times New Roman"/>
                <a:cs typeface="Times New Roman"/>
              </a:rPr>
              <a:t>broad </a:t>
            </a:r>
            <a:r>
              <a:rPr dirty="0" sz="1200">
                <a:latin typeface="Times New Roman"/>
                <a:cs typeface="Times New Roman"/>
              </a:rPr>
              <a:t>range of </a:t>
            </a:r>
            <a:r>
              <a:rPr dirty="0" sz="1200" spc="-5">
                <a:latin typeface="Times New Roman"/>
                <a:cs typeface="Times New Roman"/>
              </a:rPr>
              <a:t>protocols (web, </a:t>
            </a:r>
            <a:r>
              <a:rPr dirty="0" sz="1200">
                <a:latin typeface="Times New Roman"/>
                <a:cs typeface="Times New Roman"/>
              </a:rPr>
              <a:t>secure </a:t>
            </a:r>
            <a:r>
              <a:rPr dirty="0" sz="1200" spc="-5">
                <a:latin typeface="Times New Roman"/>
                <a:cs typeface="Times New Roman"/>
              </a:rPr>
              <a:t>shell  [SSH], </a:t>
            </a:r>
            <a:r>
              <a:rPr dirty="0" sz="1200">
                <a:latin typeface="Times New Roman"/>
                <a:cs typeface="Times New Roman"/>
              </a:rPr>
              <a:t>etc.) and </a:t>
            </a:r>
            <a:r>
              <a:rPr dirty="0" sz="1200" spc="-5">
                <a:latin typeface="Times New Roman"/>
                <a:cs typeface="Times New Roman"/>
              </a:rPr>
              <a:t>transports (IPv4 </a:t>
            </a:r>
            <a:r>
              <a:rPr dirty="0" sz="1200">
                <a:latin typeface="Times New Roman"/>
                <a:cs typeface="Times New Roman"/>
              </a:rPr>
              <a:t>and </a:t>
            </a:r>
            <a:r>
              <a:rPr dirty="0" sz="1200" spc="-5">
                <a:latin typeface="Times New Roman"/>
                <a:cs typeface="Times New Roman"/>
              </a:rPr>
              <a:t>IPv6), while </a:t>
            </a:r>
            <a:r>
              <a:rPr dirty="0" sz="1200">
                <a:latin typeface="Times New Roman"/>
                <a:cs typeface="Times New Roman"/>
              </a:rPr>
              <a:t>others may only </a:t>
            </a:r>
            <a:r>
              <a:rPr dirty="0" sz="1200" spc="-5">
                <a:latin typeface="Times New Roman"/>
                <a:cs typeface="Times New Roman"/>
              </a:rPr>
              <a:t>work with </a:t>
            </a:r>
            <a:r>
              <a:rPr dirty="0" sz="1200">
                <a:latin typeface="Times New Roman"/>
                <a:cs typeface="Times New Roman"/>
              </a:rPr>
              <a:t>a </a:t>
            </a:r>
            <a:r>
              <a:rPr dirty="0" sz="1200" spc="-5">
                <a:latin typeface="Times New Roman"/>
                <a:cs typeface="Times New Roman"/>
              </a:rPr>
              <a:t>narrow  </a:t>
            </a:r>
            <a:r>
              <a:rPr dirty="0" sz="1200">
                <a:latin typeface="Times New Roman"/>
                <a:cs typeface="Times New Roman"/>
              </a:rPr>
              <a:t>focus such </a:t>
            </a:r>
            <a:r>
              <a:rPr dirty="0" sz="1200" spc="-5">
                <a:latin typeface="Times New Roman"/>
                <a:cs typeface="Times New Roman"/>
              </a:rPr>
              <a:t>as web </a:t>
            </a:r>
            <a:r>
              <a:rPr dirty="0" sz="1200">
                <a:latin typeface="Times New Roman"/>
                <a:cs typeface="Times New Roman"/>
              </a:rPr>
              <a:t>or</a:t>
            </a:r>
            <a:r>
              <a:rPr dirty="0" sz="1200" spc="5">
                <a:latin typeface="Times New Roman"/>
                <a:cs typeface="Times New Roman"/>
              </a:rPr>
              <a:t> </a:t>
            </a:r>
            <a:r>
              <a:rPr dirty="0" sz="1200" spc="-5">
                <a:latin typeface="Times New Roman"/>
                <a:cs typeface="Times New Roman"/>
              </a:rPr>
              <a:t>email.</a:t>
            </a:r>
            <a:endParaRPr sz="1200">
              <a:latin typeface="Times New Roman"/>
              <a:cs typeface="Times New Roman"/>
            </a:endParaRPr>
          </a:p>
          <a:p>
            <a:pPr lvl="3" marL="469900" marR="131445" indent="-228600">
              <a:lnSpc>
                <a:spcPct val="96000"/>
              </a:lnSpc>
              <a:spcBef>
                <a:spcPts val="675"/>
              </a:spcBef>
              <a:buFont typeface="Symbol"/>
              <a:buChar char=""/>
              <a:tabLst>
                <a:tab pos="469265" algn="l"/>
                <a:tab pos="469900" algn="l"/>
              </a:tabLst>
            </a:pPr>
            <a:r>
              <a:rPr dirty="0" sz="1200" spc="-5" b="1">
                <a:latin typeface="Times New Roman"/>
                <a:cs typeface="Times New Roman"/>
              </a:rPr>
              <a:t>Does the solution require changes to subject behavior? </a:t>
            </a:r>
            <a:r>
              <a:rPr dirty="0" sz="1200" spc="-5">
                <a:latin typeface="Times New Roman"/>
                <a:cs typeface="Times New Roman"/>
              </a:rPr>
              <a:t>Some solutions </a:t>
            </a:r>
            <a:r>
              <a:rPr dirty="0" sz="1200">
                <a:latin typeface="Times New Roman"/>
                <a:cs typeface="Times New Roman"/>
              </a:rPr>
              <a:t>may </a:t>
            </a:r>
            <a:r>
              <a:rPr dirty="0" sz="1200" spc="-5">
                <a:latin typeface="Times New Roman"/>
                <a:cs typeface="Times New Roman"/>
              </a:rPr>
              <a:t>require  additional steps </a:t>
            </a:r>
            <a:r>
              <a:rPr dirty="0" sz="1200">
                <a:latin typeface="Times New Roman"/>
                <a:cs typeface="Times New Roman"/>
              </a:rPr>
              <a:t>to </a:t>
            </a:r>
            <a:r>
              <a:rPr dirty="0" sz="1200" spc="-5">
                <a:latin typeface="Times New Roman"/>
                <a:cs typeface="Times New Roman"/>
              </a:rPr>
              <a:t>perform </a:t>
            </a:r>
            <a:r>
              <a:rPr dirty="0" sz="1200">
                <a:latin typeface="Times New Roman"/>
                <a:cs typeface="Times New Roman"/>
              </a:rPr>
              <a:t>a given </a:t>
            </a:r>
            <a:r>
              <a:rPr dirty="0" sz="1200" spc="-5">
                <a:latin typeface="Times New Roman"/>
                <a:cs typeface="Times New Roman"/>
              </a:rPr>
              <a:t>workflow. This </a:t>
            </a:r>
            <a:r>
              <a:rPr dirty="0" sz="1200">
                <a:latin typeface="Times New Roman"/>
                <a:cs typeface="Times New Roman"/>
              </a:rPr>
              <a:t>may </a:t>
            </a:r>
            <a:r>
              <a:rPr dirty="0" sz="1200" spc="-5">
                <a:latin typeface="Times New Roman"/>
                <a:cs typeface="Times New Roman"/>
              </a:rPr>
              <a:t>change </a:t>
            </a:r>
            <a:r>
              <a:rPr dirty="0" sz="1200">
                <a:latin typeface="Times New Roman"/>
                <a:cs typeface="Times New Roman"/>
              </a:rPr>
              <a:t>how </a:t>
            </a:r>
            <a:r>
              <a:rPr dirty="0" sz="1200" spc="-5">
                <a:latin typeface="Times New Roman"/>
                <a:cs typeface="Times New Roman"/>
              </a:rPr>
              <a:t>enterprise subjects  perform the workflow.</a:t>
            </a:r>
            <a:endParaRPr sz="1200">
              <a:latin typeface="Times New Roman"/>
              <a:cs typeface="Times New Roman"/>
            </a:endParaRPr>
          </a:p>
          <a:p>
            <a:pPr lvl="3">
              <a:lnSpc>
                <a:spcPct val="100000"/>
              </a:lnSpc>
              <a:spcBef>
                <a:spcPts val="25"/>
              </a:spcBef>
              <a:buFont typeface="Symbol"/>
              <a:buChar char=""/>
            </a:pPr>
            <a:endParaRPr sz="1050">
              <a:latin typeface="Times New Roman"/>
              <a:cs typeface="Times New Roman"/>
            </a:endParaRPr>
          </a:p>
          <a:p>
            <a:pPr marL="12700" marR="46355">
              <a:lnSpc>
                <a:spcPts val="1380"/>
              </a:lnSpc>
            </a:pPr>
            <a:r>
              <a:rPr dirty="0" sz="1200" spc="-5">
                <a:latin typeface="Times New Roman"/>
                <a:cs typeface="Times New Roman"/>
              </a:rPr>
              <a:t>One solution </a:t>
            </a:r>
            <a:r>
              <a:rPr dirty="0" sz="1200">
                <a:latin typeface="Times New Roman"/>
                <a:cs typeface="Times New Roman"/>
              </a:rPr>
              <a:t>is to </a:t>
            </a:r>
            <a:r>
              <a:rPr dirty="0" sz="1200" spc="-5">
                <a:latin typeface="Times New Roman"/>
                <a:cs typeface="Times New Roman"/>
              </a:rPr>
              <a:t>model </a:t>
            </a:r>
            <a:r>
              <a:rPr dirty="0" sz="1200">
                <a:latin typeface="Times New Roman"/>
                <a:cs typeface="Times New Roman"/>
              </a:rPr>
              <a:t>an </a:t>
            </a:r>
            <a:r>
              <a:rPr dirty="0" sz="1200" spc="-5">
                <a:latin typeface="Times New Roman"/>
                <a:cs typeface="Times New Roman"/>
              </a:rPr>
              <a:t>existing business process </a:t>
            </a:r>
            <a:r>
              <a:rPr dirty="0" sz="1200">
                <a:latin typeface="Times New Roman"/>
                <a:cs typeface="Times New Roman"/>
              </a:rPr>
              <a:t>as a </a:t>
            </a:r>
            <a:r>
              <a:rPr dirty="0" sz="1200" spc="-5">
                <a:latin typeface="Times New Roman"/>
                <a:cs typeface="Times New Roman"/>
              </a:rPr>
              <a:t>pilot program rather </a:t>
            </a:r>
            <a:r>
              <a:rPr dirty="0" sz="1200">
                <a:latin typeface="Times New Roman"/>
                <a:cs typeface="Times New Roman"/>
              </a:rPr>
              <a:t>than </a:t>
            </a:r>
            <a:r>
              <a:rPr dirty="0" sz="1200" spc="-5">
                <a:latin typeface="Times New Roman"/>
                <a:cs typeface="Times New Roman"/>
              </a:rPr>
              <a:t>just </a:t>
            </a:r>
            <a:r>
              <a:rPr dirty="0" sz="1200">
                <a:latin typeface="Times New Roman"/>
                <a:cs typeface="Times New Roman"/>
              </a:rPr>
              <a:t>a  </a:t>
            </a:r>
            <a:r>
              <a:rPr dirty="0" sz="1200" spc="-5">
                <a:latin typeface="Times New Roman"/>
                <a:cs typeface="Times New Roman"/>
              </a:rPr>
              <a:t>replacement. This pilot program could </a:t>
            </a:r>
            <a:r>
              <a:rPr dirty="0" sz="1200">
                <a:latin typeface="Times New Roman"/>
                <a:cs typeface="Times New Roman"/>
              </a:rPr>
              <a:t>be made </a:t>
            </a:r>
            <a:r>
              <a:rPr dirty="0" sz="1200" spc="-5">
                <a:latin typeface="Times New Roman"/>
                <a:cs typeface="Times New Roman"/>
              </a:rPr>
              <a:t>general </a:t>
            </a:r>
            <a:r>
              <a:rPr dirty="0" sz="1200">
                <a:latin typeface="Times New Roman"/>
                <a:cs typeface="Times New Roman"/>
              </a:rPr>
              <a:t>to </a:t>
            </a:r>
            <a:r>
              <a:rPr dirty="0" sz="1200" spc="-5">
                <a:latin typeface="Times New Roman"/>
                <a:cs typeface="Times New Roman"/>
              </a:rPr>
              <a:t>apply </a:t>
            </a:r>
            <a:r>
              <a:rPr dirty="0" sz="1200">
                <a:latin typeface="Times New Roman"/>
                <a:cs typeface="Times New Roman"/>
              </a:rPr>
              <a:t>to </a:t>
            </a:r>
            <a:r>
              <a:rPr dirty="0" sz="1200" spc="-5">
                <a:latin typeface="Times New Roman"/>
                <a:cs typeface="Times New Roman"/>
              </a:rPr>
              <a:t>several business processes or  </a:t>
            </a:r>
            <a:r>
              <a:rPr dirty="0" sz="1200">
                <a:latin typeface="Times New Roman"/>
                <a:cs typeface="Times New Roman"/>
              </a:rPr>
              <a:t>be made </a:t>
            </a:r>
            <a:r>
              <a:rPr dirty="0" sz="1200" spc="-5">
                <a:latin typeface="Times New Roman"/>
                <a:cs typeface="Times New Roman"/>
              </a:rPr>
              <a:t>specific </a:t>
            </a:r>
            <a:r>
              <a:rPr dirty="0" sz="1200">
                <a:latin typeface="Times New Roman"/>
                <a:cs typeface="Times New Roman"/>
              </a:rPr>
              <a:t>to one use case. </a:t>
            </a:r>
            <a:r>
              <a:rPr dirty="0" sz="1200" spc="-5">
                <a:latin typeface="Times New Roman"/>
                <a:cs typeface="Times New Roman"/>
              </a:rPr>
              <a:t>The pilot </a:t>
            </a:r>
            <a:r>
              <a:rPr dirty="0" sz="1200">
                <a:latin typeface="Times New Roman"/>
                <a:cs typeface="Times New Roman"/>
              </a:rPr>
              <a:t>can </a:t>
            </a:r>
            <a:r>
              <a:rPr dirty="0" sz="1200" spc="-5">
                <a:latin typeface="Times New Roman"/>
                <a:cs typeface="Times New Roman"/>
              </a:rPr>
              <a:t>be </a:t>
            </a:r>
            <a:r>
              <a:rPr dirty="0" sz="1200">
                <a:latin typeface="Times New Roman"/>
                <a:cs typeface="Times New Roman"/>
              </a:rPr>
              <a:t>used as a </a:t>
            </a:r>
            <a:r>
              <a:rPr dirty="0" sz="1200" spc="-5">
                <a:latin typeface="Times New Roman"/>
                <a:cs typeface="Times New Roman"/>
              </a:rPr>
              <a:t>“proving ground” </a:t>
            </a:r>
            <a:r>
              <a:rPr dirty="0" sz="1200">
                <a:latin typeface="Times New Roman"/>
                <a:cs typeface="Times New Roman"/>
              </a:rPr>
              <a:t>for </a:t>
            </a:r>
            <a:r>
              <a:rPr dirty="0" sz="1200" spc="-5">
                <a:latin typeface="Times New Roman"/>
                <a:cs typeface="Times New Roman"/>
              </a:rPr>
              <a:t>ZTA </a:t>
            </a:r>
            <a:r>
              <a:rPr dirty="0" sz="1200">
                <a:latin typeface="Times New Roman"/>
                <a:cs typeface="Times New Roman"/>
              </a:rPr>
              <a:t>before  </a:t>
            </a:r>
            <a:r>
              <a:rPr dirty="0" sz="1200" spc="-5">
                <a:latin typeface="Times New Roman"/>
                <a:cs typeface="Times New Roman"/>
              </a:rPr>
              <a:t>transitioning subjects </a:t>
            </a:r>
            <a:r>
              <a:rPr dirty="0" sz="1200">
                <a:latin typeface="Times New Roman"/>
                <a:cs typeface="Times New Roman"/>
              </a:rPr>
              <a:t>to </a:t>
            </a:r>
            <a:r>
              <a:rPr dirty="0" sz="1200" spc="-5">
                <a:latin typeface="Times New Roman"/>
                <a:cs typeface="Times New Roman"/>
              </a:rPr>
              <a:t>the ZTA </a:t>
            </a:r>
            <a:r>
              <a:rPr dirty="0" sz="1200">
                <a:latin typeface="Times New Roman"/>
                <a:cs typeface="Times New Roman"/>
              </a:rPr>
              <a:t>deployment and </a:t>
            </a:r>
            <a:r>
              <a:rPr dirty="0" sz="1200" spc="-5">
                <a:latin typeface="Times New Roman"/>
                <a:cs typeface="Times New Roman"/>
              </a:rPr>
              <a:t>away </a:t>
            </a:r>
            <a:r>
              <a:rPr dirty="0" sz="1200">
                <a:latin typeface="Times New Roman"/>
                <a:cs typeface="Times New Roman"/>
              </a:rPr>
              <a:t>from </a:t>
            </a:r>
            <a:r>
              <a:rPr dirty="0" sz="1200" spc="-5">
                <a:latin typeface="Times New Roman"/>
                <a:cs typeface="Times New Roman"/>
              </a:rPr>
              <a:t>the </a:t>
            </a:r>
            <a:r>
              <a:rPr dirty="0" sz="1200">
                <a:latin typeface="Times New Roman"/>
                <a:cs typeface="Times New Roman"/>
              </a:rPr>
              <a:t>legacy </a:t>
            </a:r>
            <a:r>
              <a:rPr dirty="0" sz="1200" spc="-5">
                <a:latin typeface="Times New Roman"/>
                <a:cs typeface="Times New Roman"/>
              </a:rPr>
              <a:t>process</a:t>
            </a:r>
            <a:r>
              <a:rPr dirty="0" sz="1200" spc="65">
                <a:latin typeface="Times New Roman"/>
                <a:cs typeface="Times New Roman"/>
              </a:rPr>
              <a:t> </a:t>
            </a:r>
            <a:r>
              <a:rPr dirty="0" sz="1200" spc="-5">
                <a:latin typeface="Times New Roman"/>
                <a:cs typeface="Times New Roman"/>
              </a:rPr>
              <a:t>infrastructure.</a:t>
            </a:r>
            <a:endParaRPr sz="1200">
              <a:latin typeface="Times New Roman"/>
              <a:cs typeface="Times New Roman"/>
            </a:endParaRPr>
          </a:p>
          <a:p>
            <a:pPr lvl="2" marL="469900" indent="-457834">
              <a:lnSpc>
                <a:spcPct val="100000"/>
              </a:lnSpc>
              <a:spcBef>
                <a:spcPts val="1115"/>
              </a:spcBef>
              <a:buAutoNum type="arabicPeriod" startAt="6"/>
              <a:tabLst>
                <a:tab pos="469265" algn="l"/>
                <a:tab pos="470534" algn="l"/>
              </a:tabLst>
            </a:pPr>
            <a:r>
              <a:rPr dirty="0" sz="1100" spc="-5" b="1">
                <a:latin typeface="Arial"/>
                <a:cs typeface="Arial"/>
              </a:rPr>
              <a:t>Initial Deployment and</a:t>
            </a:r>
            <a:r>
              <a:rPr dirty="0" sz="1100" spc="10" b="1">
                <a:latin typeface="Arial"/>
                <a:cs typeface="Arial"/>
              </a:rPr>
              <a:t> </a:t>
            </a:r>
            <a:r>
              <a:rPr dirty="0" sz="1100" spc="-5" b="1">
                <a:latin typeface="Arial"/>
                <a:cs typeface="Arial"/>
              </a:rPr>
              <a:t>Monitoring</a:t>
            </a:r>
            <a:endParaRPr sz="1100">
              <a:latin typeface="Arial"/>
              <a:cs typeface="Arial"/>
            </a:endParaRPr>
          </a:p>
          <a:p>
            <a:pPr>
              <a:lnSpc>
                <a:spcPct val="100000"/>
              </a:lnSpc>
              <a:spcBef>
                <a:spcPts val="45"/>
              </a:spcBef>
            </a:pPr>
            <a:endParaRPr sz="1000">
              <a:latin typeface="Arial"/>
              <a:cs typeface="Arial"/>
            </a:endParaRPr>
          </a:p>
          <a:p>
            <a:pPr marL="12700" marR="71755">
              <a:lnSpc>
                <a:spcPct val="95800"/>
              </a:lnSpc>
              <a:spcBef>
                <a:spcPts val="5"/>
              </a:spcBef>
            </a:pPr>
            <a:r>
              <a:rPr dirty="0" sz="1200" spc="-5">
                <a:latin typeface="Times New Roman"/>
                <a:cs typeface="Times New Roman"/>
              </a:rPr>
              <a:t>Once </a:t>
            </a:r>
            <a:r>
              <a:rPr dirty="0" sz="1200">
                <a:latin typeface="Times New Roman"/>
                <a:cs typeface="Times New Roman"/>
              </a:rPr>
              <a:t>the </a:t>
            </a:r>
            <a:r>
              <a:rPr dirty="0" sz="1200" spc="-5">
                <a:latin typeface="Times New Roman"/>
                <a:cs typeface="Times New Roman"/>
              </a:rPr>
              <a:t>candidate workflow </a:t>
            </a:r>
            <a:r>
              <a:rPr dirty="0" sz="1200">
                <a:latin typeface="Times New Roman"/>
                <a:cs typeface="Times New Roman"/>
              </a:rPr>
              <a:t>and </a:t>
            </a:r>
            <a:r>
              <a:rPr dirty="0" sz="1200" spc="-5">
                <a:latin typeface="Times New Roman"/>
                <a:cs typeface="Times New Roman"/>
              </a:rPr>
              <a:t>ZTA </a:t>
            </a:r>
            <a:r>
              <a:rPr dirty="0" sz="1200">
                <a:latin typeface="Times New Roman"/>
                <a:cs typeface="Times New Roman"/>
              </a:rPr>
              <a:t>components </a:t>
            </a:r>
            <a:r>
              <a:rPr dirty="0" sz="1200" spc="-5">
                <a:latin typeface="Times New Roman"/>
                <a:cs typeface="Times New Roman"/>
              </a:rPr>
              <a:t>are chosen, </a:t>
            </a:r>
            <a:r>
              <a:rPr dirty="0" sz="1200">
                <a:latin typeface="Times New Roman"/>
                <a:cs typeface="Times New Roman"/>
              </a:rPr>
              <a:t>the </a:t>
            </a:r>
            <a:r>
              <a:rPr dirty="0" sz="1200" spc="-5">
                <a:latin typeface="Times New Roman"/>
                <a:cs typeface="Times New Roman"/>
              </a:rPr>
              <a:t>initial deployment </a:t>
            </a:r>
            <a:r>
              <a:rPr dirty="0" sz="1200">
                <a:latin typeface="Times New Roman"/>
                <a:cs typeface="Times New Roman"/>
              </a:rPr>
              <a:t>can </a:t>
            </a:r>
            <a:r>
              <a:rPr dirty="0" sz="1200" spc="-5">
                <a:latin typeface="Times New Roman"/>
                <a:cs typeface="Times New Roman"/>
              </a:rPr>
              <a:t>start.  Enterprise administrators </a:t>
            </a:r>
            <a:r>
              <a:rPr dirty="0" sz="1200">
                <a:latin typeface="Times New Roman"/>
                <a:cs typeface="Times New Roman"/>
              </a:rPr>
              <a:t>must </a:t>
            </a:r>
            <a:r>
              <a:rPr dirty="0" sz="1200" spc="-5">
                <a:latin typeface="Times New Roman"/>
                <a:cs typeface="Times New Roman"/>
              </a:rPr>
              <a:t>implement </a:t>
            </a:r>
            <a:r>
              <a:rPr dirty="0" sz="1200">
                <a:latin typeface="Times New Roman"/>
                <a:cs typeface="Times New Roman"/>
              </a:rPr>
              <a:t>the </a:t>
            </a:r>
            <a:r>
              <a:rPr dirty="0" sz="1200" spc="-5">
                <a:latin typeface="Times New Roman"/>
                <a:cs typeface="Times New Roman"/>
              </a:rPr>
              <a:t>developed policies </a:t>
            </a:r>
            <a:r>
              <a:rPr dirty="0" sz="1200">
                <a:latin typeface="Times New Roman"/>
                <a:cs typeface="Times New Roman"/>
              </a:rPr>
              <a:t>by </a:t>
            </a:r>
            <a:r>
              <a:rPr dirty="0" sz="1200" spc="-5">
                <a:latin typeface="Times New Roman"/>
                <a:cs typeface="Times New Roman"/>
              </a:rPr>
              <a:t>using </a:t>
            </a:r>
            <a:r>
              <a:rPr dirty="0" sz="1200">
                <a:latin typeface="Times New Roman"/>
                <a:cs typeface="Times New Roman"/>
              </a:rPr>
              <a:t>the </a:t>
            </a:r>
            <a:r>
              <a:rPr dirty="0" sz="1200" spc="-5">
                <a:latin typeface="Times New Roman"/>
                <a:cs typeface="Times New Roman"/>
              </a:rPr>
              <a:t>selected  components </a:t>
            </a:r>
            <a:r>
              <a:rPr dirty="0" sz="1200">
                <a:latin typeface="Times New Roman"/>
                <a:cs typeface="Times New Roman"/>
              </a:rPr>
              <a:t>but may </a:t>
            </a:r>
            <a:r>
              <a:rPr dirty="0" sz="1200" spc="-5">
                <a:latin typeface="Times New Roman"/>
                <a:cs typeface="Times New Roman"/>
              </a:rPr>
              <a:t>wish </a:t>
            </a:r>
            <a:r>
              <a:rPr dirty="0" sz="1200">
                <a:latin typeface="Times New Roman"/>
                <a:cs typeface="Times New Roman"/>
              </a:rPr>
              <a:t>to </a:t>
            </a:r>
            <a:r>
              <a:rPr dirty="0" sz="1200" spc="-5">
                <a:latin typeface="Times New Roman"/>
                <a:cs typeface="Times New Roman"/>
              </a:rPr>
              <a:t>operate </a:t>
            </a:r>
            <a:r>
              <a:rPr dirty="0" sz="1200">
                <a:latin typeface="Times New Roman"/>
                <a:cs typeface="Times New Roman"/>
              </a:rPr>
              <a:t>in an </a:t>
            </a:r>
            <a:r>
              <a:rPr dirty="0" sz="1200" spc="-5">
                <a:latin typeface="Times New Roman"/>
                <a:cs typeface="Times New Roman"/>
              </a:rPr>
              <a:t>observation </a:t>
            </a:r>
            <a:r>
              <a:rPr dirty="0" sz="1200">
                <a:latin typeface="Times New Roman"/>
                <a:cs typeface="Times New Roman"/>
              </a:rPr>
              <a:t>and </a:t>
            </a:r>
            <a:r>
              <a:rPr dirty="0" sz="1200" spc="-5">
                <a:latin typeface="Times New Roman"/>
                <a:cs typeface="Times New Roman"/>
              </a:rPr>
              <a:t>monitoring mode </a:t>
            </a:r>
            <a:r>
              <a:rPr dirty="0" sz="1200">
                <a:latin typeface="Times New Roman"/>
                <a:cs typeface="Times New Roman"/>
              </a:rPr>
              <a:t>at </a:t>
            </a:r>
            <a:r>
              <a:rPr dirty="0" sz="1200" spc="-5">
                <a:latin typeface="Times New Roman"/>
                <a:cs typeface="Times New Roman"/>
              </a:rPr>
              <a:t>first. Few  enterprise policy sets are complete in their first iterations: important </a:t>
            </a:r>
            <a:r>
              <a:rPr dirty="0" sz="1200">
                <a:latin typeface="Times New Roman"/>
                <a:cs typeface="Times New Roman"/>
              </a:rPr>
              <a:t>user accounts </a:t>
            </a:r>
            <a:r>
              <a:rPr dirty="0" sz="1200" spc="-5">
                <a:latin typeface="Times New Roman"/>
                <a:cs typeface="Times New Roman"/>
              </a:rPr>
              <a:t>(e.g.,  administrator accounts) </a:t>
            </a:r>
            <a:r>
              <a:rPr dirty="0" sz="1200">
                <a:latin typeface="Times New Roman"/>
                <a:cs typeface="Times New Roman"/>
              </a:rPr>
              <a:t>may be </a:t>
            </a:r>
            <a:r>
              <a:rPr dirty="0" sz="1200" spc="-5">
                <a:latin typeface="Times New Roman"/>
                <a:cs typeface="Times New Roman"/>
              </a:rPr>
              <a:t>denied access </a:t>
            </a:r>
            <a:r>
              <a:rPr dirty="0" sz="1200">
                <a:latin typeface="Times New Roman"/>
                <a:cs typeface="Times New Roman"/>
              </a:rPr>
              <a:t>to </a:t>
            </a:r>
            <a:r>
              <a:rPr dirty="0" sz="1200" spc="-5">
                <a:latin typeface="Times New Roman"/>
                <a:cs typeface="Times New Roman"/>
              </a:rPr>
              <a:t>resources they </a:t>
            </a:r>
            <a:r>
              <a:rPr dirty="0" sz="1200">
                <a:latin typeface="Times New Roman"/>
                <a:cs typeface="Times New Roman"/>
              </a:rPr>
              <a:t>need or may not </a:t>
            </a:r>
            <a:r>
              <a:rPr dirty="0" sz="1200" spc="-5">
                <a:latin typeface="Times New Roman"/>
                <a:cs typeface="Times New Roman"/>
              </a:rPr>
              <a:t>need </a:t>
            </a:r>
            <a:r>
              <a:rPr dirty="0" sz="1200">
                <a:latin typeface="Times New Roman"/>
                <a:cs typeface="Times New Roman"/>
              </a:rPr>
              <a:t>all the  access </a:t>
            </a:r>
            <a:r>
              <a:rPr dirty="0" sz="1200" spc="-5">
                <a:latin typeface="Times New Roman"/>
                <a:cs typeface="Times New Roman"/>
              </a:rPr>
              <a:t>privileges </a:t>
            </a:r>
            <a:r>
              <a:rPr dirty="0" sz="1200">
                <a:latin typeface="Times New Roman"/>
                <a:cs typeface="Times New Roman"/>
              </a:rPr>
              <a:t>they </a:t>
            </a:r>
            <a:r>
              <a:rPr dirty="0" sz="1200" spc="-5">
                <a:latin typeface="Times New Roman"/>
                <a:cs typeface="Times New Roman"/>
              </a:rPr>
              <a:t>have </a:t>
            </a:r>
            <a:r>
              <a:rPr dirty="0" sz="1200">
                <a:latin typeface="Times New Roman"/>
                <a:cs typeface="Times New Roman"/>
              </a:rPr>
              <a:t>been</a:t>
            </a:r>
            <a:r>
              <a:rPr dirty="0" sz="1200" spc="5">
                <a:latin typeface="Times New Roman"/>
                <a:cs typeface="Times New Roman"/>
              </a:rPr>
              <a:t> </a:t>
            </a:r>
            <a:r>
              <a:rPr dirty="0" sz="1200" spc="-5">
                <a:latin typeface="Times New Roman"/>
                <a:cs typeface="Times New Roman"/>
              </a:rPr>
              <a:t>assigned.</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5080">
              <a:lnSpc>
                <a:spcPts val="1380"/>
              </a:lnSpc>
            </a:pPr>
            <a:r>
              <a:rPr dirty="0" sz="1200" spc="-5">
                <a:latin typeface="Times New Roman"/>
                <a:cs typeface="Times New Roman"/>
              </a:rPr>
              <a:t>The </a:t>
            </a:r>
            <a:r>
              <a:rPr dirty="0" sz="1200">
                <a:latin typeface="Times New Roman"/>
                <a:cs typeface="Times New Roman"/>
              </a:rPr>
              <a:t>new </a:t>
            </a:r>
            <a:r>
              <a:rPr dirty="0" sz="1200" spc="-5">
                <a:latin typeface="Times New Roman"/>
                <a:cs typeface="Times New Roman"/>
              </a:rPr>
              <a:t>ZT </a:t>
            </a:r>
            <a:r>
              <a:rPr dirty="0" sz="1200">
                <a:latin typeface="Times New Roman"/>
                <a:cs typeface="Times New Roman"/>
              </a:rPr>
              <a:t>business </a:t>
            </a:r>
            <a:r>
              <a:rPr dirty="0" sz="1200" spc="-5">
                <a:latin typeface="Times New Roman"/>
                <a:cs typeface="Times New Roman"/>
              </a:rPr>
              <a:t>workflow could </a:t>
            </a:r>
            <a:r>
              <a:rPr dirty="0" sz="1200">
                <a:latin typeface="Times New Roman"/>
                <a:cs typeface="Times New Roman"/>
              </a:rPr>
              <a:t>be </a:t>
            </a:r>
            <a:r>
              <a:rPr dirty="0" sz="1200" spc="-5">
                <a:latin typeface="Times New Roman"/>
                <a:cs typeface="Times New Roman"/>
              </a:rPr>
              <a:t>operated </a:t>
            </a:r>
            <a:r>
              <a:rPr dirty="0" sz="1200">
                <a:latin typeface="Times New Roman"/>
                <a:cs typeface="Times New Roman"/>
              </a:rPr>
              <a:t>in </a:t>
            </a:r>
            <a:r>
              <a:rPr dirty="0" sz="1200" spc="-5">
                <a:latin typeface="Times New Roman"/>
                <a:cs typeface="Times New Roman"/>
              </a:rPr>
              <a:t>reporting-only mode </a:t>
            </a:r>
            <a:r>
              <a:rPr dirty="0" sz="1200">
                <a:latin typeface="Times New Roman"/>
                <a:cs typeface="Times New Roman"/>
              </a:rPr>
              <a:t>for </a:t>
            </a:r>
            <a:r>
              <a:rPr dirty="0" sz="1200" spc="-5">
                <a:latin typeface="Times New Roman"/>
                <a:cs typeface="Times New Roman"/>
              </a:rPr>
              <a:t>some time </a:t>
            </a:r>
            <a:r>
              <a:rPr dirty="0" sz="1200">
                <a:latin typeface="Times New Roman"/>
                <a:cs typeface="Times New Roman"/>
              </a:rPr>
              <a:t>to make  </a:t>
            </a:r>
            <a:r>
              <a:rPr dirty="0" sz="1200" spc="-5">
                <a:latin typeface="Times New Roman"/>
                <a:cs typeface="Times New Roman"/>
              </a:rPr>
              <a:t>sure </a:t>
            </a:r>
            <a:r>
              <a:rPr dirty="0" sz="1200">
                <a:latin typeface="Times New Roman"/>
                <a:cs typeface="Times New Roman"/>
              </a:rPr>
              <a:t>the </a:t>
            </a:r>
            <a:r>
              <a:rPr dirty="0" sz="1200" spc="-5">
                <a:latin typeface="Times New Roman"/>
                <a:cs typeface="Times New Roman"/>
              </a:rPr>
              <a:t>policies are effective </a:t>
            </a:r>
            <a:r>
              <a:rPr dirty="0" sz="1200">
                <a:latin typeface="Times New Roman"/>
                <a:cs typeface="Times New Roman"/>
              </a:rPr>
              <a:t>and </a:t>
            </a:r>
            <a:r>
              <a:rPr dirty="0" sz="1200" spc="-5">
                <a:latin typeface="Times New Roman"/>
                <a:cs typeface="Times New Roman"/>
              </a:rPr>
              <a:t>workable. This </a:t>
            </a:r>
            <a:r>
              <a:rPr dirty="0" sz="1200">
                <a:latin typeface="Times New Roman"/>
                <a:cs typeface="Times New Roman"/>
              </a:rPr>
              <a:t>also </a:t>
            </a:r>
            <a:r>
              <a:rPr dirty="0" sz="1200" spc="-5">
                <a:latin typeface="Times New Roman"/>
                <a:cs typeface="Times New Roman"/>
              </a:rPr>
              <a:t>allows the enterprise </a:t>
            </a:r>
            <a:r>
              <a:rPr dirty="0" sz="1200">
                <a:latin typeface="Times New Roman"/>
                <a:cs typeface="Times New Roman"/>
              </a:rPr>
              <a:t>to gain an  </a:t>
            </a:r>
            <a:r>
              <a:rPr dirty="0" sz="1200" spc="-5">
                <a:latin typeface="Times New Roman"/>
                <a:cs typeface="Times New Roman"/>
              </a:rPr>
              <a:t>understanding </a:t>
            </a:r>
            <a:r>
              <a:rPr dirty="0" sz="1200">
                <a:latin typeface="Times New Roman"/>
                <a:cs typeface="Times New Roman"/>
              </a:rPr>
              <a:t>of </a:t>
            </a:r>
            <a:r>
              <a:rPr dirty="0" sz="1200" spc="-5">
                <a:latin typeface="Times New Roman"/>
                <a:cs typeface="Times New Roman"/>
              </a:rPr>
              <a:t>baseline </a:t>
            </a:r>
            <a:r>
              <a:rPr dirty="0" sz="1200">
                <a:latin typeface="Times New Roman"/>
                <a:cs typeface="Times New Roman"/>
              </a:rPr>
              <a:t>asset and </a:t>
            </a:r>
            <a:r>
              <a:rPr dirty="0" sz="1200" spc="-5">
                <a:latin typeface="Times New Roman"/>
                <a:cs typeface="Times New Roman"/>
              </a:rPr>
              <a:t>resource access requests, behavior, and communication  patterns. Reporting-only </a:t>
            </a:r>
            <a:r>
              <a:rPr dirty="0" sz="1200">
                <a:latin typeface="Times New Roman"/>
                <a:cs typeface="Times New Roman"/>
              </a:rPr>
              <a:t>means that access </a:t>
            </a:r>
            <a:r>
              <a:rPr dirty="0" sz="1200" spc="-5">
                <a:latin typeface="Times New Roman"/>
                <a:cs typeface="Times New Roman"/>
              </a:rPr>
              <a:t>should </a:t>
            </a:r>
            <a:r>
              <a:rPr dirty="0" sz="1200">
                <a:latin typeface="Times New Roman"/>
                <a:cs typeface="Times New Roman"/>
              </a:rPr>
              <a:t>be </a:t>
            </a:r>
            <a:r>
              <a:rPr dirty="0" sz="1200" spc="-5">
                <a:latin typeface="Times New Roman"/>
                <a:cs typeface="Times New Roman"/>
              </a:rPr>
              <a:t>granted </a:t>
            </a:r>
            <a:r>
              <a:rPr dirty="0" sz="1200">
                <a:latin typeface="Times New Roman"/>
                <a:cs typeface="Times New Roman"/>
              </a:rPr>
              <a:t>for </a:t>
            </a:r>
            <a:r>
              <a:rPr dirty="0" sz="1200" spc="-5">
                <a:latin typeface="Times New Roman"/>
                <a:cs typeface="Times New Roman"/>
              </a:rPr>
              <a:t>most requests, </a:t>
            </a:r>
            <a:r>
              <a:rPr dirty="0" sz="1200">
                <a:latin typeface="Times New Roman"/>
                <a:cs typeface="Times New Roman"/>
              </a:rPr>
              <a:t>and </a:t>
            </a:r>
            <a:r>
              <a:rPr dirty="0" sz="1200" spc="-5">
                <a:latin typeface="Times New Roman"/>
                <a:cs typeface="Times New Roman"/>
              </a:rPr>
              <a:t>logs </a:t>
            </a:r>
            <a:r>
              <a:rPr dirty="0" sz="1200">
                <a:latin typeface="Times New Roman"/>
                <a:cs typeface="Times New Roman"/>
              </a:rPr>
              <a:t>and  </a:t>
            </a:r>
            <a:r>
              <a:rPr dirty="0" sz="1200" spc="-5">
                <a:latin typeface="Times New Roman"/>
                <a:cs typeface="Times New Roman"/>
              </a:rPr>
              <a:t>traces </a:t>
            </a:r>
            <a:r>
              <a:rPr dirty="0" sz="1200">
                <a:latin typeface="Times New Roman"/>
                <a:cs typeface="Times New Roman"/>
              </a:rPr>
              <a:t>of </a:t>
            </a:r>
            <a:r>
              <a:rPr dirty="0" sz="1200" spc="-5">
                <a:latin typeface="Times New Roman"/>
                <a:cs typeface="Times New Roman"/>
              </a:rPr>
              <a:t>connections should </a:t>
            </a:r>
            <a:r>
              <a:rPr dirty="0" sz="1200">
                <a:latin typeface="Times New Roman"/>
                <a:cs typeface="Times New Roman"/>
              </a:rPr>
              <a:t>be </a:t>
            </a:r>
            <a:r>
              <a:rPr dirty="0" sz="1200" spc="-5">
                <a:latin typeface="Times New Roman"/>
                <a:cs typeface="Times New Roman"/>
              </a:rPr>
              <a:t>compared with the initial developed policy. Basic policies</a:t>
            </a:r>
            <a:r>
              <a:rPr dirty="0" sz="1200" spc="170">
                <a:latin typeface="Times New Roman"/>
                <a:cs typeface="Times New Roman"/>
              </a:rPr>
              <a:t> </a:t>
            </a:r>
            <a:r>
              <a:rPr dirty="0" sz="1200">
                <a:latin typeface="Times New Roman"/>
                <a:cs typeface="Times New Roman"/>
              </a:rPr>
              <a:t>such</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9319"/>
            <a:ext cx="5944870" cy="3931920"/>
          </a:xfrm>
          <a:prstGeom prst="rect">
            <a:avLst/>
          </a:prstGeom>
        </p:spPr>
        <p:txBody>
          <a:bodyPr wrap="square" lIns="0" tIns="12700" rIns="0" bIns="0" rtlCol="0" vert="horz">
            <a:spAutoFit/>
          </a:bodyPr>
          <a:lstStyle/>
          <a:p>
            <a:pPr algn="ctr" marL="22860">
              <a:lnSpc>
                <a:spcPct val="100000"/>
              </a:lnSpc>
              <a:spcBef>
                <a:spcPts val="100"/>
              </a:spcBef>
            </a:pPr>
            <a:r>
              <a:rPr dirty="0" sz="1200" spc="-5" b="1">
                <a:latin typeface="Arial"/>
                <a:cs typeface="Arial"/>
              </a:rPr>
              <a:t>Acknowledgments</a:t>
            </a:r>
            <a:endParaRPr sz="1200">
              <a:latin typeface="Arial"/>
              <a:cs typeface="Arial"/>
            </a:endParaRPr>
          </a:p>
          <a:p>
            <a:pPr>
              <a:lnSpc>
                <a:spcPct val="100000"/>
              </a:lnSpc>
              <a:spcBef>
                <a:spcPts val="20"/>
              </a:spcBef>
            </a:pPr>
            <a:endParaRPr sz="1050">
              <a:latin typeface="Arial"/>
              <a:cs typeface="Arial"/>
            </a:endParaRPr>
          </a:p>
          <a:p>
            <a:pPr marL="12700" marR="28575">
              <a:lnSpc>
                <a:spcPts val="1380"/>
              </a:lnSpc>
            </a:pPr>
            <a:r>
              <a:rPr dirty="0" sz="1200" spc="-5">
                <a:latin typeface="Times New Roman"/>
                <a:cs typeface="Times New Roman"/>
              </a:rPr>
              <a:t>This document </a:t>
            </a:r>
            <a:r>
              <a:rPr dirty="0" sz="1200">
                <a:latin typeface="Times New Roman"/>
                <a:cs typeface="Times New Roman"/>
              </a:rPr>
              <a:t>is the </a:t>
            </a:r>
            <a:r>
              <a:rPr dirty="0" sz="1200" spc="-5">
                <a:latin typeface="Times New Roman"/>
                <a:cs typeface="Times New Roman"/>
              </a:rPr>
              <a:t>product </a:t>
            </a:r>
            <a:r>
              <a:rPr dirty="0" sz="1200">
                <a:latin typeface="Times New Roman"/>
                <a:cs typeface="Times New Roman"/>
              </a:rPr>
              <a:t>of a </a:t>
            </a:r>
            <a:r>
              <a:rPr dirty="0" sz="1200" spc="-5">
                <a:latin typeface="Times New Roman"/>
                <a:cs typeface="Times New Roman"/>
              </a:rPr>
              <a:t>collaboration between multiple federal agencies and </a:t>
            </a:r>
            <a:r>
              <a:rPr dirty="0" sz="1200">
                <a:latin typeface="Times New Roman"/>
                <a:cs typeface="Times New Roman"/>
              </a:rPr>
              <a:t>is  overseen by the </a:t>
            </a:r>
            <a:r>
              <a:rPr dirty="0" sz="1200" spc="-5">
                <a:latin typeface="Times New Roman"/>
                <a:cs typeface="Times New Roman"/>
              </a:rPr>
              <a:t>Federal CIO Council. The architecture subgroup </a:t>
            </a:r>
            <a:r>
              <a:rPr dirty="0" sz="1200">
                <a:latin typeface="Times New Roman"/>
                <a:cs typeface="Times New Roman"/>
              </a:rPr>
              <a:t>is </a:t>
            </a:r>
            <a:r>
              <a:rPr dirty="0" sz="1200" spc="-5">
                <a:latin typeface="Times New Roman"/>
                <a:cs typeface="Times New Roman"/>
              </a:rPr>
              <a:t>responsible </a:t>
            </a:r>
            <a:r>
              <a:rPr dirty="0" sz="1200">
                <a:latin typeface="Times New Roman"/>
                <a:cs typeface="Times New Roman"/>
              </a:rPr>
              <a:t>for </a:t>
            </a:r>
            <a:r>
              <a:rPr dirty="0" sz="1200" spc="-5">
                <a:latin typeface="Times New Roman"/>
                <a:cs typeface="Times New Roman"/>
              </a:rPr>
              <a:t>development  </a:t>
            </a:r>
            <a:r>
              <a:rPr dirty="0" sz="1200">
                <a:latin typeface="Times New Roman"/>
                <a:cs typeface="Times New Roman"/>
              </a:rPr>
              <a:t>of this </a:t>
            </a:r>
            <a:r>
              <a:rPr dirty="0" sz="1200" spc="-5">
                <a:latin typeface="Times New Roman"/>
                <a:cs typeface="Times New Roman"/>
              </a:rPr>
              <a:t>document, but there are specific individuals who deserve recognition. These include Greg  Holden, project manager </a:t>
            </a:r>
            <a:r>
              <a:rPr dirty="0" sz="1200">
                <a:latin typeface="Times New Roman"/>
                <a:cs typeface="Times New Roman"/>
              </a:rPr>
              <a:t>of the </a:t>
            </a:r>
            <a:r>
              <a:rPr dirty="0" sz="1200" spc="-5">
                <a:latin typeface="Times New Roman"/>
                <a:cs typeface="Times New Roman"/>
              </a:rPr>
              <a:t>Federal CIO Council ZTA project; Alper Kerman, project  manager </a:t>
            </a:r>
            <a:r>
              <a:rPr dirty="0" sz="1200">
                <a:latin typeface="Times New Roman"/>
                <a:cs typeface="Times New Roman"/>
              </a:rPr>
              <a:t>for the </a:t>
            </a:r>
            <a:r>
              <a:rPr dirty="0" sz="1200" spc="-5">
                <a:latin typeface="Times New Roman"/>
                <a:cs typeface="Times New Roman"/>
              </a:rPr>
              <a:t>NIST/National Cybersecurity Center </a:t>
            </a:r>
            <a:r>
              <a:rPr dirty="0" sz="1200">
                <a:latin typeface="Times New Roman"/>
                <a:cs typeface="Times New Roman"/>
              </a:rPr>
              <a:t>of </a:t>
            </a:r>
            <a:r>
              <a:rPr dirty="0" sz="1200" spc="-5">
                <a:latin typeface="Times New Roman"/>
                <a:cs typeface="Times New Roman"/>
              </a:rPr>
              <a:t>Excellence ZTA effort; </a:t>
            </a:r>
            <a:r>
              <a:rPr dirty="0" sz="1200">
                <a:latin typeface="Times New Roman"/>
                <a:cs typeface="Times New Roman"/>
              </a:rPr>
              <a:t>and </a:t>
            </a:r>
            <a:r>
              <a:rPr dirty="0" sz="1200" spc="-5">
                <a:latin typeface="Times New Roman"/>
                <a:cs typeface="Times New Roman"/>
              </a:rPr>
              <a:t>Douglas  Montgomery.</a:t>
            </a:r>
            <a:endParaRPr sz="1200">
              <a:latin typeface="Times New Roman"/>
              <a:cs typeface="Times New Roman"/>
            </a:endParaRPr>
          </a:p>
          <a:p>
            <a:pPr algn="ctr" marL="24130">
              <a:lnSpc>
                <a:spcPct val="100000"/>
              </a:lnSpc>
              <a:spcBef>
                <a:spcPts val="994"/>
              </a:spcBef>
            </a:pPr>
            <a:r>
              <a:rPr dirty="0" sz="1200" spc="-5" b="1">
                <a:latin typeface="Arial"/>
                <a:cs typeface="Arial"/>
              </a:rPr>
              <a:t>Audience</a:t>
            </a:r>
            <a:endParaRPr sz="1200">
              <a:latin typeface="Arial"/>
              <a:cs typeface="Arial"/>
            </a:endParaRPr>
          </a:p>
          <a:p>
            <a:pPr>
              <a:lnSpc>
                <a:spcPct val="100000"/>
              </a:lnSpc>
            </a:pPr>
            <a:endParaRPr sz="1050">
              <a:latin typeface="Arial"/>
              <a:cs typeface="Arial"/>
            </a:endParaRPr>
          </a:p>
          <a:p>
            <a:pPr marL="12700" marR="5080">
              <a:lnSpc>
                <a:spcPts val="1380"/>
              </a:lnSpc>
            </a:pPr>
            <a:r>
              <a:rPr dirty="0" sz="1200" spc="-5">
                <a:latin typeface="Times New Roman"/>
                <a:cs typeface="Times New Roman"/>
              </a:rPr>
              <a:t>This document </a:t>
            </a:r>
            <a:r>
              <a:rPr dirty="0" sz="1200">
                <a:latin typeface="Times New Roman"/>
                <a:cs typeface="Times New Roman"/>
              </a:rPr>
              <a:t>is </a:t>
            </a:r>
            <a:r>
              <a:rPr dirty="0" sz="1200" spc="-5">
                <a:latin typeface="Times New Roman"/>
                <a:cs typeface="Times New Roman"/>
              </a:rPr>
              <a:t>intended </a:t>
            </a:r>
            <a:r>
              <a:rPr dirty="0" sz="1200">
                <a:latin typeface="Times New Roman"/>
                <a:cs typeface="Times New Roman"/>
              </a:rPr>
              <a:t>to </a:t>
            </a:r>
            <a:r>
              <a:rPr dirty="0" sz="1200" spc="-5">
                <a:latin typeface="Times New Roman"/>
                <a:cs typeface="Times New Roman"/>
              </a:rPr>
              <a:t>describe </a:t>
            </a:r>
            <a:r>
              <a:rPr dirty="0" sz="1200">
                <a:latin typeface="Times New Roman"/>
                <a:cs typeface="Times New Roman"/>
              </a:rPr>
              <a:t>zero </a:t>
            </a:r>
            <a:r>
              <a:rPr dirty="0" sz="1200" spc="-5">
                <a:latin typeface="Times New Roman"/>
                <a:cs typeface="Times New Roman"/>
              </a:rPr>
              <a:t>trust for enterprise security architects. It </a:t>
            </a:r>
            <a:r>
              <a:rPr dirty="0" sz="1200">
                <a:latin typeface="Times New Roman"/>
                <a:cs typeface="Times New Roman"/>
              </a:rPr>
              <a:t>is meant to  aid </a:t>
            </a:r>
            <a:r>
              <a:rPr dirty="0" sz="1200" spc="-5">
                <a:latin typeface="Times New Roman"/>
                <a:cs typeface="Times New Roman"/>
              </a:rPr>
              <a:t>understanding </a:t>
            </a:r>
            <a:r>
              <a:rPr dirty="0" sz="1200">
                <a:latin typeface="Times New Roman"/>
                <a:cs typeface="Times New Roman"/>
              </a:rPr>
              <a:t>of </a:t>
            </a:r>
            <a:r>
              <a:rPr dirty="0" sz="1200" spc="-5">
                <a:latin typeface="Times New Roman"/>
                <a:cs typeface="Times New Roman"/>
              </a:rPr>
              <a:t>zero </a:t>
            </a:r>
            <a:r>
              <a:rPr dirty="0" sz="1200">
                <a:latin typeface="Times New Roman"/>
                <a:cs typeface="Times New Roman"/>
              </a:rPr>
              <a:t>trust for </a:t>
            </a:r>
            <a:r>
              <a:rPr dirty="0" sz="1200" spc="-5">
                <a:latin typeface="Times New Roman"/>
                <a:cs typeface="Times New Roman"/>
              </a:rPr>
              <a:t>civilian unclassified systems </a:t>
            </a:r>
            <a:r>
              <a:rPr dirty="0" sz="1200">
                <a:latin typeface="Times New Roman"/>
                <a:cs typeface="Times New Roman"/>
              </a:rPr>
              <a:t>and </a:t>
            </a:r>
            <a:r>
              <a:rPr dirty="0" sz="1200" spc="-5">
                <a:latin typeface="Times New Roman"/>
                <a:cs typeface="Times New Roman"/>
              </a:rPr>
              <a:t>provide </a:t>
            </a:r>
            <a:r>
              <a:rPr dirty="0" sz="1200">
                <a:latin typeface="Times New Roman"/>
                <a:cs typeface="Times New Roman"/>
              </a:rPr>
              <a:t>a </a:t>
            </a:r>
            <a:r>
              <a:rPr dirty="0" sz="1200" spc="-5">
                <a:latin typeface="Times New Roman"/>
                <a:cs typeface="Times New Roman"/>
              </a:rPr>
              <a:t>road map </a:t>
            </a:r>
            <a:r>
              <a:rPr dirty="0" sz="1200">
                <a:latin typeface="Times New Roman"/>
                <a:cs typeface="Times New Roman"/>
              </a:rPr>
              <a:t>to  </a:t>
            </a:r>
            <a:r>
              <a:rPr dirty="0" sz="1200" spc="-5">
                <a:latin typeface="Times New Roman"/>
                <a:cs typeface="Times New Roman"/>
              </a:rPr>
              <a:t>migrate </a:t>
            </a:r>
            <a:r>
              <a:rPr dirty="0" sz="1200">
                <a:latin typeface="Times New Roman"/>
                <a:cs typeface="Times New Roman"/>
              </a:rPr>
              <a:t>and deploy </a:t>
            </a:r>
            <a:r>
              <a:rPr dirty="0" sz="1200" spc="-5">
                <a:latin typeface="Times New Roman"/>
                <a:cs typeface="Times New Roman"/>
              </a:rPr>
              <a:t>zero </a:t>
            </a:r>
            <a:r>
              <a:rPr dirty="0" sz="1200">
                <a:latin typeface="Times New Roman"/>
                <a:cs typeface="Times New Roman"/>
              </a:rPr>
              <a:t>trust </a:t>
            </a:r>
            <a:r>
              <a:rPr dirty="0" sz="1200" spc="-5">
                <a:latin typeface="Times New Roman"/>
                <a:cs typeface="Times New Roman"/>
              </a:rPr>
              <a:t>security </a:t>
            </a:r>
            <a:r>
              <a:rPr dirty="0" sz="1200">
                <a:latin typeface="Times New Roman"/>
                <a:cs typeface="Times New Roman"/>
              </a:rPr>
              <a:t>concepts </a:t>
            </a:r>
            <a:r>
              <a:rPr dirty="0" sz="1200" spc="-5">
                <a:latin typeface="Times New Roman"/>
                <a:cs typeface="Times New Roman"/>
              </a:rPr>
              <a:t>to </a:t>
            </a:r>
            <a:r>
              <a:rPr dirty="0" sz="1200">
                <a:latin typeface="Times New Roman"/>
                <a:cs typeface="Times New Roman"/>
              </a:rPr>
              <a:t>an </a:t>
            </a:r>
            <a:r>
              <a:rPr dirty="0" sz="1200" spc="-5">
                <a:latin typeface="Times New Roman"/>
                <a:cs typeface="Times New Roman"/>
              </a:rPr>
              <a:t>enterprise environment. Agency  cybersecurity managers, network administrators, </a:t>
            </a:r>
            <a:r>
              <a:rPr dirty="0" sz="1200">
                <a:latin typeface="Times New Roman"/>
                <a:cs typeface="Times New Roman"/>
              </a:rPr>
              <a:t>and </a:t>
            </a:r>
            <a:r>
              <a:rPr dirty="0" sz="1200" spc="-5">
                <a:latin typeface="Times New Roman"/>
                <a:cs typeface="Times New Roman"/>
              </a:rPr>
              <a:t>managers </a:t>
            </a:r>
            <a:r>
              <a:rPr dirty="0" sz="1200">
                <a:latin typeface="Times New Roman"/>
                <a:cs typeface="Times New Roman"/>
              </a:rPr>
              <a:t>may </a:t>
            </a:r>
            <a:r>
              <a:rPr dirty="0" sz="1200" spc="-5">
                <a:latin typeface="Times New Roman"/>
                <a:cs typeface="Times New Roman"/>
              </a:rPr>
              <a:t>also </a:t>
            </a:r>
            <a:r>
              <a:rPr dirty="0" sz="1200">
                <a:latin typeface="Times New Roman"/>
                <a:cs typeface="Times New Roman"/>
              </a:rPr>
              <a:t>gain </a:t>
            </a:r>
            <a:r>
              <a:rPr dirty="0" sz="1200" spc="-5">
                <a:latin typeface="Times New Roman"/>
                <a:cs typeface="Times New Roman"/>
              </a:rPr>
              <a:t>insight </a:t>
            </a:r>
            <a:r>
              <a:rPr dirty="0" sz="1200">
                <a:latin typeface="Times New Roman"/>
                <a:cs typeface="Times New Roman"/>
              </a:rPr>
              <a:t>into </a:t>
            </a:r>
            <a:r>
              <a:rPr dirty="0" sz="1200" spc="-5">
                <a:latin typeface="Times New Roman"/>
                <a:cs typeface="Times New Roman"/>
              </a:rPr>
              <a:t>zero  </a:t>
            </a:r>
            <a:r>
              <a:rPr dirty="0" sz="1200">
                <a:latin typeface="Times New Roman"/>
                <a:cs typeface="Times New Roman"/>
              </a:rPr>
              <a:t>trust and </a:t>
            </a:r>
            <a:r>
              <a:rPr dirty="0" sz="1200" spc="-5">
                <a:latin typeface="Times New Roman"/>
                <a:cs typeface="Times New Roman"/>
              </a:rPr>
              <a:t>ZTA </a:t>
            </a:r>
            <a:r>
              <a:rPr dirty="0" sz="1200">
                <a:latin typeface="Times New Roman"/>
                <a:cs typeface="Times New Roman"/>
              </a:rPr>
              <a:t>from </a:t>
            </a:r>
            <a:r>
              <a:rPr dirty="0" sz="1200" spc="-5">
                <a:latin typeface="Times New Roman"/>
                <a:cs typeface="Times New Roman"/>
              </a:rPr>
              <a:t>this </a:t>
            </a:r>
            <a:r>
              <a:rPr dirty="0" sz="1200">
                <a:latin typeface="Times New Roman"/>
                <a:cs typeface="Times New Roman"/>
              </a:rPr>
              <a:t>document. It is not </a:t>
            </a:r>
            <a:r>
              <a:rPr dirty="0" sz="1200" spc="-5">
                <a:latin typeface="Times New Roman"/>
                <a:cs typeface="Times New Roman"/>
              </a:rPr>
              <a:t>intended </a:t>
            </a:r>
            <a:r>
              <a:rPr dirty="0" sz="1200">
                <a:latin typeface="Times New Roman"/>
                <a:cs typeface="Times New Roman"/>
              </a:rPr>
              <a:t>to be a </a:t>
            </a:r>
            <a:r>
              <a:rPr dirty="0" sz="1200" spc="-5">
                <a:latin typeface="Times New Roman"/>
                <a:cs typeface="Times New Roman"/>
              </a:rPr>
              <a:t>single deployment plan for ZTA </a:t>
            </a:r>
            <a:r>
              <a:rPr dirty="0" sz="1200">
                <a:latin typeface="Times New Roman"/>
                <a:cs typeface="Times New Roman"/>
              </a:rPr>
              <a:t>as  an </a:t>
            </a:r>
            <a:r>
              <a:rPr dirty="0" sz="1200" spc="-5">
                <a:latin typeface="Times New Roman"/>
                <a:cs typeface="Times New Roman"/>
              </a:rPr>
              <a:t>enterprise will have unique business </a:t>
            </a:r>
            <a:r>
              <a:rPr dirty="0" sz="1200">
                <a:latin typeface="Times New Roman"/>
                <a:cs typeface="Times New Roman"/>
              </a:rPr>
              <a:t>use </a:t>
            </a:r>
            <a:r>
              <a:rPr dirty="0" sz="1200" spc="-5">
                <a:latin typeface="Times New Roman"/>
                <a:cs typeface="Times New Roman"/>
              </a:rPr>
              <a:t>cases </a:t>
            </a:r>
            <a:r>
              <a:rPr dirty="0" sz="1200">
                <a:latin typeface="Times New Roman"/>
                <a:cs typeface="Times New Roman"/>
              </a:rPr>
              <a:t>and </a:t>
            </a:r>
            <a:r>
              <a:rPr dirty="0" sz="1200" spc="-5">
                <a:latin typeface="Times New Roman"/>
                <a:cs typeface="Times New Roman"/>
              </a:rPr>
              <a:t>data </a:t>
            </a:r>
            <a:r>
              <a:rPr dirty="0" sz="1200">
                <a:latin typeface="Times New Roman"/>
                <a:cs typeface="Times New Roman"/>
              </a:rPr>
              <a:t>assets </a:t>
            </a:r>
            <a:r>
              <a:rPr dirty="0" sz="1200" spc="-5">
                <a:latin typeface="Times New Roman"/>
                <a:cs typeface="Times New Roman"/>
              </a:rPr>
              <a:t>that require safeguards. Starting  with </a:t>
            </a:r>
            <a:r>
              <a:rPr dirty="0" sz="1200">
                <a:latin typeface="Times New Roman"/>
                <a:cs typeface="Times New Roman"/>
              </a:rPr>
              <a:t>a </a:t>
            </a:r>
            <a:r>
              <a:rPr dirty="0" sz="1200" spc="-5">
                <a:latin typeface="Times New Roman"/>
                <a:cs typeface="Times New Roman"/>
              </a:rPr>
              <a:t>solid understanding </a:t>
            </a:r>
            <a:r>
              <a:rPr dirty="0" sz="1200">
                <a:latin typeface="Times New Roman"/>
                <a:cs typeface="Times New Roman"/>
              </a:rPr>
              <a:t>of the </a:t>
            </a:r>
            <a:r>
              <a:rPr dirty="0" sz="1200" spc="-5">
                <a:latin typeface="Times New Roman"/>
                <a:cs typeface="Times New Roman"/>
              </a:rPr>
              <a:t>organization’s </a:t>
            </a:r>
            <a:r>
              <a:rPr dirty="0" sz="1200">
                <a:latin typeface="Times New Roman"/>
                <a:cs typeface="Times New Roman"/>
              </a:rPr>
              <a:t>business </a:t>
            </a:r>
            <a:r>
              <a:rPr dirty="0" sz="1200" spc="-5">
                <a:latin typeface="Times New Roman"/>
                <a:cs typeface="Times New Roman"/>
              </a:rPr>
              <a:t>and </a:t>
            </a:r>
            <a:r>
              <a:rPr dirty="0" sz="1200">
                <a:latin typeface="Times New Roman"/>
                <a:cs typeface="Times New Roman"/>
              </a:rPr>
              <a:t>data </a:t>
            </a:r>
            <a:r>
              <a:rPr dirty="0" sz="1200" spc="-5">
                <a:latin typeface="Times New Roman"/>
                <a:cs typeface="Times New Roman"/>
              </a:rPr>
              <a:t>will result </a:t>
            </a:r>
            <a:r>
              <a:rPr dirty="0" sz="1200">
                <a:latin typeface="Times New Roman"/>
                <a:cs typeface="Times New Roman"/>
              </a:rPr>
              <a:t>in a </a:t>
            </a:r>
            <a:r>
              <a:rPr dirty="0" sz="1200" spc="-5">
                <a:latin typeface="Times New Roman"/>
                <a:cs typeface="Times New Roman"/>
              </a:rPr>
              <a:t>strong  </a:t>
            </a:r>
            <a:r>
              <a:rPr dirty="0" sz="1200">
                <a:latin typeface="Times New Roman"/>
                <a:cs typeface="Times New Roman"/>
              </a:rPr>
              <a:t>approach to zero</a:t>
            </a:r>
            <a:r>
              <a:rPr dirty="0" sz="1200" spc="-25">
                <a:latin typeface="Times New Roman"/>
                <a:cs typeface="Times New Roman"/>
              </a:rPr>
              <a:t> </a:t>
            </a:r>
            <a:r>
              <a:rPr dirty="0" sz="1200" spc="-5">
                <a:latin typeface="Times New Roman"/>
                <a:cs typeface="Times New Roman"/>
              </a:rPr>
              <a:t>trust.</a:t>
            </a:r>
            <a:endParaRPr sz="1200">
              <a:latin typeface="Times New Roman"/>
              <a:cs typeface="Times New Roman"/>
            </a:endParaRPr>
          </a:p>
          <a:p>
            <a:pPr algn="ctr" marL="24130">
              <a:lnSpc>
                <a:spcPct val="100000"/>
              </a:lnSpc>
              <a:spcBef>
                <a:spcPts val="1110"/>
              </a:spcBef>
            </a:pPr>
            <a:r>
              <a:rPr dirty="0" sz="1200" spc="-5" b="1">
                <a:latin typeface="Arial"/>
                <a:cs typeface="Arial"/>
              </a:rPr>
              <a:t>Trademark Information</a:t>
            </a:r>
            <a:endParaRPr sz="1200">
              <a:latin typeface="Arial"/>
              <a:cs typeface="Arial"/>
            </a:endParaRPr>
          </a:p>
          <a:p>
            <a:pPr marL="50800">
              <a:lnSpc>
                <a:spcPct val="100000"/>
              </a:lnSpc>
              <a:spcBef>
                <a:spcPts val="1135"/>
              </a:spcBef>
            </a:pPr>
            <a:r>
              <a:rPr dirty="0" sz="1200" spc="-5">
                <a:latin typeface="Times New Roman"/>
                <a:cs typeface="Times New Roman"/>
              </a:rPr>
              <a:t>All registered trademarks </a:t>
            </a:r>
            <a:r>
              <a:rPr dirty="0" sz="1200">
                <a:latin typeface="Times New Roman"/>
                <a:cs typeface="Times New Roman"/>
              </a:rPr>
              <a:t>or </a:t>
            </a:r>
            <a:r>
              <a:rPr dirty="0" sz="1200" spc="-5">
                <a:latin typeface="Times New Roman"/>
                <a:cs typeface="Times New Roman"/>
              </a:rPr>
              <a:t>trademarks </a:t>
            </a:r>
            <a:r>
              <a:rPr dirty="0" sz="1200">
                <a:latin typeface="Times New Roman"/>
                <a:cs typeface="Times New Roman"/>
              </a:rPr>
              <a:t>belong to </a:t>
            </a:r>
            <a:r>
              <a:rPr dirty="0" sz="1200" spc="-5">
                <a:latin typeface="Times New Roman"/>
                <a:cs typeface="Times New Roman"/>
              </a:rPr>
              <a:t>their respective</a:t>
            </a:r>
            <a:r>
              <a:rPr dirty="0" sz="1200" spc="40">
                <a:latin typeface="Times New Roman"/>
                <a:cs typeface="Times New Roman"/>
              </a:rPr>
              <a:t> </a:t>
            </a:r>
            <a:r>
              <a:rPr dirty="0" sz="1200" spc="-5">
                <a:latin typeface="Times New Roman"/>
                <a:cs typeface="Times New Roman"/>
              </a:rPr>
              <a:t>organizations.</a:t>
            </a:r>
            <a:endParaRPr sz="1200">
              <a:latin typeface="Times New Roman"/>
              <a:cs typeface="Times New Roman"/>
            </a:endParaRPr>
          </a:p>
        </p:txBody>
      </p:sp>
      <p:sp>
        <p:nvSpPr>
          <p:cNvPr id="7" name="object 7"/>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3</a:t>
            </a:r>
            <a:endParaRPr sz="12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7730" cy="4330700"/>
          </a:xfrm>
          <a:prstGeom prst="rect">
            <a:avLst/>
          </a:prstGeom>
        </p:spPr>
        <p:txBody>
          <a:bodyPr wrap="square" lIns="0" tIns="24765" rIns="0" bIns="0" rtlCol="0" vert="horz">
            <a:spAutoFit/>
          </a:bodyPr>
          <a:lstStyle/>
          <a:p>
            <a:pPr marL="12700" marR="132080">
              <a:lnSpc>
                <a:spcPts val="1380"/>
              </a:lnSpc>
              <a:spcBef>
                <a:spcPts val="195"/>
              </a:spcBef>
            </a:pPr>
            <a:r>
              <a:rPr dirty="0" sz="1200">
                <a:latin typeface="Times New Roman"/>
                <a:cs typeface="Times New Roman"/>
              </a:rPr>
              <a:t>as denying </a:t>
            </a:r>
            <a:r>
              <a:rPr dirty="0" sz="1200" spc="-5">
                <a:latin typeface="Times New Roman"/>
                <a:cs typeface="Times New Roman"/>
              </a:rPr>
              <a:t>requests </a:t>
            </a:r>
            <a:r>
              <a:rPr dirty="0" sz="1200">
                <a:latin typeface="Times New Roman"/>
                <a:cs typeface="Times New Roman"/>
              </a:rPr>
              <a:t>that </a:t>
            </a:r>
            <a:r>
              <a:rPr dirty="0" sz="1200" spc="-5">
                <a:latin typeface="Times New Roman"/>
                <a:cs typeface="Times New Roman"/>
              </a:rPr>
              <a:t>fail MFA </a:t>
            </a:r>
            <a:r>
              <a:rPr dirty="0" sz="1200">
                <a:latin typeface="Times New Roman"/>
                <a:cs typeface="Times New Roman"/>
              </a:rPr>
              <a:t>or appear from </a:t>
            </a:r>
            <a:r>
              <a:rPr dirty="0" sz="1200" spc="-5">
                <a:latin typeface="Times New Roman"/>
                <a:cs typeface="Times New Roman"/>
              </a:rPr>
              <a:t>known, attacker controlled </a:t>
            </a:r>
            <a:r>
              <a:rPr dirty="0" sz="1200">
                <a:latin typeface="Times New Roman"/>
                <a:cs typeface="Times New Roman"/>
              </a:rPr>
              <a:t>or </a:t>
            </a:r>
            <a:r>
              <a:rPr dirty="0" sz="1200" spc="-5">
                <a:latin typeface="Times New Roman"/>
                <a:cs typeface="Times New Roman"/>
              </a:rPr>
              <a:t>subverted </a:t>
            </a:r>
            <a:r>
              <a:rPr dirty="0" sz="1200">
                <a:latin typeface="Times New Roman"/>
                <a:cs typeface="Times New Roman"/>
              </a:rPr>
              <a:t>IP  </a:t>
            </a:r>
            <a:r>
              <a:rPr dirty="0" sz="1200" spc="-5">
                <a:latin typeface="Times New Roman"/>
                <a:cs typeface="Times New Roman"/>
              </a:rPr>
              <a:t>addresses should </a:t>
            </a:r>
            <a:r>
              <a:rPr dirty="0" sz="1200">
                <a:latin typeface="Times New Roman"/>
                <a:cs typeface="Times New Roman"/>
              </a:rPr>
              <a:t>be </a:t>
            </a:r>
            <a:r>
              <a:rPr dirty="0" sz="1200" spc="-5">
                <a:latin typeface="Times New Roman"/>
                <a:cs typeface="Times New Roman"/>
              </a:rPr>
              <a:t>enforced </a:t>
            </a:r>
            <a:r>
              <a:rPr dirty="0" sz="1200">
                <a:latin typeface="Times New Roman"/>
                <a:cs typeface="Times New Roman"/>
              </a:rPr>
              <a:t>and </a:t>
            </a:r>
            <a:r>
              <a:rPr dirty="0" sz="1200" spc="-5">
                <a:latin typeface="Times New Roman"/>
                <a:cs typeface="Times New Roman"/>
              </a:rPr>
              <a:t>logged, </a:t>
            </a:r>
            <a:r>
              <a:rPr dirty="0" sz="1200">
                <a:latin typeface="Times New Roman"/>
                <a:cs typeface="Times New Roman"/>
              </a:rPr>
              <a:t>but </a:t>
            </a:r>
            <a:r>
              <a:rPr dirty="0" sz="1200" spc="-5">
                <a:latin typeface="Times New Roman"/>
                <a:cs typeface="Times New Roman"/>
              </a:rPr>
              <a:t>after initial deployment, access polices should </a:t>
            </a:r>
            <a:r>
              <a:rPr dirty="0" sz="1200">
                <a:latin typeface="Times New Roman"/>
                <a:cs typeface="Times New Roman"/>
              </a:rPr>
              <a:t>be  more </a:t>
            </a:r>
            <a:r>
              <a:rPr dirty="0" sz="1200" spc="-5">
                <a:latin typeface="Times New Roman"/>
                <a:cs typeface="Times New Roman"/>
              </a:rPr>
              <a:t>lenient </a:t>
            </a:r>
            <a:r>
              <a:rPr dirty="0" sz="1200">
                <a:latin typeface="Times New Roman"/>
                <a:cs typeface="Times New Roman"/>
              </a:rPr>
              <a:t>to </a:t>
            </a:r>
            <a:r>
              <a:rPr dirty="0" sz="1200" spc="-5">
                <a:latin typeface="Times New Roman"/>
                <a:cs typeface="Times New Roman"/>
              </a:rPr>
              <a:t>collect data from actual interactions </a:t>
            </a:r>
            <a:r>
              <a:rPr dirty="0" sz="1200">
                <a:latin typeface="Times New Roman"/>
                <a:cs typeface="Times New Roman"/>
              </a:rPr>
              <a:t>of the </a:t>
            </a:r>
            <a:r>
              <a:rPr dirty="0" sz="1200" spc="-5">
                <a:latin typeface="Times New Roman"/>
                <a:cs typeface="Times New Roman"/>
              </a:rPr>
              <a:t>ZT workflow. Once </a:t>
            </a:r>
            <a:r>
              <a:rPr dirty="0" sz="1200">
                <a:latin typeface="Times New Roman"/>
                <a:cs typeface="Times New Roman"/>
              </a:rPr>
              <a:t>the </a:t>
            </a:r>
            <a:r>
              <a:rPr dirty="0" sz="1200" spc="-5">
                <a:latin typeface="Times New Roman"/>
                <a:cs typeface="Times New Roman"/>
              </a:rPr>
              <a:t>baseline  activity patterns for </a:t>
            </a:r>
            <a:r>
              <a:rPr dirty="0" sz="1200">
                <a:latin typeface="Times New Roman"/>
                <a:cs typeface="Times New Roman"/>
              </a:rPr>
              <a:t>the </a:t>
            </a:r>
            <a:r>
              <a:rPr dirty="0" sz="1200" spc="-5">
                <a:latin typeface="Times New Roman"/>
                <a:cs typeface="Times New Roman"/>
              </a:rPr>
              <a:t>workflow has </a:t>
            </a:r>
            <a:r>
              <a:rPr dirty="0" sz="1200">
                <a:latin typeface="Times New Roman"/>
                <a:cs typeface="Times New Roman"/>
              </a:rPr>
              <a:t>been </a:t>
            </a:r>
            <a:r>
              <a:rPr dirty="0" sz="1200" spc="-5">
                <a:latin typeface="Times New Roman"/>
                <a:cs typeface="Times New Roman"/>
              </a:rPr>
              <a:t>established, anomalous behavior </a:t>
            </a:r>
            <a:r>
              <a:rPr dirty="0" sz="1200">
                <a:latin typeface="Times New Roman"/>
                <a:cs typeface="Times New Roman"/>
              </a:rPr>
              <a:t>can be </a:t>
            </a:r>
            <a:r>
              <a:rPr dirty="0" sz="1200" spc="-5">
                <a:latin typeface="Times New Roman"/>
                <a:cs typeface="Times New Roman"/>
              </a:rPr>
              <a:t>more easily  identify. If it </a:t>
            </a:r>
            <a:r>
              <a:rPr dirty="0" sz="1200">
                <a:latin typeface="Times New Roman"/>
                <a:cs typeface="Times New Roman"/>
              </a:rPr>
              <a:t>is not </a:t>
            </a:r>
            <a:r>
              <a:rPr dirty="0" sz="1200" spc="-5">
                <a:latin typeface="Times New Roman"/>
                <a:cs typeface="Times New Roman"/>
              </a:rPr>
              <a:t>possible </a:t>
            </a:r>
            <a:r>
              <a:rPr dirty="0" sz="1200">
                <a:latin typeface="Times New Roman"/>
                <a:cs typeface="Times New Roman"/>
              </a:rPr>
              <a:t>to </a:t>
            </a:r>
            <a:r>
              <a:rPr dirty="0" sz="1200" spc="-5">
                <a:latin typeface="Times New Roman"/>
                <a:cs typeface="Times New Roman"/>
              </a:rPr>
              <a:t>operate </a:t>
            </a:r>
            <a:r>
              <a:rPr dirty="0" sz="1200">
                <a:latin typeface="Times New Roman"/>
                <a:cs typeface="Times New Roman"/>
              </a:rPr>
              <a:t>in a </a:t>
            </a:r>
            <a:r>
              <a:rPr dirty="0" sz="1200" spc="-5">
                <a:latin typeface="Times New Roman"/>
                <a:cs typeface="Times New Roman"/>
              </a:rPr>
              <a:t>more lenient nature, enterprise network operators  </a:t>
            </a:r>
            <a:r>
              <a:rPr dirty="0" sz="1200">
                <a:latin typeface="Times New Roman"/>
                <a:cs typeface="Times New Roman"/>
              </a:rPr>
              <a:t>should </a:t>
            </a:r>
            <a:r>
              <a:rPr dirty="0" sz="1200" spc="-5">
                <a:latin typeface="Times New Roman"/>
                <a:cs typeface="Times New Roman"/>
              </a:rPr>
              <a:t>monitor </a:t>
            </a:r>
            <a:r>
              <a:rPr dirty="0" sz="1200">
                <a:latin typeface="Times New Roman"/>
                <a:cs typeface="Times New Roman"/>
              </a:rPr>
              <a:t>logs </a:t>
            </a:r>
            <a:r>
              <a:rPr dirty="0" sz="1200" spc="-5">
                <a:latin typeface="Times New Roman"/>
                <a:cs typeface="Times New Roman"/>
              </a:rPr>
              <a:t>closely </a:t>
            </a:r>
            <a:r>
              <a:rPr dirty="0" sz="1200">
                <a:latin typeface="Times New Roman"/>
                <a:cs typeface="Times New Roman"/>
              </a:rPr>
              <a:t>and be </a:t>
            </a:r>
            <a:r>
              <a:rPr dirty="0" sz="1200" spc="-5">
                <a:latin typeface="Times New Roman"/>
                <a:cs typeface="Times New Roman"/>
              </a:rPr>
              <a:t>prepared </a:t>
            </a:r>
            <a:r>
              <a:rPr dirty="0" sz="1200">
                <a:latin typeface="Times New Roman"/>
                <a:cs typeface="Times New Roman"/>
              </a:rPr>
              <a:t>to </a:t>
            </a:r>
            <a:r>
              <a:rPr dirty="0" sz="1200" spc="-5">
                <a:latin typeface="Times New Roman"/>
                <a:cs typeface="Times New Roman"/>
              </a:rPr>
              <a:t>modify access policies based </a:t>
            </a:r>
            <a:r>
              <a:rPr dirty="0" sz="1200">
                <a:latin typeface="Times New Roman"/>
                <a:cs typeface="Times New Roman"/>
              </a:rPr>
              <a:t>on </a:t>
            </a:r>
            <a:r>
              <a:rPr dirty="0" sz="1200" spc="-5">
                <a:latin typeface="Times New Roman"/>
                <a:cs typeface="Times New Roman"/>
              </a:rPr>
              <a:t>operational  experience.</a:t>
            </a:r>
            <a:endParaRPr sz="1200">
              <a:latin typeface="Times New Roman"/>
              <a:cs typeface="Times New Roman"/>
            </a:endParaRPr>
          </a:p>
          <a:p>
            <a:pPr marL="12700">
              <a:lnSpc>
                <a:spcPct val="100000"/>
              </a:lnSpc>
              <a:spcBef>
                <a:spcPts val="1110"/>
              </a:spcBef>
              <a:tabLst>
                <a:tab pos="469265" algn="l"/>
              </a:tabLst>
            </a:pPr>
            <a:r>
              <a:rPr dirty="0" sz="1100" spc="-5" b="1">
                <a:latin typeface="Arial"/>
                <a:cs typeface="Arial"/>
              </a:rPr>
              <a:t>7.3.7	Expanding the</a:t>
            </a:r>
            <a:r>
              <a:rPr dirty="0" sz="1100" b="1">
                <a:latin typeface="Arial"/>
                <a:cs typeface="Arial"/>
              </a:rPr>
              <a:t> ZTA</a:t>
            </a:r>
            <a:endParaRPr sz="1100">
              <a:latin typeface="Arial"/>
              <a:cs typeface="Arial"/>
            </a:endParaRPr>
          </a:p>
          <a:p>
            <a:pPr>
              <a:lnSpc>
                <a:spcPct val="100000"/>
              </a:lnSpc>
              <a:spcBef>
                <a:spcPts val="20"/>
              </a:spcBef>
            </a:pPr>
            <a:endParaRPr sz="1050">
              <a:latin typeface="Arial"/>
              <a:cs typeface="Arial"/>
            </a:endParaRPr>
          </a:p>
          <a:p>
            <a:pPr marL="12700" marR="139700">
              <a:lnSpc>
                <a:spcPts val="1380"/>
              </a:lnSpc>
            </a:pPr>
            <a:r>
              <a:rPr dirty="0" sz="1200">
                <a:latin typeface="Times New Roman"/>
                <a:cs typeface="Times New Roman"/>
              </a:rPr>
              <a:t>When </a:t>
            </a:r>
            <a:r>
              <a:rPr dirty="0" sz="1200" spc="-5">
                <a:latin typeface="Times New Roman"/>
                <a:cs typeface="Times New Roman"/>
              </a:rPr>
              <a:t>enough confidence </a:t>
            </a:r>
            <a:r>
              <a:rPr dirty="0" sz="1200">
                <a:latin typeface="Times New Roman"/>
                <a:cs typeface="Times New Roman"/>
              </a:rPr>
              <a:t>is </a:t>
            </a:r>
            <a:r>
              <a:rPr dirty="0" sz="1200" spc="-5">
                <a:latin typeface="Times New Roman"/>
                <a:cs typeface="Times New Roman"/>
              </a:rPr>
              <a:t>gained and </a:t>
            </a:r>
            <a:r>
              <a:rPr dirty="0" sz="1200">
                <a:latin typeface="Times New Roman"/>
                <a:cs typeface="Times New Roman"/>
              </a:rPr>
              <a:t>the </a:t>
            </a:r>
            <a:r>
              <a:rPr dirty="0" sz="1200" spc="-5">
                <a:latin typeface="Times New Roman"/>
                <a:cs typeface="Times New Roman"/>
              </a:rPr>
              <a:t>workflow </a:t>
            </a:r>
            <a:r>
              <a:rPr dirty="0" sz="1200">
                <a:latin typeface="Times New Roman"/>
                <a:cs typeface="Times New Roman"/>
              </a:rPr>
              <a:t>policy </a:t>
            </a:r>
            <a:r>
              <a:rPr dirty="0" sz="1200" spc="-5">
                <a:latin typeface="Times New Roman"/>
                <a:cs typeface="Times New Roman"/>
              </a:rPr>
              <a:t>set </a:t>
            </a:r>
            <a:r>
              <a:rPr dirty="0" sz="1200">
                <a:latin typeface="Times New Roman"/>
                <a:cs typeface="Times New Roman"/>
              </a:rPr>
              <a:t>is </a:t>
            </a:r>
            <a:r>
              <a:rPr dirty="0" sz="1200" spc="-5">
                <a:latin typeface="Times New Roman"/>
                <a:cs typeface="Times New Roman"/>
              </a:rPr>
              <a:t>refined, </a:t>
            </a:r>
            <a:r>
              <a:rPr dirty="0" sz="1200">
                <a:latin typeface="Times New Roman"/>
                <a:cs typeface="Times New Roman"/>
              </a:rPr>
              <a:t>the </a:t>
            </a:r>
            <a:r>
              <a:rPr dirty="0" sz="1200" spc="-5">
                <a:latin typeface="Times New Roman"/>
                <a:cs typeface="Times New Roman"/>
              </a:rPr>
              <a:t>enterprise enters  </a:t>
            </a:r>
            <a:r>
              <a:rPr dirty="0" sz="1200">
                <a:latin typeface="Times New Roman"/>
                <a:cs typeface="Times New Roman"/>
              </a:rPr>
              <a:t>the </a:t>
            </a:r>
            <a:r>
              <a:rPr dirty="0" sz="1200" spc="-5">
                <a:latin typeface="Times New Roman"/>
                <a:cs typeface="Times New Roman"/>
              </a:rPr>
              <a:t>steady operational phase. The network </a:t>
            </a:r>
            <a:r>
              <a:rPr dirty="0" sz="1200">
                <a:latin typeface="Times New Roman"/>
                <a:cs typeface="Times New Roman"/>
              </a:rPr>
              <a:t>and </a:t>
            </a:r>
            <a:r>
              <a:rPr dirty="0" sz="1200" spc="-5">
                <a:latin typeface="Times New Roman"/>
                <a:cs typeface="Times New Roman"/>
              </a:rPr>
              <a:t>assets are still monitored, and traffic </a:t>
            </a:r>
            <a:r>
              <a:rPr dirty="0" sz="1200">
                <a:latin typeface="Times New Roman"/>
                <a:cs typeface="Times New Roman"/>
              </a:rPr>
              <a:t>is logged  (see </a:t>
            </a:r>
            <a:r>
              <a:rPr dirty="0" sz="1200" spc="-5">
                <a:latin typeface="Times New Roman"/>
                <a:cs typeface="Times New Roman"/>
              </a:rPr>
              <a:t>Section </a:t>
            </a:r>
            <a:r>
              <a:rPr dirty="0" sz="1200">
                <a:latin typeface="Times New Roman"/>
                <a:cs typeface="Times New Roman"/>
                <a:hlinkClick r:id="rId2" action="ppaction://hlinksldjump"/>
              </a:rPr>
              <a:t>2.1</a:t>
            </a:r>
            <a:r>
              <a:rPr dirty="0" sz="1200">
                <a:latin typeface="Times New Roman"/>
                <a:cs typeface="Times New Roman"/>
              </a:rPr>
              <a:t>), but </a:t>
            </a:r>
            <a:r>
              <a:rPr dirty="0" sz="1200" spc="-5">
                <a:latin typeface="Times New Roman"/>
                <a:cs typeface="Times New Roman"/>
              </a:rPr>
              <a:t>responses </a:t>
            </a:r>
            <a:r>
              <a:rPr dirty="0" sz="1200">
                <a:latin typeface="Times New Roman"/>
                <a:cs typeface="Times New Roman"/>
              </a:rPr>
              <a:t>and policy </a:t>
            </a:r>
            <a:r>
              <a:rPr dirty="0" sz="1200" spc="-5">
                <a:latin typeface="Times New Roman"/>
                <a:cs typeface="Times New Roman"/>
              </a:rPr>
              <a:t>modifications </a:t>
            </a:r>
            <a:r>
              <a:rPr dirty="0" sz="1200">
                <a:latin typeface="Times New Roman"/>
                <a:cs typeface="Times New Roman"/>
              </a:rPr>
              <a:t>are done at a </a:t>
            </a:r>
            <a:r>
              <a:rPr dirty="0" sz="1200" spc="-5">
                <a:latin typeface="Times New Roman"/>
                <a:cs typeface="Times New Roman"/>
              </a:rPr>
              <a:t>lower </a:t>
            </a:r>
            <a:r>
              <a:rPr dirty="0" sz="1200">
                <a:latin typeface="Times New Roman"/>
                <a:cs typeface="Times New Roman"/>
              </a:rPr>
              <a:t>tempo </a:t>
            </a:r>
            <a:r>
              <a:rPr dirty="0" sz="1200" spc="-5">
                <a:latin typeface="Times New Roman"/>
                <a:cs typeface="Times New Roman"/>
              </a:rPr>
              <a:t>as </a:t>
            </a:r>
            <a:r>
              <a:rPr dirty="0" sz="1200">
                <a:latin typeface="Times New Roman"/>
                <a:cs typeface="Times New Roman"/>
              </a:rPr>
              <a:t>they  </a:t>
            </a:r>
            <a:r>
              <a:rPr dirty="0" sz="1200" spc="-5">
                <a:latin typeface="Times New Roman"/>
                <a:cs typeface="Times New Roman"/>
              </a:rPr>
              <a:t>should not be severe. The subjects and stakeholders </a:t>
            </a:r>
            <a:r>
              <a:rPr dirty="0" sz="1200">
                <a:latin typeface="Times New Roman"/>
                <a:cs typeface="Times New Roman"/>
              </a:rPr>
              <a:t>of </a:t>
            </a:r>
            <a:r>
              <a:rPr dirty="0" sz="1200" spc="-5">
                <a:latin typeface="Times New Roman"/>
                <a:cs typeface="Times New Roman"/>
              </a:rPr>
              <a:t>the resources </a:t>
            </a:r>
            <a:r>
              <a:rPr dirty="0" sz="1200">
                <a:latin typeface="Times New Roman"/>
                <a:cs typeface="Times New Roman"/>
              </a:rPr>
              <a:t>and </a:t>
            </a:r>
            <a:r>
              <a:rPr dirty="0" sz="1200" spc="-5">
                <a:latin typeface="Times New Roman"/>
                <a:cs typeface="Times New Roman"/>
              </a:rPr>
              <a:t>processes involved  </a:t>
            </a:r>
            <a:r>
              <a:rPr dirty="0" sz="1200">
                <a:latin typeface="Times New Roman"/>
                <a:cs typeface="Times New Roman"/>
              </a:rPr>
              <a:t>should also provide </a:t>
            </a:r>
            <a:r>
              <a:rPr dirty="0" sz="1200" spc="-5">
                <a:latin typeface="Times New Roman"/>
                <a:cs typeface="Times New Roman"/>
              </a:rPr>
              <a:t>feedback </a:t>
            </a:r>
            <a:r>
              <a:rPr dirty="0" sz="1200">
                <a:latin typeface="Times New Roman"/>
                <a:cs typeface="Times New Roman"/>
              </a:rPr>
              <a:t>to </a:t>
            </a:r>
            <a:r>
              <a:rPr dirty="0" sz="1200" spc="-5">
                <a:latin typeface="Times New Roman"/>
                <a:cs typeface="Times New Roman"/>
              </a:rPr>
              <a:t>improve operations. At </a:t>
            </a:r>
            <a:r>
              <a:rPr dirty="0" sz="1200">
                <a:latin typeface="Times New Roman"/>
                <a:cs typeface="Times New Roman"/>
              </a:rPr>
              <a:t>this </a:t>
            </a:r>
            <a:r>
              <a:rPr dirty="0" sz="1200" spc="-5">
                <a:latin typeface="Times New Roman"/>
                <a:cs typeface="Times New Roman"/>
              </a:rPr>
              <a:t>stage, </a:t>
            </a:r>
            <a:r>
              <a:rPr dirty="0" sz="1200">
                <a:latin typeface="Times New Roman"/>
                <a:cs typeface="Times New Roman"/>
              </a:rPr>
              <a:t>the </a:t>
            </a:r>
            <a:r>
              <a:rPr dirty="0" sz="1200" spc="-5">
                <a:latin typeface="Times New Roman"/>
                <a:cs typeface="Times New Roman"/>
              </a:rPr>
              <a:t>enterprise administrators  </a:t>
            </a:r>
            <a:r>
              <a:rPr dirty="0" sz="1200">
                <a:latin typeface="Times New Roman"/>
                <a:cs typeface="Times New Roman"/>
              </a:rPr>
              <a:t>can begin </a:t>
            </a:r>
            <a:r>
              <a:rPr dirty="0" sz="1200" spc="-5">
                <a:latin typeface="Times New Roman"/>
                <a:cs typeface="Times New Roman"/>
              </a:rPr>
              <a:t>planning </a:t>
            </a:r>
            <a:r>
              <a:rPr dirty="0" sz="1200">
                <a:latin typeface="Times New Roman"/>
                <a:cs typeface="Times New Roman"/>
              </a:rPr>
              <a:t>the </a:t>
            </a:r>
            <a:r>
              <a:rPr dirty="0" sz="1200" spc="-5">
                <a:latin typeface="Times New Roman"/>
                <a:cs typeface="Times New Roman"/>
              </a:rPr>
              <a:t>next </a:t>
            </a:r>
            <a:r>
              <a:rPr dirty="0" sz="1200">
                <a:latin typeface="Times New Roman"/>
                <a:cs typeface="Times New Roman"/>
              </a:rPr>
              <a:t>phase </a:t>
            </a:r>
            <a:r>
              <a:rPr dirty="0" sz="1200" spc="-5">
                <a:latin typeface="Times New Roman"/>
                <a:cs typeface="Times New Roman"/>
              </a:rPr>
              <a:t>of ZT deployment. Like </a:t>
            </a:r>
            <a:r>
              <a:rPr dirty="0" sz="1200">
                <a:latin typeface="Times New Roman"/>
                <a:cs typeface="Times New Roman"/>
              </a:rPr>
              <a:t>the previous </a:t>
            </a:r>
            <a:r>
              <a:rPr dirty="0" sz="1200" spc="-5">
                <a:latin typeface="Times New Roman"/>
                <a:cs typeface="Times New Roman"/>
              </a:rPr>
              <a:t>rollout, </a:t>
            </a:r>
            <a:r>
              <a:rPr dirty="0" sz="1200">
                <a:latin typeface="Times New Roman"/>
                <a:cs typeface="Times New Roman"/>
              </a:rPr>
              <a:t>a </a:t>
            </a:r>
            <a:r>
              <a:rPr dirty="0" sz="1200" spc="-5">
                <a:latin typeface="Times New Roman"/>
                <a:cs typeface="Times New Roman"/>
              </a:rPr>
              <a:t>candidate  workflow and </a:t>
            </a:r>
            <a:r>
              <a:rPr dirty="0" sz="1200">
                <a:latin typeface="Times New Roman"/>
                <a:cs typeface="Times New Roman"/>
              </a:rPr>
              <a:t>solution </a:t>
            </a:r>
            <a:r>
              <a:rPr dirty="0" sz="1200" spc="-5">
                <a:latin typeface="Times New Roman"/>
                <a:cs typeface="Times New Roman"/>
              </a:rPr>
              <a:t>set </a:t>
            </a:r>
            <a:r>
              <a:rPr dirty="0" sz="1200">
                <a:latin typeface="Times New Roman"/>
                <a:cs typeface="Times New Roman"/>
              </a:rPr>
              <a:t>need to </a:t>
            </a:r>
            <a:r>
              <a:rPr dirty="0" sz="1200" spc="-5">
                <a:latin typeface="Times New Roman"/>
                <a:cs typeface="Times New Roman"/>
              </a:rPr>
              <a:t>be identified and initial policies</a:t>
            </a:r>
            <a:r>
              <a:rPr dirty="0" sz="1200" spc="35">
                <a:latin typeface="Times New Roman"/>
                <a:cs typeface="Times New Roman"/>
              </a:rPr>
              <a:t> </a:t>
            </a:r>
            <a:r>
              <a:rPr dirty="0" sz="1200" spc="-5">
                <a:latin typeface="Times New Roman"/>
                <a:cs typeface="Times New Roman"/>
              </a:rPr>
              <a:t>developed.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However, </a:t>
            </a:r>
            <a:r>
              <a:rPr dirty="0" sz="1200">
                <a:latin typeface="Times New Roman"/>
                <a:cs typeface="Times New Roman"/>
              </a:rPr>
              <a:t>if a change </a:t>
            </a:r>
            <a:r>
              <a:rPr dirty="0" sz="1200" spc="-5">
                <a:latin typeface="Times New Roman"/>
                <a:cs typeface="Times New Roman"/>
              </a:rPr>
              <a:t>occurs </a:t>
            </a:r>
            <a:r>
              <a:rPr dirty="0" sz="1200">
                <a:latin typeface="Times New Roman"/>
                <a:cs typeface="Times New Roman"/>
              </a:rPr>
              <a:t>to the </a:t>
            </a:r>
            <a:r>
              <a:rPr dirty="0" sz="1200" spc="-5">
                <a:latin typeface="Times New Roman"/>
                <a:cs typeface="Times New Roman"/>
              </a:rPr>
              <a:t>workflow, the operating ZT architecture needs </a:t>
            </a:r>
            <a:r>
              <a:rPr dirty="0" sz="1200">
                <a:latin typeface="Times New Roman"/>
                <a:cs typeface="Times New Roman"/>
              </a:rPr>
              <a:t>to be  </a:t>
            </a:r>
            <a:r>
              <a:rPr dirty="0" sz="1200" spc="-5">
                <a:latin typeface="Times New Roman"/>
                <a:cs typeface="Times New Roman"/>
              </a:rPr>
              <a:t>reevaluated. Significate changes </a:t>
            </a:r>
            <a:r>
              <a:rPr dirty="0" sz="1200">
                <a:latin typeface="Times New Roman"/>
                <a:cs typeface="Times New Roman"/>
              </a:rPr>
              <a:t>to </a:t>
            </a:r>
            <a:r>
              <a:rPr dirty="0" sz="1200" spc="-5">
                <a:latin typeface="Times New Roman"/>
                <a:cs typeface="Times New Roman"/>
              </a:rPr>
              <a:t>the system—such </a:t>
            </a:r>
            <a:r>
              <a:rPr dirty="0" sz="1200">
                <a:latin typeface="Times New Roman"/>
                <a:cs typeface="Times New Roman"/>
              </a:rPr>
              <a:t>as </a:t>
            </a:r>
            <a:r>
              <a:rPr dirty="0" sz="1200" spc="-5">
                <a:latin typeface="Times New Roman"/>
                <a:cs typeface="Times New Roman"/>
              </a:rPr>
              <a:t>new </a:t>
            </a:r>
            <a:r>
              <a:rPr dirty="0" sz="1200">
                <a:latin typeface="Times New Roman"/>
                <a:cs typeface="Times New Roman"/>
              </a:rPr>
              <a:t>devices, </a:t>
            </a:r>
            <a:r>
              <a:rPr dirty="0" sz="1200" spc="-5">
                <a:latin typeface="Times New Roman"/>
                <a:cs typeface="Times New Roman"/>
              </a:rPr>
              <a:t>major </a:t>
            </a:r>
            <a:r>
              <a:rPr dirty="0" sz="1200">
                <a:latin typeface="Times New Roman"/>
                <a:cs typeface="Times New Roman"/>
              </a:rPr>
              <a:t>updates </a:t>
            </a:r>
            <a:r>
              <a:rPr dirty="0" sz="1200" spc="-5">
                <a:latin typeface="Times New Roman"/>
                <a:cs typeface="Times New Roman"/>
              </a:rPr>
              <a:t>to software  (especially ZT </a:t>
            </a:r>
            <a:r>
              <a:rPr dirty="0" sz="1200">
                <a:latin typeface="Times New Roman"/>
                <a:cs typeface="Times New Roman"/>
              </a:rPr>
              <a:t>logical </a:t>
            </a:r>
            <a:r>
              <a:rPr dirty="0" sz="1200" spc="-5">
                <a:latin typeface="Times New Roman"/>
                <a:cs typeface="Times New Roman"/>
              </a:rPr>
              <a:t>components), </a:t>
            </a:r>
            <a:r>
              <a:rPr dirty="0" sz="1200">
                <a:latin typeface="Times New Roman"/>
                <a:cs typeface="Times New Roman"/>
              </a:rPr>
              <a:t>and </a:t>
            </a:r>
            <a:r>
              <a:rPr dirty="0" sz="1200" spc="-5">
                <a:latin typeface="Times New Roman"/>
                <a:cs typeface="Times New Roman"/>
              </a:rPr>
              <a:t>shifts in organizational structure—may result </a:t>
            </a:r>
            <a:r>
              <a:rPr dirty="0" sz="1200">
                <a:latin typeface="Times New Roman"/>
                <a:cs typeface="Times New Roman"/>
              </a:rPr>
              <a:t>in changes  to the </a:t>
            </a:r>
            <a:r>
              <a:rPr dirty="0" sz="1200" spc="-5">
                <a:latin typeface="Times New Roman"/>
                <a:cs typeface="Times New Roman"/>
              </a:rPr>
              <a:t>workflow </a:t>
            </a:r>
            <a:r>
              <a:rPr dirty="0" sz="1200">
                <a:latin typeface="Times New Roman"/>
                <a:cs typeface="Times New Roman"/>
              </a:rPr>
              <a:t>or </a:t>
            </a:r>
            <a:r>
              <a:rPr dirty="0" sz="1200" spc="-5">
                <a:latin typeface="Times New Roman"/>
                <a:cs typeface="Times New Roman"/>
              </a:rPr>
              <a:t>policies. </a:t>
            </a:r>
            <a:r>
              <a:rPr dirty="0" sz="1200">
                <a:latin typeface="Times New Roman"/>
                <a:cs typeface="Times New Roman"/>
              </a:rPr>
              <a:t>In </a:t>
            </a:r>
            <a:r>
              <a:rPr dirty="0" sz="1200" spc="-5">
                <a:latin typeface="Times New Roman"/>
                <a:cs typeface="Times New Roman"/>
              </a:rPr>
              <a:t>effect, </a:t>
            </a:r>
            <a:r>
              <a:rPr dirty="0" sz="1200">
                <a:latin typeface="Times New Roman"/>
                <a:cs typeface="Times New Roman"/>
              </a:rPr>
              <a:t>the </a:t>
            </a:r>
            <a:r>
              <a:rPr dirty="0" sz="1200" spc="-5">
                <a:latin typeface="Times New Roman"/>
                <a:cs typeface="Times New Roman"/>
              </a:rPr>
              <a:t>entire process should </a:t>
            </a:r>
            <a:r>
              <a:rPr dirty="0" sz="1200">
                <a:latin typeface="Times New Roman"/>
                <a:cs typeface="Times New Roman"/>
              </a:rPr>
              <a:t>be </a:t>
            </a:r>
            <a:r>
              <a:rPr dirty="0" sz="1200" spc="-5">
                <a:latin typeface="Times New Roman"/>
                <a:cs typeface="Times New Roman"/>
              </a:rPr>
              <a:t>reconsidered with the  assumption that some </a:t>
            </a:r>
            <a:r>
              <a:rPr dirty="0" sz="1200">
                <a:latin typeface="Times New Roman"/>
                <a:cs typeface="Times New Roman"/>
              </a:rPr>
              <a:t>of the </a:t>
            </a:r>
            <a:r>
              <a:rPr dirty="0" sz="1200" spc="-5">
                <a:latin typeface="Times New Roman"/>
                <a:cs typeface="Times New Roman"/>
              </a:rPr>
              <a:t>work </a:t>
            </a:r>
            <a:r>
              <a:rPr dirty="0" sz="1200">
                <a:latin typeface="Times New Roman"/>
                <a:cs typeface="Times New Roman"/>
              </a:rPr>
              <a:t>has </a:t>
            </a:r>
            <a:r>
              <a:rPr dirty="0" sz="1200" spc="-5">
                <a:latin typeface="Times New Roman"/>
                <a:cs typeface="Times New Roman"/>
              </a:rPr>
              <a:t>already been </a:t>
            </a:r>
            <a:r>
              <a:rPr dirty="0" sz="1200">
                <a:latin typeface="Times New Roman"/>
                <a:cs typeface="Times New Roman"/>
              </a:rPr>
              <a:t>done. </a:t>
            </a:r>
            <a:r>
              <a:rPr dirty="0" sz="1200" spc="-5">
                <a:latin typeface="Times New Roman"/>
                <a:cs typeface="Times New Roman"/>
              </a:rPr>
              <a:t>For example, new </a:t>
            </a:r>
            <a:r>
              <a:rPr dirty="0" sz="1200">
                <a:latin typeface="Times New Roman"/>
                <a:cs typeface="Times New Roman"/>
              </a:rPr>
              <a:t>devices </a:t>
            </a:r>
            <a:r>
              <a:rPr dirty="0" sz="1200" spc="-5">
                <a:latin typeface="Times New Roman"/>
                <a:cs typeface="Times New Roman"/>
              </a:rPr>
              <a:t>have </a:t>
            </a:r>
            <a:r>
              <a:rPr dirty="0" sz="1200">
                <a:latin typeface="Times New Roman"/>
                <a:cs typeface="Times New Roman"/>
              </a:rPr>
              <a:t>been  purchased, </a:t>
            </a:r>
            <a:r>
              <a:rPr dirty="0" sz="1200" spc="-5">
                <a:latin typeface="Times New Roman"/>
                <a:cs typeface="Times New Roman"/>
              </a:rPr>
              <a:t>but </a:t>
            </a:r>
            <a:r>
              <a:rPr dirty="0" sz="1200">
                <a:latin typeface="Times New Roman"/>
                <a:cs typeface="Times New Roman"/>
              </a:rPr>
              <a:t>no new user </a:t>
            </a:r>
            <a:r>
              <a:rPr dirty="0" sz="1200" spc="-5">
                <a:latin typeface="Times New Roman"/>
                <a:cs typeface="Times New Roman"/>
              </a:rPr>
              <a:t>accounts </a:t>
            </a:r>
            <a:r>
              <a:rPr dirty="0" sz="1200">
                <a:latin typeface="Times New Roman"/>
                <a:cs typeface="Times New Roman"/>
              </a:rPr>
              <a:t>have been </a:t>
            </a:r>
            <a:r>
              <a:rPr dirty="0" sz="1200" spc="-5">
                <a:latin typeface="Times New Roman"/>
                <a:cs typeface="Times New Roman"/>
              </a:rPr>
              <a:t>created, </a:t>
            </a:r>
            <a:r>
              <a:rPr dirty="0" sz="1200">
                <a:latin typeface="Times New Roman"/>
                <a:cs typeface="Times New Roman"/>
              </a:rPr>
              <a:t>so </a:t>
            </a:r>
            <a:r>
              <a:rPr dirty="0" sz="1200" spc="-5">
                <a:latin typeface="Times New Roman"/>
                <a:cs typeface="Times New Roman"/>
              </a:rPr>
              <a:t>only </a:t>
            </a:r>
            <a:r>
              <a:rPr dirty="0" sz="1200">
                <a:latin typeface="Times New Roman"/>
                <a:cs typeface="Times New Roman"/>
              </a:rPr>
              <a:t>the </a:t>
            </a:r>
            <a:r>
              <a:rPr dirty="0" sz="1200" spc="-5">
                <a:latin typeface="Times New Roman"/>
                <a:cs typeface="Times New Roman"/>
              </a:rPr>
              <a:t>device inventory needs </a:t>
            </a:r>
            <a:r>
              <a:rPr dirty="0" sz="1200">
                <a:latin typeface="Times New Roman"/>
                <a:cs typeface="Times New Roman"/>
              </a:rPr>
              <a:t>to be  updated.</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38961" y="931913"/>
            <a:ext cx="6094730" cy="212090"/>
          </a:xfrm>
          <a:prstGeom prst="rect">
            <a:avLst/>
          </a:prstGeom>
          <a:solidFill>
            <a:srgbClr val="000000"/>
          </a:solidFill>
        </p:spPr>
        <p:txBody>
          <a:bodyPr wrap="square" lIns="0" tIns="8890" rIns="0" bIns="0" rtlCol="0" vert="horz">
            <a:spAutoFit/>
          </a:bodyPr>
          <a:lstStyle/>
          <a:p>
            <a:pPr marL="74930">
              <a:lnSpc>
                <a:spcPct val="100000"/>
              </a:lnSpc>
              <a:spcBef>
                <a:spcPts val="70"/>
              </a:spcBef>
            </a:pPr>
            <a:r>
              <a:rPr dirty="0" sz="1200" spc="-5" b="1">
                <a:solidFill>
                  <a:srgbClr val="FFFFFF"/>
                </a:solidFill>
                <a:latin typeface="Arial"/>
                <a:cs typeface="Arial"/>
              </a:rPr>
              <a:t>References</a:t>
            </a:r>
            <a:endParaRPr sz="12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42</a:t>
            </a:r>
          </a:p>
        </p:txBody>
      </p:sp>
      <p:graphicFrame>
        <p:nvGraphicFramePr>
          <p:cNvPr id="7" name="object 7"/>
          <p:cNvGraphicFramePr>
            <a:graphicFrameLocks noGrp="1"/>
          </p:cNvGraphicFramePr>
          <p:nvPr/>
        </p:nvGraphicFramePr>
        <p:xfrm>
          <a:off x="855980" y="1303612"/>
          <a:ext cx="5913755" cy="7696834"/>
        </p:xfrm>
        <a:graphic>
          <a:graphicData uri="http://schemas.openxmlformats.org/drawingml/2006/table">
            <a:tbl>
              <a:tblPr firstRow="1" bandRow="1">
                <a:tableStyleId>{2D5ABB26-0587-4C30-8999-92F81FD0307C}</a:tableStyleId>
              </a:tblPr>
              <a:tblGrid>
                <a:gridCol w="1062355"/>
                <a:gridCol w="4851400"/>
              </a:tblGrid>
              <a:tr h="598735">
                <a:tc>
                  <a:txBody>
                    <a:bodyPr/>
                    <a:lstStyle/>
                    <a:p>
                      <a:pPr marL="127000">
                        <a:lnSpc>
                          <a:spcPts val="1310"/>
                        </a:lnSpc>
                      </a:pPr>
                      <a:r>
                        <a:rPr dirty="0" sz="1200" spc="-5">
                          <a:latin typeface="Times New Roman"/>
                          <a:cs typeface="Times New Roman"/>
                        </a:rPr>
                        <a:t>[ACT-IAC]</a:t>
                      </a:r>
                      <a:endParaRPr sz="1200">
                        <a:latin typeface="Times New Roman"/>
                        <a:cs typeface="Times New Roman"/>
                      </a:endParaRPr>
                    </a:p>
                  </a:txBody>
                  <a:tcPr marL="0" marR="0" marB="0" marT="0"/>
                </a:tc>
                <a:tc>
                  <a:txBody>
                    <a:bodyPr/>
                    <a:lstStyle/>
                    <a:p>
                      <a:pPr marL="207645">
                        <a:lnSpc>
                          <a:spcPts val="1280"/>
                        </a:lnSpc>
                      </a:pPr>
                      <a:r>
                        <a:rPr dirty="0" sz="1200" spc="-5">
                          <a:latin typeface="Times New Roman"/>
                          <a:cs typeface="Times New Roman"/>
                        </a:rPr>
                        <a:t>American Council </a:t>
                      </a:r>
                      <a:r>
                        <a:rPr dirty="0" sz="1200">
                          <a:latin typeface="Times New Roman"/>
                          <a:cs typeface="Times New Roman"/>
                        </a:rPr>
                        <a:t>for </a:t>
                      </a:r>
                      <a:r>
                        <a:rPr dirty="0" sz="1200" spc="-5">
                          <a:latin typeface="Times New Roman"/>
                          <a:cs typeface="Times New Roman"/>
                        </a:rPr>
                        <a:t>Technology and </a:t>
                      </a:r>
                      <a:r>
                        <a:rPr dirty="0" sz="1200">
                          <a:latin typeface="Times New Roman"/>
                          <a:cs typeface="Times New Roman"/>
                        </a:rPr>
                        <a:t>Industry </a:t>
                      </a:r>
                      <a:r>
                        <a:rPr dirty="0" sz="1200" spc="-5">
                          <a:latin typeface="Times New Roman"/>
                          <a:cs typeface="Times New Roman"/>
                        </a:rPr>
                        <a:t>Advisory Council</a:t>
                      </a:r>
                      <a:r>
                        <a:rPr dirty="0" sz="1200" spc="65">
                          <a:latin typeface="Times New Roman"/>
                          <a:cs typeface="Times New Roman"/>
                        </a:rPr>
                        <a:t> </a:t>
                      </a:r>
                      <a:r>
                        <a:rPr dirty="0" sz="1200" spc="-5">
                          <a:latin typeface="Times New Roman"/>
                          <a:cs typeface="Times New Roman"/>
                        </a:rPr>
                        <a:t>(2019)</a:t>
                      </a:r>
                      <a:endParaRPr sz="1200">
                        <a:latin typeface="Times New Roman"/>
                        <a:cs typeface="Times New Roman"/>
                      </a:endParaRPr>
                    </a:p>
                    <a:p>
                      <a:pPr marL="207645" marR="843915">
                        <a:lnSpc>
                          <a:spcPts val="1380"/>
                        </a:lnSpc>
                        <a:spcBef>
                          <a:spcPts val="65"/>
                        </a:spcBef>
                      </a:pPr>
                      <a:r>
                        <a:rPr dirty="0" sz="1200" spc="-5" i="1">
                          <a:latin typeface="Times New Roman"/>
                          <a:cs typeface="Times New Roman"/>
                        </a:rPr>
                        <a:t>Zero Trust Cybersecurity Current Trends</a:t>
                      </a:r>
                      <a:r>
                        <a:rPr dirty="0" sz="1200" spc="-5">
                          <a:latin typeface="Times New Roman"/>
                          <a:cs typeface="Times New Roman"/>
                        </a:rPr>
                        <a:t>. Available at  </a:t>
                      </a:r>
                      <a:r>
                        <a:rPr dirty="0" u="sng" sz="1200" spc="-5">
                          <a:solidFill>
                            <a:srgbClr val="0000FF"/>
                          </a:solidFill>
                          <a:uFill>
                            <a:solidFill>
                              <a:srgbClr val="0000FF"/>
                            </a:solidFill>
                          </a:uFill>
                          <a:latin typeface="Times New Roman"/>
                          <a:cs typeface="Times New Roman"/>
                          <a:hlinkClick r:id="rId2"/>
                        </a:rPr>
                        <a:t>https://www.actiac.org/zero-trust-cybersecurity-current-trends</a:t>
                      </a:r>
                      <a:endParaRPr sz="1200">
                        <a:latin typeface="Times New Roman"/>
                        <a:cs typeface="Times New Roman"/>
                      </a:endParaRPr>
                    </a:p>
                  </a:txBody>
                  <a:tcPr marL="0" marR="0" marB="0" marT="0"/>
                </a:tc>
              </a:tr>
              <a:tr h="1203197">
                <a:tc>
                  <a:txBody>
                    <a:bodyPr/>
                    <a:lstStyle/>
                    <a:p>
                      <a:pPr marL="127000">
                        <a:lnSpc>
                          <a:spcPct val="100000"/>
                        </a:lnSpc>
                        <a:spcBef>
                          <a:spcPts val="495"/>
                        </a:spcBef>
                      </a:pPr>
                      <a:r>
                        <a:rPr dirty="0" sz="1200" spc="-5">
                          <a:latin typeface="Times New Roman"/>
                          <a:cs typeface="Times New Roman"/>
                        </a:rPr>
                        <a:t>[Anderson]</a:t>
                      </a:r>
                      <a:endParaRPr sz="1200">
                        <a:latin typeface="Times New Roman"/>
                        <a:cs typeface="Times New Roman"/>
                      </a:endParaRPr>
                    </a:p>
                  </a:txBody>
                  <a:tcPr marL="0" marR="0" marB="0" marT="62865"/>
                </a:tc>
                <a:tc>
                  <a:txBody>
                    <a:bodyPr/>
                    <a:lstStyle/>
                    <a:p>
                      <a:pPr marL="207645" marR="266065">
                        <a:lnSpc>
                          <a:spcPct val="95800"/>
                        </a:lnSpc>
                        <a:spcBef>
                          <a:spcPts val="555"/>
                        </a:spcBef>
                      </a:pPr>
                      <a:r>
                        <a:rPr dirty="0" sz="1200" spc="-5">
                          <a:latin typeface="Times New Roman"/>
                          <a:cs typeface="Times New Roman"/>
                        </a:rPr>
                        <a:t>Anderson B, McGrew </a:t>
                      </a:r>
                      <a:r>
                        <a:rPr dirty="0" sz="1200">
                          <a:latin typeface="Times New Roman"/>
                          <a:cs typeface="Times New Roman"/>
                        </a:rPr>
                        <a:t>D (2017) </a:t>
                      </a:r>
                      <a:r>
                        <a:rPr dirty="0" sz="1200" spc="-5">
                          <a:latin typeface="Times New Roman"/>
                          <a:cs typeface="Times New Roman"/>
                        </a:rPr>
                        <a:t>Machine Learning </a:t>
                      </a:r>
                      <a:r>
                        <a:rPr dirty="0" sz="1200">
                          <a:latin typeface="Times New Roman"/>
                          <a:cs typeface="Times New Roman"/>
                        </a:rPr>
                        <a:t>for </a:t>
                      </a:r>
                      <a:r>
                        <a:rPr dirty="0" sz="1200" spc="-5">
                          <a:latin typeface="Times New Roman"/>
                          <a:cs typeface="Times New Roman"/>
                        </a:rPr>
                        <a:t>Encrypted  Malware Traffic Classification: Accounting for Noisy Labels </a:t>
                      </a:r>
                      <a:r>
                        <a:rPr dirty="0" sz="1200">
                          <a:latin typeface="Times New Roman"/>
                          <a:cs typeface="Times New Roman"/>
                        </a:rPr>
                        <a:t>and </a:t>
                      </a:r>
                      <a:r>
                        <a:rPr dirty="0" sz="1200" spc="-5">
                          <a:latin typeface="Times New Roman"/>
                          <a:cs typeface="Times New Roman"/>
                        </a:rPr>
                        <a:t>Non-  Stationarity. </a:t>
                      </a:r>
                      <a:r>
                        <a:rPr dirty="0" sz="1200" spc="-5" i="1">
                          <a:latin typeface="Times New Roman"/>
                          <a:cs typeface="Times New Roman"/>
                        </a:rPr>
                        <a:t>Proceedings </a:t>
                      </a:r>
                      <a:r>
                        <a:rPr dirty="0" sz="1200" i="1">
                          <a:latin typeface="Times New Roman"/>
                          <a:cs typeface="Times New Roman"/>
                        </a:rPr>
                        <a:t>of the 23rd </a:t>
                      </a:r>
                      <a:r>
                        <a:rPr dirty="0" sz="1200" spc="-5" i="1">
                          <a:latin typeface="Times New Roman"/>
                          <a:cs typeface="Times New Roman"/>
                        </a:rPr>
                        <a:t>ACM SIGKDD International  </a:t>
                      </a:r>
                      <a:r>
                        <a:rPr dirty="0" sz="1200" spc="-5" i="1">
                          <a:latin typeface="Times New Roman"/>
                          <a:cs typeface="Times New Roman"/>
                        </a:rPr>
                        <a:t>Conference </a:t>
                      </a:r>
                      <a:r>
                        <a:rPr dirty="0" sz="1200" i="1">
                          <a:latin typeface="Times New Roman"/>
                          <a:cs typeface="Times New Roman"/>
                        </a:rPr>
                        <a:t>on </a:t>
                      </a:r>
                      <a:r>
                        <a:rPr dirty="0" sz="1200" spc="-5" i="1">
                          <a:latin typeface="Times New Roman"/>
                          <a:cs typeface="Times New Roman"/>
                        </a:rPr>
                        <a:t>Knowledge Discovery </a:t>
                      </a:r>
                      <a:r>
                        <a:rPr dirty="0" sz="1200" i="1">
                          <a:latin typeface="Times New Roman"/>
                          <a:cs typeface="Times New Roman"/>
                        </a:rPr>
                        <a:t>and </a:t>
                      </a:r>
                      <a:r>
                        <a:rPr dirty="0" sz="1200" spc="-5" i="1">
                          <a:latin typeface="Times New Roman"/>
                          <a:cs typeface="Times New Roman"/>
                        </a:rPr>
                        <a:t>Data </a:t>
                      </a:r>
                      <a:r>
                        <a:rPr dirty="0" sz="1200" i="1">
                          <a:latin typeface="Times New Roman"/>
                          <a:cs typeface="Times New Roman"/>
                        </a:rPr>
                        <a:t>Mining </a:t>
                      </a:r>
                      <a:r>
                        <a:rPr dirty="0" sz="1200" spc="-5">
                          <a:latin typeface="Times New Roman"/>
                          <a:cs typeface="Times New Roman"/>
                        </a:rPr>
                        <a:t>(ACM, Halifax,  Nova Scotia, Canada), pp </a:t>
                      </a:r>
                      <a:r>
                        <a:rPr dirty="0" sz="1200">
                          <a:latin typeface="Times New Roman"/>
                          <a:cs typeface="Times New Roman"/>
                        </a:rPr>
                        <a:t>1723-1732.  </a:t>
                      </a:r>
                      <a:r>
                        <a:rPr dirty="0" u="sng" sz="1200" spc="-5">
                          <a:solidFill>
                            <a:srgbClr val="0000FF"/>
                          </a:solidFill>
                          <a:uFill>
                            <a:solidFill>
                              <a:srgbClr val="0000FF"/>
                            </a:solidFill>
                          </a:uFill>
                          <a:latin typeface="Times New Roman"/>
                          <a:cs typeface="Times New Roman"/>
                          <a:hlinkClick r:id="rId3"/>
                        </a:rPr>
                        <a:t>https://doi.org/10.1145/3097983.3098163</a:t>
                      </a:r>
                      <a:endParaRPr sz="1200">
                        <a:latin typeface="Times New Roman"/>
                        <a:cs typeface="Times New Roman"/>
                      </a:endParaRPr>
                    </a:p>
                  </a:txBody>
                  <a:tcPr marL="0" marR="0" marB="0" marT="70485"/>
                </a:tc>
              </a:tr>
              <a:tr h="864870">
                <a:tc>
                  <a:txBody>
                    <a:bodyPr/>
                    <a:lstStyle/>
                    <a:p>
                      <a:pPr marL="127000">
                        <a:lnSpc>
                          <a:spcPct val="100000"/>
                        </a:lnSpc>
                        <a:spcBef>
                          <a:spcPts val="495"/>
                        </a:spcBef>
                      </a:pPr>
                      <a:r>
                        <a:rPr dirty="0" sz="1200" spc="-5">
                          <a:latin typeface="Times New Roman"/>
                          <a:cs typeface="Times New Roman"/>
                        </a:rPr>
                        <a:t>[BCORE]</a:t>
                      </a:r>
                      <a:endParaRPr sz="1200">
                        <a:latin typeface="Times New Roman"/>
                        <a:cs typeface="Times New Roman"/>
                      </a:endParaRPr>
                    </a:p>
                  </a:txBody>
                  <a:tcPr marL="0" marR="0" marB="0" marT="62865"/>
                </a:tc>
                <a:tc>
                  <a:txBody>
                    <a:bodyPr/>
                    <a:lstStyle/>
                    <a:p>
                      <a:pPr marL="207645" marR="119380">
                        <a:lnSpc>
                          <a:spcPts val="1380"/>
                        </a:lnSpc>
                        <a:spcBef>
                          <a:spcPts val="590"/>
                        </a:spcBef>
                      </a:pP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Defense CIO </a:t>
                      </a:r>
                      <a:r>
                        <a:rPr dirty="0" sz="1200">
                          <a:latin typeface="Times New Roman"/>
                          <a:cs typeface="Times New Roman"/>
                        </a:rPr>
                        <a:t>(2007). </a:t>
                      </a: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Defense Global  Information Grid Architecture Vision Version </a:t>
                      </a:r>
                      <a:r>
                        <a:rPr dirty="0" sz="1200">
                          <a:latin typeface="Times New Roman"/>
                          <a:cs typeface="Times New Roman"/>
                        </a:rPr>
                        <a:t>1.0 June 2007. </a:t>
                      </a:r>
                      <a:r>
                        <a:rPr dirty="0" sz="1200" spc="-5">
                          <a:latin typeface="Times New Roman"/>
                          <a:cs typeface="Times New Roman"/>
                        </a:rPr>
                        <a:t>Available </a:t>
                      </a:r>
                      <a:r>
                        <a:rPr dirty="0" sz="1200">
                          <a:latin typeface="Times New Roman"/>
                          <a:cs typeface="Times New Roman"/>
                        </a:rPr>
                        <a:t>at  </a:t>
                      </a:r>
                      <a:r>
                        <a:rPr dirty="0" u="sng" sz="1200" spc="-5">
                          <a:solidFill>
                            <a:srgbClr val="0000FF"/>
                          </a:solidFill>
                          <a:uFill>
                            <a:solidFill>
                              <a:srgbClr val="0000FF"/>
                            </a:solidFill>
                          </a:uFill>
                          <a:latin typeface="Times New Roman"/>
                          <a:cs typeface="Times New Roman"/>
                          <a:hlinkClick r:id="rId4"/>
                        </a:rPr>
                        <a:t>http://www.acqnotes.com/Attachments/DoD%20GIG%20Architectural% </a:t>
                      </a:r>
                      <a:r>
                        <a:rPr dirty="0" sz="1200" spc="-5">
                          <a:solidFill>
                            <a:srgbClr val="0000FF"/>
                          </a:solidFill>
                          <a:latin typeface="Times New Roman"/>
                          <a:cs typeface="Times New Roman"/>
                        </a:rPr>
                        <a:t> </a:t>
                      </a:r>
                      <a:r>
                        <a:rPr dirty="0" u="sng" sz="1200" spc="-5">
                          <a:solidFill>
                            <a:srgbClr val="0000FF"/>
                          </a:solidFill>
                          <a:uFill>
                            <a:solidFill>
                              <a:srgbClr val="0000FF"/>
                            </a:solidFill>
                          </a:uFill>
                          <a:latin typeface="Times New Roman"/>
                          <a:cs typeface="Times New Roman"/>
                          <a:hlinkClick r:id="rId4"/>
                        </a:rPr>
                        <a:t>20Vision,%20June%2007.pdf</a:t>
                      </a:r>
                      <a:endParaRPr sz="1200">
                        <a:latin typeface="Times New Roman"/>
                        <a:cs typeface="Times New Roman"/>
                      </a:endParaRPr>
                    </a:p>
                  </a:txBody>
                  <a:tcPr marL="0" marR="0" marB="0" marT="74930"/>
                </a:tc>
              </a:tr>
              <a:tr h="514349">
                <a:tc>
                  <a:txBody>
                    <a:bodyPr/>
                    <a:lstStyle/>
                    <a:p>
                      <a:pPr marL="127000">
                        <a:lnSpc>
                          <a:spcPct val="100000"/>
                        </a:lnSpc>
                        <a:spcBef>
                          <a:spcPts val="585"/>
                        </a:spcBef>
                      </a:pPr>
                      <a:r>
                        <a:rPr dirty="0" sz="1200" spc="-5">
                          <a:latin typeface="Times New Roman"/>
                          <a:cs typeface="Times New Roman"/>
                        </a:rPr>
                        <a:t>[CSA-SDP]</a:t>
                      </a:r>
                      <a:endParaRPr sz="1200">
                        <a:latin typeface="Times New Roman"/>
                        <a:cs typeface="Times New Roman"/>
                      </a:endParaRPr>
                    </a:p>
                  </a:txBody>
                  <a:tcPr marL="0" marR="0" marB="0" marT="74295"/>
                </a:tc>
                <a:tc>
                  <a:txBody>
                    <a:bodyPr/>
                    <a:lstStyle/>
                    <a:p>
                      <a:pPr marL="207645" marR="513080">
                        <a:lnSpc>
                          <a:spcPts val="1380"/>
                        </a:lnSpc>
                        <a:spcBef>
                          <a:spcPts val="680"/>
                        </a:spcBef>
                      </a:pPr>
                      <a:r>
                        <a:rPr dirty="0" sz="1200" spc="-5">
                          <a:latin typeface="Times New Roman"/>
                          <a:cs typeface="Times New Roman"/>
                        </a:rPr>
                        <a:t>Cloud Security Alliance </a:t>
                      </a:r>
                      <a:r>
                        <a:rPr dirty="0" sz="1200">
                          <a:latin typeface="Times New Roman"/>
                          <a:cs typeface="Times New Roman"/>
                        </a:rPr>
                        <a:t>(2015) </a:t>
                      </a:r>
                      <a:r>
                        <a:rPr dirty="0" sz="1200" spc="-5">
                          <a:latin typeface="Times New Roman"/>
                          <a:cs typeface="Times New Roman"/>
                        </a:rPr>
                        <a:t>SDP Specification </a:t>
                      </a:r>
                      <a:r>
                        <a:rPr dirty="0" sz="1200">
                          <a:latin typeface="Times New Roman"/>
                          <a:cs typeface="Times New Roman"/>
                        </a:rPr>
                        <a:t>1.0. </a:t>
                      </a:r>
                      <a:r>
                        <a:rPr dirty="0" sz="1200" spc="-5">
                          <a:latin typeface="Times New Roman"/>
                          <a:cs typeface="Times New Roman"/>
                        </a:rPr>
                        <a:t>Available at  </a:t>
                      </a:r>
                      <a:r>
                        <a:rPr dirty="0" u="sng" sz="1200" spc="-5">
                          <a:solidFill>
                            <a:srgbClr val="0000FF"/>
                          </a:solidFill>
                          <a:uFill>
                            <a:solidFill>
                              <a:srgbClr val="0000FF"/>
                            </a:solidFill>
                          </a:uFill>
                          <a:latin typeface="Times New Roman"/>
                          <a:cs typeface="Times New Roman"/>
                          <a:hlinkClick r:id="rId5"/>
                        </a:rPr>
                        <a:t>https://cloudsecurityalliance.org/artifacts/sdp-specification-v1-0/</a:t>
                      </a:r>
                      <a:endParaRPr sz="1200">
                        <a:latin typeface="Times New Roman"/>
                        <a:cs typeface="Times New Roman"/>
                      </a:endParaRPr>
                    </a:p>
                  </a:txBody>
                  <a:tcPr marL="0" marR="0" marB="0" marT="86360"/>
                </a:tc>
              </a:tr>
              <a:tr h="1028700">
                <a:tc>
                  <a:txBody>
                    <a:bodyPr/>
                    <a:lstStyle/>
                    <a:p>
                      <a:pPr marL="127000">
                        <a:lnSpc>
                          <a:spcPct val="100000"/>
                        </a:lnSpc>
                        <a:spcBef>
                          <a:spcPts val="495"/>
                        </a:spcBef>
                      </a:pPr>
                      <a:r>
                        <a:rPr dirty="0" sz="1200" spc="-5">
                          <a:latin typeface="Times New Roman"/>
                          <a:cs typeface="Times New Roman"/>
                        </a:rPr>
                        <a:t>[FIPS199]</a:t>
                      </a:r>
                      <a:endParaRPr sz="1200">
                        <a:latin typeface="Times New Roman"/>
                        <a:cs typeface="Times New Roman"/>
                      </a:endParaRPr>
                    </a:p>
                  </a:txBody>
                  <a:tcPr marL="0" marR="0" marB="0" marT="62865"/>
                </a:tc>
                <a:tc>
                  <a:txBody>
                    <a:bodyPr/>
                    <a:lstStyle/>
                    <a:p>
                      <a:pPr marL="207645" marR="156845">
                        <a:lnSpc>
                          <a:spcPts val="1380"/>
                        </a:lnSpc>
                        <a:spcBef>
                          <a:spcPts val="590"/>
                        </a:spcBef>
                      </a:pPr>
                      <a:r>
                        <a:rPr dirty="0" sz="1200" spc="-5">
                          <a:latin typeface="Times New Roman"/>
                          <a:cs typeface="Times New Roman"/>
                        </a:rPr>
                        <a:t>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a:t>
                      </a:r>
                      <a:r>
                        <a:rPr dirty="0" sz="1200">
                          <a:latin typeface="Times New Roman"/>
                          <a:cs typeface="Times New Roman"/>
                        </a:rPr>
                        <a:t>(2004) </a:t>
                      </a:r>
                      <a:r>
                        <a:rPr dirty="0" sz="1200" spc="-5">
                          <a:latin typeface="Times New Roman"/>
                          <a:cs typeface="Times New Roman"/>
                        </a:rPr>
                        <a:t>Standards for  Security Categorization </a:t>
                      </a:r>
                      <a:r>
                        <a:rPr dirty="0" sz="1200">
                          <a:latin typeface="Times New Roman"/>
                          <a:cs typeface="Times New Roman"/>
                        </a:rPr>
                        <a:t>of </a:t>
                      </a:r>
                      <a:r>
                        <a:rPr dirty="0" sz="1200" spc="-5">
                          <a:latin typeface="Times New Roman"/>
                          <a:cs typeface="Times New Roman"/>
                        </a:rPr>
                        <a:t>Federal Information </a:t>
                      </a:r>
                      <a:r>
                        <a:rPr dirty="0" sz="1200">
                          <a:latin typeface="Times New Roman"/>
                          <a:cs typeface="Times New Roman"/>
                        </a:rPr>
                        <a:t>and </a:t>
                      </a:r>
                      <a:r>
                        <a:rPr dirty="0" sz="1200" spc="-5">
                          <a:latin typeface="Times New Roman"/>
                          <a:cs typeface="Times New Roman"/>
                        </a:rPr>
                        <a:t>Information Systems.  (U.S. Department of Commerce, Washington, DC), Federal Information  Processing Standards Publication (FIPS) </a:t>
                      </a:r>
                      <a:r>
                        <a:rPr dirty="0" sz="1200">
                          <a:latin typeface="Times New Roman"/>
                          <a:cs typeface="Times New Roman"/>
                        </a:rPr>
                        <a:t>199.  </a:t>
                      </a:r>
                      <a:r>
                        <a:rPr dirty="0" u="sng" sz="1200" spc="-5">
                          <a:solidFill>
                            <a:srgbClr val="0000FF"/>
                          </a:solidFill>
                          <a:uFill>
                            <a:solidFill>
                              <a:srgbClr val="0000FF"/>
                            </a:solidFill>
                          </a:uFill>
                          <a:latin typeface="Times New Roman"/>
                          <a:cs typeface="Times New Roman"/>
                          <a:hlinkClick r:id="rId6"/>
                        </a:rPr>
                        <a:t>https://doi.org/10.6028/NIST.FIPS.199</a:t>
                      </a:r>
                      <a:endParaRPr sz="1200">
                        <a:latin typeface="Times New Roman"/>
                        <a:cs typeface="Times New Roman"/>
                      </a:endParaRPr>
                    </a:p>
                  </a:txBody>
                  <a:tcPr marL="0" marR="0" marB="0" marT="74930"/>
                </a:tc>
              </a:tr>
              <a:tr h="502920">
                <a:tc>
                  <a:txBody>
                    <a:bodyPr/>
                    <a:lstStyle/>
                    <a:p>
                      <a:pPr marL="127000">
                        <a:lnSpc>
                          <a:spcPct val="100000"/>
                        </a:lnSpc>
                        <a:spcBef>
                          <a:spcPts val="495"/>
                        </a:spcBef>
                      </a:pPr>
                      <a:r>
                        <a:rPr dirty="0" sz="1200" spc="-5">
                          <a:latin typeface="Times New Roman"/>
                          <a:cs typeface="Times New Roman"/>
                        </a:rPr>
                        <a:t>[Gilman]</a:t>
                      </a:r>
                      <a:endParaRPr sz="1200">
                        <a:latin typeface="Times New Roman"/>
                        <a:cs typeface="Times New Roman"/>
                      </a:endParaRPr>
                    </a:p>
                  </a:txBody>
                  <a:tcPr marL="0" marR="0" marB="0" marT="62865"/>
                </a:tc>
                <a:tc>
                  <a:txBody>
                    <a:bodyPr/>
                    <a:lstStyle/>
                    <a:p>
                      <a:pPr marL="207645" marR="152400">
                        <a:lnSpc>
                          <a:spcPts val="1380"/>
                        </a:lnSpc>
                        <a:spcBef>
                          <a:spcPts val="590"/>
                        </a:spcBef>
                      </a:pPr>
                      <a:r>
                        <a:rPr dirty="0" sz="1200" spc="-5">
                          <a:latin typeface="Times New Roman"/>
                          <a:cs typeface="Times New Roman"/>
                        </a:rPr>
                        <a:t>Gilman E, Barth </a:t>
                      </a:r>
                      <a:r>
                        <a:rPr dirty="0" sz="1200">
                          <a:latin typeface="Times New Roman"/>
                          <a:cs typeface="Times New Roman"/>
                        </a:rPr>
                        <a:t>D </a:t>
                      </a:r>
                      <a:r>
                        <a:rPr dirty="0" sz="1200" spc="-5">
                          <a:latin typeface="Times New Roman"/>
                          <a:cs typeface="Times New Roman"/>
                        </a:rPr>
                        <a:t>(2017) </a:t>
                      </a:r>
                      <a:r>
                        <a:rPr dirty="0" sz="1200" spc="-5" i="1">
                          <a:latin typeface="Times New Roman"/>
                          <a:cs typeface="Times New Roman"/>
                        </a:rPr>
                        <a:t>Zero Trust Networks: Building Secure Systems  </a:t>
                      </a:r>
                      <a:r>
                        <a:rPr dirty="0" sz="1200" i="1">
                          <a:latin typeface="Times New Roman"/>
                          <a:cs typeface="Times New Roman"/>
                        </a:rPr>
                        <a:t>in </a:t>
                      </a:r>
                      <a:r>
                        <a:rPr dirty="0" sz="1200" spc="-5" i="1">
                          <a:latin typeface="Times New Roman"/>
                          <a:cs typeface="Times New Roman"/>
                        </a:rPr>
                        <a:t>Untrusted Networks </a:t>
                      </a:r>
                      <a:r>
                        <a:rPr dirty="0" sz="1200" spc="-5">
                          <a:latin typeface="Times New Roman"/>
                          <a:cs typeface="Times New Roman"/>
                        </a:rPr>
                        <a:t>(O’Reilly Media, </a:t>
                      </a:r>
                      <a:r>
                        <a:rPr dirty="0" sz="1200">
                          <a:latin typeface="Times New Roman"/>
                          <a:cs typeface="Times New Roman"/>
                        </a:rPr>
                        <a:t>Inc., </a:t>
                      </a:r>
                      <a:r>
                        <a:rPr dirty="0" sz="1200" spc="-5">
                          <a:latin typeface="Times New Roman"/>
                          <a:cs typeface="Times New Roman"/>
                        </a:rPr>
                        <a:t>Sebastopol, CA), </a:t>
                      </a:r>
                      <a:r>
                        <a:rPr dirty="0" sz="1200">
                          <a:latin typeface="Times New Roman"/>
                          <a:cs typeface="Times New Roman"/>
                        </a:rPr>
                        <a:t>1st</a:t>
                      </a:r>
                      <a:r>
                        <a:rPr dirty="0" sz="1200" spc="65">
                          <a:latin typeface="Times New Roman"/>
                          <a:cs typeface="Times New Roman"/>
                        </a:rPr>
                        <a:t> </a:t>
                      </a:r>
                      <a:r>
                        <a:rPr dirty="0" sz="1200" spc="-5">
                          <a:latin typeface="Times New Roman"/>
                          <a:cs typeface="Times New Roman"/>
                        </a:rPr>
                        <a:t>Ed.</a:t>
                      </a:r>
                      <a:endParaRPr sz="1200">
                        <a:latin typeface="Times New Roman"/>
                        <a:cs typeface="Times New Roman"/>
                      </a:endParaRPr>
                    </a:p>
                  </a:txBody>
                  <a:tcPr marL="0" marR="0" marB="0" marT="74930"/>
                </a:tc>
              </a:tr>
              <a:tr h="678180">
                <a:tc>
                  <a:txBody>
                    <a:bodyPr/>
                    <a:lstStyle/>
                    <a:p>
                      <a:pPr marL="127000">
                        <a:lnSpc>
                          <a:spcPct val="100000"/>
                        </a:lnSpc>
                        <a:spcBef>
                          <a:spcPts val="495"/>
                        </a:spcBef>
                      </a:pPr>
                      <a:r>
                        <a:rPr dirty="0" sz="1200" spc="-5">
                          <a:latin typeface="Times New Roman"/>
                          <a:cs typeface="Times New Roman"/>
                        </a:rPr>
                        <a:t>[HWAM]</a:t>
                      </a:r>
                      <a:endParaRPr sz="1200">
                        <a:latin typeface="Times New Roman"/>
                        <a:cs typeface="Times New Roman"/>
                      </a:endParaRPr>
                    </a:p>
                  </a:txBody>
                  <a:tcPr marL="0" marR="0" marB="0" marT="62865"/>
                </a:tc>
                <a:tc>
                  <a:txBody>
                    <a:bodyPr/>
                    <a:lstStyle/>
                    <a:p>
                      <a:pPr marL="207645" marR="207010">
                        <a:lnSpc>
                          <a:spcPts val="1380"/>
                        </a:lnSpc>
                        <a:spcBef>
                          <a:spcPts val="590"/>
                        </a:spcBef>
                      </a:pP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Homeland Security (2015) </a:t>
                      </a:r>
                      <a:r>
                        <a:rPr dirty="0" sz="1200" spc="-5" i="1">
                          <a:latin typeface="Times New Roman"/>
                          <a:cs typeface="Times New Roman"/>
                        </a:rPr>
                        <a:t>Hardware Asset Management  </a:t>
                      </a:r>
                      <a:r>
                        <a:rPr dirty="0" sz="1200" spc="-5" i="1">
                          <a:latin typeface="Times New Roman"/>
                          <a:cs typeface="Times New Roman"/>
                        </a:rPr>
                        <a:t>(HWAM) Capability Description</a:t>
                      </a:r>
                      <a:r>
                        <a:rPr dirty="0" sz="1200" spc="-5">
                          <a:latin typeface="Times New Roman"/>
                          <a:cs typeface="Times New Roman"/>
                        </a:rPr>
                        <a:t>. Available at </a:t>
                      </a:r>
                      <a:r>
                        <a:rPr dirty="0" u="sng" sz="1200" spc="-5">
                          <a:solidFill>
                            <a:srgbClr val="0000FF"/>
                          </a:solidFill>
                          <a:uFill>
                            <a:solidFill>
                              <a:srgbClr val="0000FF"/>
                            </a:solidFill>
                          </a:uFill>
                          <a:latin typeface="Times New Roman"/>
                          <a:cs typeface="Times New Roman"/>
                          <a:hlinkClick r:id="rId7"/>
                        </a:rPr>
                        <a:t>https://www.us- </a:t>
                      </a:r>
                      <a:r>
                        <a:rPr dirty="0" sz="1200" spc="-5">
                          <a:solidFill>
                            <a:srgbClr val="0000FF"/>
                          </a:solidFill>
                          <a:latin typeface="Times New Roman"/>
                          <a:cs typeface="Times New Roman"/>
                        </a:rPr>
                        <a:t> </a:t>
                      </a:r>
                      <a:r>
                        <a:rPr dirty="0" u="sng" sz="1200" spc="-5">
                          <a:solidFill>
                            <a:srgbClr val="0000FF"/>
                          </a:solidFill>
                          <a:uFill>
                            <a:solidFill>
                              <a:srgbClr val="0000FF"/>
                            </a:solidFill>
                          </a:uFill>
                          <a:latin typeface="Times New Roman"/>
                          <a:cs typeface="Times New Roman"/>
                          <a:hlinkClick r:id="rId7"/>
                        </a:rPr>
                        <a:t>cert.gov/sites/default/files/cdm_files/HWAM_CapabilityDescription.pdf</a:t>
                      </a:r>
                      <a:endParaRPr sz="1200">
                        <a:latin typeface="Times New Roman"/>
                        <a:cs typeface="Times New Roman"/>
                      </a:endParaRPr>
                    </a:p>
                  </a:txBody>
                  <a:tcPr marL="0" marR="0" marB="0" marT="74930"/>
                </a:tc>
              </a:tr>
              <a:tr h="1203960">
                <a:tc>
                  <a:txBody>
                    <a:bodyPr/>
                    <a:lstStyle/>
                    <a:p>
                      <a:pPr marL="127000">
                        <a:lnSpc>
                          <a:spcPct val="100000"/>
                        </a:lnSpc>
                        <a:spcBef>
                          <a:spcPts val="495"/>
                        </a:spcBef>
                      </a:pPr>
                      <a:r>
                        <a:rPr dirty="0" sz="1200" spc="-5">
                          <a:latin typeface="Times New Roman"/>
                          <a:cs typeface="Times New Roman"/>
                        </a:rPr>
                        <a:t>[IBNVN]</a:t>
                      </a:r>
                      <a:endParaRPr sz="1200">
                        <a:latin typeface="Times New Roman"/>
                        <a:cs typeface="Times New Roman"/>
                      </a:endParaRPr>
                    </a:p>
                  </a:txBody>
                  <a:tcPr marL="0" marR="0" marB="0" marT="62865"/>
                </a:tc>
                <a:tc>
                  <a:txBody>
                    <a:bodyPr/>
                    <a:lstStyle/>
                    <a:p>
                      <a:pPr marL="207645" marR="440690">
                        <a:lnSpc>
                          <a:spcPts val="1380"/>
                        </a:lnSpc>
                        <a:spcBef>
                          <a:spcPts val="590"/>
                        </a:spcBef>
                      </a:pPr>
                      <a:r>
                        <a:rPr dirty="0" sz="1200" spc="-5">
                          <a:latin typeface="Times New Roman"/>
                          <a:cs typeface="Times New Roman"/>
                        </a:rPr>
                        <a:t>Cohen R, </a:t>
                      </a:r>
                      <a:r>
                        <a:rPr dirty="0" sz="1200">
                          <a:latin typeface="Times New Roman"/>
                          <a:cs typeface="Times New Roman"/>
                        </a:rPr>
                        <a:t>Barabash </a:t>
                      </a:r>
                      <a:r>
                        <a:rPr dirty="0" sz="1200" spc="-5">
                          <a:latin typeface="Times New Roman"/>
                          <a:cs typeface="Times New Roman"/>
                        </a:rPr>
                        <a:t>K, Rochwerger B, Schour L, Crisan D, Birke R,  </a:t>
                      </a:r>
                      <a:r>
                        <a:rPr dirty="0" sz="1200">
                          <a:latin typeface="Times New Roman"/>
                          <a:cs typeface="Times New Roman"/>
                        </a:rPr>
                        <a:t>Minkenberg </a:t>
                      </a:r>
                      <a:r>
                        <a:rPr dirty="0" sz="1200" spc="-5">
                          <a:latin typeface="Times New Roman"/>
                          <a:cs typeface="Times New Roman"/>
                        </a:rPr>
                        <a:t>C, Gusat </a:t>
                      </a:r>
                      <a:r>
                        <a:rPr dirty="0" sz="1200">
                          <a:latin typeface="Times New Roman"/>
                          <a:cs typeface="Times New Roman"/>
                        </a:rPr>
                        <a:t>M, </a:t>
                      </a:r>
                      <a:r>
                        <a:rPr dirty="0" sz="1200" spc="-5">
                          <a:latin typeface="Times New Roman"/>
                          <a:cs typeface="Times New Roman"/>
                        </a:rPr>
                        <a:t>Recio R, Jain </a:t>
                      </a:r>
                      <a:r>
                        <a:rPr dirty="0" sz="1200">
                          <a:latin typeface="Times New Roman"/>
                          <a:cs typeface="Times New Roman"/>
                        </a:rPr>
                        <a:t>V (2013) </a:t>
                      </a:r>
                      <a:r>
                        <a:rPr dirty="0" sz="1200" spc="-5">
                          <a:latin typeface="Times New Roman"/>
                          <a:cs typeface="Times New Roman"/>
                        </a:rPr>
                        <a:t>An Intent-based  Approach for Network Virtualization. </a:t>
                      </a:r>
                      <a:r>
                        <a:rPr dirty="0" sz="1200" i="1">
                          <a:latin typeface="Times New Roman"/>
                          <a:cs typeface="Times New Roman"/>
                        </a:rPr>
                        <a:t>2013 </a:t>
                      </a:r>
                      <a:r>
                        <a:rPr dirty="0" sz="1200" spc="-5" i="1">
                          <a:latin typeface="Times New Roman"/>
                          <a:cs typeface="Times New Roman"/>
                        </a:rPr>
                        <a:t>IFIP/IEEE International  </a:t>
                      </a:r>
                      <a:r>
                        <a:rPr dirty="0" sz="1200" spc="-5" i="1">
                          <a:latin typeface="Times New Roman"/>
                          <a:cs typeface="Times New Roman"/>
                        </a:rPr>
                        <a:t>Symposium </a:t>
                      </a:r>
                      <a:r>
                        <a:rPr dirty="0" sz="1200" i="1">
                          <a:latin typeface="Times New Roman"/>
                          <a:cs typeface="Times New Roman"/>
                        </a:rPr>
                        <a:t>on </a:t>
                      </a:r>
                      <a:r>
                        <a:rPr dirty="0" sz="1200" spc="-5" i="1">
                          <a:latin typeface="Times New Roman"/>
                          <a:cs typeface="Times New Roman"/>
                        </a:rPr>
                        <a:t>Integrated Network Management (IM </a:t>
                      </a:r>
                      <a:r>
                        <a:rPr dirty="0" sz="1200" i="1">
                          <a:latin typeface="Times New Roman"/>
                          <a:cs typeface="Times New Roman"/>
                        </a:rPr>
                        <a:t>2013)</a:t>
                      </a:r>
                      <a:r>
                        <a:rPr dirty="0" sz="1200">
                          <a:latin typeface="Times New Roman"/>
                          <a:cs typeface="Times New Roman"/>
                        </a:rPr>
                        <a:t>. </a:t>
                      </a:r>
                      <a:r>
                        <a:rPr dirty="0" sz="1200" spc="-5">
                          <a:latin typeface="Times New Roman"/>
                          <a:cs typeface="Times New Roman"/>
                        </a:rPr>
                        <a:t>(IEEE,  Ghent, Belgium), </a:t>
                      </a:r>
                      <a:r>
                        <a:rPr dirty="0" sz="1200">
                          <a:latin typeface="Times New Roman"/>
                          <a:cs typeface="Times New Roman"/>
                        </a:rPr>
                        <a:t>pp </a:t>
                      </a:r>
                      <a:r>
                        <a:rPr dirty="0" sz="1200" spc="-5">
                          <a:latin typeface="Times New Roman"/>
                          <a:cs typeface="Times New Roman"/>
                        </a:rPr>
                        <a:t>42-50. Available </a:t>
                      </a:r>
                      <a:r>
                        <a:rPr dirty="0" sz="1200">
                          <a:latin typeface="Times New Roman"/>
                          <a:cs typeface="Times New Roman"/>
                        </a:rPr>
                        <a:t>at  </a:t>
                      </a:r>
                      <a:r>
                        <a:rPr dirty="0" u="sng" sz="1200" spc="-5">
                          <a:solidFill>
                            <a:srgbClr val="0000FF"/>
                          </a:solidFill>
                          <a:uFill>
                            <a:solidFill>
                              <a:srgbClr val="0000FF"/>
                            </a:solidFill>
                          </a:uFill>
                          <a:latin typeface="Times New Roman"/>
                          <a:cs typeface="Times New Roman"/>
                          <a:hlinkClick r:id="rId8"/>
                        </a:rPr>
                        <a:t>https://ieeexplore.ieee.org/document/6572968</a:t>
                      </a:r>
                      <a:endParaRPr sz="1200">
                        <a:latin typeface="Times New Roman"/>
                        <a:cs typeface="Times New Roman"/>
                      </a:endParaRPr>
                    </a:p>
                  </a:txBody>
                  <a:tcPr marL="0" marR="0" marB="0" marT="74930"/>
                </a:tc>
              </a:tr>
              <a:tr h="678179">
                <a:tc>
                  <a:txBody>
                    <a:bodyPr/>
                    <a:lstStyle/>
                    <a:p>
                      <a:pPr marL="127000">
                        <a:lnSpc>
                          <a:spcPct val="100000"/>
                        </a:lnSpc>
                        <a:spcBef>
                          <a:spcPts val="495"/>
                        </a:spcBef>
                      </a:pPr>
                      <a:r>
                        <a:rPr dirty="0" sz="1200" spc="-5">
                          <a:latin typeface="Times New Roman"/>
                          <a:cs typeface="Times New Roman"/>
                        </a:rPr>
                        <a:t>[JERICHO]</a:t>
                      </a:r>
                      <a:endParaRPr sz="1200">
                        <a:latin typeface="Times New Roman"/>
                        <a:cs typeface="Times New Roman"/>
                      </a:endParaRPr>
                    </a:p>
                  </a:txBody>
                  <a:tcPr marL="0" marR="0" marB="0" marT="62865"/>
                </a:tc>
                <a:tc>
                  <a:txBody>
                    <a:bodyPr/>
                    <a:lstStyle/>
                    <a:p>
                      <a:pPr marL="207645" marR="271145">
                        <a:lnSpc>
                          <a:spcPts val="1380"/>
                        </a:lnSpc>
                        <a:spcBef>
                          <a:spcPts val="590"/>
                        </a:spcBef>
                      </a:pPr>
                      <a:r>
                        <a:rPr dirty="0" sz="1200" spc="-5">
                          <a:latin typeface="Times New Roman"/>
                          <a:cs typeface="Times New Roman"/>
                        </a:rPr>
                        <a:t>The Jericho Forum (2007) </a:t>
                      </a:r>
                      <a:r>
                        <a:rPr dirty="0" sz="1200" spc="-5" i="1">
                          <a:latin typeface="Times New Roman"/>
                          <a:cs typeface="Times New Roman"/>
                        </a:rPr>
                        <a:t>Jericho Forum Commandments</a:t>
                      </a:r>
                      <a:r>
                        <a:rPr dirty="0" sz="1200" spc="-5">
                          <a:latin typeface="Times New Roman"/>
                          <a:cs typeface="Times New Roman"/>
                        </a:rPr>
                        <a:t>, </a:t>
                      </a:r>
                      <a:r>
                        <a:rPr dirty="0" sz="1200">
                          <a:latin typeface="Times New Roman"/>
                          <a:cs typeface="Times New Roman"/>
                        </a:rPr>
                        <a:t>version 1.2.  </a:t>
                      </a:r>
                      <a:r>
                        <a:rPr dirty="0" sz="1200" spc="-5">
                          <a:latin typeface="Times New Roman"/>
                          <a:cs typeface="Times New Roman"/>
                        </a:rPr>
                        <a:t>Available </a:t>
                      </a:r>
                      <a:r>
                        <a:rPr dirty="0" sz="1200">
                          <a:latin typeface="Times New Roman"/>
                          <a:cs typeface="Times New Roman"/>
                        </a:rPr>
                        <a:t>at  </a:t>
                      </a:r>
                      <a:r>
                        <a:rPr dirty="0" u="sng" sz="1200" spc="-5">
                          <a:solidFill>
                            <a:srgbClr val="0000FF"/>
                          </a:solidFill>
                          <a:uFill>
                            <a:solidFill>
                              <a:srgbClr val="0000FF"/>
                            </a:solidFill>
                          </a:uFill>
                          <a:latin typeface="Times New Roman"/>
                          <a:cs typeface="Times New Roman"/>
                          <a:hlinkClick r:id="rId9"/>
                        </a:rPr>
                        <a:t>https://collaboration.opengroup.org/jericho/commandments_v1.2.pdf</a:t>
                      </a:r>
                      <a:endParaRPr sz="1200">
                        <a:latin typeface="Times New Roman"/>
                        <a:cs typeface="Times New Roman"/>
                      </a:endParaRPr>
                    </a:p>
                  </a:txBody>
                  <a:tcPr marL="0" marR="0" marB="0" marT="74930"/>
                </a:tc>
              </a:tr>
              <a:tr h="423475">
                <a:tc>
                  <a:txBody>
                    <a:bodyPr/>
                    <a:lstStyle/>
                    <a:p>
                      <a:pPr marL="127000">
                        <a:lnSpc>
                          <a:spcPct val="100000"/>
                        </a:lnSpc>
                        <a:spcBef>
                          <a:spcPts val="495"/>
                        </a:spcBef>
                      </a:pPr>
                      <a:r>
                        <a:rPr dirty="0" sz="1200" spc="-5">
                          <a:latin typeface="Times New Roman"/>
                          <a:cs typeface="Times New Roman"/>
                        </a:rPr>
                        <a:t>[M-19-03]</a:t>
                      </a:r>
                      <a:endParaRPr sz="1200">
                        <a:latin typeface="Times New Roman"/>
                        <a:cs typeface="Times New Roman"/>
                      </a:endParaRPr>
                    </a:p>
                  </a:txBody>
                  <a:tcPr marL="0" marR="0" marB="0" marT="62865"/>
                </a:tc>
                <a:tc>
                  <a:txBody>
                    <a:bodyPr/>
                    <a:lstStyle/>
                    <a:p>
                      <a:pPr marL="207645" marR="288925">
                        <a:lnSpc>
                          <a:spcPts val="1380"/>
                        </a:lnSpc>
                        <a:spcBef>
                          <a:spcPts val="590"/>
                        </a:spcBef>
                      </a:pPr>
                      <a:r>
                        <a:rPr dirty="0" sz="1200" spc="-5">
                          <a:latin typeface="Times New Roman"/>
                          <a:cs typeface="Times New Roman"/>
                        </a:rPr>
                        <a:t>Office of Management and Budget (2018) Strengthening </a:t>
                      </a:r>
                      <a:r>
                        <a:rPr dirty="0" sz="1200">
                          <a:latin typeface="Times New Roman"/>
                          <a:cs typeface="Times New Roman"/>
                        </a:rPr>
                        <a:t>the  </a:t>
                      </a:r>
                      <a:r>
                        <a:rPr dirty="0" sz="1200" spc="-5">
                          <a:latin typeface="Times New Roman"/>
                          <a:cs typeface="Times New Roman"/>
                        </a:rPr>
                        <a:t>Cybersecurity </a:t>
                      </a:r>
                      <a:r>
                        <a:rPr dirty="0" sz="1200">
                          <a:latin typeface="Times New Roman"/>
                          <a:cs typeface="Times New Roman"/>
                        </a:rPr>
                        <a:t>of </a:t>
                      </a:r>
                      <a:r>
                        <a:rPr dirty="0" sz="1200" spc="-5">
                          <a:latin typeface="Times New Roman"/>
                          <a:cs typeface="Times New Roman"/>
                        </a:rPr>
                        <a:t>Federal Agencies </a:t>
                      </a:r>
                      <a:r>
                        <a:rPr dirty="0" sz="1200">
                          <a:latin typeface="Times New Roman"/>
                          <a:cs typeface="Times New Roman"/>
                        </a:rPr>
                        <a:t>by </a:t>
                      </a:r>
                      <a:r>
                        <a:rPr dirty="0" sz="1200" spc="-5">
                          <a:latin typeface="Times New Roman"/>
                          <a:cs typeface="Times New Roman"/>
                        </a:rPr>
                        <a:t>Enhancing the High Value</a:t>
                      </a:r>
                      <a:r>
                        <a:rPr dirty="0" sz="1200" spc="125">
                          <a:latin typeface="Times New Roman"/>
                          <a:cs typeface="Times New Roman"/>
                        </a:rPr>
                        <a:t> </a:t>
                      </a:r>
                      <a:r>
                        <a:rPr dirty="0" sz="1200" spc="-5">
                          <a:latin typeface="Times New Roman"/>
                          <a:cs typeface="Times New Roman"/>
                        </a:rPr>
                        <a:t>Asset</a:t>
                      </a:r>
                      <a:endParaRPr sz="1200">
                        <a:latin typeface="Times New Roman"/>
                        <a:cs typeface="Times New Roman"/>
                      </a:endParaRPr>
                    </a:p>
                  </a:txBody>
                  <a:tcPr marL="0" marR="0" marB="0" marT="7493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2113279" y="908557"/>
            <a:ext cx="4542790" cy="558800"/>
          </a:xfrm>
          <a:prstGeom prst="rect">
            <a:avLst/>
          </a:prstGeom>
        </p:spPr>
        <p:txBody>
          <a:bodyPr wrap="square" lIns="0" tIns="24765" rIns="0" bIns="0" rtlCol="0" vert="horz">
            <a:spAutoFit/>
          </a:bodyPr>
          <a:lstStyle/>
          <a:p>
            <a:pPr marL="12700" marR="5080">
              <a:lnSpc>
                <a:spcPts val="1380"/>
              </a:lnSpc>
              <a:spcBef>
                <a:spcPts val="195"/>
              </a:spcBef>
            </a:pPr>
            <a:r>
              <a:rPr dirty="0" sz="1200" spc="-5">
                <a:latin typeface="Times New Roman"/>
                <a:cs typeface="Times New Roman"/>
              </a:rPr>
              <a:t>Program. (The White House, Washington, DC), OMB </a:t>
            </a:r>
            <a:r>
              <a:rPr dirty="0" sz="1200">
                <a:latin typeface="Times New Roman"/>
                <a:cs typeface="Times New Roman"/>
              </a:rPr>
              <a:t>Memorandum </a:t>
            </a:r>
            <a:r>
              <a:rPr dirty="0" sz="1200" spc="-5">
                <a:latin typeface="Times New Roman"/>
                <a:cs typeface="Times New Roman"/>
              </a:rPr>
              <a:t>M-  </a:t>
            </a:r>
            <a:r>
              <a:rPr dirty="0" sz="1200">
                <a:latin typeface="Times New Roman"/>
                <a:cs typeface="Times New Roman"/>
              </a:rPr>
              <a:t>19-03, </a:t>
            </a:r>
            <a:r>
              <a:rPr dirty="0" sz="1200" spc="-5">
                <a:latin typeface="Times New Roman"/>
                <a:cs typeface="Times New Roman"/>
              </a:rPr>
              <a:t>December </a:t>
            </a:r>
            <a:r>
              <a:rPr dirty="0" sz="1200">
                <a:latin typeface="Times New Roman"/>
                <a:cs typeface="Times New Roman"/>
              </a:rPr>
              <a:t>10, </a:t>
            </a:r>
            <a:r>
              <a:rPr dirty="0" sz="1200" spc="-5">
                <a:latin typeface="Times New Roman"/>
                <a:cs typeface="Times New Roman"/>
              </a:rPr>
              <a:t>2018. Available </a:t>
            </a:r>
            <a:r>
              <a:rPr dirty="0" sz="1200">
                <a:latin typeface="Times New Roman"/>
                <a:cs typeface="Times New Roman"/>
              </a:rPr>
              <a:t>at </a:t>
            </a:r>
            <a:r>
              <a:rPr dirty="0" u="sng" sz="1200" spc="-5">
                <a:solidFill>
                  <a:srgbClr val="0000FF"/>
                </a:solidFill>
                <a:uFill>
                  <a:solidFill>
                    <a:srgbClr val="0000FF"/>
                  </a:solidFill>
                </a:uFill>
                <a:latin typeface="Times New Roman"/>
                <a:cs typeface="Times New Roman"/>
                <a:hlinkClick r:id="rId2"/>
              </a:rPr>
              <a:t>https://www.whitehouse.gov/wp- </a:t>
            </a:r>
            <a:r>
              <a:rPr dirty="0" sz="1200" spc="-5">
                <a:solidFill>
                  <a:srgbClr val="0000FF"/>
                </a:solidFill>
                <a:latin typeface="Times New Roman"/>
                <a:cs typeface="Times New Roman"/>
              </a:rPr>
              <a:t> </a:t>
            </a:r>
            <a:r>
              <a:rPr dirty="0" u="sng" sz="1200" spc="-5">
                <a:solidFill>
                  <a:srgbClr val="0000FF"/>
                </a:solidFill>
                <a:uFill>
                  <a:solidFill>
                    <a:srgbClr val="0000FF"/>
                  </a:solidFill>
                </a:uFill>
                <a:latin typeface="Times New Roman"/>
                <a:cs typeface="Times New Roman"/>
                <a:hlinkClick r:id="rId2"/>
              </a:rPr>
              <a:t>content/uploads/2018/12/M-19-03.pdf</a:t>
            </a:r>
            <a:endParaRPr sz="1200">
              <a:latin typeface="Times New Roman"/>
              <a:cs typeface="Times New Roman"/>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43</a:t>
            </a:r>
          </a:p>
        </p:txBody>
      </p:sp>
      <p:graphicFrame>
        <p:nvGraphicFramePr>
          <p:cNvPr id="7" name="object 7"/>
          <p:cNvGraphicFramePr>
            <a:graphicFrameLocks noGrp="1"/>
          </p:cNvGraphicFramePr>
          <p:nvPr/>
        </p:nvGraphicFramePr>
        <p:xfrm>
          <a:off x="855980" y="1616032"/>
          <a:ext cx="5908040" cy="7216775"/>
        </p:xfrm>
        <a:graphic>
          <a:graphicData uri="http://schemas.openxmlformats.org/drawingml/2006/table">
            <a:tbl>
              <a:tblPr firstRow="1" bandRow="1">
                <a:tableStyleId>{2D5ABB26-0587-4C30-8999-92F81FD0307C}</a:tableStyleId>
              </a:tblPr>
              <a:tblGrid>
                <a:gridCol w="1166495"/>
                <a:gridCol w="4741545"/>
              </a:tblGrid>
              <a:tr h="948493">
                <a:tc>
                  <a:txBody>
                    <a:bodyPr/>
                    <a:lstStyle/>
                    <a:p>
                      <a:pPr marL="127000">
                        <a:lnSpc>
                          <a:spcPts val="1310"/>
                        </a:lnSpc>
                      </a:pPr>
                      <a:r>
                        <a:rPr dirty="0" sz="1200" spc="-5">
                          <a:latin typeface="Times New Roman"/>
                          <a:cs typeface="Times New Roman"/>
                        </a:rPr>
                        <a:t>[M-19-17]</a:t>
                      </a:r>
                      <a:endParaRPr sz="1200">
                        <a:latin typeface="Times New Roman"/>
                        <a:cs typeface="Times New Roman"/>
                      </a:endParaRPr>
                    </a:p>
                  </a:txBody>
                  <a:tcPr marL="0" marR="0" marB="0" marT="0"/>
                </a:tc>
                <a:tc>
                  <a:txBody>
                    <a:bodyPr/>
                    <a:lstStyle/>
                    <a:p>
                      <a:pPr marL="103505">
                        <a:lnSpc>
                          <a:spcPts val="1280"/>
                        </a:lnSpc>
                      </a:pPr>
                      <a:r>
                        <a:rPr dirty="0" sz="1200" spc="-5">
                          <a:latin typeface="Times New Roman"/>
                          <a:cs typeface="Times New Roman"/>
                        </a:rPr>
                        <a:t>Office of Management and Budget (2019) Enabling Mission</a:t>
                      </a:r>
                      <a:r>
                        <a:rPr dirty="0" sz="1200" spc="75">
                          <a:latin typeface="Times New Roman"/>
                          <a:cs typeface="Times New Roman"/>
                        </a:rPr>
                        <a:t> </a:t>
                      </a:r>
                      <a:r>
                        <a:rPr dirty="0" sz="1200" spc="-5">
                          <a:latin typeface="Times New Roman"/>
                          <a:cs typeface="Times New Roman"/>
                        </a:rPr>
                        <a:t>Delivery</a:t>
                      </a:r>
                      <a:endParaRPr sz="1200">
                        <a:latin typeface="Times New Roman"/>
                        <a:cs typeface="Times New Roman"/>
                      </a:endParaRPr>
                    </a:p>
                    <a:p>
                      <a:pPr marL="103505" marR="189230">
                        <a:lnSpc>
                          <a:spcPct val="95700"/>
                        </a:lnSpc>
                        <a:spcBef>
                          <a:spcPts val="30"/>
                        </a:spcBef>
                      </a:pPr>
                      <a:r>
                        <a:rPr dirty="0" sz="1200">
                          <a:latin typeface="Times New Roman"/>
                          <a:cs typeface="Times New Roman"/>
                        </a:rPr>
                        <a:t>through </a:t>
                      </a:r>
                      <a:r>
                        <a:rPr dirty="0" sz="1200" spc="-5">
                          <a:latin typeface="Times New Roman"/>
                          <a:cs typeface="Times New Roman"/>
                        </a:rPr>
                        <a:t>Improved Identity, Credential, </a:t>
                      </a:r>
                      <a:r>
                        <a:rPr dirty="0" sz="1200">
                          <a:latin typeface="Times New Roman"/>
                          <a:cs typeface="Times New Roman"/>
                        </a:rPr>
                        <a:t>and </a:t>
                      </a:r>
                      <a:r>
                        <a:rPr dirty="0" sz="1200" spc="-5">
                          <a:latin typeface="Times New Roman"/>
                          <a:cs typeface="Times New Roman"/>
                        </a:rPr>
                        <a:t>Access Management. (The  </a:t>
                      </a:r>
                      <a:r>
                        <a:rPr dirty="0" sz="1200">
                          <a:latin typeface="Times New Roman"/>
                          <a:cs typeface="Times New Roman"/>
                        </a:rPr>
                        <a:t>White </a:t>
                      </a:r>
                      <a:r>
                        <a:rPr dirty="0" sz="1200" spc="-5">
                          <a:latin typeface="Times New Roman"/>
                          <a:cs typeface="Times New Roman"/>
                        </a:rPr>
                        <a:t>House, Washington, DC), </a:t>
                      </a:r>
                      <a:r>
                        <a:rPr dirty="0" sz="1200">
                          <a:latin typeface="Times New Roman"/>
                          <a:cs typeface="Times New Roman"/>
                        </a:rPr>
                        <a:t>OMB </a:t>
                      </a:r>
                      <a:r>
                        <a:rPr dirty="0" sz="1200" spc="-5">
                          <a:latin typeface="Times New Roman"/>
                          <a:cs typeface="Times New Roman"/>
                        </a:rPr>
                        <a:t>Memorandum M-19-17, </a:t>
                      </a:r>
                      <a:r>
                        <a:rPr dirty="0" sz="1200">
                          <a:latin typeface="Times New Roman"/>
                          <a:cs typeface="Times New Roman"/>
                        </a:rPr>
                        <a:t>May </a:t>
                      </a:r>
                      <a:r>
                        <a:rPr dirty="0" sz="1200" spc="-5">
                          <a:latin typeface="Times New Roman"/>
                          <a:cs typeface="Times New Roman"/>
                        </a:rPr>
                        <a:t>21,  </a:t>
                      </a:r>
                      <a:r>
                        <a:rPr dirty="0" sz="1200">
                          <a:latin typeface="Times New Roman"/>
                          <a:cs typeface="Times New Roman"/>
                        </a:rPr>
                        <a:t>2019. </a:t>
                      </a:r>
                      <a:r>
                        <a:rPr dirty="0" sz="1200" spc="-5">
                          <a:latin typeface="Times New Roman"/>
                          <a:cs typeface="Times New Roman"/>
                        </a:rPr>
                        <a:t>Available at </a:t>
                      </a:r>
                      <a:r>
                        <a:rPr dirty="0" u="sng" sz="1200" spc="-5">
                          <a:solidFill>
                            <a:srgbClr val="0000FF"/>
                          </a:solidFill>
                          <a:uFill>
                            <a:solidFill>
                              <a:srgbClr val="0000FF"/>
                            </a:solidFill>
                          </a:uFill>
                          <a:latin typeface="Times New Roman"/>
                          <a:cs typeface="Times New Roman"/>
                          <a:hlinkClick r:id="rId3"/>
                        </a:rPr>
                        <a:t>https://www.whitehouse.gov/wp- </a:t>
                      </a:r>
                      <a:r>
                        <a:rPr dirty="0" sz="1200" spc="-5">
                          <a:solidFill>
                            <a:srgbClr val="0000FF"/>
                          </a:solidFill>
                          <a:latin typeface="Times New Roman"/>
                          <a:cs typeface="Times New Roman"/>
                        </a:rPr>
                        <a:t> </a:t>
                      </a:r>
                      <a:r>
                        <a:rPr dirty="0" u="sng" sz="1200" spc="-5">
                          <a:solidFill>
                            <a:srgbClr val="0000FF"/>
                          </a:solidFill>
                          <a:uFill>
                            <a:solidFill>
                              <a:srgbClr val="0000FF"/>
                            </a:solidFill>
                          </a:uFill>
                          <a:latin typeface="Times New Roman"/>
                          <a:cs typeface="Times New Roman"/>
                          <a:hlinkClick r:id="rId3"/>
                        </a:rPr>
                        <a:t>content/uploads/2019/05/M-19-17.pdf</a:t>
                      </a:r>
                      <a:endParaRPr sz="1200">
                        <a:latin typeface="Times New Roman"/>
                        <a:cs typeface="Times New Roman"/>
                      </a:endParaRPr>
                    </a:p>
                  </a:txBody>
                  <a:tcPr marL="0" marR="0" marB="0" marT="0"/>
                </a:tc>
              </a:tr>
              <a:tr h="853439">
                <a:tc>
                  <a:txBody>
                    <a:bodyPr/>
                    <a:lstStyle/>
                    <a:p>
                      <a:pPr marL="127000">
                        <a:lnSpc>
                          <a:spcPct val="100000"/>
                        </a:lnSpc>
                        <a:spcBef>
                          <a:spcPts val="495"/>
                        </a:spcBef>
                      </a:pPr>
                      <a:r>
                        <a:rPr dirty="0" sz="1200" spc="-5">
                          <a:latin typeface="Times New Roman"/>
                          <a:cs typeface="Times New Roman"/>
                        </a:rPr>
                        <a:t>[M-19-19]</a:t>
                      </a:r>
                      <a:endParaRPr sz="1200">
                        <a:latin typeface="Times New Roman"/>
                        <a:cs typeface="Times New Roman"/>
                      </a:endParaRPr>
                    </a:p>
                  </a:txBody>
                  <a:tcPr marL="0" marR="0" marB="0" marT="62865"/>
                </a:tc>
                <a:tc>
                  <a:txBody>
                    <a:bodyPr/>
                    <a:lstStyle/>
                    <a:p>
                      <a:pPr marL="103505" marR="333375">
                        <a:lnSpc>
                          <a:spcPts val="1380"/>
                        </a:lnSpc>
                        <a:spcBef>
                          <a:spcPts val="590"/>
                        </a:spcBef>
                      </a:pPr>
                      <a:r>
                        <a:rPr dirty="0" sz="1200" spc="-5">
                          <a:latin typeface="Times New Roman"/>
                          <a:cs typeface="Times New Roman"/>
                        </a:rPr>
                        <a:t>Office of Management and Budget (2019) Update </a:t>
                      </a:r>
                      <a:r>
                        <a:rPr dirty="0" sz="1200">
                          <a:latin typeface="Times New Roman"/>
                          <a:cs typeface="Times New Roman"/>
                        </a:rPr>
                        <a:t>on </a:t>
                      </a:r>
                      <a:r>
                        <a:rPr dirty="0" sz="1200" spc="-5">
                          <a:latin typeface="Times New Roman"/>
                          <a:cs typeface="Times New Roman"/>
                        </a:rPr>
                        <a:t>Data Center  Optimization Initiative (DCOI). (The White House, Washington, DC),  OMB Memorandum M-19-19, </a:t>
                      </a:r>
                      <a:r>
                        <a:rPr dirty="0" sz="1200">
                          <a:latin typeface="Times New Roman"/>
                          <a:cs typeface="Times New Roman"/>
                        </a:rPr>
                        <a:t>June 25, 2019. </a:t>
                      </a:r>
                      <a:r>
                        <a:rPr dirty="0" sz="1200" spc="-5">
                          <a:latin typeface="Times New Roman"/>
                          <a:cs typeface="Times New Roman"/>
                        </a:rPr>
                        <a:t>Available at  </a:t>
                      </a:r>
                      <a:r>
                        <a:rPr dirty="0" u="sng" sz="1200" spc="-5">
                          <a:solidFill>
                            <a:srgbClr val="0000FF"/>
                          </a:solidFill>
                          <a:uFill>
                            <a:solidFill>
                              <a:srgbClr val="0000FF"/>
                            </a:solidFill>
                          </a:uFill>
                          <a:latin typeface="Times New Roman"/>
                          <a:cs typeface="Times New Roman"/>
                          <a:hlinkClick r:id="rId4"/>
                        </a:rPr>
                        <a:t>https://datacenters.cio.gov/assets/files/m_19_19.pdf</a:t>
                      </a:r>
                      <a:endParaRPr sz="1200">
                        <a:latin typeface="Times New Roman"/>
                        <a:cs typeface="Times New Roman"/>
                      </a:endParaRPr>
                    </a:p>
                  </a:txBody>
                  <a:tcPr marL="0" marR="0" marB="0" marT="74930"/>
                </a:tc>
              </a:tr>
              <a:tr h="864870">
                <a:tc>
                  <a:txBody>
                    <a:bodyPr/>
                    <a:lstStyle/>
                    <a:p>
                      <a:pPr marL="127000">
                        <a:lnSpc>
                          <a:spcPct val="100000"/>
                        </a:lnSpc>
                        <a:spcBef>
                          <a:spcPts val="495"/>
                        </a:spcBef>
                      </a:pPr>
                      <a:r>
                        <a:rPr dirty="0" sz="1200" spc="-5">
                          <a:latin typeface="Times New Roman"/>
                          <a:cs typeface="Times New Roman"/>
                        </a:rPr>
                        <a:t>[M-19-26]</a:t>
                      </a:r>
                      <a:endParaRPr sz="1200">
                        <a:latin typeface="Times New Roman"/>
                        <a:cs typeface="Times New Roman"/>
                      </a:endParaRPr>
                    </a:p>
                  </a:txBody>
                  <a:tcPr marL="0" marR="0" marB="0" marT="62865"/>
                </a:tc>
                <a:tc>
                  <a:txBody>
                    <a:bodyPr/>
                    <a:lstStyle/>
                    <a:p>
                      <a:pPr marL="103505" marR="119380">
                        <a:lnSpc>
                          <a:spcPts val="1380"/>
                        </a:lnSpc>
                        <a:spcBef>
                          <a:spcPts val="590"/>
                        </a:spcBef>
                      </a:pPr>
                      <a:r>
                        <a:rPr dirty="0" sz="1200" spc="-5">
                          <a:latin typeface="Times New Roman"/>
                          <a:cs typeface="Times New Roman"/>
                        </a:rPr>
                        <a:t>Office of Management and Budget (2019) Update </a:t>
                      </a:r>
                      <a:r>
                        <a:rPr dirty="0" sz="1200">
                          <a:latin typeface="Times New Roman"/>
                          <a:cs typeface="Times New Roman"/>
                        </a:rPr>
                        <a:t>to the </a:t>
                      </a:r>
                      <a:r>
                        <a:rPr dirty="0" sz="1200" spc="-5">
                          <a:latin typeface="Times New Roman"/>
                          <a:cs typeface="Times New Roman"/>
                        </a:rPr>
                        <a:t>Trusted Internet  Connections (TIC) Initiative. (The White House, Washington, DC), OMB  Memorandum </a:t>
                      </a:r>
                      <a:r>
                        <a:rPr dirty="0" sz="1200">
                          <a:latin typeface="Times New Roman"/>
                          <a:cs typeface="Times New Roman"/>
                        </a:rPr>
                        <a:t>M-19-26, </a:t>
                      </a:r>
                      <a:r>
                        <a:rPr dirty="0" sz="1200" spc="-5">
                          <a:latin typeface="Times New Roman"/>
                          <a:cs typeface="Times New Roman"/>
                        </a:rPr>
                        <a:t>September 12, </a:t>
                      </a:r>
                      <a:r>
                        <a:rPr dirty="0" sz="1200">
                          <a:latin typeface="Times New Roman"/>
                          <a:cs typeface="Times New Roman"/>
                        </a:rPr>
                        <a:t>2019. </a:t>
                      </a:r>
                      <a:r>
                        <a:rPr dirty="0" sz="1200" spc="-5">
                          <a:latin typeface="Times New Roman"/>
                          <a:cs typeface="Times New Roman"/>
                        </a:rPr>
                        <a:t>Available at  </a:t>
                      </a:r>
                      <a:r>
                        <a:rPr dirty="0" u="sng" sz="1200" spc="-5">
                          <a:solidFill>
                            <a:srgbClr val="0000FF"/>
                          </a:solidFill>
                          <a:uFill>
                            <a:solidFill>
                              <a:srgbClr val="0000FF"/>
                            </a:solidFill>
                          </a:uFill>
                          <a:latin typeface="Times New Roman"/>
                          <a:cs typeface="Times New Roman"/>
                          <a:hlinkClick r:id="rId5"/>
                        </a:rPr>
                        <a:t>https://www.whitehouse.gov/wp-content/uploads/2019/09/M-19-26.pdf</a:t>
                      </a:r>
                      <a:endParaRPr sz="1200">
                        <a:latin typeface="Times New Roman"/>
                        <a:cs typeface="Times New Roman"/>
                      </a:endParaRPr>
                    </a:p>
                  </a:txBody>
                  <a:tcPr marL="0" marR="0" marB="0" marT="74930"/>
                </a:tc>
              </a:tr>
              <a:tr h="864870">
                <a:tc>
                  <a:txBody>
                    <a:bodyPr/>
                    <a:lstStyle/>
                    <a:p>
                      <a:pPr marL="127000">
                        <a:lnSpc>
                          <a:spcPct val="100000"/>
                        </a:lnSpc>
                        <a:spcBef>
                          <a:spcPts val="585"/>
                        </a:spcBef>
                      </a:pPr>
                      <a:r>
                        <a:rPr dirty="0" sz="1200" spc="-5">
                          <a:latin typeface="Times New Roman"/>
                          <a:cs typeface="Times New Roman"/>
                        </a:rPr>
                        <a:t>[NISTIR</a:t>
                      </a:r>
                      <a:r>
                        <a:rPr dirty="0" sz="1200" spc="-30">
                          <a:latin typeface="Times New Roman"/>
                          <a:cs typeface="Times New Roman"/>
                        </a:rPr>
                        <a:t> </a:t>
                      </a:r>
                      <a:r>
                        <a:rPr dirty="0" sz="1200">
                          <a:latin typeface="Times New Roman"/>
                          <a:cs typeface="Times New Roman"/>
                        </a:rPr>
                        <a:t>7987]</a:t>
                      </a:r>
                      <a:endParaRPr sz="1200">
                        <a:latin typeface="Times New Roman"/>
                        <a:cs typeface="Times New Roman"/>
                      </a:endParaRPr>
                    </a:p>
                  </a:txBody>
                  <a:tcPr marL="0" marR="0" marB="0" marT="74295"/>
                </a:tc>
                <a:tc>
                  <a:txBody>
                    <a:bodyPr/>
                    <a:lstStyle/>
                    <a:p>
                      <a:pPr marL="103505" marR="356235">
                        <a:lnSpc>
                          <a:spcPts val="1380"/>
                        </a:lnSpc>
                        <a:spcBef>
                          <a:spcPts val="680"/>
                        </a:spcBef>
                      </a:pPr>
                      <a:r>
                        <a:rPr dirty="0" sz="1200" spc="-5">
                          <a:latin typeface="Times New Roman"/>
                          <a:cs typeface="Times New Roman"/>
                        </a:rPr>
                        <a:t>Ferraiolo DF, Gavrila S, </a:t>
                      </a:r>
                      <a:r>
                        <a:rPr dirty="0" sz="1200">
                          <a:latin typeface="Times New Roman"/>
                          <a:cs typeface="Times New Roman"/>
                        </a:rPr>
                        <a:t>Jansen W </a:t>
                      </a:r>
                      <a:r>
                        <a:rPr dirty="0" sz="1200" spc="-5">
                          <a:latin typeface="Times New Roman"/>
                          <a:cs typeface="Times New Roman"/>
                        </a:rPr>
                        <a:t>(2015) Policy Machine: Features,  Architecture, </a:t>
                      </a:r>
                      <a:r>
                        <a:rPr dirty="0" sz="1200">
                          <a:latin typeface="Times New Roman"/>
                          <a:cs typeface="Times New Roman"/>
                        </a:rPr>
                        <a:t>and </a:t>
                      </a:r>
                      <a:r>
                        <a:rPr dirty="0" sz="1200" spc="-5">
                          <a:latin typeface="Times New Roman"/>
                          <a:cs typeface="Times New Roman"/>
                        </a:rPr>
                        <a:t>Specification.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Interagency </a:t>
                      </a:r>
                      <a:r>
                        <a:rPr dirty="0" sz="1200">
                          <a:latin typeface="Times New Roman"/>
                          <a:cs typeface="Times New Roman"/>
                        </a:rPr>
                        <a:t>or </a:t>
                      </a:r>
                      <a:r>
                        <a:rPr dirty="0" sz="1200" spc="-5">
                          <a:latin typeface="Times New Roman"/>
                          <a:cs typeface="Times New Roman"/>
                        </a:rPr>
                        <a:t>Internal Report  (IR) </a:t>
                      </a:r>
                      <a:r>
                        <a:rPr dirty="0" sz="1200">
                          <a:latin typeface="Times New Roman"/>
                          <a:cs typeface="Times New Roman"/>
                        </a:rPr>
                        <a:t>7987, </a:t>
                      </a:r>
                      <a:r>
                        <a:rPr dirty="0" sz="1200" spc="-5">
                          <a:latin typeface="Times New Roman"/>
                          <a:cs typeface="Times New Roman"/>
                        </a:rPr>
                        <a:t>Rev. </a:t>
                      </a:r>
                      <a:r>
                        <a:rPr dirty="0" sz="1200">
                          <a:latin typeface="Times New Roman"/>
                          <a:cs typeface="Times New Roman"/>
                        </a:rPr>
                        <a:t>1.</a:t>
                      </a:r>
                      <a:r>
                        <a:rPr dirty="0" sz="1200" spc="20">
                          <a:latin typeface="Times New Roman"/>
                          <a:cs typeface="Times New Roman"/>
                        </a:rPr>
                        <a:t> </a:t>
                      </a:r>
                      <a:r>
                        <a:rPr dirty="0" u="sng" sz="1200" spc="-5">
                          <a:solidFill>
                            <a:srgbClr val="0000FF"/>
                          </a:solidFill>
                          <a:uFill>
                            <a:solidFill>
                              <a:srgbClr val="0000FF"/>
                            </a:solidFill>
                          </a:uFill>
                          <a:latin typeface="Times New Roman"/>
                          <a:cs typeface="Times New Roman"/>
                          <a:hlinkClick r:id="rId6"/>
                        </a:rPr>
                        <a:t>https://doi.org/10.6028/NIST.IR.7987r1</a:t>
                      </a:r>
                      <a:endParaRPr sz="1200">
                        <a:latin typeface="Times New Roman"/>
                        <a:cs typeface="Times New Roman"/>
                      </a:endParaRPr>
                    </a:p>
                  </a:txBody>
                  <a:tcPr marL="0" marR="0" marB="0" marT="86360"/>
                </a:tc>
              </a:tr>
              <a:tr h="1028700">
                <a:tc>
                  <a:txBody>
                    <a:bodyPr/>
                    <a:lstStyle/>
                    <a:p>
                      <a:pPr marL="127000">
                        <a:lnSpc>
                          <a:spcPct val="100000"/>
                        </a:lnSpc>
                        <a:spcBef>
                          <a:spcPts val="495"/>
                        </a:spcBef>
                      </a:pPr>
                      <a:r>
                        <a:rPr dirty="0" sz="1200" spc="-5">
                          <a:latin typeface="Times New Roman"/>
                          <a:cs typeface="Times New Roman"/>
                        </a:rPr>
                        <a:t>[NISTIR</a:t>
                      </a:r>
                      <a:r>
                        <a:rPr dirty="0" sz="1200" spc="-30">
                          <a:latin typeface="Times New Roman"/>
                          <a:cs typeface="Times New Roman"/>
                        </a:rPr>
                        <a:t> </a:t>
                      </a:r>
                      <a:r>
                        <a:rPr dirty="0" sz="1200">
                          <a:latin typeface="Times New Roman"/>
                          <a:cs typeface="Times New Roman"/>
                        </a:rPr>
                        <a:t>8062]</a:t>
                      </a:r>
                      <a:endParaRPr sz="1200">
                        <a:latin typeface="Times New Roman"/>
                        <a:cs typeface="Times New Roman"/>
                      </a:endParaRPr>
                    </a:p>
                  </a:txBody>
                  <a:tcPr marL="0" marR="0" marB="0" marT="62865"/>
                </a:tc>
                <a:tc>
                  <a:txBody>
                    <a:bodyPr/>
                    <a:lstStyle/>
                    <a:p>
                      <a:pPr marL="103505" marR="147320">
                        <a:lnSpc>
                          <a:spcPts val="1380"/>
                        </a:lnSpc>
                        <a:spcBef>
                          <a:spcPts val="590"/>
                        </a:spcBef>
                      </a:pPr>
                      <a:r>
                        <a:rPr dirty="0" sz="1200" spc="-5">
                          <a:latin typeface="Times New Roman"/>
                          <a:cs typeface="Times New Roman"/>
                        </a:rPr>
                        <a:t>Brooks SW, Garcia ME, Lefkovitz NB, Lightman S, Nadeau EM </a:t>
                      </a:r>
                      <a:r>
                        <a:rPr dirty="0" sz="1200">
                          <a:latin typeface="Times New Roman"/>
                          <a:cs typeface="Times New Roman"/>
                        </a:rPr>
                        <a:t>(2017)  </a:t>
                      </a:r>
                      <a:r>
                        <a:rPr dirty="0" sz="1200" spc="-5">
                          <a:latin typeface="Times New Roman"/>
                          <a:cs typeface="Times New Roman"/>
                        </a:rPr>
                        <a:t>An Introduction </a:t>
                      </a:r>
                      <a:r>
                        <a:rPr dirty="0" sz="1200">
                          <a:latin typeface="Times New Roman"/>
                          <a:cs typeface="Times New Roman"/>
                        </a:rPr>
                        <a:t>to </a:t>
                      </a:r>
                      <a:r>
                        <a:rPr dirty="0" sz="1200" spc="-5">
                          <a:latin typeface="Times New Roman"/>
                          <a:cs typeface="Times New Roman"/>
                        </a:rPr>
                        <a:t>Privacy Engineering </a:t>
                      </a:r>
                      <a:r>
                        <a:rPr dirty="0" sz="1200">
                          <a:latin typeface="Times New Roman"/>
                          <a:cs typeface="Times New Roman"/>
                        </a:rPr>
                        <a:t>and </a:t>
                      </a:r>
                      <a:r>
                        <a:rPr dirty="0" sz="1200" spc="-5">
                          <a:latin typeface="Times New Roman"/>
                          <a:cs typeface="Times New Roman"/>
                        </a:rPr>
                        <a:t>Risk Management </a:t>
                      </a:r>
                      <a:r>
                        <a:rPr dirty="0" sz="1200">
                          <a:latin typeface="Times New Roman"/>
                          <a:cs typeface="Times New Roman"/>
                        </a:rPr>
                        <a:t>in </a:t>
                      </a:r>
                      <a:r>
                        <a:rPr dirty="0" sz="1200" spc="-5">
                          <a:latin typeface="Times New Roman"/>
                          <a:cs typeface="Times New Roman"/>
                        </a:rPr>
                        <a:t>Federal  Systems.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Interagency </a:t>
                      </a:r>
                      <a:r>
                        <a:rPr dirty="0" sz="1200">
                          <a:latin typeface="Times New Roman"/>
                          <a:cs typeface="Times New Roman"/>
                        </a:rPr>
                        <a:t>or </a:t>
                      </a:r>
                      <a:r>
                        <a:rPr dirty="0" sz="1200" spc="-5">
                          <a:latin typeface="Times New Roman"/>
                          <a:cs typeface="Times New Roman"/>
                        </a:rPr>
                        <a:t>Internal Report (IR) 8062.  </a:t>
                      </a:r>
                      <a:r>
                        <a:rPr dirty="0" u="sng" sz="1200" spc="-5">
                          <a:solidFill>
                            <a:srgbClr val="0000FF"/>
                          </a:solidFill>
                          <a:uFill>
                            <a:solidFill>
                              <a:srgbClr val="0000FF"/>
                            </a:solidFill>
                          </a:uFill>
                          <a:latin typeface="Times New Roman"/>
                          <a:cs typeface="Times New Roman"/>
                          <a:hlinkClick r:id="rId7"/>
                        </a:rPr>
                        <a:t>https://doi.org/10.6028/NIST.IR.8062</a:t>
                      </a:r>
                      <a:endParaRPr sz="1200">
                        <a:latin typeface="Times New Roman"/>
                        <a:cs typeface="Times New Roman"/>
                      </a:endParaRPr>
                    </a:p>
                  </a:txBody>
                  <a:tcPr marL="0" marR="0" marB="0" marT="74930"/>
                </a:tc>
              </a:tr>
              <a:tr h="1028700">
                <a:tc>
                  <a:txBody>
                    <a:bodyPr/>
                    <a:lstStyle/>
                    <a:p>
                      <a:pPr marL="127000">
                        <a:lnSpc>
                          <a:spcPct val="100000"/>
                        </a:lnSpc>
                        <a:spcBef>
                          <a:spcPts val="495"/>
                        </a:spcBef>
                      </a:pPr>
                      <a:r>
                        <a:rPr dirty="0" sz="1200" spc="-5">
                          <a:latin typeface="Times New Roman"/>
                          <a:cs typeface="Times New Roman"/>
                        </a:rPr>
                        <a:t>[NISTPRIV]</a:t>
                      </a:r>
                      <a:endParaRPr sz="1200">
                        <a:latin typeface="Times New Roman"/>
                        <a:cs typeface="Times New Roman"/>
                      </a:endParaRPr>
                    </a:p>
                  </a:txBody>
                  <a:tcPr marL="0" marR="0" marB="0" marT="62865"/>
                </a:tc>
                <a:tc>
                  <a:txBody>
                    <a:bodyPr/>
                    <a:lstStyle/>
                    <a:p>
                      <a:pPr marL="103505" marR="463550">
                        <a:lnSpc>
                          <a:spcPts val="1380"/>
                        </a:lnSpc>
                        <a:spcBef>
                          <a:spcPts val="590"/>
                        </a:spcBef>
                      </a:pPr>
                      <a:r>
                        <a:rPr dirty="0" sz="1200" spc="-5">
                          <a:latin typeface="Times New Roman"/>
                          <a:cs typeface="Times New Roman"/>
                        </a:rPr>
                        <a:t>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a:t>
                      </a:r>
                      <a:r>
                        <a:rPr dirty="0" sz="1200">
                          <a:latin typeface="Times New Roman"/>
                          <a:cs typeface="Times New Roman"/>
                        </a:rPr>
                        <a:t>(2020) </a:t>
                      </a:r>
                      <a:r>
                        <a:rPr dirty="0" sz="1200" spc="-5">
                          <a:latin typeface="Times New Roman"/>
                          <a:cs typeface="Times New Roman"/>
                        </a:rPr>
                        <a:t>Privacy  Framework: </a:t>
                      </a:r>
                      <a:r>
                        <a:rPr dirty="0" sz="1200">
                          <a:latin typeface="Times New Roman"/>
                          <a:cs typeface="Times New Roman"/>
                        </a:rPr>
                        <a:t>A </a:t>
                      </a:r>
                      <a:r>
                        <a:rPr dirty="0" sz="1200" spc="-5">
                          <a:latin typeface="Times New Roman"/>
                          <a:cs typeface="Times New Roman"/>
                        </a:rPr>
                        <a:t>Tool </a:t>
                      </a:r>
                      <a:r>
                        <a:rPr dirty="0" sz="1200">
                          <a:latin typeface="Times New Roman"/>
                          <a:cs typeface="Times New Roman"/>
                        </a:rPr>
                        <a:t>for </a:t>
                      </a:r>
                      <a:r>
                        <a:rPr dirty="0" sz="1200" spc="-5">
                          <a:latin typeface="Times New Roman"/>
                          <a:cs typeface="Times New Roman"/>
                        </a:rPr>
                        <a:t>Improving Privacy Through Enterprise Risk  Management, Version 1.0. (National Institute </a:t>
                      </a:r>
                      <a:r>
                        <a:rPr dirty="0" sz="1200">
                          <a:latin typeface="Times New Roman"/>
                          <a:cs typeface="Times New Roman"/>
                        </a:rPr>
                        <a:t>of </a:t>
                      </a:r>
                      <a:r>
                        <a:rPr dirty="0" sz="1200" spc="-5">
                          <a:latin typeface="Times New Roman"/>
                          <a:cs typeface="Times New Roman"/>
                        </a:rPr>
                        <a:t>Standards and  Technology, Gaithersburg, MD).  </a:t>
                      </a:r>
                      <a:r>
                        <a:rPr dirty="0" u="sng" sz="1200" spc="-5">
                          <a:solidFill>
                            <a:srgbClr val="0000FF"/>
                          </a:solidFill>
                          <a:uFill>
                            <a:solidFill>
                              <a:srgbClr val="0000FF"/>
                            </a:solidFill>
                          </a:uFill>
                          <a:latin typeface="Times New Roman"/>
                          <a:cs typeface="Times New Roman"/>
                          <a:hlinkClick r:id="rId8"/>
                        </a:rPr>
                        <a:t>https://doi.org/10.6028/NIST.CSWP.01162020</a:t>
                      </a:r>
                      <a:endParaRPr sz="1200">
                        <a:latin typeface="Times New Roman"/>
                        <a:cs typeface="Times New Roman"/>
                      </a:endParaRPr>
                    </a:p>
                  </a:txBody>
                  <a:tcPr marL="0" marR="0" marB="0" marT="74930"/>
                </a:tc>
              </a:tr>
              <a:tr h="678180">
                <a:tc>
                  <a:txBody>
                    <a:bodyPr/>
                    <a:lstStyle/>
                    <a:p>
                      <a:pPr marL="127000">
                        <a:lnSpc>
                          <a:spcPct val="100000"/>
                        </a:lnSpc>
                        <a:spcBef>
                          <a:spcPts val="495"/>
                        </a:spcBef>
                      </a:pPr>
                      <a:r>
                        <a:rPr dirty="0" sz="1200" spc="-5">
                          <a:latin typeface="Times New Roman"/>
                          <a:cs typeface="Times New Roman"/>
                        </a:rPr>
                        <a:t>[SDNBOOK]</a:t>
                      </a:r>
                      <a:endParaRPr sz="1200">
                        <a:latin typeface="Times New Roman"/>
                        <a:cs typeface="Times New Roman"/>
                      </a:endParaRPr>
                    </a:p>
                  </a:txBody>
                  <a:tcPr marL="0" marR="0" marB="0" marT="62865"/>
                </a:tc>
                <a:tc>
                  <a:txBody>
                    <a:bodyPr/>
                    <a:lstStyle/>
                    <a:p>
                      <a:pPr marL="103505" marR="657860">
                        <a:lnSpc>
                          <a:spcPts val="1380"/>
                        </a:lnSpc>
                        <a:spcBef>
                          <a:spcPts val="590"/>
                        </a:spcBef>
                      </a:pPr>
                      <a:r>
                        <a:rPr dirty="0" sz="1200" spc="-5">
                          <a:latin typeface="Times New Roman"/>
                          <a:cs typeface="Times New Roman"/>
                        </a:rPr>
                        <a:t>Nadeau T, Gray </a:t>
                      </a:r>
                      <a:r>
                        <a:rPr dirty="0" sz="1200">
                          <a:latin typeface="Times New Roman"/>
                          <a:cs typeface="Times New Roman"/>
                        </a:rPr>
                        <a:t>K (2013) </a:t>
                      </a:r>
                      <a:r>
                        <a:rPr dirty="0" sz="1200" spc="-5" i="1">
                          <a:latin typeface="Times New Roman"/>
                          <a:cs typeface="Times New Roman"/>
                        </a:rPr>
                        <a:t>SDN: Software Defined Networks: An  </a:t>
                      </a:r>
                      <a:r>
                        <a:rPr dirty="0" sz="1200" spc="-5" i="1">
                          <a:latin typeface="Times New Roman"/>
                          <a:cs typeface="Times New Roman"/>
                        </a:rPr>
                        <a:t>Authoritative Review </a:t>
                      </a:r>
                      <a:r>
                        <a:rPr dirty="0" sz="1200" i="1">
                          <a:latin typeface="Times New Roman"/>
                          <a:cs typeface="Times New Roman"/>
                        </a:rPr>
                        <a:t>of </a:t>
                      </a:r>
                      <a:r>
                        <a:rPr dirty="0" sz="1200" spc="-5" i="1">
                          <a:latin typeface="Times New Roman"/>
                          <a:cs typeface="Times New Roman"/>
                        </a:rPr>
                        <a:t>Network Programmability Technologies</a:t>
                      </a:r>
                      <a:r>
                        <a:rPr dirty="0" sz="1200" spc="-5">
                          <a:latin typeface="Times New Roman"/>
                          <a:cs typeface="Times New Roman"/>
                        </a:rPr>
                        <a:t>.  (O’Reilly) 1</a:t>
                      </a:r>
                      <a:r>
                        <a:rPr dirty="0" baseline="31250" sz="1200" spc="-7">
                          <a:latin typeface="Times New Roman"/>
                          <a:cs typeface="Times New Roman"/>
                        </a:rPr>
                        <a:t>st</a:t>
                      </a:r>
                      <a:r>
                        <a:rPr dirty="0" baseline="31250" sz="1200" spc="150">
                          <a:latin typeface="Times New Roman"/>
                          <a:cs typeface="Times New Roman"/>
                        </a:rPr>
                        <a:t> </a:t>
                      </a:r>
                      <a:r>
                        <a:rPr dirty="0" sz="1200" spc="-5">
                          <a:latin typeface="Times New Roman"/>
                          <a:cs typeface="Times New Roman"/>
                        </a:rPr>
                        <a:t>Ed.</a:t>
                      </a:r>
                      <a:endParaRPr sz="1200">
                        <a:latin typeface="Times New Roman"/>
                        <a:cs typeface="Times New Roman"/>
                      </a:endParaRPr>
                    </a:p>
                  </a:txBody>
                  <a:tcPr marL="0" marR="0" marB="0" marT="74930"/>
                </a:tc>
              </a:tr>
              <a:tr h="949255">
                <a:tc>
                  <a:txBody>
                    <a:bodyPr/>
                    <a:lstStyle/>
                    <a:p>
                      <a:pPr marL="127000">
                        <a:lnSpc>
                          <a:spcPct val="100000"/>
                        </a:lnSpc>
                        <a:spcBef>
                          <a:spcPts val="495"/>
                        </a:spcBef>
                      </a:pPr>
                      <a:r>
                        <a:rPr dirty="0" sz="1200" spc="-5">
                          <a:latin typeface="Times New Roman"/>
                          <a:cs typeface="Times New Roman"/>
                        </a:rPr>
                        <a:t>[SP800-37]</a:t>
                      </a:r>
                      <a:endParaRPr sz="1200">
                        <a:latin typeface="Times New Roman"/>
                        <a:cs typeface="Times New Roman"/>
                      </a:endParaRPr>
                    </a:p>
                  </a:txBody>
                  <a:tcPr marL="0" marR="0" marB="0" marT="62865"/>
                </a:tc>
                <a:tc>
                  <a:txBody>
                    <a:bodyPr/>
                    <a:lstStyle/>
                    <a:p>
                      <a:pPr marL="103505" marR="206375">
                        <a:lnSpc>
                          <a:spcPts val="1380"/>
                        </a:lnSpc>
                        <a:spcBef>
                          <a:spcPts val="590"/>
                        </a:spcBef>
                      </a:pPr>
                      <a:r>
                        <a:rPr dirty="0" sz="1200">
                          <a:latin typeface="Times New Roman"/>
                          <a:cs typeface="Times New Roman"/>
                        </a:rPr>
                        <a:t>Joint </a:t>
                      </a:r>
                      <a:r>
                        <a:rPr dirty="0" sz="1200" spc="-5">
                          <a:latin typeface="Times New Roman"/>
                          <a:cs typeface="Times New Roman"/>
                        </a:rPr>
                        <a:t>Task Force (2018) Risk Management Framework </a:t>
                      </a:r>
                      <a:r>
                        <a:rPr dirty="0" sz="1200">
                          <a:latin typeface="Times New Roman"/>
                          <a:cs typeface="Times New Roman"/>
                        </a:rPr>
                        <a:t>for </a:t>
                      </a:r>
                      <a:r>
                        <a:rPr dirty="0" sz="1200" spc="-5">
                          <a:latin typeface="Times New Roman"/>
                          <a:cs typeface="Times New Roman"/>
                        </a:rPr>
                        <a:t>Information  Systems </a:t>
                      </a:r>
                      <a:r>
                        <a:rPr dirty="0" sz="1200">
                          <a:latin typeface="Times New Roman"/>
                          <a:cs typeface="Times New Roman"/>
                        </a:rPr>
                        <a:t>and </a:t>
                      </a:r>
                      <a:r>
                        <a:rPr dirty="0" sz="1200" spc="-5">
                          <a:latin typeface="Times New Roman"/>
                          <a:cs typeface="Times New Roman"/>
                        </a:rPr>
                        <a:t>Organizations: </a:t>
                      </a:r>
                      <a:r>
                        <a:rPr dirty="0" sz="1200">
                          <a:latin typeface="Times New Roman"/>
                          <a:cs typeface="Times New Roman"/>
                        </a:rPr>
                        <a:t>A </a:t>
                      </a:r>
                      <a:r>
                        <a:rPr dirty="0" sz="1200" spc="-5">
                          <a:latin typeface="Times New Roman"/>
                          <a:cs typeface="Times New Roman"/>
                        </a:rPr>
                        <a:t>System Life Cycle Approach </a:t>
                      </a:r>
                      <a:r>
                        <a:rPr dirty="0" sz="1200">
                          <a:latin typeface="Times New Roman"/>
                          <a:cs typeface="Times New Roman"/>
                        </a:rPr>
                        <a:t>for </a:t>
                      </a:r>
                      <a:r>
                        <a:rPr dirty="0" sz="1200" spc="-5">
                          <a:latin typeface="Times New Roman"/>
                          <a:cs typeface="Times New Roman"/>
                        </a:rPr>
                        <a:t>Security  </a:t>
                      </a:r>
                      <a:r>
                        <a:rPr dirty="0" sz="1200">
                          <a:latin typeface="Times New Roman"/>
                          <a:cs typeface="Times New Roman"/>
                        </a:rPr>
                        <a:t>and </a:t>
                      </a:r>
                      <a:r>
                        <a:rPr dirty="0" sz="1200" spc="-5">
                          <a:latin typeface="Times New Roman"/>
                          <a:cs typeface="Times New Roman"/>
                        </a:rPr>
                        <a:t>Privacy. (National Institute of Standards </a:t>
                      </a:r>
                      <a:r>
                        <a:rPr dirty="0" sz="1200">
                          <a:latin typeface="Times New Roman"/>
                          <a:cs typeface="Times New Roman"/>
                        </a:rPr>
                        <a:t>and </a:t>
                      </a:r>
                      <a:r>
                        <a:rPr dirty="0" sz="1200" spc="-5">
                          <a:latin typeface="Times New Roman"/>
                          <a:cs typeface="Times New Roman"/>
                        </a:rPr>
                        <a:t>Technology,  Gaithersburg, MD), NIST Special Publication (SP) 800-37, Rev. </a:t>
                      </a:r>
                      <a:r>
                        <a:rPr dirty="0" sz="1200">
                          <a:latin typeface="Times New Roman"/>
                          <a:cs typeface="Times New Roman"/>
                        </a:rPr>
                        <a:t>2.  </a:t>
                      </a:r>
                      <a:r>
                        <a:rPr dirty="0" u="sng" sz="1200" spc="-5">
                          <a:solidFill>
                            <a:srgbClr val="0000FF"/>
                          </a:solidFill>
                          <a:uFill>
                            <a:solidFill>
                              <a:srgbClr val="0000FF"/>
                            </a:solidFill>
                          </a:uFill>
                          <a:latin typeface="Times New Roman"/>
                          <a:cs typeface="Times New Roman"/>
                          <a:hlinkClick r:id="rId9"/>
                        </a:rPr>
                        <a:t>https://doi.org/10.6028/NIST.SP.800-37r2</a:t>
                      </a:r>
                      <a:endParaRPr sz="1200">
                        <a:latin typeface="Times New Roman"/>
                        <a:cs typeface="Times New Roman"/>
                      </a:endParaRPr>
                    </a:p>
                  </a:txBody>
                  <a:tcPr marL="0" marR="0" marB="0" marT="7493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graphicFrame>
        <p:nvGraphicFramePr>
          <p:cNvPr id="6" name="object 6"/>
          <p:cNvGraphicFramePr>
            <a:graphicFrameLocks noGrp="1"/>
          </p:cNvGraphicFramePr>
          <p:nvPr/>
        </p:nvGraphicFramePr>
        <p:xfrm>
          <a:off x="855980" y="937852"/>
          <a:ext cx="5925185" cy="5837555"/>
        </p:xfrm>
        <a:graphic>
          <a:graphicData uri="http://schemas.openxmlformats.org/drawingml/2006/table">
            <a:tbl>
              <a:tblPr firstRow="1" bandRow="1">
                <a:tableStyleId>{2D5ABB26-0587-4C30-8999-92F81FD0307C}</a:tableStyleId>
              </a:tblPr>
              <a:tblGrid>
                <a:gridCol w="1164590"/>
                <a:gridCol w="4760595"/>
              </a:tblGrid>
              <a:tr h="773995">
                <a:tc>
                  <a:txBody>
                    <a:bodyPr/>
                    <a:lstStyle/>
                    <a:p>
                      <a:pPr marL="127000">
                        <a:lnSpc>
                          <a:spcPts val="1310"/>
                        </a:lnSpc>
                      </a:pPr>
                      <a:r>
                        <a:rPr dirty="0" sz="1200" spc="-5">
                          <a:latin typeface="Times New Roman"/>
                          <a:cs typeface="Times New Roman"/>
                        </a:rPr>
                        <a:t>[SP800-63]</a:t>
                      </a:r>
                      <a:endParaRPr sz="1200">
                        <a:latin typeface="Times New Roman"/>
                        <a:cs typeface="Times New Roman"/>
                      </a:endParaRPr>
                    </a:p>
                  </a:txBody>
                  <a:tcPr marL="0" marR="0" marB="0" marT="0"/>
                </a:tc>
                <a:tc>
                  <a:txBody>
                    <a:bodyPr/>
                    <a:lstStyle/>
                    <a:p>
                      <a:pPr marL="105410">
                        <a:lnSpc>
                          <a:spcPts val="1280"/>
                        </a:lnSpc>
                      </a:pPr>
                      <a:r>
                        <a:rPr dirty="0" sz="1200" spc="-5">
                          <a:latin typeface="Times New Roman"/>
                          <a:cs typeface="Times New Roman"/>
                        </a:rPr>
                        <a:t>Grassi PA, Garcia ME, Fenton </a:t>
                      </a:r>
                      <a:r>
                        <a:rPr dirty="0" sz="1200">
                          <a:latin typeface="Times New Roman"/>
                          <a:cs typeface="Times New Roman"/>
                        </a:rPr>
                        <a:t>JL </a:t>
                      </a:r>
                      <a:r>
                        <a:rPr dirty="0" sz="1200" spc="-5">
                          <a:latin typeface="Times New Roman"/>
                          <a:cs typeface="Times New Roman"/>
                        </a:rPr>
                        <a:t>(2017) Digital Identity</a:t>
                      </a:r>
                      <a:r>
                        <a:rPr dirty="0" sz="1200" spc="60">
                          <a:latin typeface="Times New Roman"/>
                          <a:cs typeface="Times New Roman"/>
                        </a:rPr>
                        <a:t> </a:t>
                      </a:r>
                      <a:r>
                        <a:rPr dirty="0" sz="1200" spc="-5">
                          <a:latin typeface="Times New Roman"/>
                          <a:cs typeface="Times New Roman"/>
                        </a:rPr>
                        <a:t>Guidelines.</a:t>
                      </a:r>
                      <a:endParaRPr sz="1200">
                        <a:latin typeface="Times New Roman"/>
                        <a:cs typeface="Times New Roman"/>
                      </a:endParaRPr>
                    </a:p>
                    <a:p>
                      <a:pPr marL="105410" marR="168910">
                        <a:lnSpc>
                          <a:spcPts val="1380"/>
                        </a:lnSpc>
                        <a:spcBef>
                          <a:spcPts val="65"/>
                        </a:spcBef>
                      </a:pPr>
                      <a:r>
                        <a:rPr dirty="0" sz="1200" spc="-5">
                          <a:latin typeface="Times New Roman"/>
                          <a:cs typeface="Times New Roman"/>
                        </a:rPr>
                        <a:t>(National Institute of Standards </a:t>
                      </a:r>
                      <a:r>
                        <a:rPr dirty="0" sz="1200">
                          <a:latin typeface="Times New Roman"/>
                          <a:cs typeface="Times New Roman"/>
                        </a:rPr>
                        <a:t>and </a:t>
                      </a:r>
                      <a:r>
                        <a:rPr dirty="0" sz="1200" spc="-5">
                          <a:latin typeface="Times New Roman"/>
                          <a:cs typeface="Times New Roman"/>
                        </a:rPr>
                        <a:t>Technology, Gaithersburg, MD),  NIST Special Publication (SP) 800-63-3, Includes </a:t>
                      </a:r>
                      <a:r>
                        <a:rPr dirty="0" sz="1200">
                          <a:latin typeface="Times New Roman"/>
                          <a:cs typeface="Times New Roman"/>
                        </a:rPr>
                        <a:t>updates </a:t>
                      </a:r>
                      <a:r>
                        <a:rPr dirty="0" sz="1200" spc="-5">
                          <a:latin typeface="Times New Roman"/>
                          <a:cs typeface="Times New Roman"/>
                        </a:rPr>
                        <a:t>as </a:t>
                      </a:r>
                      <a:r>
                        <a:rPr dirty="0" sz="1200">
                          <a:latin typeface="Times New Roman"/>
                          <a:cs typeface="Times New Roman"/>
                        </a:rPr>
                        <a:t>of March 2,  2020. </a:t>
                      </a:r>
                      <a:r>
                        <a:rPr dirty="0" u="sng" sz="1200" spc="-5">
                          <a:solidFill>
                            <a:srgbClr val="0000FF"/>
                          </a:solidFill>
                          <a:uFill>
                            <a:solidFill>
                              <a:srgbClr val="0000FF"/>
                            </a:solidFill>
                          </a:uFill>
                          <a:latin typeface="Times New Roman"/>
                          <a:cs typeface="Times New Roman"/>
                          <a:hlinkClick r:id="rId2"/>
                        </a:rPr>
                        <a:t>https://doi.org/10.6028/NIST.SP.800-63-3</a:t>
                      </a:r>
                      <a:endParaRPr sz="1200">
                        <a:latin typeface="Times New Roman"/>
                        <a:cs typeface="Times New Roman"/>
                      </a:endParaRPr>
                    </a:p>
                  </a:txBody>
                  <a:tcPr marL="0" marR="0" marB="0" marT="0"/>
                </a:tc>
              </a:tr>
              <a:tr h="1027937">
                <a:tc>
                  <a:txBody>
                    <a:bodyPr/>
                    <a:lstStyle/>
                    <a:p>
                      <a:pPr marL="127000">
                        <a:lnSpc>
                          <a:spcPct val="100000"/>
                        </a:lnSpc>
                        <a:spcBef>
                          <a:spcPts val="495"/>
                        </a:spcBef>
                      </a:pPr>
                      <a:r>
                        <a:rPr dirty="0" sz="1200" spc="-5">
                          <a:latin typeface="Times New Roman"/>
                          <a:cs typeface="Times New Roman"/>
                        </a:rPr>
                        <a:t>[SP800-63A]</a:t>
                      </a:r>
                      <a:endParaRPr sz="1200">
                        <a:latin typeface="Times New Roman"/>
                        <a:cs typeface="Times New Roman"/>
                      </a:endParaRPr>
                    </a:p>
                  </a:txBody>
                  <a:tcPr marL="0" marR="0" marB="0" marT="62865"/>
                </a:tc>
                <a:tc>
                  <a:txBody>
                    <a:bodyPr/>
                    <a:lstStyle/>
                    <a:p>
                      <a:pPr marL="105410" marR="273685">
                        <a:lnSpc>
                          <a:spcPct val="95700"/>
                        </a:lnSpc>
                        <a:spcBef>
                          <a:spcPts val="555"/>
                        </a:spcBef>
                      </a:pPr>
                      <a:r>
                        <a:rPr dirty="0" sz="1200" spc="-5">
                          <a:latin typeface="Times New Roman"/>
                          <a:cs typeface="Times New Roman"/>
                        </a:rPr>
                        <a:t>Grassi PA, Fenton JL, Lefkovitz NB, Danker </a:t>
                      </a:r>
                      <a:r>
                        <a:rPr dirty="0" sz="1200">
                          <a:latin typeface="Times New Roman"/>
                          <a:cs typeface="Times New Roman"/>
                        </a:rPr>
                        <a:t>JM, </a:t>
                      </a:r>
                      <a:r>
                        <a:rPr dirty="0" sz="1200" spc="-5">
                          <a:latin typeface="Times New Roman"/>
                          <a:cs typeface="Times New Roman"/>
                        </a:rPr>
                        <a:t>Choong Y-Y, Greene  KK, Theofanos </a:t>
                      </a:r>
                      <a:r>
                        <a:rPr dirty="0" sz="1200">
                          <a:latin typeface="Times New Roman"/>
                          <a:cs typeface="Times New Roman"/>
                        </a:rPr>
                        <a:t>MF </a:t>
                      </a:r>
                      <a:r>
                        <a:rPr dirty="0" sz="1200" spc="-5">
                          <a:latin typeface="Times New Roman"/>
                          <a:cs typeface="Times New Roman"/>
                        </a:rPr>
                        <a:t>(2017) Digital Identity Guidelines: Enrollment </a:t>
                      </a:r>
                      <a:r>
                        <a:rPr dirty="0" sz="1200">
                          <a:latin typeface="Times New Roman"/>
                          <a:cs typeface="Times New Roman"/>
                        </a:rPr>
                        <a:t>and  </a:t>
                      </a:r>
                      <a:r>
                        <a:rPr dirty="0" sz="1200" spc="-5">
                          <a:latin typeface="Times New Roman"/>
                          <a:cs typeface="Times New Roman"/>
                        </a:rPr>
                        <a:t>Identity Proofing.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Special Publication (SP) 800-63A, </a:t>
                      </a:r>
                      <a:r>
                        <a:rPr dirty="0" sz="1200">
                          <a:latin typeface="Times New Roman"/>
                          <a:cs typeface="Times New Roman"/>
                        </a:rPr>
                        <a:t>Includes  updates as </a:t>
                      </a:r>
                      <a:r>
                        <a:rPr dirty="0" sz="1200" spc="-5">
                          <a:latin typeface="Times New Roman"/>
                          <a:cs typeface="Times New Roman"/>
                        </a:rPr>
                        <a:t>of </a:t>
                      </a:r>
                      <a:r>
                        <a:rPr dirty="0" sz="1200">
                          <a:latin typeface="Times New Roman"/>
                          <a:cs typeface="Times New Roman"/>
                        </a:rPr>
                        <a:t>March 2, </a:t>
                      </a:r>
                      <a:r>
                        <a:rPr dirty="0" sz="1200" spc="-5">
                          <a:latin typeface="Times New Roman"/>
                          <a:cs typeface="Times New Roman"/>
                        </a:rPr>
                        <a:t>2020.</a:t>
                      </a:r>
                      <a:r>
                        <a:rPr dirty="0" sz="1200" spc="60">
                          <a:latin typeface="Times New Roman"/>
                          <a:cs typeface="Times New Roman"/>
                        </a:rPr>
                        <a:t> </a:t>
                      </a:r>
                      <a:r>
                        <a:rPr dirty="0" u="sng" sz="1200" spc="-5">
                          <a:solidFill>
                            <a:srgbClr val="0000FF"/>
                          </a:solidFill>
                          <a:uFill>
                            <a:solidFill>
                              <a:srgbClr val="0000FF"/>
                            </a:solidFill>
                          </a:uFill>
                          <a:latin typeface="Times New Roman"/>
                          <a:cs typeface="Times New Roman"/>
                          <a:hlinkClick r:id="rId3"/>
                        </a:rPr>
                        <a:t>https://doi.org/10.6028/NIST.SP.800-63A</a:t>
                      </a:r>
                      <a:endParaRPr sz="1200">
                        <a:latin typeface="Times New Roman"/>
                        <a:cs typeface="Times New Roman"/>
                      </a:endParaRPr>
                    </a:p>
                  </a:txBody>
                  <a:tcPr marL="0" marR="0" marB="0" marT="70485"/>
                </a:tc>
              </a:tr>
              <a:tr h="1203960">
                <a:tc>
                  <a:txBody>
                    <a:bodyPr/>
                    <a:lstStyle/>
                    <a:p>
                      <a:pPr marL="127000">
                        <a:lnSpc>
                          <a:spcPct val="100000"/>
                        </a:lnSpc>
                        <a:spcBef>
                          <a:spcPts val="495"/>
                        </a:spcBef>
                      </a:pPr>
                      <a:r>
                        <a:rPr dirty="0" sz="1200" spc="-5">
                          <a:latin typeface="Times New Roman"/>
                          <a:cs typeface="Times New Roman"/>
                        </a:rPr>
                        <a:t>[SP800-160v1]</a:t>
                      </a:r>
                      <a:endParaRPr sz="1200">
                        <a:latin typeface="Times New Roman"/>
                        <a:cs typeface="Times New Roman"/>
                      </a:endParaRPr>
                    </a:p>
                  </a:txBody>
                  <a:tcPr marL="0" marR="0" marB="0" marT="62865"/>
                </a:tc>
                <a:tc>
                  <a:txBody>
                    <a:bodyPr/>
                    <a:lstStyle/>
                    <a:p>
                      <a:pPr marL="105410" marR="147320">
                        <a:lnSpc>
                          <a:spcPts val="1380"/>
                        </a:lnSpc>
                        <a:spcBef>
                          <a:spcPts val="590"/>
                        </a:spcBef>
                      </a:pPr>
                      <a:r>
                        <a:rPr dirty="0" sz="1200" spc="-5">
                          <a:latin typeface="Times New Roman"/>
                          <a:cs typeface="Times New Roman"/>
                        </a:rPr>
                        <a:t>Ross R, McEvilley </a:t>
                      </a:r>
                      <a:r>
                        <a:rPr dirty="0" sz="1200">
                          <a:latin typeface="Times New Roman"/>
                          <a:cs typeface="Times New Roman"/>
                        </a:rPr>
                        <a:t>M, </a:t>
                      </a:r>
                      <a:r>
                        <a:rPr dirty="0" sz="1200" spc="-5">
                          <a:latin typeface="Times New Roman"/>
                          <a:cs typeface="Times New Roman"/>
                        </a:rPr>
                        <a:t>Oren </a:t>
                      </a:r>
                      <a:r>
                        <a:rPr dirty="0" sz="1200">
                          <a:latin typeface="Times New Roman"/>
                          <a:cs typeface="Times New Roman"/>
                        </a:rPr>
                        <a:t>JC (2016) </a:t>
                      </a:r>
                      <a:r>
                        <a:rPr dirty="0" sz="1200" spc="-5">
                          <a:latin typeface="Times New Roman"/>
                          <a:cs typeface="Times New Roman"/>
                        </a:rPr>
                        <a:t>Systems Security Engineering:  Considerations </a:t>
                      </a:r>
                      <a:r>
                        <a:rPr dirty="0" sz="1200">
                          <a:latin typeface="Times New Roman"/>
                          <a:cs typeface="Times New Roman"/>
                        </a:rPr>
                        <a:t>for a </a:t>
                      </a:r>
                      <a:r>
                        <a:rPr dirty="0" sz="1200" spc="-5">
                          <a:latin typeface="Times New Roman"/>
                          <a:cs typeface="Times New Roman"/>
                        </a:rPr>
                        <a:t>Multidisciplinary Approach </a:t>
                      </a:r>
                      <a:r>
                        <a:rPr dirty="0" sz="1200">
                          <a:latin typeface="Times New Roman"/>
                          <a:cs typeface="Times New Roman"/>
                        </a:rPr>
                        <a:t>in the </a:t>
                      </a:r>
                      <a:r>
                        <a:rPr dirty="0" sz="1200" spc="-5">
                          <a:latin typeface="Times New Roman"/>
                          <a:cs typeface="Times New Roman"/>
                        </a:rPr>
                        <a:t>Engineering of  Trustworthy Secure Systems.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Special Publication (SP) </a:t>
                      </a:r>
                      <a:r>
                        <a:rPr dirty="0" sz="1200">
                          <a:latin typeface="Times New Roman"/>
                          <a:cs typeface="Times New Roman"/>
                        </a:rPr>
                        <a:t>800-160,  </a:t>
                      </a:r>
                      <a:r>
                        <a:rPr dirty="0" sz="1200" spc="-5">
                          <a:latin typeface="Times New Roman"/>
                          <a:cs typeface="Times New Roman"/>
                        </a:rPr>
                        <a:t>Vol. </a:t>
                      </a:r>
                      <a:r>
                        <a:rPr dirty="0" sz="1200">
                          <a:latin typeface="Times New Roman"/>
                          <a:cs typeface="Times New Roman"/>
                        </a:rPr>
                        <a:t>1, </a:t>
                      </a:r>
                      <a:r>
                        <a:rPr dirty="0" sz="1200" spc="-5">
                          <a:latin typeface="Times New Roman"/>
                          <a:cs typeface="Times New Roman"/>
                        </a:rPr>
                        <a:t>Includes </a:t>
                      </a:r>
                      <a:r>
                        <a:rPr dirty="0" sz="1200">
                          <a:latin typeface="Times New Roman"/>
                          <a:cs typeface="Times New Roman"/>
                        </a:rPr>
                        <a:t>updates as of </a:t>
                      </a:r>
                      <a:r>
                        <a:rPr dirty="0" sz="1200" spc="-5">
                          <a:latin typeface="Times New Roman"/>
                          <a:cs typeface="Times New Roman"/>
                        </a:rPr>
                        <a:t>March </a:t>
                      </a:r>
                      <a:r>
                        <a:rPr dirty="0" sz="1200">
                          <a:latin typeface="Times New Roman"/>
                          <a:cs typeface="Times New Roman"/>
                        </a:rPr>
                        <a:t>21, 2018.  </a:t>
                      </a:r>
                      <a:r>
                        <a:rPr dirty="0" u="sng" sz="1200" spc="-5">
                          <a:solidFill>
                            <a:srgbClr val="0000FF"/>
                          </a:solidFill>
                          <a:uFill>
                            <a:solidFill>
                              <a:srgbClr val="0000FF"/>
                            </a:solidFill>
                          </a:uFill>
                          <a:latin typeface="Times New Roman"/>
                          <a:cs typeface="Times New Roman"/>
                          <a:hlinkClick r:id="rId4"/>
                        </a:rPr>
                        <a:t>https://doi.org/10.6028/NIST.SP.800-160v1</a:t>
                      </a:r>
                      <a:endParaRPr sz="1200">
                        <a:latin typeface="Times New Roman"/>
                        <a:cs typeface="Times New Roman"/>
                      </a:endParaRPr>
                    </a:p>
                  </a:txBody>
                  <a:tcPr marL="0" marR="0" marB="0" marT="74930"/>
                </a:tc>
              </a:tr>
              <a:tr h="1028700">
                <a:tc>
                  <a:txBody>
                    <a:bodyPr/>
                    <a:lstStyle/>
                    <a:p>
                      <a:pPr marL="127000">
                        <a:lnSpc>
                          <a:spcPct val="100000"/>
                        </a:lnSpc>
                        <a:spcBef>
                          <a:spcPts val="495"/>
                        </a:spcBef>
                      </a:pPr>
                      <a:r>
                        <a:rPr dirty="0" sz="1200" spc="-5">
                          <a:latin typeface="Times New Roman"/>
                          <a:cs typeface="Times New Roman"/>
                        </a:rPr>
                        <a:t>[SP800-160v2]</a:t>
                      </a:r>
                      <a:endParaRPr sz="1200">
                        <a:latin typeface="Times New Roman"/>
                        <a:cs typeface="Times New Roman"/>
                      </a:endParaRPr>
                    </a:p>
                  </a:txBody>
                  <a:tcPr marL="0" marR="0" marB="0" marT="62865"/>
                </a:tc>
                <a:tc>
                  <a:txBody>
                    <a:bodyPr/>
                    <a:lstStyle/>
                    <a:p>
                      <a:pPr marL="105410" marR="119380">
                        <a:lnSpc>
                          <a:spcPts val="1380"/>
                        </a:lnSpc>
                        <a:spcBef>
                          <a:spcPts val="590"/>
                        </a:spcBef>
                      </a:pPr>
                      <a:r>
                        <a:rPr dirty="0" sz="1200" spc="-5">
                          <a:latin typeface="Times New Roman"/>
                          <a:cs typeface="Times New Roman"/>
                        </a:rPr>
                        <a:t>Ross R, Pillitteri V, Graubart R, Bodeau D, McQuaid </a:t>
                      </a:r>
                      <a:r>
                        <a:rPr dirty="0" sz="1200">
                          <a:latin typeface="Times New Roman"/>
                          <a:cs typeface="Times New Roman"/>
                        </a:rPr>
                        <a:t>R (2019)  </a:t>
                      </a:r>
                      <a:r>
                        <a:rPr dirty="0" sz="1200" spc="-5">
                          <a:latin typeface="Times New Roman"/>
                          <a:cs typeface="Times New Roman"/>
                        </a:rPr>
                        <a:t>Developing Cyber Resilient Systems: </a:t>
                      </a:r>
                      <a:r>
                        <a:rPr dirty="0" sz="1200">
                          <a:latin typeface="Times New Roman"/>
                          <a:cs typeface="Times New Roman"/>
                        </a:rPr>
                        <a:t>A </a:t>
                      </a:r>
                      <a:r>
                        <a:rPr dirty="0" sz="1200" spc="-5">
                          <a:latin typeface="Times New Roman"/>
                          <a:cs typeface="Times New Roman"/>
                        </a:rPr>
                        <a:t>Systems Security Engineering  Approach.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Special Publication (SP) 800-160, Vol. </a:t>
                      </a:r>
                      <a:r>
                        <a:rPr dirty="0" sz="1200">
                          <a:latin typeface="Times New Roman"/>
                          <a:cs typeface="Times New Roman"/>
                        </a:rPr>
                        <a:t>2.  </a:t>
                      </a:r>
                      <a:r>
                        <a:rPr dirty="0" u="sng" sz="1200" spc="-5">
                          <a:solidFill>
                            <a:srgbClr val="0000FF"/>
                          </a:solidFill>
                          <a:uFill>
                            <a:solidFill>
                              <a:srgbClr val="0000FF"/>
                            </a:solidFill>
                          </a:uFill>
                          <a:latin typeface="Times New Roman"/>
                          <a:cs typeface="Times New Roman"/>
                          <a:hlinkClick r:id="rId5"/>
                        </a:rPr>
                        <a:t>https://doi.org/10.6028/NIST.SP.800-160v2</a:t>
                      </a:r>
                      <a:endParaRPr sz="1200">
                        <a:latin typeface="Times New Roman"/>
                        <a:cs typeface="Times New Roman"/>
                      </a:endParaRPr>
                    </a:p>
                  </a:txBody>
                  <a:tcPr marL="0" marR="0" marB="0" marT="74930"/>
                </a:tc>
              </a:tr>
              <a:tr h="1203959">
                <a:tc>
                  <a:txBody>
                    <a:bodyPr/>
                    <a:lstStyle/>
                    <a:p>
                      <a:pPr marL="127000">
                        <a:lnSpc>
                          <a:spcPct val="100000"/>
                        </a:lnSpc>
                        <a:spcBef>
                          <a:spcPts val="495"/>
                        </a:spcBef>
                      </a:pPr>
                      <a:r>
                        <a:rPr dirty="0" sz="1200" spc="-5">
                          <a:latin typeface="Times New Roman"/>
                          <a:cs typeface="Times New Roman"/>
                        </a:rPr>
                        <a:t>[SP800-162]</a:t>
                      </a:r>
                      <a:endParaRPr sz="1200">
                        <a:latin typeface="Times New Roman"/>
                        <a:cs typeface="Times New Roman"/>
                      </a:endParaRPr>
                    </a:p>
                  </a:txBody>
                  <a:tcPr marL="0" marR="0" marB="0" marT="62865"/>
                </a:tc>
                <a:tc>
                  <a:txBody>
                    <a:bodyPr/>
                    <a:lstStyle/>
                    <a:p>
                      <a:pPr marL="105410" marR="147320">
                        <a:lnSpc>
                          <a:spcPts val="1380"/>
                        </a:lnSpc>
                        <a:spcBef>
                          <a:spcPts val="590"/>
                        </a:spcBef>
                      </a:pPr>
                      <a:r>
                        <a:rPr dirty="0" sz="1200" spc="-5">
                          <a:latin typeface="Times New Roman"/>
                          <a:cs typeface="Times New Roman"/>
                        </a:rPr>
                        <a:t>Hu VC, Ferraiolo DF, Kuhn R, Schnitzer A, Sandlin K, Miller R,  Scarfone KA </a:t>
                      </a:r>
                      <a:r>
                        <a:rPr dirty="0" sz="1200">
                          <a:latin typeface="Times New Roman"/>
                          <a:cs typeface="Times New Roman"/>
                        </a:rPr>
                        <a:t>(2014) </a:t>
                      </a:r>
                      <a:r>
                        <a:rPr dirty="0" sz="1200" spc="-5">
                          <a:latin typeface="Times New Roman"/>
                          <a:cs typeface="Times New Roman"/>
                        </a:rPr>
                        <a:t>Guide </a:t>
                      </a:r>
                      <a:r>
                        <a:rPr dirty="0" sz="1200">
                          <a:latin typeface="Times New Roman"/>
                          <a:cs typeface="Times New Roman"/>
                        </a:rPr>
                        <a:t>to </a:t>
                      </a:r>
                      <a:r>
                        <a:rPr dirty="0" sz="1200" spc="-5">
                          <a:latin typeface="Times New Roman"/>
                          <a:cs typeface="Times New Roman"/>
                        </a:rPr>
                        <a:t>Attribute Based Access Control (ABAC)  Definition and Considerations. (National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  </a:t>
                      </a:r>
                      <a:r>
                        <a:rPr dirty="0" sz="1200" spc="-5">
                          <a:latin typeface="Times New Roman"/>
                          <a:cs typeface="Times New Roman"/>
                        </a:rPr>
                        <a:t>Technology, Gaithersburg, MD), NIST Special Publication (SP) </a:t>
                      </a:r>
                      <a:r>
                        <a:rPr dirty="0" sz="1200">
                          <a:latin typeface="Times New Roman"/>
                          <a:cs typeface="Times New Roman"/>
                        </a:rPr>
                        <a:t>800-162,  Includes </a:t>
                      </a:r>
                      <a:r>
                        <a:rPr dirty="0" sz="1200" spc="-5">
                          <a:latin typeface="Times New Roman"/>
                          <a:cs typeface="Times New Roman"/>
                        </a:rPr>
                        <a:t>updates </a:t>
                      </a:r>
                      <a:r>
                        <a:rPr dirty="0" sz="1200">
                          <a:latin typeface="Times New Roman"/>
                          <a:cs typeface="Times New Roman"/>
                        </a:rPr>
                        <a:t>as </a:t>
                      </a:r>
                      <a:r>
                        <a:rPr dirty="0" sz="1200" spc="-5">
                          <a:latin typeface="Times New Roman"/>
                          <a:cs typeface="Times New Roman"/>
                        </a:rPr>
                        <a:t>of August </a:t>
                      </a:r>
                      <a:r>
                        <a:rPr dirty="0" sz="1200">
                          <a:latin typeface="Times New Roman"/>
                          <a:cs typeface="Times New Roman"/>
                        </a:rPr>
                        <a:t>2, 2019.  </a:t>
                      </a:r>
                      <a:r>
                        <a:rPr dirty="0" u="sng" sz="1200" spc="-5">
                          <a:solidFill>
                            <a:srgbClr val="0000FF"/>
                          </a:solidFill>
                          <a:uFill>
                            <a:solidFill>
                              <a:srgbClr val="0000FF"/>
                            </a:solidFill>
                          </a:uFill>
                          <a:latin typeface="Times New Roman"/>
                          <a:cs typeface="Times New Roman"/>
                          <a:hlinkClick r:id="rId6"/>
                        </a:rPr>
                        <a:t>https://doi.org/10.6028/NIST.SP.800-162</a:t>
                      </a:r>
                      <a:endParaRPr sz="1200">
                        <a:latin typeface="Times New Roman"/>
                        <a:cs typeface="Times New Roman"/>
                      </a:endParaRPr>
                    </a:p>
                  </a:txBody>
                  <a:tcPr marL="0" marR="0" marB="0" marT="74930"/>
                </a:tc>
              </a:tr>
              <a:tr h="598735">
                <a:tc>
                  <a:txBody>
                    <a:bodyPr/>
                    <a:lstStyle/>
                    <a:p>
                      <a:pPr marL="127000">
                        <a:lnSpc>
                          <a:spcPct val="100000"/>
                        </a:lnSpc>
                        <a:spcBef>
                          <a:spcPts val="495"/>
                        </a:spcBef>
                      </a:pPr>
                      <a:r>
                        <a:rPr dirty="0" sz="1200" spc="-5">
                          <a:latin typeface="Times New Roman"/>
                          <a:cs typeface="Times New Roman"/>
                        </a:rPr>
                        <a:t>[SWAM]</a:t>
                      </a:r>
                      <a:endParaRPr sz="1200">
                        <a:latin typeface="Times New Roman"/>
                        <a:cs typeface="Times New Roman"/>
                      </a:endParaRPr>
                    </a:p>
                  </a:txBody>
                  <a:tcPr marL="0" marR="0" marB="0" marT="62865"/>
                </a:tc>
                <a:tc>
                  <a:txBody>
                    <a:bodyPr/>
                    <a:lstStyle/>
                    <a:p>
                      <a:pPr marL="105410" marR="244475">
                        <a:lnSpc>
                          <a:spcPts val="1380"/>
                        </a:lnSpc>
                        <a:spcBef>
                          <a:spcPts val="590"/>
                        </a:spcBef>
                      </a:pP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Homeland Security (2015) </a:t>
                      </a:r>
                      <a:r>
                        <a:rPr dirty="0" sz="1200" spc="-5" i="1">
                          <a:latin typeface="Times New Roman"/>
                          <a:cs typeface="Times New Roman"/>
                        </a:rPr>
                        <a:t>Software Asset Management  </a:t>
                      </a:r>
                      <a:r>
                        <a:rPr dirty="0" sz="1200" spc="-5" i="1">
                          <a:latin typeface="Times New Roman"/>
                          <a:cs typeface="Times New Roman"/>
                        </a:rPr>
                        <a:t>(SWAM) Capability Description</a:t>
                      </a:r>
                      <a:r>
                        <a:rPr dirty="0" sz="1200" spc="-5">
                          <a:latin typeface="Times New Roman"/>
                          <a:cs typeface="Times New Roman"/>
                        </a:rPr>
                        <a:t>. Available at </a:t>
                      </a:r>
                      <a:r>
                        <a:rPr dirty="0" u="sng" sz="1200" spc="-5">
                          <a:solidFill>
                            <a:srgbClr val="0000FF"/>
                          </a:solidFill>
                          <a:uFill>
                            <a:solidFill>
                              <a:srgbClr val="0000FF"/>
                            </a:solidFill>
                          </a:uFill>
                          <a:latin typeface="Times New Roman"/>
                          <a:cs typeface="Times New Roman"/>
                          <a:hlinkClick r:id="rId7"/>
                        </a:rPr>
                        <a:t>https://www.us- </a:t>
                      </a:r>
                      <a:r>
                        <a:rPr dirty="0" sz="1200" spc="-5">
                          <a:solidFill>
                            <a:srgbClr val="0000FF"/>
                          </a:solidFill>
                          <a:latin typeface="Times New Roman"/>
                          <a:cs typeface="Times New Roman"/>
                        </a:rPr>
                        <a:t> </a:t>
                      </a:r>
                      <a:r>
                        <a:rPr dirty="0" u="sng" sz="1200" spc="-5">
                          <a:solidFill>
                            <a:srgbClr val="0000FF"/>
                          </a:solidFill>
                          <a:uFill>
                            <a:solidFill>
                              <a:srgbClr val="0000FF"/>
                            </a:solidFill>
                          </a:uFill>
                          <a:latin typeface="Times New Roman"/>
                          <a:cs typeface="Times New Roman"/>
                          <a:hlinkClick r:id="rId7"/>
                        </a:rPr>
                        <a:t>cert.gov/sites/default/files/cdm_files/SWAM_CapabilityDescription.pdf</a:t>
                      </a:r>
                      <a:endParaRPr sz="1200">
                        <a:latin typeface="Times New Roman"/>
                        <a:cs typeface="Times New Roman"/>
                      </a:endParaRPr>
                    </a:p>
                  </a:txBody>
                  <a:tcPr marL="0" marR="0" marB="0" marT="74930"/>
                </a:tc>
              </a:tr>
            </a:tbl>
          </a:graphicData>
        </a:graphic>
      </p:graphicFrame>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96111" y="931913"/>
            <a:ext cx="6037580" cy="196850"/>
          </a:xfrm>
          <a:prstGeom prst="rect">
            <a:avLst/>
          </a:prstGeom>
          <a:solidFill>
            <a:srgbClr val="000000"/>
          </a:solidFill>
        </p:spPr>
        <p:txBody>
          <a:bodyPr wrap="square" lIns="0" tIns="9525" rIns="0" bIns="0" rtlCol="0" vert="horz">
            <a:spAutoFit/>
          </a:bodyPr>
          <a:lstStyle/>
          <a:p>
            <a:pPr marL="74930">
              <a:lnSpc>
                <a:spcPct val="100000"/>
              </a:lnSpc>
              <a:spcBef>
                <a:spcPts val="75"/>
              </a:spcBef>
            </a:pPr>
            <a:r>
              <a:rPr dirty="0" sz="1100" spc="-5" b="1">
                <a:solidFill>
                  <a:srgbClr val="FFFFFF"/>
                </a:solidFill>
                <a:latin typeface="Arial"/>
                <a:cs typeface="Arial"/>
              </a:rPr>
              <a:t>Appendix A—Acronyms</a:t>
            </a:r>
            <a:endParaRPr sz="11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45</a:t>
            </a:r>
          </a:p>
        </p:txBody>
      </p:sp>
      <p:graphicFrame>
        <p:nvGraphicFramePr>
          <p:cNvPr id="7" name="object 7"/>
          <p:cNvGraphicFramePr>
            <a:graphicFrameLocks noGrp="1"/>
          </p:cNvGraphicFramePr>
          <p:nvPr/>
        </p:nvGraphicFramePr>
        <p:xfrm>
          <a:off x="859027" y="1295230"/>
          <a:ext cx="3942079" cy="7182484"/>
        </p:xfrm>
        <a:graphic>
          <a:graphicData uri="http://schemas.openxmlformats.org/drawingml/2006/table">
            <a:tbl>
              <a:tblPr firstRow="1" bandRow="1">
                <a:tableStyleId>{2D5ABB26-0587-4C30-8999-92F81FD0307C}</a:tableStyleId>
              </a:tblPr>
              <a:tblGrid>
                <a:gridCol w="741680"/>
                <a:gridCol w="3201035"/>
              </a:tblGrid>
              <a:tr h="251263">
                <a:tc>
                  <a:txBody>
                    <a:bodyPr/>
                    <a:lstStyle/>
                    <a:p>
                      <a:pPr marL="127000">
                        <a:lnSpc>
                          <a:spcPts val="1310"/>
                        </a:lnSpc>
                      </a:pPr>
                      <a:r>
                        <a:rPr dirty="0" sz="1200" spc="-5">
                          <a:latin typeface="Times New Roman"/>
                          <a:cs typeface="Times New Roman"/>
                        </a:rPr>
                        <a:t>API</a:t>
                      </a:r>
                      <a:endParaRPr sz="1200">
                        <a:latin typeface="Times New Roman"/>
                        <a:cs typeface="Times New Roman"/>
                      </a:endParaRPr>
                    </a:p>
                  </a:txBody>
                  <a:tcPr marL="0" marR="0" marB="0" marT="0"/>
                </a:tc>
                <a:tc>
                  <a:txBody>
                    <a:bodyPr/>
                    <a:lstStyle/>
                    <a:p>
                      <a:pPr marL="182245">
                        <a:lnSpc>
                          <a:spcPts val="1310"/>
                        </a:lnSpc>
                      </a:pPr>
                      <a:r>
                        <a:rPr dirty="0" sz="1200" spc="-5">
                          <a:latin typeface="Times New Roman"/>
                          <a:cs typeface="Times New Roman"/>
                        </a:rPr>
                        <a:t>Application Programming Interface</a:t>
                      </a:r>
                      <a:endParaRPr sz="1200">
                        <a:latin typeface="Times New Roman"/>
                        <a:cs typeface="Times New Roman"/>
                      </a:endParaRPr>
                    </a:p>
                  </a:txBody>
                  <a:tcPr marL="0" marR="0" marB="0" marT="0"/>
                </a:tc>
              </a:tr>
              <a:tr h="333756">
                <a:tc>
                  <a:txBody>
                    <a:bodyPr/>
                    <a:lstStyle/>
                    <a:p>
                      <a:pPr marL="127000">
                        <a:lnSpc>
                          <a:spcPct val="100000"/>
                        </a:lnSpc>
                        <a:spcBef>
                          <a:spcPts val="515"/>
                        </a:spcBef>
                      </a:pPr>
                      <a:r>
                        <a:rPr dirty="0" sz="1200" spc="-5">
                          <a:latin typeface="Times New Roman"/>
                          <a:cs typeface="Times New Roman"/>
                        </a:rPr>
                        <a:t>BYOD</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Bring Your Own</a:t>
                      </a:r>
                      <a:r>
                        <a:rPr dirty="0" sz="1200" spc="5">
                          <a:latin typeface="Times New Roman"/>
                          <a:cs typeface="Times New Roman"/>
                        </a:rPr>
                        <a:t> </a:t>
                      </a:r>
                      <a:r>
                        <a:rPr dirty="0" sz="1200" spc="-5">
                          <a:latin typeface="Times New Roman"/>
                          <a:cs typeface="Times New Roman"/>
                        </a:rPr>
                        <a:t>Device</a:t>
                      </a:r>
                      <a:endParaRPr sz="1200">
                        <a:latin typeface="Times New Roman"/>
                        <a:cs typeface="Times New Roman"/>
                      </a:endParaRPr>
                    </a:p>
                  </a:txBody>
                  <a:tcPr marL="0" marR="0" marB="0" marT="65405"/>
                </a:tc>
              </a:tr>
              <a:tr h="334137">
                <a:tc>
                  <a:txBody>
                    <a:bodyPr/>
                    <a:lstStyle/>
                    <a:p>
                      <a:pPr marL="127000">
                        <a:lnSpc>
                          <a:spcPct val="100000"/>
                        </a:lnSpc>
                        <a:spcBef>
                          <a:spcPts val="515"/>
                        </a:spcBef>
                      </a:pPr>
                      <a:r>
                        <a:rPr dirty="0" sz="1200" spc="-5">
                          <a:latin typeface="Times New Roman"/>
                          <a:cs typeface="Times New Roman"/>
                        </a:rPr>
                        <a:t>CDM</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Continuous Diagnostics </a:t>
                      </a:r>
                      <a:r>
                        <a:rPr dirty="0" sz="1200">
                          <a:latin typeface="Times New Roman"/>
                          <a:cs typeface="Times New Roman"/>
                        </a:rPr>
                        <a:t>and </a:t>
                      </a:r>
                      <a:r>
                        <a:rPr dirty="0" sz="1200" spc="-5">
                          <a:latin typeface="Times New Roman"/>
                          <a:cs typeface="Times New Roman"/>
                        </a:rPr>
                        <a:t>Mitigation</a:t>
                      </a:r>
                      <a:endParaRPr sz="1200">
                        <a:latin typeface="Times New Roman"/>
                        <a:cs typeface="Times New Roman"/>
                      </a:endParaRPr>
                    </a:p>
                  </a:txBody>
                  <a:tcPr marL="0" marR="0" marB="0" marT="65405"/>
                </a:tc>
              </a:tr>
              <a:tr h="334136">
                <a:tc>
                  <a:txBody>
                    <a:bodyPr/>
                    <a:lstStyle/>
                    <a:p>
                      <a:pPr marL="127000">
                        <a:lnSpc>
                          <a:spcPct val="100000"/>
                        </a:lnSpc>
                        <a:spcBef>
                          <a:spcPts val="520"/>
                        </a:spcBef>
                      </a:pPr>
                      <a:r>
                        <a:rPr dirty="0" sz="1200" spc="-5">
                          <a:latin typeface="Times New Roman"/>
                          <a:cs typeface="Times New Roman"/>
                        </a:rPr>
                        <a:t>DHS</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Department </a:t>
                      </a:r>
                      <a:r>
                        <a:rPr dirty="0" sz="1200">
                          <a:latin typeface="Times New Roman"/>
                          <a:cs typeface="Times New Roman"/>
                        </a:rPr>
                        <a:t>of </a:t>
                      </a:r>
                      <a:r>
                        <a:rPr dirty="0" sz="1200" spc="-5">
                          <a:latin typeface="Times New Roman"/>
                          <a:cs typeface="Times New Roman"/>
                        </a:rPr>
                        <a:t>Homeland Security</a:t>
                      </a:r>
                      <a:endParaRPr sz="1200">
                        <a:latin typeface="Times New Roman"/>
                        <a:cs typeface="Times New Roman"/>
                      </a:endParaRPr>
                    </a:p>
                  </a:txBody>
                  <a:tcPr marL="0" marR="0" marB="0" marT="66040"/>
                </a:tc>
              </a:tr>
              <a:tr h="333755">
                <a:tc>
                  <a:txBody>
                    <a:bodyPr/>
                    <a:lstStyle/>
                    <a:p>
                      <a:pPr marL="127000">
                        <a:lnSpc>
                          <a:spcPct val="100000"/>
                        </a:lnSpc>
                        <a:spcBef>
                          <a:spcPts val="515"/>
                        </a:spcBef>
                      </a:pPr>
                      <a:r>
                        <a:rPr dirty="0" sz="1200" spc="-5">
                          <a:latin typeface="Times New Roman"/>
                          <a:cs typeface="Times New Roman"/>
                        </a:rPr>
                        <a:t>DoS</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Denial </a:t>
                      </a:r>
                      <a:r>
                        <a:rPr dirty="0" sz="1200">
                          <a:latin typeface="Times New Roman"/>
                          <a:cs typeface="Times New Roman"/>
                        </a:rPr>
                        <a:t>of </a:t>
                      </a:r>
                      <a:r>
                        <a:rPr dirty="0" sz="1200" spc="-5">
                          <a:latin typeface="Times New Roman"/>
                          <a:cs typeface="Times New Roman"/>
                        </a:rPr>
                        <a:t>Service</a:t>
                      </a:r>
                      <a:endParaRPr sz="1200">
                        <a:latin typeface="Times New Roman"/>
                        <a:cs typeface="Times New Roman"/>
                      </a:endParaRPr>
                    </a:p>
                  </a:txBody>
                  <a:tcPr marL="0" marR="0" marB="0" marT="65405"/>
                </a:tc>
              </a:tr>
              <a:tr h="334136">
                <a:tc>
                  <a:txBody>
                    <a:bodyPr/>
                    <a:lstStyle/>
                    <a:p>
                      <a:pPr marL="127000">
                        <a:lnSpc>
                          <a:spcPct val="100000"/>
                        </a:lnSpc>
                        <a:spcBef>
                          <a:spcPts val="515"/>
                        </a:spcBef>
                      </a:pPr>
                      <a:r>
                        <a:rPr dirty="0" sz="1200" spc="-5">
                          <a:latin typeface="Times New Roman"/>
                          <a:cs typeface="Times New Roman"/>
                        </a:rPr>
                        <a:t>G2B</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Government </a:t>
                      </a:r>
                      <a:r>
                        <a:rPr dirty="0" sz="1200">
                          <a:latin typeface="Times New Roman"/>
                          <a:cs typeface="Times New Roman"/>
                        </a:rPr>
                        <a:t>to </a:t>
                      </a:r>
                      <a:r>
                        <a:rPr dirty="0" sz="1200" spc="-5">
                          <a:latin typeface="Times New Roman"/>
                          <a:cs typeface="Times New Roman"/>
                        </a:rPr>
                        <a:t>Business (private</a:t>
                      </a:r>
                      <a:r>
                        <a:rPr dirty="0" sz="1200" spc="5">
                          <a:latin typeface="Times New Roman"/>
                          <a:cs typeface="Times New Roman"/>
                        </a:rPr>
                        <a:t> </a:t>
                      </a:r>
                      <a:r>
                        <a:rPr dirty="0" sz="1200" spc="-5">
                          <a:latin typeface="Times New Roman"/>
                          <a:cs typeface="Times New Roman"/>
                        </a:rPr>
                        <a:t>industry)</a:t>
                      </a:r>
                      <a:endParaRPr sz="1200">
                        <a:latin typeface="Times New Roman"/>
                        <a:cs typeface="Times New Roman"/>
                      </a:endParaRPr>
                    </a:p>
                  </a:txBody>
                  <a:tcPr marL="0" marR="0" marB="0" marT="65405"/>
                </a:tc>
              </a:tr>
              <a:tr h="334137">
                <a:tc>
                  <a:txBody>
                    <a:bodyPr/>
                    <a:lstStyle/>
                    <a:p>
                      <a:pPr marL="127000">
                        <a:lnSpc>
                          <a:spcPct val="100000"/>
                        </a:lnSpc>
                        <a:spcBef>
                          <a:spcPts val="520"/>
                        </a:spcBef>
                      </a:pPr>
                      <a:r>
                        <a:rPr dirty="0" sz="1200" spc="-5">
                          <a:latin typeface="Times New Roman"/>
                          <a:cs typeface="Times New Roman"/>
                        </a:rPr>
                        <a:t>G2G</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Government </a:t>
                      </a:r>
                      <a:r>
                        <a:rPr dirty="0" sz="1200">
                          <a:latin typeface="Times New Roman"/>
                          <a:cs typeface="Times New Roman"/>
                        </a:rPr>
                        <a:t>to</a:t>
                      </a:r>
                      <a:r>
                        <a:rPr dirty="0" sz="1200" spc="-5">
                          <a:latin typeface="Times New Roman"/>
                          <a:cs typeface="Times New Roman"/>
                        </a:rPr>
                        <a:t> Government</a:t>
                      </a:r>
                      <a:endParaRPr sz="1200">
                        <a:latin typeface="Times New Roman"/>
                        <a:cs typeface="Times New Roman"/>
                      </a:endParaRPr>
                    </a:p>
                  </a:txBody>
                  <a:tcPr marL="0" marR="0" marB="0" marT="66040"/>
                </a:tc>
              </a:tr>
              <a:tr h="333755">
                <a:tc>
                  <a:txBody>
                    <a:bodyPr/>
                    <a:lstStyle/>
                    <a:p>
                      <a:pPr marL="127000">
                        <a:lnSpc>
                          <a:spcPct val="100000"/>
                        </a:lnSpc>
                        <a:spcBef>
                          <a:spcPts val="515"/>
                        </a:spcBef>
                      </a:pPr>
                      <a:r>
                        <a:rPr dirty="0" sz="1200" spc="-5">
                          <a:latin typeface="Times New Roman"/>
                          <a:cs typeface="Times New Roman"/>
                        </a:rPr>
                        <a:t>NIST</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National Institute </a:t>
                      </a:r>
                      <a:r>
                        <a:rPr dirty="0" sz="1200">
                          <a:latin typeface="Times New Roman"/>
                          <a:cs typeface="Times New Roman"/>
                        </a:rPr>
                        <a:t>of </a:t>
                      </a:r>
                      <a:r>
                        <a:rPr dirty="0" sz="1200" spc="-5">
                          <a:latin typeface="Times New Roman"/>
                          <a:cs typeface="Times New Roman"/>
                        </a:rPr>
                        <a:t>Standards </a:t>
                      </a:r>
                      <a:r>
                        <a:rPr dirty="0" sz="1200">
                          <a:latin typeface="Times New Roman"/>
                          <a:cs typeface="Times New Roman"/>
                        </a:rPr>
                        <a:t>and</a:t>
                      </a:r>
                      <a:r>
                        <a:rPr dirty="0" sz="1200" spc="20">
                          <a:latin typeface="Times New Roman"/>
                          <a:cs typeface="Times New Roman"/>
                        </a:rPr>
                        <a:t> </a:t>
                      </a:r>
                      <a:r>
                        <a:rPr dirty="0" sz="1200" spc="-5">
                          <a:latin typeface="Times New Roman"/>
                          <a:cs typeface="Times New Roman"/>
                        </a:rPr>
                        <a:t>Technology</a:t>
                      </a:r>
                      <a:endParaRPr sz="1200">
                        <a:latin typeface="Times New Roman"/>
                        <a:cs typeface="Times New Roman"/>
                      </a:endParaRPr>
                    </a:p>
                  </a:txBody>
                  <a:tcPr marL="0" marR="0" marB="0" marT="65405"/>
                </a:tc>
              </a:tr>
              <a:tr h="334137">
                <a:tc>
                  <a:txBody>
                    <a:bodyPr/>
                    <a:lstStyle/>
                    <a:p>
                      <a:pPr marL="127000">
                        <a:lnSpc>
                          <a:spcPct val="100000"/>
                        </a:lnSpc>
                        <a:spcBef>
                          <a:spcPts val="515"/>
                        </a:spcBef>
                      </a:pPr>
                      <a:r>
                        <a:rPr dirty="0" sz="1200" spc="-5">
                          <a:latin typeface="Times New Roman"/>
                          <a:cs typeface="Times New Roman"/>
                        </a:rPr>
                        <a:t>NPE</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Non-Person</a:t>
                      </a:r>
                      <a:r>
                        <a:rPr dirty="0" sz="1200" spc="-15">
                          <a:latin typeface="Times New Roman"/>
                          <a:cs typeface="Times New Roman"/>
                        </a:rPr>
                        <a:t> </a:t>
                      </a:r>
                      <a:r>
                        <a:rPr dirty="0" sz="1200" spc="-5">
                          <a:latin typeface="Times New Roman"/>
                          <a:cs typeface="Times New Roman"/>
                        </a:rPr>
                        <a:t>Entity</a:t>
                      </a:r>
                      <a:endParaRPr sz="1200">
                        <a:latin typeface="Times New Roman"/>
                        <a:cs typeface="Times New Roman"/>
                      </a:endParaRPr>
                    </a:p>
                  </a:txBody>
                  <a:tcPr marL="0" marR="0" marB="0" marT="65405"/>
                </a:tc>
              </a:tr>
              <a:tr h="334136">
                <a:tc>
                  <a:txBody>
                    <a:bodyPr/>
                    <a:lstStyle/>
                    <a:p>
                      <a:pPr marL="127000">
                        <a:lnSpc>
                          <a:spcPct val="100000"/>
                        </a:lnSpc>
                        <a:spcBef>
                          <a:spcPts val="520"/>
                        </a:spcBef>
                      </a:pPr>
                      <a:r>
                        <a:rPr dirty="0" sz="1200" spc="-5">
                          <a:latin typeface="Times New Roman"/>
                          <a:cs typeface="Times New Roman"/>
                        </a:rPr>
                        <a:t>PA</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Policy Administrator</a:t>
                      </a:r>
                      <a:endParaRPr sz="1200">
                        <a:latin typeface="Times New Roman"/>
                        <a:cs typeface="Times New Roman"/>
                      </a:endParaRPr>
                    </a:p>
                  </a:txBody>
                  <a:tcPr marL="0" marR="0" marB="0" marT="66040"/>
                </a:tc>
              </a:tr>
              <a:tr h="333756">
                <a:tc>
                  <a:txBody>
                    <a:bodyPr/>
                    <a:lstStyle/>
                    <a:p>
                      <a:pPr marL="127000">
                        <a:lnSpc>
                          <a:spcPct val="100000"/>
                        </a:lnSpc>
                        <a:spcBef>
                          <a:spcPts val="515"/>
                        </a:spcBef>
                      </a:pPr>
                      <a:r>
                        <a:rPr dirty="0" sz="1200" spc="-5">
                          <a:latin typeface="Times New Roman"/>
                          <a:cs typeface="Times New Roman"/>
                        </a:rPr>
                        <a:t>PDP</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Policy Decision</a:t>
                      </a:r>
                      <a:r>
                        <a:rPr dirty="0" sz="1200">
                          <a:latin typeface="Times New Roman"/>
                          <a:cs typeface="Times New Roman"/>
                        </a:rPr>
                        <a:t> </a:t>
                      </a:r>
                      <a:r>
                        <a:rPr dirty="0" sz="1200" spc="-5">
                          <a:latin typeface="Times New Roman"/>
                          <a:cs typeface="Times New Roman"/>
                        </a:rPr>
                        <a:t>Point</a:t>
                      </a:r>
                      <a:endParaRPr sz="1200">
                        <a:latin typeface="Times New Roman"/>
                        <a:cs typeface="Times New Roman"/>
                      </a:endParaRPr>
                    </a:p>
                  </a:txBody>
                  <a:tcPr marL="0" marR="0" marB="0" marT="65405"/>
                </a:tc>
              </a:tr>
              <a:tr h="334137">
                <a:tc>
                  <a:txBody>
                    <a:bodyPr/>
                    <a:lstStyle/>
                    <a:p>
                      <a:pPr marL="127000">
                        <a:lnSpc>
                          <a:spcPct val="100000"/>
                        </a:lnSpc>
                        <a:spcBef>
                          <a:spcPts val="515"/>
                        </a:spcBef>
                      </a:pPr>
                      <a:r>
                        <a:rPr dirty="0" sz="1200" spc="-5">
                          <a:latin typeface="Times New Roman"/>
                          <a:cs typeface="Times New Roman"/>
                        </a:rPr>
                        <a:t>PE</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Policy Engine</a:t>
                      </a:r>
                      <a:endParaRPr sz="1200">
                        <a:latin typeface="Times New Roman"/>
                        <a:cs typeface="Times New Roman"/>
                      </a:endParaRPr>
                    </a:p>
                  </a:txBody>
                  <a:tcPr marL="0" marR="0" marB="0" marT="65405"/>
                </a:tc>
              </a:tr>
              <a:tr h="334136">
                <a:tc>
                  <a:txBody>
                    <a:bodyPr/>
                    <a:lstStyle/>
                    <a:p>
                      <a:pPr marL="127000">
                        <a:lnSpc>
                          <a:spcPct val="100000"/>
                        </a:lnSpc>
                        <a:spcBef>
                          <a:spcPts val="520"/>
                        </a:spcBef>
                      </a:pPr>
                      <a:r>
                        <a:rPr dirty="0" sz="1200" spc="-5">
                          <a:latin typeface="Times New Roman"/>
                          <a:cs typeface="Times New Roman"/>
                        </a:rPr>
                        <a:t>PEP</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Policy Enforcement</a:t>
                      </a:r>
                      <a:r>
                        <a:rPr dirty="0" sz="1200">
                          <a:latin typeface="Times New Roman"/>
                          <a:cs typeface="Times New Roman"/>
                        </a:rPr>
                        <a:t> </a:t>
                      </a:r>
                      <a:r>
                        <a:rPr dirty="0" sz="1200" spc="-5">
                          <a:latin typeface="Times New Roman"/>
                          <a:cs typeface="Times New Roman"/>
                        </a:rPr>
                        <a:t>Point</a:t>
                      </a:r>
                      <a:endParaRPr sz="1200">
                        <a:latin typeface="Times New Roman"/>
                        <a:cs typeface="Times New Roman"/>
                      </a:endParaRPr>
                    </a:p>
                  </a:txBody>
                  <a:tcPr marL="0" marR="0" marB="0" marT="66040"/>
                </a:tc>
              </a:tr>
              <a:tr h="333756">
                <a:tc>
                  <a:txBody>
                    <a:bodyPr/>
                    <a:lstStyle/>
                    <a:p>
                      <a:pPr marL="127000">
                        <a:lnSpc>
                          <a:spcPct val="100000"/>
                        </a:lnSpc>
                        <a:spcBef>
                          <a:spcPts val="515"/>
                        </a:spcBef>
                      </a:pPr>
                      <a:r>
                        <a:rPr dirty="0" sz="1200" spc="-5">
                          <a:latin typeface="Times New Roman"/>
                          <a:cs typeface="Times New Roman"/>
                        </a:rPr>
                        <a:t>PKI</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Public Key</a:t>
                      </a:r>
                      <a:r>
                        <a:rPr dirty="0" sz="1200">
                          <a:latin typeface="Times New Roman"/>
                          <a:cs typeface="Times New Roman"/>
                        </a:rPr>
                        <a:t> </a:t>
                      </a:r>
                      <a:r>
                        <a:rPr dirty="0" sz="1200" spc="-5">
                          <a:latin typeface="Times New Roman"/>
                          <a:cs typeface="Times New Roman"/>
                        </a:rPr>
                        <a:t>Infrastructure</a:t>
                      </a:r>
                      <a:endParaRPr sz="1200">
                        <a:latin typeface="Times New Roman"/>
                        <a:cs typeface="Times New Roman"/>
                      </a:endParaRPr>
                    </a:p>
                  </a:txBody>
                  <a:tcPr marL="0" marR="0" marB="0" marT="65405"/>
                </a:tc>
              </a:tr>
              <a:tr h="333756">
                <a:tc>
                  <a:txBody>
                    <a:bodyPr/>
                    <a:lstStyle/>
                    <a:p>
                      <a:pPr marL="127000">
                        <a:lnSpc>
                          <a:spcPct val="100000"/>
                        </a:lnSpc>
                        <a:spcBef>
                          <a:spcPts val="515"/>
                        </a:spcBef>
                      </a:pPr>
                      <a:r>
                        <a:rPr dirty="0" sz="1200" spc="-5">
                          <a:latin typeface="Times New Roman"/>
                          <a:cs typeface="Times New Roman"/>
                        </a:rPr>
                        <a:t>RMF</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NIST Risk Management Framework</a:t>
                      </a:r>
                      <a:endParaRPr sz="1200">
                        <a:latin typeface="Times New Roman"/>
                        <a:cs typeface="Times New Roman"/>
                      </a:endParaRPr>
                    </a:p>
                  </a:txBody>
                  <a:tcPr marL="0" marR="0" marB="0" marT="65405"/>
                </a:tc>
              </a:tr>
              <a:tr h="334136">
                <a:tc>
                  <a:txBody>
                    <a:bodyPr/>
                    <a:lstStyle/>
                    <a:p>
                      <a:pPr marL="127000">
                        <a:lnSpc>
                          <a:spcPct val="100000"/>
                        </a:lnSpc>
                        <a:spcBef>
                          <a:spcPts val="515"/>
                        </a:spcBef>
                      </a:pPr>
                      <a:r>
                        <a:rPr dirty="0" sz="1200" spc="-5">
                          <a:latin typeface="Times New Roman"/>
                          <a:cs typeface="Times New Roman"/>
                        </a:rPr>
                        <a:t>SDN</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Software Defined</a:t>
                      </a:r>
                      <a:r>
                        <a:rPr dirty="0" sz="1200">
                          <a:latin typeface="Times New Roman"/>
                          <a:cs typeface="Times New Roman"/>
                        </a:rPr>
                        <a:t> </a:t>
                      </a:r>
                      <a:r>
                        <a:rPr dirty="0" sz="1200" spc="-5">
                          <a:latin typeface="Times New Roman"/>
                          <a:cs typeface="Times New Roman"/>
                        </a:rPr>
                        <a:t>Network</a:t>
                      </a:r>
                      <a:endParaRPr sz="1200">
                        <a:latin typeface="Times New Roman"/>
                        <a:cs typeface="Times New Roman"/>
                      </a:endParaRPr>
                    </a:p>
                  </a:txBody>
                  <a:tcPr marL="0" marR="0" marB="0" marT="65405"/>
                </a:tc>
              </a:tr>
              <a:tr h="334137">
                <a:tc>
                  <a:txBody>
                    <a:bodyPr/>
                    <a:lstStyle/>
                    <a:p>
                      <a:pPr marL="127000">
                        <a:lnSpc>
                          <a:spcPct val="100000"/>
                        </a:lnSpc>
                        <a:spcBef>
                          <a:spcPts val="520"/>
                        </a:spcBef>
                      </a:pPr>
                      <a:r>
                        <a:rPr dirty="0" sz="1200" spc="-5">
                          <a:latin typeface="Times New Roman"/>
                          <a:cs typeface="Times New Roman"/>
                        </a:rPr>
                        <a:t>SDP</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Software Defined</a:t>
                      </a:r>
                      <a:r>
                        <a:rPr dirty="0" sz="1200">
                          <a:latin typeface="Times New Roman"/>
                          <a:cs typeface="Times New Roman"/>
                        </a:rPr>
                        <a:t> </a:t>
                      </a:r>
                      <a:r>
                        <a:rPr dirty="0" sz="1200" spc="-5">
                          <a:latin typeface="Times New Roman"/>
                          <a:cs typeface="Times New Roman"/>
                        </a:rPr>
                        <a:t>Perimeter</a:t>
                      </a:r>
                      <a:endParaRPr sz="1200">
                        <a:latin typeface="Times New Roman"/>
                        <a:cs typeface="Times New Roman"/>
                      </a:endParaRPr>
                    </a:p>
                  </a:txBody>
                  <a:tcPr marL="0" marR="0" marB="0" marT="66040"/>
                </a:tc>
              </a:tr>
              <a:tr h="333756">
                <a:tc>
                  <a:txBody>
                    <a:bodyPr/>
                    <a:lstStyle/>
                    <a:p>
                      <a:pPr marL="127000">
                        <a:lnSpc>
                          <a:spcPct val="100000"/>
                        </a:lnSpc>
                        <a:spcBef>
                          <a:spcPts val="515"/>
                        </a:spcBef>
                      </a:pPr>
                      <a:r>
                        <a:rPr dirty="0" sz="1200" spc="-5">
                          <a:latin typeface="Times New Roman"/>
                          <a:cs typeface="Times New Roman"/>
                        </a:rPr>
                        <a:t>SIEM</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Security Information and Event</a:t>
                      </a:r>
                      <a:r>
                        <a:rPr dirty="0" sz="1200" spc="25">
                          <a:latin typeface="Times New Roman"/>
                          <a:cs typeface="Times New Roman"/>
                        </a:rPr>
                        <a:t> </a:t>
                      </a:r>
                      <a:r>
                        <a:rPr dirty="0" sz="1200" spc="-5">
                          <a:latin typeface="Times New Roman"/>
                          <a:cs typeface="Times New Roman"/>
                        </a:rPr>
                        <a:t>Monitoring</a:t>
                      </a:r>
                      <a:endParaRPr sz="1200">
                        <a:latin typeface="Times New Roman"/>
                        <a:cs typeface="Times New Roman"/>
                      </a:endParaRPr>
                    </a:p>
                  </a:txBody>
                  <a:tcPr marL="0" marR="0" marB="0" marT="65405"/>
                </a:tc>
              </a:tr>
              <a:tr h="334137">
                <a:tc>
                  <a:txBody>
                    <a:bodyPr/>
                    <a:lstStyle/>
                    <a:p>
                      <a:pPr marL="127000">
                        <a:lnSpc>
                          <a:spcPct val="100000"/>
                        </a:lnSpc>
                        <a:spcBef>
                          <a:spcPts val="515"/>
                        </a:spcBef>
                      </a:pPr>
                      <a:r>
                        <a:rPr dirty="0" sz="1200" spc="-5">
                          <a:latin typeface="Times New Roman"/>
                          <a:cs typeface="Times New Roman"/>
                        </a:rPr>
                        <a:t>TIC</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Trusted Internet</a:t>
                      </a:r>
                      <a:r>
                        <a:rPr dirty="0" sz="1200" spc="5">
                          <a:latin typeface="Times New Roman"/>
                          <a:cs typeface="Times New Roman"/>
                        </a:rPr>
                        <a:t> </a:t>
                      </a:r>
                      <a:r>
                        <a:rPr dirty="0" sz="1200" spc="-5">
                          <a:latin typeface="Times New Roman"/>
                          <a:cs typeface="Times New Roman"/>
                        </a:rPr>
                        <a:t>Connections</a:t>
                      </a:r>
                      <a:endParaRPr sz="1200">
                        <a:latin typeface="Times New Roman"/>
                        <a:cs typeface="Times New Roman"/>
                      </a:endParaRPr>
                    </a:p>
                  </a:txBody>
                  <a:tcPr marL="0" marR="0" marB="0" marT="65405"/>
                </a:tc>
              </a:tr>
              <a:tr h="334137">
                <a:tc>
                  <a:txBody>
                    <a:bodyPr/>
                    <a:lstStyle/>
                    <a:p>
                      <a:pPr marL="127000">
                        <a:lnSpc>
                          <a:spcPct val="100000"/>
                        </a:lnSpc>
                        <a:spcBef>
                          <a:spcPts val="520"/>
                        </a:spcBef>
                      </a:pPr>
                      <a:r>
                        <a:rPr dirty="0" sz="1200" spc="-5">
                          <a:latin typeface="Times New Roman"/>
                          <a:cs typeface="Times New Roman"/>
                        </a:rPr>
                        <a:t>VPN</a:t>
                      </a:r>
                      <a:endParaRPr sz="1200">
                        <a:latin typeface="Times New Roman"/>
                        <a:cs typeface="Times New Roman"/>
                      </a:endParaRPr>
                    </a:p>
                  </a:txBody>
                  <a:tcPr marL="0" marR="0" marB="0" marT="66040"/>
                </a:tc>
                <a:tc>
                  <a:txBody>
                    <a:bodyPr/>
                    <a:lstStyle/>
                    <a:p>
                      <a:pPr marL="182245">
                        <a:lnSpc>
                          <a:spcPct val="100000"/>
                        </a:lnSpc>
                        <a:spcBef>
                          <a:spcPts val="520"/>
                        </a:spcBef>
                      </a:pPr>
                      <a:r>
                        <a:rPr dirty="0" sz="1200" spc="-5">
                          <a:latin typeface="Times New Roman"/>
                          <a:cs typeface="Times New Roman"/>
                        </a:rPr>
                        <a:t>Virtual Private</a:t>
                      </a:r>
                      <a:r>
                        <a:rPr dirty="0" sz="1200">
                          <a:latin typeface="Times New Roman"/>
                          <a:cs typeface="Times New Roman"/>
                        </a:rPr>
                        <a:t> </a:t>
                      </a:r>
                      <a:r>
                        <a:rPr dirty="0" sz="1200" spc="-5">
                          <a:latin typeface="Times New Roman"/>
                          <a:cs typeface="Times New Roman"/>
                        </a:rPr>
                        <a:t>Network</a:t>
                      </a:r>
                      <a:endParaRPr sz="1200">
                        <a:latin typeface="Times New Roman"/>
                        <a:cs typeface="Times New Roman"/>
                      </a:endParaRPr>
                    </a:p>
                  </a:txBody>
                  <a:tcPr marL="0" marR="0" marB="0" marT="66040"/>
                </a:tc>
              </a:tr>
              <a:tr h="333756">
                <a:tc>
                  <a:txBody>
                    <a:bodyPr/>
                    <a:lstStyle/>
                    <a:p>
                      <a:pPr marL="127000">
                        <a:lnSpc>
                          <a:spcPct val="100000"/>
                        </a:lnSpc>
                        <a:spcBef>
                          <a:spcPts val="515"/>
                        </a:spcBef>
                      </a:pPr>
                      <a:r>
                        <a:rPr dirty="0" sz="1200" spc="-5">
                          <a:latin typeface="Times New Roman"/>
                          <a:cs typeface="Times New Roman"/>
                        </a:rPr>
                        <a:t>ZT</a:t>
                      </a:r>
                      <a:endParaRPr sz="1200">
                        <a:latin typeface="Times New Roman"/>
                        <a:cs typeface="Times New Roman"/>
                      </a:endParaRPr>
                    </a:p>
                  </a:txBody>
                  <a:tcPr marL="0" marR="0" marB="0" marT="65405"/>
                </a:tc>
                <a:tc>
                  <a:txBody>
                    <a:bodyPr/>
                    <a:lstStyle/>
                    <a:p>
                      <a:pPr marL="182245">
                        <a:lnSpc>
                          <a:spcPct val="100000"/>
                        </a:lnSpc>
                        <a:spcBef>
                          <a:spcPts val="515"/>
                        </a:spcBef>
                      </a:pPr>
                      <a:r>
                        <a:rPr dirty="0" sz="1200" spc="-5">
                          <a:latin typeface="Times New Roman"/>
                          <a:cs typeface="Times New Roman"/>
                        </a:rPr>
                        <a:t>Zero Trust</a:t>
                      </a:r>
                      <a:endParaRPr sz="1200">
                        <a:latin typeface="Times New Roman"/>
                        <a:cs typeface="Times New Roman"/>
                      </a:endParaRPr>
                    </a:p>
                  </a:txBody>
                  <a:tcPr marL="0" marR="0" marB="0" marT="65405"/>
                </a:tc>
              </a:tr>
              <a:tr h="251263">
                <a:tc>
                  <a:txBody>
                    <a:bodyPr/>
                    <a:lstStyle/>
                    <a:p>
                      <a:pPr marL="127000">
                        <a:lnSpc>
                          <a:spcPts val="1360"/>
                        </a:lnSpc>
                        <a:spcBef>
                          <a:spcPts val="515"/>
                        </a:spcBef>
                      </a:pPr>
                      <a:r>
                        <a:rPr dirty="0" sz="1200" spc="-5">
                          <a:latin typeface="Times New Roman"/>
                          <a:cs typeface="Times New Roman"/>
                        </a:rPr>
                        <a:t>ZTA</a:t>
                      </a:r>
                      <a:endParaRPr sz="1200">
                        <a:latin typeface="Times New Roman"/>
                        <a:cs typeface="Times New Roman"/>
                      </a:endParaRPr>
                    </a:p>
                  </a:txBody>
                  <a:tcPr marL="0" marR="0" marB="0" marT="65405"/>
                </a:tc>
                <a:tc>
                  <a:txBody>
                    <a:bodyPr/>
                    <a:lstStyle/>
                    <a:p>
                      <a:pPr marL="182245">
                        <a:lnSpc>
                          <a:spcPts val="1360"/>
                        </a:lnSpc>
                        <a:spcBef>
                          <a:spcPts val="515"/>
                        </a:spcBef>
                      </a:pPr>
                      <a:r>
                        <a:rPr dirty="0" sz="1200" spc="-5">
                          <a:latin typeface="Times New Roman"/>
                          <a:cs typeface="Times New Roman"/>
                        </a:rPr>
                        <a:t>Zero Trust Architecture</a:t>
                      </a:r>
                      <a:endParaRPr sz="1200">
                        <a:latin typeface="Times New Roman"/>
                        <a:cs typeface="Times New Roman"/>
                      </a:endParaRPr>
                    </a:p>
                  </a:txBody>
                  <a:tcPr marL="0" marR="0" marB="0" marT="6540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896111" y="931913"/>
            <a:ext cx="6037580" cy="196850"/>
          </a:xfrm>
          <a:prstGeom prst="rect">
            <a:avLst/>
          </a:prstGeom>
          <a:solidFill>
            <a:srgbClr val="000000"/>
          </a:solidFill>
        </p:spPr>
        <p:txBody>
          <a:bodyPr wrap="square" lIns="0" tIns="9525" rIns="0" bIns="0" rtlCol="0" vert="horz">
            <a:spAutoFit/>
          </a:bodyPr>
          <a:lstStyle/>
          <a:p>
            <a:pPr marL="74930">
              <a:lnSpc>
                <a:spcPct val="100000"/>
              </a:lnSpc>
              <a:spcBef>
                <a:spcPts val="75"/>
              </a:spcBef>
            </a:pPr>
            <a:r>
              <a:rPr dirty="0" sz="1100" spc="-5" b="1">
                <a:solidFill>
                  <a:srgbClr val="FFFFFF"/>
                </a:solidFill>
                <a:latin typeface="Arial"/>
                <a:cs typeface="Arial"/>
              </a:rPr>
              <a:t>Appendix B—Identified Gaps in the Current State-of-the-Art in</a:t>
            </a:r>
            <a:r>
              <a:rPr dirty="0" sz="1100" spc="45" b="1">
                <a:solidFill>
                  <a:srgbClr val="FFFFFF"/>
                </a:solidFill>
                <a:latin typeface="Arial"/>
                <a:cs typeface="Arial"/>
              </a:rPr>
              <a:t> </a:t>
            </a:r>
            <a:r>
              <a:rPr dirty="0" sz="1100" b="1">
                <a:solidFill>
                  <a:srgbClr val="FFFFFF"/>
                </a:solidFill>
                <a:latin typeface="Arial"/>
                <a:cs typeface="Arial"/>
              </a:rPr>
              <a:t>ZTA</a:t>
            </a:r>
            <a:endParaRPr sz="1100">
              <a:latin typeface="Arial"/>
              <a:cs typeface="Arial"/>
            </a:endParaRPr>
          </a:p>
        </p:txBody>
      </p:sp>
      <p:sp>
        <p:nvSpPr>
          <p:cNvPr id="9" name="object 9"/>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46</a:t>
            </a:r>
          </a:p>
        </p:txBody>
      </p:sp>
      <p:sp>
        <p:nvSpPr>
          <p:cNvPr id="7" name="object 7"/>
          <p:cNvSpPr txBox="1"/>
          <p:nvPr/>
        </p:nvSpPr>
        <p:spPr>
          <a:xfrm>
            <a:off x="901700" y="1259078"/>
            <a:ext cx="5968365" cy="3740150"/>
          </a:xfrm>
          <a:prstGeom prst="rect">
            <a:avLst/>
          </a:prstGeom>
        </p:spPr>
        <p:txBody>
          <a:bodyPr wrap="square" lIns="0" tIns="24765" rIns="0" bIns="0" rtlCol="0" vert="horz">
            <a:spAutoFit/>
          </a:bodyPr>
          <a:lstStyle/>
          <a:p>
            <a:pPr marL="12700" marR="110489">
              <a:lnSpc>
                <a:spcPts val="1380"/>
              </a:lnSpc>
              <a:spcBef>
                <a:spcPts val="195"/>
              </a:spcBef>
            </a:pPr>
            <a:r>
              <a:rPr dirty="0" sz="1200" spc="-5">
                <a:latin typeface="Times New Roman"/>
                <a:cs typeface="Times New Roman"/>
              </a:rPr>
              <a:t>The current maturity of </a:t>
            </a:r>
            <a:r>
              <a:rPr dirty="0" sz="1200">
                <a:latin typeface="Times New Roman"/>
                <a:cs typeface="Times New Roman"/>
              </a:rPr>
              <a:t>zero </a:t>
            </a:r>
            <a:r>
              <a:rPr dirty="0" sz="1200" spc="-5">
                <a:latin typeface="Times New Roman"/>
                <a:cs typeface="Times New Roman"/>
              </a:rPr>
              <a:t>trust components and solutions was surveyed </a:t>
            </a:r>
            <a:r>
              <a:rPr dirty="0" sz="1200">
                <a:latin typeface="Times New Roman"/>
                <a:cs typeface="Times New Roman"/>
              </a:rPr>
              <a:t>during </a:t>
            </a:r>
            <a:r>
              <a:rPr dirty="0" sz="1200" spc="-5">
                <a:latin typeface="Times New Roman"/>
                <a:cs typeface="Times New Roman"/>
              </a:rPr>
              <a:t>the research  </a:t>
            </a:r>
            <a:r>
              <a:rPr dirty="0" sz="1200">
                <a:latin typeface="Times New Roman"/>
                <a:cs typeface="Times New Roman"/>
              </a:rPr>
              <a:t>conducted </a:t>
            </a:r>
            <a:r>
              <a:rPr dirty="0" sz="1200" spc="-5">
                <a:latin typeface="Times New Roman"/>
                <a:cs typeface="Times New Roman"/>
              </a:rPr>
              <a:t>in </a:t>
            </a:r>
            <a:r>
              <a:rPr dirty="0" sz="1200">
                <a:latin typeface="Times New Roman"/>
                <a:cs typeface="Times New Roman"/>
              </a:rPr>
              <a:t>the </a:t>
            </a:r>
            <a:r>
              <a:rPr dirty="0" sz="1200" spc="-5">
                <a:latin typeface="Times New Roman"/>
                <a:cs typeface="Times New Roman"/>
              </a:rPr>
              <a:t>development of this document. This </a:t>
            </a:r>
            <a:r>
              <a:rPr dirty="0" sz="1200">
                <a:latin typeface="Times New Roman"/>
                <a:cs typeface="Times New Roman"/>
              </a:rPr>
              <a:t>survey concluded </a:t>
            </a:r>
            <a:r>
              <a:rPr dirty="0" sz="1200" spc="-5">
                <a:latin typeface="Times New Roman"/>
                <a:cs typeface="Times New Roman"/>
              </a:rPr>
              <a:t>that </a:t>
            </a:r>
            <a:r>
              <a:rPr dirty="0" sz="1200">
                <a:latin typeface="Times New Roman"/>
                <a:cs typeface="Times New Roman"/>
              </a:rPr>
              <a:t>the </a:t>
            </a:r>
            <a:r>
              <a:rPr dirty="0" sz="1200" spc="-5">
                <a:latin typeface="Times New Roman"/>
                <a:cs typeface="Times New Roman"/>
              </a:rPr>
              <a:t>current state </a:t>
            </a:r>
            <a:r>
              <a:rPr dirty="0" sz="1200">
                <a:latin typeface="Times New Roman"/>
                <a:cs typeface="Times New Roman"/>
              </a:rPr>
              <a:t>of  the </a:t>
            </a:r>
            <a:r>
              <a:rPr dirty="0" sz="1200" spc="-5">
                <a:latin typeface="Times New Roman"/>
                <a:cs typeface="Times New Roman"/>
              </a:rPr>
              <a:t>ZTA </a:t>
            </a:r>
            <a:r>
              <a:rPr dirty="0" sz="1200">
                <a:latin typeface="Times New Roman"/>
                <a:cs typeface="Times New Roman"/>
              </a:rPr>
              <a:t>ecosystem is </a:t>
            </a:r>
            <a:r>
              <a:rPr dirty="0" sz="1200" spc="-5">
                <a:latin typeface="Times New Roman"/>
                <a:cs typeface="Times New Roman"/>
              </a:rPr>
              <a:t>not mature enough </a:t>
            </a:r>
            <a:r>
              <a:rPr dirty="0" sz="1200">
                <a:latin typeface="Times New Roman"/>
                <a:cs typeface="Times New Roman"/>
              </a:rPr>
              <a:t>for </a:t>
            </a:r>
            <a:r>
              <a:rPr dirty="0" sz="1200" spc="-5">
                <a:latin typeface="Times New Roman"/>
                <a:cs typeface="Times New Roman"/>
              </a:rPr>
              <a:t>widespread adoption. While it </a:t>
            </a:r>
            <a:r>
              <a:rPr dirty="0" sz="1200">
                <a:latin typeface="Times New Roman"/>
                <a:cs typeface="Times New Roman"/>
              </a:rPr>
              <a:t>is </a:t>
            </a:r>
            <a:r>
              <a:rPr dirty="0" sz="1200" spc="-5">
                <a:latin typeface="Times New Roman"/>
                <a:cs typeface="Times New Roman"/>
              </a:rPr>
              <a:t>possible to </a:t>
            </a:r>
            <a:r>
              <a:rPr dirty="0" sz="1200">
                <a:latin typeface="Times New Roman"/>
                <a:cs typeface="Times New Roman"/>
              </a:rPr>
              <a:t>use  </a:t>
            </a:r>
            <a:r>
              <a:rPr dirty="0" sz="1200" spc="-5">
                <a:latin typeface="Times New Roman"/>
                <a:cs typeface="Times New Roman"/>
              </a:rPr>
              <a:t>ZTA strategies </a:t>
            </a:r>
            <a:r>
              <a:rPr dirty="0" sz="1200">
                <a:latin typeface="Times New Roman"/>
                <a:cs typeface="Times New Roman"/>
              </a:rPr>
              <a:t>to </a:t>
            </a:r>
            <a:r>
              <a:rPr dirty="0" sz="1200" spc="-5">
                <a:latin typeface="Times New Roman"/>
                <a:cs typeface="Times New Roman"/>
              </a:rPr>
              <a:t>plan and </a:t>
            </a:r>
            <a:r>
              <a:rPr dirty="0" sz="1200">
                <a:latin typeface="Times New Roman"/>
                <a:cs typeface="Times New Roman"/>
              </a:rPr>
              <a:t>deploy </a:t>
            </a:r>
            <a:r>
              <a:rPr dirty="0" sz="1200" spc="-5">
                <a:latin typeface="Times New Roman"/>
                <a:cs typeface="Times New Roman"/>
              </a:rPr>
              <a:t>an enterprise environment, </a:t>
            </a:r>
            <a:r>
              <a:rPr dirty="0" sz="1200">
                <a:latin typeface="Times New Roman"/>
                <a:cs typeface="Times New Roman"/>
              </a:rPr>
              <a:t>there is no single </a:t>
            </a:r>
            <a:r>
              <a:rPr dirty="0" sz="1200" spc="-5">
                <a:latin typeface="Times New Roman"/>
                <a:cs typeface="Times New Roman"/>
              </a:rPr>
              <a:t>solution </a:t>
            </a:r>
            <a:r>
              <a:rPr dirty="0" sz="1200">
                <a:latin typeface="Times New Roman"/>
                <a:cs typeface="Times New Roman"/>
              </a:rPr>
              <a:t>that  provides </a:t>
            </a:r>
            <a:r>
              <a:rPr dirty="0" sz="1200" spc="-5">
                <a:latin typeface="Times New Roman"/>
                <a:cs typeface="Times New Roman"/>
              </a:rPr>
              <a:t>all </a:t>
            </a:r>
            <a:r>
              <a:rPr dirty="0" sz="1200">
                <a:latin typeface="Times New Roman"/>
                <a:cs typeface="Times New Roman"/>
              </a:rPr>
              <a:t>the </a:t>
            </a:r>
            <a:r>
              <a:rPr dirty="0" sz="1200" spc="-5">
                <a:latin typeface="Times New Roman"/>
                <a:cs typeface="Times New Roman"/>
              </a:rPr>
              <a:t>necessary components. Also, </a:t>
            </a:r>
            <a:r>
              <a:rPr dirty="0" sz="1200">
                <a:latin typeface="Times New Roman"/>
                <a:cs typeface="Times New Roman"/>
              </a:rPr>
              <a:t>few </a:t>
            </a:r>
            <a:r>
              <a:rPr dirty="0" sz="1200" spc="-5">
                <a:latin typeface="Times New Roman"/>
                <a:cs typeface="Times New Roman"/>
              </a:rPr>
              <a:t>ZTA </a:t>
            </a:r>
            <a:r>
              <a:rPr dirty="0" sz="1200">
                <a:latin typeface="Times New Roman"/>
                <a:cs typeface="Times New Roman"/>
              </a:rPr>
              <a:t>components </a:t>
            </a:r>
            <a:r>
              <a:rPr dirty="0" sz="1200" spc="-5">
                <a:latin typeface="Times New Roman"/>
                <a:cs typeface="Times New Roman"/>
              </a:rPr>
              <a:t>available today can </a:t>
            </a:r>
            <a:r>
              <a:rPr dirty="0" sz="1200">
                <a:latin typeface="Times New Roman"/>
                <a:cs typeface="Times New Roman"/>
              </a:rPr>
              <a:t>be used  for </a:t>
            </a:r>
            <a:r>
              <a:rPr dirty="0" sz="1200" spc="-5">
                <a:latin typeface="Times New Roman"/>
                <a:cs typeface="Times New Roman"/>
              </a:rPr>
              <a:t>all </a:t>
            </a:r>
            <a:r>
              <a:rPr dirty="0" sz="1200">
                <a:latin typeface="Times New Roman"/>
                <a:cs typeface="Times New Roman"/>
              </a:rPr>
              <a:t>of the various </a:t>
            </a:r>
            <a:r>
              <a:rPr dirty="0" sz="1200" spc="-5">
                <a:latin typeface="Times New Roman"/>
                <a:cs typeface="Times New Roman"/>
              </a:rPr>
              <a:t>workflows present </a:t>
            </a:r>
            <a:r>
              <a:rPr dirty="0" sz="1200">
                <a:latin typeface="Times New Roman"/>
                <a:cs typeface="Times New Roman"/>
              </a:rPr>
              <a:t>in an</a:t>
            </a:r>
            <a:r>
              <a:rPr dirty="0" sz="1200" spc="5">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79375">
              <a:lnSpc>
                <a:spcPts val="1380"/>
              </a:lnSpc>
            </a:pPr>
            <a:r>
              <a:rPr dirty="0" sz="1200" spc="-5">
                <a:latin typeface="Times New Roman"/>
                <a:cs typeface="Times New Roman"/>
              </a:rPr>
              <a:t>The following </a:t>
            </a:r>
            <a:r>
              <a:rPr dirty="0" sz="1200">
                <a:latin typeface="Times New Roman"/>
                <a:cs typeface="Times New Roman"/>
              </a:rPr>
              <a:t>is a </a:t>
            </a:r>
            <a:r>
              <a:rPr dirty="0" sz="1200" spc="-5">
                <a:latin typeface="Times New Roman"/>
                <a:cs typeface="Times New Roman"/>
              </a:rPr>
              <a:t>summary </a:t>
            </a:r>
            <a:r>
              <a:rPr dirty="0" sz="1200">
                <a:latin typeface="Times New Roman"/>
                <a:cs typeface="Times New Roman"/>
              </a:rPr>
              <a:t>of </a:t>
            </a:r>
            <a:r>
              <a:rPr dirty="0" sz="1200" spc="-5">
                <a:latin typeface="Times New Roman"/>
                <a:cs typeface="Times New Roman"/>
              </a:rPr>
              <a:t>identified </a:t>
            </a:r>
            <a:r>
              <a:rPr dirty="0" sz="1200">
                <a:latin typeface="Times New Roman"/>
                <a:cs typeface="Times New Roman"/>
              </a:rPr>
              <a:t>gaps </a:t>
            </a:r>
            <a:r>
              <a:rPr dirty="0" sz="1200" spc="-5">
                <a:latin typeface="Times New Roman"/>
                <a:cs typeface="Times New Roman"/>
              </a:rPr>
              <a:t>in </a:t>
            </a:r>
            <a:r>
              <a:rPr dirty="0" sz="1200">
                <a:latin typeface="Times New Roman"/>
                <a:cs typeface="Times New Roman"/>
              </a:rPr>
              <a:t>the </a:t>
            </a:r>
            <a:r>
              <a:rPr dirty="0" sz="1200" spc="-5">
                <a:latin typeface="Times New Roman"/>
                <a:cs typeface="Times New Roman"/>
              </a:rPr>
              <a:t>ZTA ecosystem and </a:t>
            </a:r>
            <a:r>
              <a:rPr dirty="0" sz="1200">
                <a:latin typeface="Times New Roman"/>
                <a:cs typeface="Times New Roman"/>
              </a:rPr>
              <a:t>areas that need </a:t>
            </a:r>
            <a:r>
              <a:rPr dirty="0" sz="1200" spc="-5">
                <a:latin typeface="Times New Roman"/>
                <a:cs typeface="Times New Roman"/>
              </a:rPr>
              <a:t>further  investigation. Some </a:t>
            </a:r>
            <a:r>
              <a:rPr dirty="0" sz="1200">
                <a:latin typeface="Times New Roman"/>
                <a:cs typeface="Times New Roman"/>
              </a:rPr>
              <a:t>of </a:t>
            </a:r>
            <a:r>
              <a:rPr dirty="0" sz="1200" spc="-5">
                <a:latin typeface="Times New Roman"/>
                <a:cs typeface="Times New Roman"/>
              </a:rPr>
              <a:t>these areas have </a:t>
            </a:r>
            <a:r>
              <a:rPr dirty="0" sz="1200">
                <a:latin typeface="Times New Roman"/>
                <a:cs typeface="Times New Roman"/>
              </a:rPr>
              <a:t>some </a:t>
            </a:r>
            <a:r>
              <a:rPr dirty="0" sz="1200" spc="-5">
                <a:latin typeface="Times New Roman"/>
                <a:cs typeface="Times New Roman"/>
              </a:rPr>
              <a:t>foundation of work, </a:t>
            </a:r>
            <a:r>
              <a:rPr dirty="0" sz="1200">
                <a:latin typeface="Times New Roman"/>
                <a:cs typeface="Times New Roman"/>
              </a:rPr>
              <a:t>but how </a:t>
            </a:r>
            <a:r>
              <a:rPr dirty="0" sz="1200" spc="-5">
                <a:latin typeface="Times New Roman"/>
                <a:cs typeface="Times New Roman"/>
              </a:rPr>
              <a:t>ZTA </a:t>
            </a:r>
            <a:r>
              <a:rPr dirty="0" sz="1200">
                <a:latin typeface="Times New Roman"/>
                <a:cs typeface="Times New Roman"/>
              </a:rPr>
              <a:t>tenets change  these </a:t>
            </a:r>
            <a:r>
              <a:rPr dirty="0" sz="1200" spc="-5">
                <a:latin typeface="Times New Roman"/>
                <a:cs typeface="Times New Roman"/>
              </a:rPr>
              <a:t>areas is </a:t>
            </a:r>
            <a:r>
              <a:rPr dirty="0" sz="1200">
                <a:latin typeface="Times New Roman"/>
                <a:cs typeface="Times New Roman"/>
              </a:rPr>
              <a:t>not </a:t>
            </a:r>
            <a:r>
              <a:rPr dirty="0" sz="1200" spc="-5">
                <a:latin typeface="Times New Roman"/>
                <a:cs typeface="Times New Roman"/>
              </a:rPr>
              <a:t>well-known </a:t>
            </a:r>
            <a:r>
              <a:rPr dirty="0" sz="1200">
                <a:latin typeface="Times New Roman"/>
                <a:cs typeface="Times New Roman"/>
              </a:rPr>
              <a:t>as </a:t>
            </a:r>
            <a:r>
              <a:rPr dirty="0" sz="1200" spc="-5">
                <a:latin typeface="Times New Roman"/>
                <a:cs typeface="Times New Roman"/>
              </a:rPr>
              <a:t>there </a:t>
            </a:r>
            <a:r>
              <a:rPr dirty="0" sz="1200">
                <a:latin typeface="Times New Roman"/>
                <a:cs typeface="Times New Roman"/>
              </a:rPr>
              <a:t>is not </a:t>
            </a:r>
            <a:r>
              <a:rPr dirty="0" sz="1200" spc="-5">
                <a:latin typeface="Times New Roman"/>
                <a:cs typeface="Times New Roman"/>
              </a:rPr>
              <a:t>enough experience with diverse ZTA-focused  enterprise environments.</a:t>
            </a:r>
            <a:endParaRPr sz="1200">
              <a:latin typeface="Times New Roman"/>
              <a:cs typeface="Times New Roman"/>
            </a:endParaRPr>
          </a:p>
          <a:p>
            <a:pPr marL="12700">
              <a:lnSpc>
                <a:spcPct val="100000"/>
              </a:lnSpc>
              <a:spcBef>
                <a:spcPts val="1115"/>
              </a:spcBef>
              <a:tabLst>
                <a:tab pos="835025" algn="l"/>
              </a:tabLst>
            </a:pPr>
            <a:r>
              <a:rPr dirty="0" sz="1100" spc="-5" b="1">
                <a:latin typeface="Arial"/>
                <a:cs typeface="Arial"/>
              </a:rPr>
              <a:t>B.1	Technology Survey</a:t>
            </a:r>
            <a:endParaRPr sz="1100">
              <a:latin typeface="Arial"/>
              <a:cs typeface="Arial"/>
            </a:endParaRPr>
          </a:p>
          <a:p>
            <a:pPr>
              <a:lnSpc>
                <a:spcPct val="100000"/>
              </a:lnSpc>
              <a:spcBef>
                <a:spcPts val="20"/>
              </a:spcBef>
            </a:pPr>
            <a:endParaRPr sz="1050">
              <a:latin typeface="Arial"/>
              <a:cs typeface="Arial"/>
            </a:endParaRPr>
          </a:p>
          <a:p>
            <a:pPr marL="12700" marR="5080">
              <a:lnSpc>
                <a:spcPts val="1380"/>
              </a:lnSpc>
              <a:spcBef>
                <a:spcPts val="5"/>
              </a:spcBef>
            </a:pPr>
            <a:r>
              <a:rPr dirty="0" sz="1200" spc="-5">
                <a:latin typeface="Times New Roman"/>
                <a:cs typeface="Times New Roman"/>
              </a:rPr>
              <a:t>Multiple vendors were invited </a:t>
            </a:r>
            <a:r>
              <a:rPr dirty="0" sz="1200">
                <a:latin typeface="Times New Roman"/>
                <a:cs typeface="Times New Roman"/>
              </a:rPr>
              <a:t>to </a:t>
            </a:r>
            <a:r>
              <a:rPr dirty="0" sz="1200" spc="-5">
                <a:latin typeface="Times New Roman"/>
                <a:cs typeface="Times New Roman"/>
              </a:rPr>
              <a:t>present their products </a:t>
            </a:r>
            <a:r>
              <a:rPr dirty="0" sz="1200">
                <a:latin typeface="Times New Roman"/>
                <a:cs typeface="Times New Roman"/>
              </a:rPr>
              <a:t>and </a:t>
            </a:r>
            <a:r>
              <a:rPr dirty="0" sz="1200" spc="-5">
                <a:latin typeface="Times New Roman"/>
                <a:cs typeface="Times New Roman"/>
              </a:rPr>
              <a:t>views </a:t>
            </a:r>
            <a:r>
              <a:rPr dirty="0" sz="1200">
                <a:latin typeface="Times New Roman"/>
                <a:cs typeface="Times New Roman"/>
              </a:rPr>
              <a:t>on zero trust. </a:t>
            </a:r>
            <a:r>
              <a:rPr dirty="0" sz="1200" spc="-5">
                <a:latin typeface="Times New Roman"/>
                <a:cs typeface="Times New Roman"/>
              </a:rPr>
              <a:t>The goal </a:t>
            </a:r>
            <a:r>
              <a:rPr dirty="0" sz="1200">
                <a:latin typeface="Times New Roman"/>
                <a:cs typeface="Times New Roman"/>
              </a:rPr>
              <a:t>of this  </a:t>
            </a:r>
            <a:r>
              <a:rPr dirty="0" sz="1200" spc="-5">
                <a:latin typeface="Times New Roman"/>
                <a:cs typeface="Times New Roman"/>
              </a:rPr>
              <a:t>survey was to identify missing pieces </a:t>
            </a:r>
            <a:r>
              <a:rPr dirty="0" sz="1200">
                <a:latin typeface="Times New Roman"/>
                <a:cs typeface="Times New Roman"/>
              </a:rPr>
              <a:t>that </a:t>
            </a:r>
            <a:r>
              <a:rPr dirty="0" sz="1200" spc="-5">
                <a:latin typeface="Times New Roman"/>
                <a:cs typeface="Times New Roman"/>
              </a:rPr>
              <a:t>prevent agencies from </a:t>
            </a:r>
            <a:r>
              <a:rPr dirty="0" sz="1200">
                <a:latin typeface="Times New Roman"/>
                <a:cs typeface="Times New Roman"/>
              </a:rPr>
              <a:t>moving to a zero </a:t>
            </a:r>
            <a:r>
              <a:rPr dirty="0" sz="1200" spc="-5">
                <a:latin typeface="Times New Roman"/>
                <a:cs typeface="Times New Roman"/>
              </a:rPr>
              <a:t>trust </a:t>
            </a:r>
            <a:r>
              <a:rPr dirty="0" sz="1200">
                <a:latin typeface="Times New Roman"/>
                <a:cs typeface="Times New Roman"/>
              </a:rPr>
              <a:t>based  </a:t>
            </a:r>
            <a:r>
              <a:rPr dirty="0" sz="1200" spc="-5">
                <a:latin typeface="Times New Roman"/>
                <a:cs typeface="Times New Roman"/>
              </a:rPr>
              <a:t>enterprise infrastructure </a:t>
            </a:r>
            <a:r>
              <a:rPr dirty="0" sz="1200">
                <a:latin typeface="Times New Roman"/>
                <a:cs typeface="Times New Roman"/>
              </a:rPr>
              <a:t>now or </a:t>
            </a:r>
            <a:r>
              <a:rPr dirty="0" sz="1200" spc="-5">
                <a:latin typeface="Times New Roman"/>
                <a:cs typeface="Times New Roman"/>
              </a:rPr>
              <a:t>maintaining </a:t>
            </a:r>
            <a:r>
              <a:rPr dirty="0" sz="1200">
                <a:latin typeface="Times New Roman"/>
                <a:cs typeface="Times New Roman"/>
              </a:rPr>
              <a:t>an </a:t>
            </a:r>
            <a:r>
              <a:rPr dirty="0" sz="1200" spc="-5">
                <a:latin typeface="Times New Roman"/>
                <a:cs typeface="Times New Roman"/>
              </a:rPr>
              <a:t>existing ZTA implementation. These </a:t>
            </a:r>
            <a:r>
              <a:rPr dirty="0" sz="1200">
                <a:latin typeface="Times New Roman"/>
                <a:cs typeface="Times New Roman"/>
              </a:rPr>
              <a:t>gaps can be  </a:t>
            </a:r>
            <a:r>
              <a:rPr dirty="0" sz="1200" spc="-5">
                <a:latin typeface="Times New Roman"/>
                <a:cs typeface="Times New Roman"/>
              </a:rPr>
              <a:t>categorized </a:t>
            </a:r>
            <a:r>
              <a:rPr dirty="0" sz="1200">
                <a:latin typeface="Times New Roman"/>
                <a:cs typeface="Times New Roman"/>
              </a:rPr>
              <a:t>into </a:t>
            </a:r>
            <a:r>
              <a:rPr dirty="0" sz="1200" spc="-5">
                <a:latin typeface="Times New Roman"/>
                <a:cs typeface="Times New Roman"/>
              </a:rPr>
              <a:t>immediate deployment (immediate </a:t>
            </a:r>
            <a:r>
              <a:rPr dirty="0" sz="1200">
                <a:latin typeface="Times New Roman"/>
                <a:cs typeface="Times New Roman"/>
              </a:rPr>
              <a:t>or </a:t>
            </a:r>
            <a:r>
              <a:rPr dirty="0" sz="1200" spc="-5">
                <a:latin typeface="Times New Roman"/>
                <a:cs typeface="Times New Roman"/>
              </a:rPr>
              <a:t>short term), systemic gaps that affect  maintenance </a:t>
            </a:r>
            <a:r>
              <a:rPr dirty="0" sz="1200">
                <a:latin typeface="Times New Roman"/>
                <a:cs typeface="Times New Roman"/>
              </a:rPr>
              <a:t>or </a:t>
            </a:r>
            <a:r>
              <a:rPr dirty="0" sz="1200" spc="-5">
                <a:latin typeface="Times New Roman"/>
                <a:cs typeface="Times New Roman"/>
              </a:rPr>
              <a:t>operations (short or midterm), </a:t>
            </a:r>
            <a:r>
              <a:rPr dirty="0" sz="1200">
                <a:latin typeface="Times New Roman"/>
                <a:cs typeface="Times New Roman"/>
              </a:rPr>
              <a:t>and </a:t>
            </a:r>
            <a:r>
              <a:rPr dirty="0" sz="1200" spc="-5">
                <a:latin typeface="Times New Roman"/>
                <a:cs typeface="Times New Roman"/>
              </a:rPr>
              <a:t>missing knowledge (areas </a:t>
            </a:r>
            <a:r>
              <a:rPr dirty="0" sz="1200">
                <a:latin typeface="Times New Roman"/>
                <a:cs typeface="Times New Roman"/>
              </a:rPr>
              <a:t>for </a:t>
            </a:r>
            <a:r>
              <a:rPr dirty="0" sz="1200" spc="-5">
                <a:latin typeface="Times New Roman"/>
                <a:cs typeface="Times New Roman"/>
              </a:rPr>
              <a:t>future research).  They </a:t>
            </a:r>
            <a:r>
              <a:rPr dirty="0" sz="1200">
                <a:latin typeface="Times New Roman"/>
                <a:cs typeface="Times New Roman"/>
              </a:rPr>
              <a:t>are </a:t>
            </a:r>
            <a:r>
              <a:rPr dirty="0" sz="1200" spc="-5">
                <a:latin typeface="Times New Roman"/>
                <a:cs typeface="Times New Roman"/>
              </a:rPr>
              <a:t>summarized </a:t>
            </a:r>
            <a:r>
              <a:rPr dirty="0" sz="1200">
                <a:latin typeface="Times New Roman"/>
                <a:cs typeface="Times New Roman"/>
              </a:rPr>
              <a:t>in </a:t>
            </a:r>
            <a:r>
              <a:rPr dirty="0" sz="1200" spc="-5">
                <a:latin typeface="Times New Roman"/>
                <a:cs typeface="Times New Roman"/>
                <a:hlinkClick r:id="rId2" action="ppaction://hlinksldjump"/>
              </a:rPr>
              <a:t>Table</a:t>
            </a:r>
            <a:r>
              <a:rPr dirty="0" sz="1200" spc="-15">
                <a:latin typeface="Times New Roman"/>
                <a:cs typeface="Times New Roman"/>
                <a:hlinkClick r:id="rId2" action="ppaction://hlinksldjump"/>
              </a:rPr>
              <a:t> </a:t>
            </a:r>
            <a:r>
              <a:rPr dirty="0" sz="1200" spc="-5">
                <a:latin typeface="Times New Roman"/>
                <a:cs typeface="Times New Roman"/>
                <a:hlinkClick r:id="rId2" action="ppaction://hlinksldjump"/>
              </a:rPr>
              <a:t>B-1</a:t>
            </a:r>
            <a:r>
              <a:rPr dirty="0" sz="1200" spc="-5">
                <a:latin typeface="Times New Roman"/>
                <a:cs typeface="Times New Roman"/>
              </a:rPr>
              <a:t>.</a:t>
            </a:r>
            <a:endParaRPr sz="1200">
              <a:latin typeface="Times New Roman"/>
              <a:cs typeface="Times New Roman"/>
            </a:endParaRPr>
          </a:p>
          <a:p>
            <a:pPr algn="ctr" marL="635">
              <a:lnSpc>
                <a:spcPct val="100000"/>
              </a:lnSpc>
              <a:spcBef>
                <a:spcPts val="1125"/>
              </a:spcBef>
            </a:pPr>
            <a:r>
              <a:rPr dirty="0" sz="900" spc="-5" b="1">
                <a:latin typeface="Arial"/>
                <a:cs typeface="Arial"/>
              </a:rPr>
              <a:t>Table B-1: Summary </a:t>
            </a:r>
            <a:r>
              <a:rPr dirty="0" sz="900" b="1">
                <a:latin typeface="Arial"/>
                <a:cs typeface="Arial"/>
              </a:rPr>
              <a:t>of </a:t>
            </a:r>
            <a:r>
              <a:rPr dirty="0" sz="900" spc="-5" b="1">
                <a:latin typeface="Arial"/>
                <a:cs typeface="Arial"/>
              </a:rPr>
              <a:t>Identified Deployment</a:t>
            </a:r>
            <a:r>
              <a:rPr dirty="0" sz="900" spc="10" b="1">
                <a:latin typeface="Arial"/>
                <a:cs typeface="Arial"/>
              </a:rPr>
              <a:t> </a:t>
            </a:r>
            <a:r>
              <a:rPr dirty="0" sz="900" spc="-5" b="1">
                <a:latin typeface="Arial"/>
                <a:cs typeface="Arial"/>
              </a:rPr>
              <a:t>Gaps</a:t>
            </a:r>
            <a:endParaRPr sz="900">
              <a:latin typeface="Arial"/>
              <a:cs typeface="Arial"/>
            </a:endParaRPr>
          </a:p>
        </p:txBody>
      </p:sp>
      <p:graphicFrame>
        <p:nvGraphicFramePr>
          <p:cNvPr id="8" name="object 8"/>
          <p:cNvGraphicFramePr>
            <a:graphicFrameLocks noGrp="1"/>
          </p:cNvGraphicFramePr>
          <p:nvPr/>
        </p:nvGraphicFramePr>
        <p:xfrm>
          <a:off x="914400" y="5139690"/>
          <a:ext cx="5718175" cy="3408045"/>
        </p:xfrm>
        <a:graphic>
          <a:graphicData uri="http://schemas.openxmlformats.org/drawingml/2006/table">
            <a:tbl>
              <a:tblPr firstRow="1" bandRow="1">
                <a:tableStyleId>{2D5ABB26-0587-4C30-8999-92F81FD0307C}</a:tableStyleId>
              </a:tblPr>
              <a:tblGrid>
                <a:gridCol w="1196975"/>
                <a:gridCol w="2514600"/>
                <a:gridCol w="1997075"/>
              </a:tblGrid>
              <a:tr h="311657">
                <a:tc>
                  <a:txBody>
                    <a:bodyPr/>
                    <a:lstStyle/>
                    <a:p>
                      <a:pPr marL="347980">
                        <a:lnSpc>
                          <a:spcPct val="100000"/>
                        </a:lnSpc>
                        <a:spcBef>
                          <a:spcPts val="590"/>
                        </a:spcBef>
                      </a:pPr>
                      <a:r>
                        <a:rPr dirty="0" sz="1000" spc="-5" b="1">
                          <a:solidFill>
                            <a:srgbClr val="FFFFFF"/>
                          </a:solidFill>
                          <a:latin typeface="Times New Roman"/>
                          <a:cs typeface="Times New Roman"/>
                        </a:rPr>
                        <a:t>Category</a:t>
                      </a:r>
                      <a:endParaRPr sz="1000">
                        <a:latin typeface="Times New Roman"/>
                        <a:cs typeface="Times New Roman"/>
                      </a:endParaRPr>
                    </a:p>
                  </a:txBody>
                  <a:tcPr marL="0" marR="0" marB="0" marT="74930">
                    <a:solidFill>
                      <a:srgbClr val="000000"/>
                    </a:solidFill>
                  </a:tcPr>
                </a:tc>
                <a:tc>
                  <a:txBody>
                    <a:bodyPr/>
                    <a:lstStyle/>
                    <a:p>
                      <a:pPr marL="732790">
                        <a:lnSpc>
                          <a:spcPct val="100000"/>
                        </a:lnSpc>
                        <a:spcBef>
                          <a:spcPts val="590"/>
                        </a:spcBef>
                      </a:pPr>
                      <a:r>
                        <a:rPr dirty="0" sz="1000" spc="-5" b="1">
                          <a:solidFill>
                            <a:srgbClr val="FFFFFF"/>
                          </a:solidFill>
                          <a:latin typeface="Times New Roman"/>
                          <a:cs typeface="Times New Roman"/>
                        </a:rPr>
                        <a:t>Example Questions</a:t>
                      </a:r>
                      <a:endParaRPr sz="1000">
                        <a:latin typeface="Times New Roman"/>
                        <a:cs typeface="Times New Roman"/>
                      </a:endParaRPr>
                    </a:p>
                  </a:txBody>
                  <a:tcPr marL="0" marR="0" marB="0" marT="74930">
                    <a:solidFill>
                      <a:srgbClr val="000000"/>
                    </a:solidFill>
                  </a:tcPr>
                </a:tc>
                <a:tc>
                  <a:txBody>
                    <a:bodyPr/>
                    <a:lstStyle/>
                    <a:p>
                      <a:pPr marL="576580">
                        <a:lnSpc>
                          <a:spcPct val="100000"/>
                        </a:lnSpc>
                        <a:spcBef>
                          <a:spcPts val="590"/>
                        </a:spcBef>
                      </a:pPr>
                      <a:r>
                        <a:rPr dirty="0" sz="1000" spc="-5" b="1">
                          <a:solidFill>
                            <a:srgbClr val="FFFFFF"/>
                          </a:solidFill>
                          <a:latin typeface="Times New Roman"/>
                          <a:cs typeface="Times New Roman"/>
                        </a:rPr>
                        <a:t>Identified Gaps</a:t>
                      </a:r>
                      <a:endParaRPr sz="1000">
                        <a:latin typeface="Times New Roman"/>
                        <a:cs typeface="Times New Roman"/>
                      </a:endParaRPr>
                    </a:p>
                  </a:txBody>
                  <a:tcPr marL="0" marR="0" marB="0" marT="74930">
                    <a:solidFill>
                      <a:srgbClr val="000000"/>
                    </a:solidFill>
                  </a:tcPr>
                </a:tc>
              </a:tr>
              <a:tr h="1126236">
                <a:tc>
                  <a:txBody>
                    <a:bodyPr/>
                    <a:lstStyle/>
                    <a:p>
                      <a:pPr marL="67945" marR="485140">
                        <a:lnSpc>
                          <a:spcPts val="1150"/>
                        </a:lnSpc>
                        <a:spcBef>
                          <a:spcPts val="610"/>
                        </a:spcBef>
                      </a:pPr>
                      <a:r>
                        <a:rPr dirty="0" sz="1000" spc="-5" b="1">
                          <a:latin typeface="Times New Roman"/>
                          <a:cs typeface="Times New Roman"/>
                        </a:rPr>
                        <a:t>Immediate  </a:t>
                      </a:r>
                      <a:r>
                        <a:rPr dirty="0" sz="1000" b="1">
                          <a:latin typeface="Times New Roman"/>
                          <a:cs typeface="Times New Roman"/>
                        </a:rPr>
                        <a:t>d</a:t>
                      </a:r>
                      <a:r>
                        <a:rPr dirty="0" sz="1000" spc="-5" b="1">
                          <a:latin typeface="Times New Roman"/>
                          <a:cs typeface="Times New Roman"/>
                        </a:rPr>
                        <a:t>e</a:t>
                      </a:r>
                      <a:r>
                        <a:rPr dirty="0" sz="1000" b="1">
                          <a:latin typeface="Times New Roman"/>
                          <a:cs typeface="Times New Roman"/>
                        </a:rPr>
                        <a:t>p</a:t>
                      </a:r>
                      <a:r>
                        <a:rPr dirty="0" sz="1000" spc="-5" b="1">
                          <a:latin typeface="Times New Roman"/>
                          <a:cs typeface="Times New Roman"/>
                        </a:rPr>
                        <a:t>l</a:t>
                      </a:r>
                      <a:r>
                        <a:rPr dirty="0" sz="1000" b="1">
                          <a:latin typeface="Times New Roman"/>
                          <a:cs typeface="Times New Roman"/>
                        </a:rPr>
                        <a:t>o</a:t>
                      </a:r>
                      <a:r>
                        <a:rPr dirty="0" sz="1000" spc="-5" b="1">
                          <a:latin typeface="Times New Roman"/>
                          <a:cs typeface="Times New Roman"/>
                        </a:rPr>
                        <a:t>yme</a:t>
                      </a:r>
                      <a:r>
                        <a:rPr dirty="0" sz="1000" spc="-10" b="1">
                          <a:latin typeface="Times New Roman"/>
                          <a:cs typeface="Times New Roman"/>
                        </a:rPr>
                        <a:t>n</a:t>
                      </a:r>
                      <a:r>
                        <a:rPr dirty="0" sz="1000" b="1">
                          <a:latin typeface="Times New Roman"/>
                          <a:cs typeface="Times New Roman"/>
                        </a:rPr>
                        <a:t>t</a:t>
                      </a:r>
                      <a:endParaRPr sz="1000">
                        <a:latin typeface="Times New Roman"/>
                        <a:cs typeface="Times New Roman"/>
                      </a:endParaRPr>
                    </a:p>
                  </a:txBody>
                  <a:tcPr marL="0" marR="0" marB="0" marT="77470">
                    <a:lnL w="6350">
                      <a:solidFill>
                        <a:srgbClr val="666666"/>
                      </a:solidFill>
                      <a:prstDash val="solid"/>
                    </a:lnL>
                    <a:lnR w="6350">
                      <a:solidFill>
                        <a:srgbClr val="666666"/>
                      </a:solidFill>
                      <a:prstDash val="solid"/>
                    </a:lnR>
                    <a:lnB w="6350">
                      <a:solidFill>
                        <a:srgbClr val="666666"/>
                      </a:solidFill>
                      <a:prstDash val="solid"/>
                    </a:lnB>
                    <a:solidFill>
                      <a:srgbClr val="CDCDCD"/>
                    </a:solidFill>
                  </a:tcPr>
                </a:tc>
                <a:tc>
                  <a:txBody>
                    <a:bodyPr/>
                    <a:lstStyle/>
                    <a:p>
                      <a:pPr marL="525145" marR="688975" indent="-228600">
                        <a:lnSpc>
                          <a:spcPts val="1150"/>
                        </a:lnSpc>
                        <a:spcBef>
                          <a:spcPts val="680"/>
                        </a:spcBef>
                        <a:buFont typeface="Symbol"/>
                        <a:buChar char=""/>
                        <a:tabLst>
                          <a:tab pos="525145" algn="l"/>
                          <a:tab pos="525780" algn="l"/>
                        </a:tabLst>
                      </a:pPr>
                      <a:r>
                        <a:rPr dirty="0" sz="1000" spc="-5">
                          <a:latin typeface="Times New Roman"/>
                          <a:cs typeface="Times New Roman"/>
                        </a:rPr>
                        <a:t>How should procurement  requirements be</a:t>
                      </a:r>
                      <a:r>
                        <a:rPr dirty="0" sz="1000" spc="-25">
                          <a:latin typeface="Times New Roman"/>
                          <a:cs typeface="Times New Roman"/>
                        </a:rPr>
                        <a:t> </a:t>
                      </a:r>
                      <a:r>
                        <a:rPr dirty="0" sz="1000" spc="-5">
                          <a:latin typeface="Times New Roman"/>
                          <a:cs typeface="Times New Roman"/>
                        </a:rPr>
                        <a:t>written?</a:t>
                      </a:r>
                      <a:endParaRPr sz="1000">
                        <a:latin typeface="Times New Roman"/>
                        <a:cs typeface="Times New Roman"/>
                      </a:endParaRPr>
                    </a:p>
                    <a:p>
                      <a:pPr marL="525145" marR="301625" indent="-228600">
                        <a:lnSpc>
                          <a:spcPct val="95800"/>
                        </a:lnSpc>
                        <a:spcBef>
                          <a:spcPts val="645"/>
                        </a:spcBef>
                        <a:buFont typeface="Symbol"/>
                        <a:buChar char=""/>
                        <a:tabLst>
                          <a:tab pos="525145" algn="l"/>
                          <a:tab pos="525780" algn="l"/>
                        </a:tabLst>
                      </a:pPr>
                      <a:r>
                        <a:rPr dirty="0" sz="1000" spc="-5">
                          <a:latin typeface="Times New Roman"/>
                          <a:cs typeface="Times New Roman"/>
                        </a:rPr>
                        <a:t>How does </a:t>
                      </a:r>
                      <a:r>
                        <a:rPr dirty="0" sz="1000">
                          <a:latin typeface="Times New Roman"/>
                          <a:cs typeface="Times New Roman"/>
                        </a:rPr>
                        <a:t>a </a:t>
                      </a:r>
                      <a:r>
                        <a:rPr dirty="0" sz="1000" spc="-5">
                          <a:latin typeface="Times New Roman"/>
                          <a:cs typeface="Times New Roman"/>
                        </a:rPr>
                        <a:t>ZTA plan work with  TIC, FISMA, and other  requirements?</a:t>
                      </a:r>
                      <a:endParaRPr sz="1000">
                        <a:latin typeface="Times New Roman"/>
                        <a:cs typeface="Times New Roman"/>
                      </a:endParaRPr>
                    </a:p>
                  </a:txBody>
                  <a:tcPr marL="0" marR="0" marB="0" marT="86360">
                    <a:lnL w="6350">
                      <a:solidFill>
                        <a:srgbClr val="666666"/>
                      </a:solidFill>
                      <a:prstDash val="solid"/>
                    </a:lnL>
                    <a:lnR w="6350">
                      <a:solidFill>
                        <a:srgbClr val="666666"/>
                      </a:solidFill>
                      <a:prstDash val="solid"/>
                    </a:lnR>
                    <a:lnB w="6350">
                      <a:solidFill>
                        <a:srgbClr val="666666"/>
                      </a:solidFill>
                      <a:prstDash val="solid"/>
                    </a:lnB>
                    <a:solidFill>
                      <a:srgbClr val="CDCDCD"/>
                    </a:solidFill>
                  </a:tcPr>
                </a:tc>
                <a:tc>
                  <a:txBody>
                    <a:bodyPr/>
                    <a:lstStyle/>
                    <a:p>
                      <a:pPr marL="525145" marR="95250" indent="-228600">
                        <a:lnSpc>
                          <a:spcPts val="1150"/>
                        </a:lnSpc>
                        <a:spcBef>
                          <a:spcPts val="680"/>
                        </a:spcBef>
                        <a:buFont typeface="Symbol"/>
                        <a:buChar char=""/>
                        <a:tabLst>
                          <a:tab pos="525145" algn="l"/>
                          <a:tab pos="525780" algn="l"/>
                        </a:tabLst>
                      </a:pPr>
                      <a:r>
                        <a:rPr dirty="0" sz="1000" spc="-5">
                          <a:latin typeface="Times New Roman"/>
                          <a:cs typeface="Times New Roman"/>
                        </a:rPr>
                        <a:t>Lack </a:t>
                      </a:r>
                      <a:r>
                        <a:rPr dirty="0" sz="1000">
                          <a:latin typeface="Times New Roman"/>
                          <a:cs typeface="Times New Roman"/>
                        </a:rPr>
                        <a:t>of a </a:t>
                      </a:r>
                      <a:r>
                        <a:rPr dirty="0" sz="1000" spc="-5">
                          <a:latin typeface="Times New Roman"/>
                          <a:cs typeface="Times New Roman"/>
                        </a:rPr>
                        <a:t>common  framework and vocabulary  for ZTA</a:t>
                      </a:r>
                      <a:endParaRPr sz="1000">
                        <a:latin typeface="Times New Roman"/>
                        <a:cs typeface="Times New Roman"/>
                      </a:endParaRPr>
                    </a:p>
                    <a:p>
                      <a:pPr marL="525145" marR="334645" indent="-228600">
                        <a:lnSpc>
                          <a:spcPts val="1150"/>
                        </a:lnSpc>
                        <a:spcBef>
                          <a:spcPts val="675"/>
                        </a:spcBef>
                        <a:buFont typeface="Symbol"/>
                        <a:buChar char=""/>
                        <a:tabLst>
                          <a:tab pos="525145" algn="l"/>
                          <a:tab pos="525780" algn="l"/>
                        </a:tabLst>
                      </a:pPr>
                      <a:r>
                        <a:rPr dirty="0" sz="1000" spc="-5">
                          <a:latin typeface="Times New Roman"/>
                          <a:cs typeface="Times New Roman"/>
                        </a:rPr>
                        <a:t>Perception that ZTA  conflicts with existing  policy</a:t>
                      </a:r>
                      <a:endParaRPr sz="1000">
                        <a:latin typeface="Times New Roman"/>
                        <a:cs typeface="Times New Roman"/>
                      </a:endParaRPr>
                    </a:p>
                  </a:txBody>
                  <a:tcPr marL="0" marR="0" marB="0" marT="86360">
                    <a:lnL w="6350">
                      <a:solidFill>
                        <a:srgbClr val="666666"/>
                      </a:solidFill>
                      <a:prstDash val="solid"/>
                    </a:lnL>
                    <a:lnR w="6350">
                      <a:solidFill>
                        <a:srgbClr val="666666"/>
                      </a:solidFill>
                      <a:prstDash val="solid"/>
                    </a:lnR>
                    <a:lnB w="6350">
                      <a:solidFill>
                        <a:srgbClr val="666666"/>
                      </a:solidFill>
                      <a:prstDash val="solid"/>
                    </a:lnB>
                    <a:solidFill>
                      <a:srgbClr val="CDCDCD"/>
                    </a:solidFill>
                  </a:tcPr>
                </a:tc>
              </a:tr>
              <a:tr h="836676">
                <a:tc>
                  <a:txBody>
                    <a:bodyPr/>
                    <a:lstStyle/>
                    <a:p>
                      <a:pPr marL="67945">
                        <a:lnSpc>
                          <a:spcPct val="100000"/>
                        </a:lnSpc>
                        <a:spcBef>
                          <a:spcPts val="560"/>
                        </a:spcBef>
                      </a:pPr>
                      <a:r>
                        <a:rPr dirty="0" sz="1000" spc="-5" b="1">
                          <a:latin typeface="Times New Roman"/>
                          <a:cs typeface="Times New Roman"/>
                        </a:rPr>
                        <a:t>Systemic</a:t>
                      </a:r>
                      <a:endParaRPr sz="1000">
                        <a:latin typeface="Times New Roman"/>
                        <a:cs typeface="Times New Roman"/>
                      </a:endParaRPr>
                    </a:p>
                  </a:txBody>
                  <a:tcPr marL="0" marR="0" marB="0" marT="7112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tcPr>
                </a:tc>
                <a:tc>
                  <a:txBody>
                    <a:bodyPr/>
                    <a:lstStyle/>
                    <a:p>
                      <a:pPr marL="525145" marR="596900" indent="-228600">
                        <a:lnSpc>
                          <a:spcPts val="1150"/>
                        </a:lnSpc>
                        <a:spcBef>
                          <a:spcPts val="710"/>
                        </a:spcBef>
                        <a:buFont typeface="Symbol"/>
                        <a:buChar char=""/>
                        <a:tabLst>
                          <a:tab pos="525145" algn="l"/>
                          <a:tab pos="525780" algn="l"/>
                        </a:tabLst>
                      </a:pPr>
                      <a:r>
                        <a:rPr dirty="0" sz="1000" spc="-5">
                          <a:latin typeface="Times New Roman"/>
                          <a:cs typeface="Times New Roman"/>
                        </a:rPr>
                        <a:t>How can vendor lock-in </a:t>
                      </a:r>
                      <a:r>
                        <a:rPr dirty="0" sz="1000">
                          <a:latin typeface="Times New Roman"/>
                          <a:cs typeface="Times New Roman"/>
                        </a:rPr>
                        <a:t>be  </a:t>
                      </a:r>
                      <a:r>
                        <a:rPr dirty="0" sz="1000" spc="-5">
                          <a:latin typeface="Times New Roman"/>
                          <a:cs typeface="Times New Roman"/>
                        </a:rPr>
                        <a:t>prevented?</a:t>
                      </a:r>
                      <a:endParaRPr sz="1000">
                        <a:latin typeface="Times New Roman"/>
                        <a:cs typeface="Times New Roman"/>
                      </a:endParaRPr>
                    </a:p>
                    <a:p>
                      <a:pPr marL="525145" marR="104775" indent="-228600">
                        <a:lnSpc>
                          <a:spcPts val="1150"/>
                        </a:lnSpc>
                        <a:spcBef>
                          <a:spcPts val="670"/>
                        </a:spcBef>
                        <a:buFont typeface="Symbol"/>
                        <a:buChar char=""/>
                        <a:tabLst>
                          <a:tab pos="525145" algn="l"/>
                          <a:tab pos="525780" algn="l"/>
                        </a:tabLst>
                      </a:pPr>
                      <a:r>
                        <a:rPr dirty="0" sz="1000" spc="-5">
                          <a:latin typeface="Times New Roman"/>
                          <a:cs typeface="Times New Roman"/>
                        </a:rPr>
                        <a:t>How do different ZTA environments  interact?</a:t>
                      </a:r>
                      <a:endParaRPr sz="1000">
                        <a:latin typeface="Times New Roman"/>
                        <a:cs typeface="Times New Roman"/>
                      </a:endParaRPr>
                    </a:p>
                  </a:txBody>
                  <a:tcPr marL="0" marR="0" marB="0" marT="9017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tcPr>
                </a:tc>
                <a:tc>
                  <a:txBody>
                    <a:bodyPr/>
                    <a:lstStyle/>
                    <a:p>
                      <a:pPr marL="525145" marR="351790" indent="-228600">
                        <a:lnSpc>
                          <a:spcPts val="1150"/>
                        </a:lnSpc>
                        <a:spcBef>
                          <a:spcPts val="710"/>
                        </a:spcBef>
                        <a:buFont typeface="Symbol"/>
                        <a:buChar char=""/>
                        <a:tabLst>
                          <a:tab pos="525145" algn="l"/>
                          <a:tab pos="525780" algn="l"/>
                        </a:tabLst>
                      </a:pPr>
                      <a:r>
                        <a:rPr dirty="0" sz="1000" spc="-5">
                          <a:latin typeface="Times New Roman"/>
                          <a:cs typeface="Times New Roman"/>
                        </a:rPr>
                        <a:t>Too much reliance </a:t>
                      </a:r>
                      <a:r>
                        <a:rPr dirty="0" sz="1000">
                          <a:latin typeface="Times New Roman"/>
                          <a:cs typeface="Times New Roman"/>
                        </a:rPr>
                        <a:t>on  </a:t>
                      </a:r>
                      <a:r>
                        <a:rPr dirty="0" sz="1000" spc="-5">
                          <a:latin typeface="Times New Roman"/>
                          <a:cs typeface="Times New Roman"/>
                        </a:rPr>
                        <a:t>vendor</a:t>
                      </a:r>
                      <a:r>
                        <a:rPr dirty="0" sz="1000" spc="-10">
                          <a:latin typeface="Times New Roman"/>
                          <a:cs typeface="Times New Roman"/>
                        </a:rPr>
                        <a:t> </a:t>
                      </a:r>
                      <a:r>
                        <a:rPr dirty="0" sz="1000" spc="-5">
                          <a:latin typeface="Times New Roman"/>
                          <a:cs typeface="Times New Roman"/>
                        </a:rPr>
                        <a:t>APIs</a:t>
                      </a:r>
                      <a:endParaRPr sz="1000">
                        <a:latin typeface="Times New Roman"/>
                        <a:cs typeface="Times New Roman"/>
                      </a:endParaRPr>
                    </a:p>
                  </a:txBody>
                  <a:tcPr marL="0" marR="0" marB="0" marT="9017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tcPr>
                </a:tc>
              </a:tr>
              <a:tr h="1130045">
                <a:tc>
                  <a:txBody>
                    <a:bodyPr/>
                    <a:lstStyle/>
                    <a:p>
                      <a:pPr marL="67945" marR="340360">
                        <a:lnSpc>
                          <a:spcPts val="1150"/>
                        </a:lnSpc>
                        <a:spcBef>
                          <a:spcPts val="640"/>
                        </a:spcBef>
                      </a:pPr>
                      <a:r>
                        <a:rPr dirty="0" sz="1000" spc="-5" b="1">
                          <a:latin typeface="Times New Roman"/>
                          <a:cs typeface="Times New Roman"/>
                        </a:rPr>
                        <a:t>Areas needing  more</a:t>
                      </a:r>
                      <a:r>
                        <a:rPr dirty="0" sz="1000" spc="-60" b="1">
                          <a:latin typeface="Times New Roman"/>
                          <a:cs typeface="Times New Roman"/>
                        </a:rPr>
                        <a:t> </a:t>
                      </a:r>
                      <a:r>
                        <a:rPr dirty="0" sz="1000" spc="-5" b="1">
                          <a:latin typeface="Times New Roman"/>
                          <a:cs typeface="Times New Roman"/>
                        </a:rPr>
                        <a:t>research</a:t>
                      </a:r>
                      <a:endParaRPr sz="1000">
                        <a:latin typeface="Times New Roman"/>
                        <a:cs typeface="Times New Roman"/>
                      </a:endParaRPr>
                    </a:p>
                  </a:txBody>
                  <a:tcPr marL="0" marR="0" marB="0" marT="8128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solidFill>
                      <a:srgbClr val="CDCDCD"/>
                    </a:solidFill>
                  </a:tcPr>
                </a:tc>
                <a:tc>
                  <a:txBody>
                    <a:bodyPr/>
                    <a:lstStyle/>
                    <a:p>
                      <a:pPr marL="525145" marR="64769" indent="-228600">
                        <a:lnSpc>
                          <a:spcPts val="1150"/>
                        </a:lnSpc>
                        <a:spcBef>
                          <a:spcPts val="710"/>
                        </a:spcBef>
                        <a:buFont typeface="Symbol"/>
                        <a:buChar char=""/>
                        <a:tabLst>
                          <a:tab pos="525145" algn="l"/>
                          <a:tab pos="525780" algn="l"/>
                        </a:tabLst>
                      </a:pPr>
                      <a:r>
                        <a:rPr dirty="0" sz="1000" spc="-5">
                          <a:latin typeface="Times New Roman"/>
                          <a:cs typeface="Times New Roman"/>
                        </a:rPr>
                        <a:t>How will threats evolve in the face </a:t>
                      </a:r>
                      <a:r>
                        <a:rPr dirty="0" sz="1000">
                          <a:latin typeface="Times New Roman"/>
                          <a:cs typeface="Times New Roman"/>
                        </a:rPr>
                        <a:t>of  ZTA?</a:t>
                      </a:r>
                      <a:endParaRPr sz="1000">
                        <a:latin typeface="Times New Roman"/>
                        <a:cs typeface="Times New Roman"/>
                      </a:endParaRPr>
                    </a:p>
                    <a:p>
                      <a:pPr marL="525145" marR="132080" indent="-228600">
                        <a:lnSpc>
                          <a:spcPts val="1150"/>
                        </a:lnSpc>
                        <a:spcBef>
                          <a:spcPts val="675"/>
                        </a:spcBef>
                        <a:buFont typeface="Symbol"/>
                        <a:buChar char=""/>
                        <a:tabLst>
                          <a:tab pos="525145" algn="l"/>
                          <a:tab pos="525780" algn="l"/>
                        </a:tabLst>
                      </a:pPr>
                      <a:r>
                        <a:rPr dirty="0" sz="1000" spc="-5">
                          <a:latin typeface="Times New Roman"/>
                          <a:cs typeface="Times New Roman"/>
                        </a:rPr>
                        <a:t>How will business processes change  in the face of</a:t>
                      </a:r>
                      <a:r>
                        <a:rPr dirty="0" sz="1000">
                          <a:latin typeface="Times New Roman"/>
                          <a:cs typeface="Times New Roman"/>
                        </a:rPr>
                        <a:t> </a:t>
                      </a:r>
                      <a:r>
                        <a:rPr dirty="0" sz="1000" spc="-5">
                          <a:latin typeface="Times New Roman"/>
                          <a:cs typeface="Times New Roman"/>
                        </a:rPr>
                        <a:t>ZTA?</a:t>
                      </a:r>
                      <a:endParaRPr sz="1000">
                        <a:latin typeface="Times New Roman"/>
                        <a:cs typeface="Times New Roman"/>
                      </a:endParaRPr>
                    </a:p>
                  </a:txBody>
                  <a:tcPr marL="0" marR="0" marB="0" marT="9017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solidFill>
                      <a:srgbClr val="CDCDCD"/>
                    </a:solidFill>
                  </a:tcPr>
                </a:tc>
                <a:tc>
                  <a:txBody>
                    <a:bodyPr/>
                    <a:lstStyle/>
                    <a:p>
                      <a:pPr marL="525145" marR="175895" indent="-228600">
                        <a:lnSpc>
                          <a:spcPts val="1150"/>
                        </a:lnSpc>
                        <a:spcBef>
                          <a:spcPts val="710"/>
                        </a:spcBef>
                        <a:buFont typeface="Symbol"/>
                        <a:buChar char=""/>
                        <a:tabLst>
                          <a:tab pos="525145" algn="l"/>
                          <a:tab pos="525780" algn="l"/>
                        </a:tabLst>
                      </a:pPr>
                      <a:r>
                        <a:rPr dirty="0" sz="1000" spc="-5">
                          <a:latin typeface="Times New Roman"/>
                          <a:cs typeface="Times New Roman"/>
                        </a:rPr>
                        <a:t>What </a:t>
                      </a:r>
                      <a:r>
                        <a:rPr dirty="0" sz="1000">
                          <a:latin typeface="Times New Roman"/>
                          <a:cs typeface="Times New Roman"/>
                        </a:rPr>
                        <a:t>a </a:t>
                      </a:r>
                      <a:r>
                        <a:rPr dirty="0" sz="1000" spc="-5">
                          <a:latin typeface="Times New Roman"/>
                          <a:cs typeface="Times New Roman"/>
                        </a:rPr>
                        <a:t>successful  compromise looks like in  an enterprise with </a:t>
                      </a:r>
                      <a:r>
                        <a:rPr dirty="0" sz="1000">
                          <a:latin typeface="Times New Roman"/>
                          <a:cs typeface="Times New Roman"/>
                        </a:rPr>
                        <a:t>a</a:t>
                      </a:r>
                      <a:r>
                        <a:rPr dirty="0" sz="1000" spc="-30">
                          <a:latin typeface="Times New Roman"/>
                          <a:cs typeface="Times New Roman"/>
                        </a:rPr>
                        <a:t> </a:t>
                      </a:r>
                      <a:r>
                        <a:rPr dirty="0" sz="1000" spc="-5">
                          <a:latin typeface="Times New Roman"/>
                          <a:cs typeface="Times New Roman"/>
                        </a:rPr>
                        <a:t>ZTA</a:t>
                      </a:r>
                      <a:endParaRPr sz="1000">
                        <a:latin typeface="Times New Roman"/>
                        <a:cs typeface="Times New Roman"/>
                      </a:endParaRPr>
                    </a:p>
                    <a:p>
                      <a:pPr marL="525145" marR="97790" indent="-228600">
                        <a:lnSpc>
                          <a:spcPts val="1150"/>
                        </a:lnSpc>
                        <a:spcBef>
                          <a:spcPts val="670"/>
                        </a:spcBef>
                        <a:buFont typeface="Symbol"/>
                        <a:buChar char=""/>
                        <a:tabLst>
                          <a:tab pos="525145" algn="l"/>
                          <a:tab pos="525780" algn="l"/>
                        </a:tabLst>
                      </a:pPr>
                      <a:r>
                        <a:rPr dirty="0" sz="1000" spc="-5">
                          <a:latin typeface="Times New Roman"/>
                          <a:cs typeface="Times New Roman"/>
                        </a:rPr>
                        <a:t>Documented end user  experience in an enterprise  with </a:t>
                      </a:r>
                      <a:r>
                        <a:rPr dirty="0" sz="1000">
                          <a:latin typeface="Times New Roman"/>
                          <a:cs typeface="Times New Roman"/>
                        </a:rPr>
                        <a:t>a</a:t>
                      </a:r>
                      <a:r>
                        <a:rPr dirty="0" sz="1000" spc="-5">
                          <a:latin typeface="Times New Roman"/>
                          <a:cs typeface="Times New Roman"/>
                        </a:rPr>
                        <a:t> ZTA</a:t>
                      </a:r>
                      <a:endParaRPr sz="1000">
                        <a:latin typeface="Times New Roman"/>
                        <a:cs typeface="Times New Roman"/>
                      </a:endParaRPr>
                    </a:p>
                  </a:txBody>
                  <a:tcPr marL="0" marR="0" marB="0" marT="90170">
                    <a:lnL w="6350">
                      <a:solidFill>
                        <a:srgbClr val="666666"/>
                      </a:solidFill>
                      <a:prstDash val="solid"/>
                    </a:lnL>
                    <a:lnR w="6350">
                      <a:solidFill>
                        <a:srgbClr val="666666"/>
                      </a:solidFill>
                      <a:prstDash val="solid"/>
                    </a:lnR>
                    <a:lnT w="6350">
                      <a:solidFill>
                        <a:srgbClr val="666666"/>
                      </a:solidFill>
                      <a:prstDash val="solid"/>
                    </a:lnT>
                    <a:lnB w="6350">
                      <a:solidFill>
                        <a:srgbClr val="666666"/>
                      </a:solidFill>
                      <a:prstDash val="solid"/>
                    </a:lnB>
                    <a:solidFill>
                      <a:srgbClr val="CDCDCD"/>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54395" cy="7966709"/>
          </a:xfrm>
          <a:prstGeom prst="rect">
            <a:avLst/>
          </a:prstGeom>
        </p:spPr>
        <p:txBody>
          <a:bodyPr wrap="square" lIns="0" tIns="12065" rIns="0" bIns="0" rtlCol="0" vert="horz">
            <a:spAutoFit/>
          </a:bodyPr>
          <a:lstStyle/>
          <a:p>
            <a:pPr lvl="1" marL="835025" indent="-822960">
              <a:lnSpc>
                <a:spcPct val="100000"/>
              </a:lnSpc>
              <a:spcBef>
                <a:spcPts val="95"/>
              </a:spcBef>
              <a:buAutoNum type="arabicPeriod" startAt="2"/>
              <a:tabLst>
                <a:tab pos="835025" algn="l"/>
                <a:tab pos="835660" algn="l"/>
              </a:tabLst>
            </a:pPr>
            <a:r>
              <a:rPr dirty="0" sz="1100" spc="-5" b="1">
                <a:latin typeface="Arial"/>
                <a:cs typeface="Arial"/>
              </a:rPr>
              <a:t>Gaps that Prevent an Immediate </a:t>
            </a:r>
            <a:r>
              <a:rPr dirty="0" sz="1100" b="1">
                <a:latin typeface="Arial"/>
                <a:cs typeface="Arial"/>
              </a:rPr>
              <a:t>Move </a:t>
            </a:r>
            <a:r>
              <a:rPr dirty="0" sz="1100" spc="-5" b="1">
                <a:latin typeface="Arial"/>
                <a:cs typeface="Arial"/>
              </a:rPr>
              <a:t>to</a:t>
            </a:r>
            <a:r>
              <a:rPr dirty="0" sz="1100" spc="25" b="1">
                <a:latin typeface="Arial"/>
                <a:cs typeface="Arial"/>
              </a:rPr>
              <a:t> </a:t>
            </a:r>
            <a:r>
              <a:rPr dirty="0" sz="1100" spc="-5" b="1">
                <a:latin typeface="Arial"/>
                <a:cs typeface="Arial"/>
              </a:rPr>
              <a:t>ZTA</a:t>
            </a:r>
            <a:endParaRPr sz="1100">
              <a:latin typeface="Arial"/>
              <a:cs typeface="Arial"/>
            </a:endParaRPr>
          </a:p>
          <a:p>
            <a:pPr lvl="1">
              <a:lnSpc>
                <a:spcPct val="100000"/>
              </a:lnSpc>
              <a:spcBef>
                <a:spcPts val="20"/>
              </a:spcBef>
              <a:buFont typeface="Arial"/>
              <a:buAutoNum type="arabicPeriod" startAt="2"/>
            </a:pPr>
            <a:endParaRPr sz="1050">
              <a:latin typeface="Arial"/>
              <a:cs typeface="Arial"/>
            </a:endParaRPr>
          </a:p>
          <a:p>
            <a:pPr marL="12700" marR="24765">
              <a:lnSpc>
                <a:spcPts val="1380"/>
              </a:lnSpc>
            </a:pPr>
            <a:r>
              <a:rPr dirty="0" sz="1200" spc="-5">
                <a:latin typeface="Times New Roman"/>
                <a:cs typeface="Times New Roman"/>
              </a:rPr>
              <a:t>These </a:t>
            </a:r>
            <a:r>
              <a:rPr dirty="0" sz="1200">
                <a:latin typeface="Times New Roman"/>
                <a:cs typeface="Times New Roman"/>
              </a:rPr>
              <a:t>are </a:t>
            </a:r>
            <a:r>
              <a:rPr dirty="0" sz="1200" spc="-5">
                <a:latin typeface="Times New Roman"/>
                <a:cs typeface="Times New Roman"/>
              </a:rPr>
              <a:t>the issues that </a:t>
            </a:r>
            <a:r>
              <a:rPr dirty="0" sz="1200">
                <a:latin typeface="Times New Roman"/>
                <a:cs typeface="Times New Roman"/>
              </a:rPr>
              <a:t>are </a:t>
            </a:r>
            <a:r>
              <a:rPr dirty="0" sz="1200" spc="-5">
                <a:latin typeface="Times New Roman"/>
                <a:cs typeface="Times New Roman"/>
              </a:rPr>
              <a:t>slowing </a:t>
            </a:r>
            <a:r>
              <a:rPr dirty="0" sz="1200">
                <a:latin typeface="Times New Roman"/>
                <a:cs typeface="Times New Roman"/>
              </a:rPr>
              <a:t>adoption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at </a:t>
            </a:r>
            <a:r>
              <a:rPr dirty="0" sz="1200" spc="-5">
                <a:latin typeface="Times New Roman"/>
                <a:cs typeface="Times New Roman"/>
              </a:rPr>
              <a:t>present. These were classified </a:t>
            </a:r>
            <a:r>
              <a:rPr dirty="0" sz="1200">
                <a:latin typeface="Times New Roman"/>
                <a:cs typeface="Times New Roman"/>
              </a:rPr>
              <a:t>as  </a:t>
            </a:r>
            <a:r>
              <a:rPr dirty="0" sz="1200" spc="-5">
                <a:latin typeface="Times New Roman"/>
                <a:cs typeface="Times New Roman"/>
              </a:rPr>
              <a:t>immediate issues, </a:t>
            </a:r>
            <a:r>
              <a:rPr dirty="0" sz="1200">
                <a:latin typeface="Times New Roman"/>
                <a:cs typeface="Times New Roman"/>
              </a:rPr>
              <a:t>and </a:t>
            </a:r>
            <a:r>
              <a:rPr dirty="0" sz="1200" spc="-5">
                <a:latin typeface="Times New Roman"/>
                <a:cs typeface="Times New Roman"/>
              </a:rPr>
              <a:t>no </a:t>
            </a:r>
            <a:r>
              <a:rPr dirty="0" sz="1200">
                <a:latin typeface="Times New Roman"/>
                <a:cs typeface="Times New Roman"/>
              </a:rPr>
              <a:t>thought of future </a:t>
            </a:r>
            <a:r>
              <a:rPr dirty="0" sz="1200" spc="-5">
                <a:latin typeface="Times New Roman"/>
                <a:cs typeface="Times New Roman"/>
              </a:rPr>
              <a:t>maintenance or migration was considered </a:t>
            </a:r>
            <a:r>
              <a:rPr dirty="0" sz="1200">
                <a:latin typeface="Times New Roman"/>
                <a:cs typeface="Times New Roman"/>
              </a:rPr>
              <a:t>for </a:t>
            </a:r>
            <a:r>
              <a:rPr dirty="0" sz="1200" spc="-5">
                <a:latin typeface="Times New Roman"/>
                <a:cs typeface="Times New Roman"/>
              </a:rPr>
              <a:t>this  category. </a:t>
            </a:r>
            <a:r>
              <a:rPr dirty="0" sz="1200">
                <a:latin typeface="Times New Roman"/>
                <a:cs typeface="Times New Roman"/>
              </a:rPr>
              <a:t>A </a:t>
            </a:r>
            <a:r>
              <a:rPr dirty="0" sz="1200" spc="-5">
                <a:latin typeface="Times New Roman"/>
                <a:cs typeface="Times New Roman"/>
              </a:rPr>
              <a:t>forward-thinking enterprise may </a:t>
            </a:r>
            <a:r>
              <a:rPr dirty="0" sz="1200">
                <a:latin typeface="Times New Roman"/>
                <a:cs typeface="Times New Roman"/>
              </a:rPr>
              <a:t>also consider the </a:t>
            </a:r>
            <a:r>
              <a:rPr dirty="0" sz="1200" spc="-5">
                <a:latin typeface="Times New Roman"/>
                <a:cs typeface="Times New Roman"/>
              </a:rPr>
              <a:t>maintenance category to </a:t>
            </a:r>
            <a:r>
              <a:rPr dirty="0" sz="1200">
                <a:latin typeface="Times New Roman"/>
                <a:cs typeface="Times New Roman"/>
              </a:rPr>
              <a:t>be of  </a:t>
            </a:r>
            <a:r>
              <a:rPr dirty="0" sz="1200" spc="-5">
                <a:latin typeface="Times New Roman"/>
                <a:cs typeface="Times New Roman"/>
              </a:rPr>
              <a:t>immediate concern </a:t>
            </a:r>
            <a:r>
              <a:rPr dirty="0" sz="1200">
                <a:latin typeface="Times New Roman"/>
                <a:cs typeface="Times New Roman"/>
              </a:rPr>
              <a:t>in </a:t>
            </a:r>
            <a:r>
              <a:rPr dirty="0" sz="1200" spc="-5">
                <a:latin typeface="Times New Roman"/>
                <a:cs typeface="Times New Roman"/>
              </a:rPr>
              <a:t>preventing </a:t>
            </a:r>
            <a:r>
              <a:rPr dirty="0" sz="1200">
                <a:latin typeface="Times New Roman"/>
                <a:cs typeface="Times New Roman"/>
              </a:rPr>
              <a:t>the </a:t>
            </a:r>
            <a:r>
              <a:rPr dirty="0" sz="1200" spc="-5">
                <a:latin typeface="Times New Roman"/>
                <a:cs typeface="Times New Roman"/>
              </a:rPr>
              <a:t>initial deployment of ZTA </a:t>
            </a:r>
            <a:r>
              <a:rPr dirty="0" sz="1200">
                <a:latin typeface="Times New Roman"/>
                <a:cs typeface="Times New Roman"/>
              </a:rPr>
              <a:t>components, but </a:t>
            </a:r>
            <a:r>
              <a:rPr dirty="0" sz="1200" spc="-5">
                <a:latin typeface="Times New Roman"/>
                <a:cs typeface="Times New Roman"/>
              </a:rPr>
              <a:t>these </a:t>
            </a:r>
            <a:r>
              <a:rPr dirty="0" sz="1200">
                <a:latin typeface="Times New Roman"/>
                <a:cs typeface="Times New Roman"/>
              </a:rPr>
              <a:t>issues are  </a:t>
            </a:r>
            <a:r>
              <a:rPr dirty="0" sz="1200" spc="-5">
                <a:latin typeface="Times New Roman"/>
                <a:cs typeface="Times New Roman"/>
              </a:rPr>
              <a:t>considered </a:t>
            </a:r>
            <a:r>
              <a:rPr dirty="0" sz="1200">
                <a:latin typeface="Times New Roman"/>
                <a:cs typeface="Times New Roman"/>
              </a:rPr>
              <a:t>a </a:t>
            </a:r>
            <a:r>
              <a:rPr dirty="0" sz="1200" spc="-5">
                <a:latin typeface="Times New Roman"/>
                <a:cs typeface="Times New Roman"/>
              </a:rPr>
              <a:t>separate category </a:t>
            </a:r>
            <a:r>
              <a:rPr dirty="0" sz="1200">
                <a:latin typeface="Times New Roman"/>
                <a:cs typeface="Times New Roman"/>
              </a:rPr>
              <a:t>for </a:t>
            </a:r>
            <a:r>
              <a:rPr dirty="0" sz="1200" spc="-5">
                <a:latin typeface="Times New Roman"/>
                <a:cs typeface="Times New Roman"/>
              </a:rPr>
              <a:t>this</a:t>
            </a:r>
            <a:r>
              <a:rPr dirty="0" sz="1200" spc="5">
                <a:latin typeface="Times New Roman"/>
                <a:cs typeface="Times New Roman"/>
              </a:rPr>
              <a:t> </a:t>
            </a:r>
            <a:r>
              <a:rPr dirty="0" sz="1200" spc="-5">
                <a:latin typeface="Times New Roman"/>
                <a:cs typeface="Times New Roman"/>
              </a:rPr>
              <a:t>analysis.</a:t>
            </a:r>
            <a:endParaRPr sz="1200">
              <a:latin typeface="Times New Roman"/>
              <a:cs typeface="Times New Roman"/>
            </a:endParaRPr>
          </a:p>
          <a:p>
            <a:pPr lvl="2" marL="583565" indent="-571500">
              <a:lnSpc>
                <a:spcPct val="100000"/>
              </a:lnSpc>
              <a:spcBef>
                <a:spcPts val="1115"/>
              </a:spcBef>
              <a:buAutoNum type="arabicPeriod"/>
              <a:tabLst>
                <a:tab pos="583565" algn="l"/>
                <a:tab pos="584200" algn="l"/>
              </a:tabLst>
            </a:pPr>
            <a:r>
              <a:rPr dirty="0" sz="1100" spc="-5" b="1">
                <a:latin typeface="Arial"/>
                <a:cs typeface="Arial"/>
              </a:rPr>
              <a:t>Lack of Common Terms for </a:t>
            </a:r>
            <a:r>
              <a:rPr dirty="0" sz="1100" b="1">
                <a:latin typeface="Arial"/>
                <a:cs typeface="Arial"/>
              </a:rPr>
              <a:t>ZTA </a:t>
            </a:r>
            <a:r>
              <a:rPr dirty="0" sz="1100" spc="-5" b="1">
                <a:latin typeface="Arial"/>
                <a:cs typeface="Arial"/>
              </a:rPr>
              <a:t>Design, Planning, and</a:t>
            </a:r>
            <a:r>
              <a:rPr dirty="0" sz="1100" spc="35" b="1">
                <a:latin typeface="Arial"/>
                <a:cs typeface="Arial"/>
              </a:rPr>
              <a:t> </a:t>
            </a:r>
            <a:r>
              <a:rPr dirty="0" sz="1100" spc="-5" b="1">
                <a:latin typeface="Arial"/>
                <a:cs typeface="Arial"/>
              </a:rPr>
              <a:t>Procurement</a:t>
            </a:r>
            <a:endParaRPr sz="1100">
              <a:latin typeface="Arial"/>
              <a:cs typeface="Arial"/>
            </a:endParaRPr>
          </a:p>
          <a:p>
            <a:pPr lvl="2">
              <a:lnSpc>
                <a:spcPct val="100000"/>
              </a:lnSpc>
              <a:spcBef>
                <a:spcPts val="25"/>
              </a:spcBef>
              <a:buFont typeface="Arial"/>
              <a:buAutoNum type="arabicPeriod"/>
            </a:pPr>
            <a:endParaRPr sz="1050">
              <a:latin typeface="Arial"/>
              <a:cs typeface="Arial"/>
            </a:endParaRPr>
          </a:p>
          <a:p>
            <a:pPr marL="12700" marR="75565">
              <a:lnSpc>
                <a:spcPts val="1380"/>
              </a:lnSpc>
            </a:pPr>
            <a:r>
              <a:rPr dirty="0" sz="1200" spc="-5">
                <a:latin typeface="Times New Roman"/>
                <a:cs typeface="Times New Roman"/>
              </a:rPr>
              <a:t>Zero trust </a:t>
            </a:r>
            <a:r>
              <a:rPr dirty="0" sz="1200">
                <a:latin typeface="Times New Roman"/>
                <a:cs typeface="Times New Roman"/>
              </a:rPr>
              <a:t>as a </a:t>
            </a:r>
            <a:r>
              <a:rPr dirty="0" sz="1200" spc="-5">
                <a:latin typeface="Times New Roman"/>
                <a:cs typeface="Times New Roman"/>
              </a:rPr>
              <a:t>strategy for </a:t>
            </a:r>
            <a:r>
              <a:rPr dirty="0" sz="1200">
                <a:latin typeface="Times New Roman"/>
                <a:cs typeface="Times New Roman"/>
              </a:rPr>
              <a:t>the </a:t>
            </a:r>
            <a:r>
              <a:rPr dirty="0" sz="1200" spc="-5">
                <a:latin typeface="Times New Roman"/>
                <a:cs typeface="Times New Roman"/>
              </a:rPr>
              <a:t>design </a:t>
            </a:r>
            <a:r>
              <a:rPr dirty="0" sz="1200">
                <a:latin typeface="Times New Roman"/>
                <a:cs typeface="Times New Roman"/>
              </a:rPr>
              <a:t>and </a:t>
            </a:r>
            <a:r>
              <a:rPr dirty="0" sz="1200" spc="-5">
                <a:latin typeface="Times New Roman"/>
                <a:cs typeface="Times New Roman"/>
              </a:rPr>
              <a:t>deployment of enterprise infrastructure </a:t>
            </a:r>
            <a:r>
              <a:rPr dirty="0" sz="1200">
                <a:latin typeface="Times New Roman"/>
                <a:cs typeface="Times New Roman"/>
              </a:rPr>
              <a:t>is </a:t>
            </a:r>
            <a:r>
              <a:rPr dirty="0" sz="1200" spc="-5">
                <a:latin typeface="Times New Roman"/>
                <a:cs typeface="Times New Roman"/>
              </a:rPr>
              <a:t>still </a:t>
            </a:r>
            <a:r>
              <a:rPr dirty="0" sz="1200">
                <a:latin typeface="Times New Roman"/>
                <a:cs typeface="Times New Roman"/>
              </a:rPr>
              <a:t>a  </a:t>
            </a:r>
            <a:r>
              <a:rPr dirty="0" sz="1200" spc="-5">
                <a:latin typeface="Times New Roman"/>
                <a:cs typeface="Times New Roman"/>
              </a:rPr>
              <a:t>forming concept. Industry </a:t>
            </a:r>
            <a:r>
              <a:rPr dirty="0" sz="1200">
                <a:latin typeface="Times New Roman"/>
                <a:cs typeface="Times New Roman"/>
              </a:rPr>
              <a:t>has not </a:t>
            </a:r>
            <a:r>
              <a:rPr dirty="0" sz="1200" spc="-5">
                <a:latin typeface="Times New Roman"/>
                <a:cs typeface="Times New Roman"/>
              </a:rPr>
              <a:t>yet coalesced around </a:t>
            </a:r>
            <a:r>
              <a:rPr dirty="0" sz="1200">
                <a:latin typeface="Times New Roman"/>
                <a:cs typeface="Times New Roman"/>
              </a:rPr>
              <a:t>a </a:t>
            </a:r>
            <a:r>
              <a:rPr dirty="0" sz="1200" spc="-5">
                <a:latin typeface="Times New Roman"/>
                <a:cs typeface="Times New Roman"/>
              </a:rPr>
              <a:t>single set </a:t>
            </a:r>
            <a:r>
              <a:rPr dirty="0" sz="1200">
                <a:latin typeface="Times New Roman"/>
                <a:cs typeface="Times New Roman"/>
              </a:rPr>
              <a:t>of </a:t>
            </a:r>
            <a:r>
              <a:rPr dirty="0" sz="1200" spc="-5">
                <a:latin typeface="Times New Roman"/>
                <a:cs typeface="Times New Roman"/>
              </a:rPr>
              <a:t>terms </a:t>
            </a:r>
            <a:r>
              <a:rPr dirty="0" sz="1200">
                <a:latin typeface="Times New Roman"/>
                <a:cs typeface="Times New Roman"/>
              </a:rPr>
              <a:t>or </a:t>
            </a:r>
            <a:r>
              <a:rPr dirty="0" sz="1200" spc="-5">
                <a:latin typeface="Times New Roman"/>
                <a:cs typeface="Times New Roman"/>
              </a:rPr>
              <a:t>concepts </a:t>
            </a:r>
            <a:r>
              <a:rPr dirty="0" sz="1200">
                <a:latin typeface="Times New Roman"/>
                <a:cs typeface="Times New Roman"/>
              </a:rPr>
              <a:t>to  </a:t>
            </a:r>
            <a:r>
              <a:rPr dirty="0" sz="1200" spc="-5">
                <a:latin typeface="Times New Roman"/>
                <a:cs typeface="Times New Roman"/>
              </a:rPr>
              <a:t>describe ZTA </a:t>
            </a:r>
            <a:r>
              <a:rPr dirty="0" sz="1200">
                <a:latin typeface="Times New Roman"/>
                <a:cs typeface="Times New Roman"/>
              </a:rPr>
              <a:t>components and </a:t>
            </a:r>
            <a:r>
              <a:rPr dirty="0" sz="1200" spc="-5">
                <a:latin typeface="Times New Roman"/>
                <a:cs typeface="Times New Roman"/>
              </a:rPr>
              <a:t>operations. This </a:t>
            </a:r>
            <a:r>
              <a:rPr dirty="0" sz="1200">
                <a:latin typeface="Times New Roman"/>
                <a:cs typeface="Times New Roman"/>
              </a:rPr>
              <a:t>makes it </a:t>
            </a:r>
            <a:r>
              <a:rPr dirty="0" sz="1200" spc="-5">
                <a:latin typeface="Times New Roman"/>
                <a:cs typeface="Times New Roman"/>
              </a:rPr>
              <a:t>difficult </a:t>
            </a:r>
            <a:r>
              <a:rPr dirty="0" sz="1200">
                <a:latin typeface="Times New Roman"/>
                <a:cs typeface="Times New Roman"/>
              </a:rPr>
              <a:t>for </a:t>
            </a:r>
            <a:r>
              <a:rPr dirty="0" sz="1200" spc="-5">
                <a:latin typeface="Times New Roman"/>
                <a:cs typeface="Times New Roman"/>
              </a:rPr>
              <a:t>organizations (e.g., federal  agencies) </a:t>
            </a:r>
            <a:r>
              <a:rPr dirty="0" sz="1200">
                <a:latin typeface="Times New Roman"/>
                <a:cs typeface="Times New Roman"/>
              </a:rPr>
              <a:t>to develop </a:t>
            </a:r>
            <a:r>
              <a:rPr dirty="0" sz="1200" spc="-5">
                <a:latin typeface="Times New Roman"/>
                <a:cs typeface="Times New Roman"/>
              </a:rPr>
              <a:t>coherent requirements </a:t>
            </a:r>
            <a:r>
              <a:rPr dirty="0" sz="1200">
                <a:latin typeface="Times New Roman"/>
                <a:cs typeface="Times New Roman"/>
              </a:rPr>
              <a:t>and </a:t>
            </a:r>
            <a:r>
              <a:rPr dirty="0" sz="1200" spc="-5">
                <a:latin typeface="Times New Roman"/>
                <a:cs typeface="Times New Roman"/>
              </a:rPr>
              <a:t>policies for designing zero </a:t>
            </a:r>
            <a:r>
              <a:rPr dirty="0" sz="1200">
                <a:latin typeface="Times New Roman"/>
                <a:cs typeface="Times New Roman"/>
              </a:rPr>
              <a:t>trust </a:t>
            </a:r>
            <a:r>
              <a:rPr dirty="0" sz="1200" spc="-5">
                <a:latin typeface="Times New Roman"/>
                <a:cs typeface="Times New Roman"/>
              </a:rPr>
              <a:t>enterprise  infrastructure </a:t>
            </a:r>
            <a:r>
              <a:rPr dirty="0" sz="1200">
                <a:latin typeface="Times New Roman"/>
                <a:cs typeface="Times New Roman"/>
              </a:rPr>
              <a:t>and </a:t>
            </a:r>
            <a:r>
              <a:rPr dirty="0" sz="1200" spc="-5">
                <a:latin typeface="Times New Roman"/>
                <a:cs typeface="Times New Roman"/>
              </a:rPr>
              <a:t>procuring</a:t>
            </a:r>
            <a:r>
              <a:rPr dirty="0" sz="1200" spc="5">
                <a:latin typeface="Times New Roman"/>
                <a:cs typeface="Times New Roman"/>
              </a:rPr>
              <a:t> </a:t>
            </a:r>
            <a:r>
              <a:rPr dirty="0" sz="1200" spc="-5">
                <a:latin typeface="Times New Roman"/>
                <a:cs typeface="Times New Roman"/>
              </a:rPr>
              <a:t>components.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43815">
              <a:lnSpc>
                <a:spcPts val="1380"/>
              </a:lnSpc>
            </a:pPr>
            <a:r>
              <a:rPr dirty="0" sz="1200" spc="-5">
                <a:latin typeface="Times New Roman"/>
                <a:cs typeface="Times New Roman"/>
              </a:rPr>
              <a:t>The driver for Sections </a:t>
            </a:r>
            <a:r>
              <a:rPr dirty="0" sz="1200">
                <a:latin typeface="Times New Roman"/>
                <a:cs typeface="Times New Roman"/>
                <a:hlinkClick r:id="rId2" action="ppaction://hlinksldjump"/>
              </a:rPr>
              <a:t>2.1</a:t>
            </a:r>
            <a:r>
              <a:rPr dirty="0" sz="1200">
                <a:latin typeface="Times New Roman"/>
                <a:cs typeface="Times New Roman"/>
              </a:rPr>
              <a:t> and </a:t>
            </a:r>
            <a:r>
              <a:rPr dirty="0" sz="1200">
                <a:latin typeface="Times New Roman"/>
                <a:cs typeface="Times New Roman"/>
                <a:hlinkClick r:id="rId3" action="ppaction://hlinksldjump"/>
              </a:rPr>
              <a:t>3.1</a:t>
            </a:r>
            <a:r>
              <a:rPr dirty="0" sz="1200">
                <a:latin typeface="Times New Roman"/>
                <a:cs typeface="Times New Roman"/>
              </a:rPr>
              <a:t> </a:t>
            </a:r>
            <a:r>
              <a:rPr dirty="0" sz="1200" spc="-5">
                <a:latin typeface="Times New Roman"/>
                <a:cs typeface="Times New Roman"/>
              </a:rPr>
              <a:t>is </a:t>
            </a:r>
            <a:r>
              <a:rPr dirty="0" sz="1200">
                <a:latin typeface="Times New Roman"/>
                <a:cs typeface="Times New Roman"/>
              </a:rPr>
              <a:t>an </a:t>
            </a:r>
            <a:r>
              <a:rPr dirty="0" sz="1200" spc="-5">
                <a:latin typeface="Times New Roman"/>
                <a:cs typeface="Times New Roman"/>
              </a:rPr>
              <a:t>initial attempt </a:t>
            </a:r>
            <a:r>
              <a:rPr dirty="0" sz="1200">
                <a:latin typeface="Times New Roman"/>
                <a:cs typeface="Times New Roman"/>
              </a:rPr>
              <a:t>to </a:t>
            </a:r>
            <a:r>
              <a:rPr dirty="0" sz="1200" spc="-5">
                <a:latin typeface="Times New Roman"/>
                <a:cs typeface="Times New Roman"/>
              </a:rPr>
              <a:t>form </a:t>
            </a:r>
            <a:r>
              <a:rPr dirty="0" sz="1200">
                <a:latin typeface="Times New Roman"/>
                <a:cs typeface="Times New Roman"/>
              </a:rPr>
              <a:t>a </a:t>
            </a:r>
            <a:r>
              <a:rPr dirty="0" sz="1200" spc="-5">
                <a:latin typeface="Times New Roman"/>
                <a:cs typeface="Times New Roman"/>
              </a:rPr>
              <a:t>neutral </a:t>
            </a:r>
            <a:r>
              <a:rPr dirty="0" sz="1200">
                <a:latin typeface="Times New Roman"/>
                <a:cs typeface="Times New Roman"/>
              </a:rPr>
              <a:t>base of </a:t>
            </a:r>
            <a:r>
              <a:rPr dirty="0" sz="1200" spc="-5">
                <a:latin typeface="Times New Roman"/>
                <a:cs typeface="Times New Roman"/>
              </a:rPr>
              <a:t>terms and  </a:t>
            </a:r>
            <a:r>
              <a:rPr dirty="0" sz="1200">
                <a:latin typeface="Times New Roman"/>
                <a:cs typeface="Times New Roman"/>
              </a:rPr>
              <a:t>concepts to </a:t>
            </a:r>
            <a:r>
              <a:rPr dirty="0" sz="1200" spc="-5">
                <a:latin typeface="Times New Roman"/>
                <a:cs typeface="Times New Roman"/>
              </a:rPr>
              <a:t>describe ZTA. The abstract ZTA </a:t>
            </a:r>
            <a:r>
              <a:rPr dirty="0" sz="1200">
                <a:latin typeface="Times New Roman"/>
                <a:cs typeface="Times New Roman"/>
              </a:rPr>
              <a:t>components </a:t>
            </a:r>
            <a:r>
              <a:rPr dirty="0" sz="1200" spc="-5">
                <a:latin typeface="Times New Roman"/>
                <a:cs typeface="Times New Roman"/>
              </a:rPr>
              <a:t>and deployment models were  </a:t>
            </a:r>
            <a:r>
              <a:rPr dirty="0" sz="1200">
                <a:latin typeface="Times New Roman"/>
                <a:cs typeface="Times New Roman"/>
              </a:rPr>
              <a:t>developed </a:t>
            </a:r>
            <a:r>
              <a:rPr dirty="0" sz="1200" spc="-5">
                <a:latin typeface="Times New Roman"/>
                <a:cs typeface="Times New Roman"/>
              </a:rPr>
              <a:t>to </a:t>
            </a:r>
            <a:r>
              <a:rPr dirty="0" sz="1200">
                <a:latin typeface="Times New Roman"/>
                <a:cs typeface="Times New Roman"/>
              </a:rPr>
              <a:t>serve as </a:t>
            </a:r>
            <a:r>
              <a:rPr dirty="0" sz="1200" spc="-5">
                <a:latin typeface="Times New Roman"/>
                <a:cs typeface="Times New Roman"/>
              </a:rPr>
              <a:t>basic terms and ways </a:t>
            </a:r>
            <a:r>
              <a:rPr dirty="0" sz="1200">
                <a:latin typeface="Times New Roman"/>
                <a:cs typeface="Times New Roman"/>
              </a:rPr>
              <a:t>to </a:t>
            </a:r>
            <a:r>
              <a:rPr dirty="0" sz="1200" spc="-5">
                <a:latin typeface="Times New Roman"/>
                <a:cs typeface="Times New Roman"/>
              </a:rPr>
              <a:t>think </a:t>
            </a:r>
            <a:r>
              <a:rPr dirty="0" sz="1200">
                <a:latin typeface="Times New Roman"/>
                <a:cs typeface="Times New Roman"/>
              </a:rPr>
              <a:t>about </a:t>
            </a:r>
            <a:r>
              <a:rPr dirty="0" sz="1200" spc="-5">
                <a:latin typeface="Times New Roman"/>
                <a:cs typeface="Times New Roman"/>
              </a:rPr>
              <a:t>ZTA. The </a:t>
            </a:r>
            <a:r>
              <a:rPr dirty="0" sz="1200">
                <a:latin typeface="Times New Roman"/>
                <a:cs typeface="Times New Roman"/>
              </a:rPr>
              <a:t>goal is to </a:t>
            </a:r>
            <a:r>
              <a:rPr dirty="0" sz="1200" spc="-5">
                <a:latin typeface="Times New Roman"/>
                <a:cs typeface="Times New Roman"/>
              </a:rPr>
              <a:t>provide </a:t>
            </a:r>
            <a:r>
              <a:rPr dirty="0" sz="1200">
                <a:latin typeface="Times New Roman"/>
                <a:cs typeface="Times New Roman"/>
              </a:rPr>
              <a:t>a  common </a:t>
            </a:r>
            <a:r>
              <a:rPr dirty="0" sz="1200" spc="-5">
                <a:latin typeface="Times New Roman"/>
                <a:cs typeface="Times New Roman"/>
              </a:rPr>
              <a:t>way </a:t>
            </a:r>
            <a:r>
              <a:rPr dirty="0" sz="1200">
                <a:latin typeface="Times New Roman"/>
                <a:cs typeface="Times New Roman"/>
              </a:rPr>
              <a:t>to </a:t>
            </a:r>
            <a:r>
              <a:rPr dirty="0" sz="1200" spc="-5">
                <a:latin typeface="Times New Roman"/>
                <a:cs typeface="Times New Roman"/>
              </a:rPr>
              <a:t>view, model, </a:t>
            </a:r>
            <a:r>
              <a:rPr dirty="0" sz="1200">
                <a:latin typeface="Times New Roman"/>
                <a:cs typeface="Times New Roman"/>
              </a:rPr>
              <a:t>and </a:t>
            </a:r>
            <a:r>
              <a:rPr dirty="0" sz="1200" spc="-5">
                <a:latin typeface="Times New Roman"/>
                <a:cs typeface="Times New Roman"/>
              </a:rPr>
              <a:t>discuss ZTA </a:t>
            </a:r>
            <a:r>
              <a:rPr dirty="0" sz="1200">
                <a:latin typeface="Times New Roman"/>
                <a:cs typeface="Times New Roman"/>
              </a:rPr>
              <a:t>solutions </a:t>
            </a:r>
            <a:r>
              <a:rPr dirty="0" sz="1200" spc="-5">
                <a:latin typeface="Times New Roman"/>
                <a:cs typeface="Times New Roman"/>
              </a:rPr>
              <a:t>when developing enterprise  requirements </a:t>
            </a:r>
            <a:r>
              <a:rPr dirty="0" sz="1200">
                <a:latin typeface="Times New Roman"/>
                <a:cs typeface="Times New Roman"/>
              </a:rPr>
              <a:t>and </a:t>
            </a:r>
            <a:r>
              <a:rPr dirty="0" sz="1200" spc="-5">
                <a:latin typeface="Times New Roman"/>
                <a:cs typeface="Times New Roman"/>
              </a:rPr>
              <a:t>performing market </a:t>
            </a:r>
            <a:r>
              <a:rPr dirty="0" sz="1200">
                <a:latin typeface="Times New Roman"/>
                <a:cs typeface="Times New Roman"/>
              </a:rPr>
              <a:t>surveys. </a:t>
            </a:r>
            <a:r>
              <a:rPr dirty="0" sz="1200" spc="-5">
                <a:latin typeface="Times New Roman"/>
                <a:cs typeface="Times New Roman"/>
              </a:rPr>
              <a:t>The </a:t>
            </a:r>
            <a:r>
              <a:rPr dirty="0" sz="1200">
                <a:latin typeface="Times New Roman"/>
                <a:cs typeface="Times New Roman"/>
              </a:rPr>
              <a:t>above </a:t>
            </a:r>
            <a:r>
              <a:rPr dirty="0" sz="1200" spc="-5">
                <a:latin typeface="Times New Roman"/>
                <a:cs typeface="Times New Roman"/>
              </a:rPr>
              <a:t>sections </a:t>
            </a:r>
            <a:r>
              <a:rPr dirty="0" sz="1200">
                <a:latin typeface="Times New Roman"/>
                <a:cs typeface="Times New Roman"/>
              </a:rPr>
              <a:t>may </a:t>
            </a:r>
            <a:r>
              <a:rPr dirty="0" sz="1200" spc="-5">
                <a:latin typeface="Times New Roman"/>
                <a:cs typeface="Times New Roman"/>
              </a:rPr>
              <a:t>prove </a:t>
            </a:r>
            <a:r>
              <a:rPr dirty="0" sz="1200">
                <a:latin typeface="Times New Roman"/>
                <a:cs typeface="Times New Roman"/>
              </a:rPr>
              <a:t>to be </a:t>
            </a:r>
            <a:r>
              <a:rPr dirty="0" sz="1200" spc="-5">
                <a:latin typeface="Times New Roman"/>
                <a:cs typeface="Times New Roman"/>
              </a:rPr>
              <a:t>incomplete </a:t>
            </a:r>
            <a:r>
              <a:rPr dirty="0" sz="1200">
                <a:latin typeface="Times New Roman"/>
                <a:cs typeface="Times New Roman"/>
              </a:rPr>
              <a:t>as  more </a:t>
            </a:r>
            <a:r>
              <a:rPr dirty="0" sz="1200" spc="-5">
                <a:latin typeface="Times New Roman"/>
                <a:cs typeface="Times New Roman"/>
              </a:rPr>
              <a:t>experience </a:t>
            </a:r>
            <a:r>
              <a:rPr dirty="0" sz="1200">
                <a:latin typeface="Times New Roman"/>
                <a:cs typeface="Times New Roman"/>
              </a:rPr>
              <a:t>is </a:t>
            </a:r>
            <a:r>
              <a:rPr dirty="0" sz="1200" spc="-5">
                <a:latin typeface="Times New Roman"/>
                <a:cs typeface="Times New Roman"/>
              </a:rPr>
              <a:t>gained with ZTA </a:t>
            </a:r>
            <a:r>
              <a:rPr dirty="0" sz="1200">
                <a:latin typeface="Times New Roman"/>
                <a:cs typeface="Times New Roman"/>
              </a:rPr>
              <a:t>in </a:t>
            </a:r>
            <a:r>
              <a:rPr dirty="0" sz="1200" spc="-5">
                <a:latin typeface="Times New Roman"/>
                <a:cs typeface="Times New Roman"/>
              </a:rPr>
              <a:t>federal agencies, but </a:t>
            </a:r>
            <a:r>
              <a:rPr dirty="0" sz="1200">
                <a:latin typeface="Times New Roman"/>
                <a:cs typeface="Times New Roman"/>
              </a:rPr>
              <a:t>they </a:t>
            </a:r>
            <a:r>
              <a:rPr dirty="0" sz="1200" spc="-5">
                <a:latin typeface="Times New Roman"/>
                <a:cs typeface="Times New Roman"/>
              </a:rPr>
              <a:t>currently serve </a:t>
            </a:r>
            <a:r>
              <a:rPr dirty="0" sz="1200">
                <a:latin typeface="Times New Roman"/>
                <a:cs typeface="Times New Roman"/>
              </a:rPr>
              <a:t>as a base </a:t>
            </a:r>
            <a:r>
              <a:rPr dirty="0" sz="1200" spc="-5">
                <a:latin typeface="Times New Roman"/>
                <a:cs typeface="Times New Roman"/>
              </a:rPr>
              <a:t>for </a:t>
            </a:r>
            <a:r>
              <a:rPr dirty="0" sz="1200">
                <a:latin typeface="Times New Roman"/>
                <a:cs typeface="Times New Roman"/>
              </a:rPr>
              <a:t>a  common </a:t>
            </a:r>
            <a:r>
              <a:rPr dirty="0" sz="1200" spc="-5">
                <a:latin typeface="Times New Roman"/>
                <a:cs typeface="Times New Roman"/>
              </a:rPr>
              <a:t>conceptual framework.</a:t>
            </a:r>
            <a:endParaRPr sz="1200">
              <a:latin typeface="Times New Roman"/>
              <a:cs typeface="Times New Roman"/>
            </a:endParaRPr>
          </a:p>
          <a:p>
            <a:pPr lvl="2" marL="583565" indent="-571500">
              <a:lnSpc>
                <a:spcPct val="100000"/>
              </a:lnSpc>
              <a:spcBef>
                <a:spcPts val="1115"/>
              </a:spcBef>
              <a:buAutoNum type="arabicPeriod" startAt="2"/>
              <a:tabLst>
                <a:tab pos="583565" algn="l"/>
                <a:tab pos="584200" algn="l"/>
              </a:tabLst>
            </a:pPr>
            <a:r>
              <a:rPr dirty="0" sz="1100" spc="-5" b="1">
                <a:latin typeface="Arial"/>
                <a:cs typeface="Arial"/>
              </a:rPr>
              <a:t>Perception that </a:t>
            </a:r>
            <a:r>
              <a:rPr dirty="0" sz="1100" b="1">
                <a:latin typeface="Arial"/>
                <a:cs typeface="Arial"/>
              </a:rPr>
              <a:t>ZTA </a:t>
            </a:r>
            <a:r>
              <a:rPr dirty="0" sz="1100" spc="-5" b="1">
                <a:latin typeface="Arial"/>
                <a:cs typeface="Arial"/>
              </a:rPr>
              <a:t>Conflicts with Existing Federal Cybersecurity</a:t>
            </a:r>
            <a:r>
              <a:rPr dirty="0" sz="1100" spc="65" b="1">
                <a:latin typeface="Arial"/>
                <a:cs typeface="Arial"/>
              </a:rPr>
              <a:t> </a:t>
            </a:r>
            <a:r>
              <a:rPr dirty="0" sz="1100" spc="-5" b="1">
                <a:latin typeface="Arial"/>
                <a:cs typeface="Arial"/>
              </a:rPr>
              <a:t>Policies</a:t>
            </a:r>
            <a:endParaRPr sz="1100">
              <a:latin typeface="Arial"/>
              <a:cs typeface="Arial"/>
            </a:endParaRPr>
          </a:p>
          <a:p>
            <a:pPr lvl="2">
              <a:lnSpc>
                <a:spcPct val="100000"/>
              </a:lnSpc>
              <a:spcBef>
                <a:spcPts val="20"/>
              </a:spcBef>
              <a:buFont typeface="Arial"/>
              <a:buAutoNum type="arabicPeriod" startAt="2"/>
            </a:pPr>
            <a:endParaRPr sz="1050">
              <a:latin typeface="Arial"/>
              <a:cs typeface="Arial"/>
            </a:endParaRPr>
          </a:p>
          <a:p>
            <a:pPr marL="12700" marR="5080">
              <a:lnSpc>
                <a:spcPts val="1380"/>
              </a:lnSpc>
            </a:pPr>
            <a:r>
              <a:rPr dirty="0" sz="1200" spc="-5">
                <a:latin typeface="Times New Roman"/>
                <a:cs typeface="Times New Roman"/>
              </a:rPr>
              <a:t>There </a:t>
            </a:r>
            <a:r>
              <a:rPr dirty="0" sz="1200">
                <a:latin typeface="Times New Roman"/>
                <a:cs typeface="Times New Roman"/>
              </a:rPr>
              <a:t>is a </a:t>
            </a:r>
            <a:r>
              <a:rPr dirty="0" sz="1200" spc="-5">
                <a:latin typeface="Times New Roman"/>
                <a:cs typeface="Times New Roman"/>
              </a:rPr>
              <a:t>misconception </a:t>
            </a:r>
            <a:r>
              <a:rPr dirty="0" sz="1200">
                <a:latin typeface="Times New Roman"/>
                <a:cs typeface="Times New Roman"/>
              </a:rPr>
              <a:t>that </a:t>
            </a:r>
            <a:r>
              <a:rPr dirty="0" sz="1200" spc="-5">
                <a:latin typeface="Times New Roman"/>
                <a:cs typeface="Times New Roman"/>
              </a:rPr>
              <a:t>ZTA </a:t>
            </a:r>
            <a:r>
              <a:rPr dirty="0" sz="1200">
                <a:latin typeface="Times New Roman"/>
                <a:cs typeface="Times New Roman"/>
              </a:rPr>
              <a:t>is a </a:t>
            </a:r>
            <a:r>
              <a:rPr dirty="0" sz="1200" spc="-5">
                <a:latin typeface="Times New Roman"/>
                <a:cs typeface="Times New Roman"/>
              </a:rPr>
              <a:t>single framework with </a:t>
            </a:r>
            <a:r>
              <a:rPr dirty="0" sz="1200">
                <a:latin typeface="Times New Roman"/>
                <a:cs typeface="Times New Roman"/>
              </a:rPr>
              <a:t>a set of </a:t>
            </a:r>
            <a:r>
              <a:rPr dirty="0" sz="1200" spc="-5">
                <a:latin typeface="Times New Roman"/>
                <a:cs typeface="Times New Roman"/>
              </a:rPr>
              <a:t>solutions that are  incompatible with </a:t>
            </a:r>
            <a:r>
              <a:rPr dirty="0" sz="1200">
                <a:latin typeface="Times New Roman"/>
                <a:cs typeface="Times New Roman"/>
              </a:rPr>
              <a:t>the </a:t>
            </a:r>
            <a:r>
              <a:rPr dirty="0" sz="1200" spc="-5">
                <a:latin typeface="Times New Roman"/>
                <a:cs typeface="Times New Roman"/>
              </a:rPr>
              <a:t>existing view </a:t>
            </a:r>
            <a:r>
              <a:rPr dirty="0" sz="1200">
                <a:latin typeface="Times New Roman"/>
                <a:cs typeface="Times New Roman"/>
              </a:rPr>
              <a:t>of </a:t>
            </a:r>
            <a:r>
              <a:rPr dirty="0" sz="1200" spc="-5">
                <a:latin typeface="Times New Roman"/>
                <a:cs typeface="Times New Roman"/>
              </a:rPr>
              <a:t>cybersecurity. Zero trust should instead </a:t>
            </a:r>
            <a:r>
              <a:rPr dirty="0" sz="1200">
                <a:latin typeface="Times New Roman"/>
                <a:cs typeface="Times New Roman"/>
              </a:rPr>
              <a:t>be </a:t>
            </a:r>
            <a:r>
              <a:rPr dirty="0" sz="1200" spc="-5">
                <a:latin typeface="Times New Roman"/>
                <a:cs typeface="Times New Roman"/>
              </a:rPr>
              <a:t>viewed </a:t>
            </a:r>
            <a:r>
              <a:rPr dirty="0" sz="1200">
                <a:latin typeface="Times New Roman"/>
                <a:cs typeface="Times New Roman"/>
              </a:rPr>
              <a:t>as an  </a:t>
            </a:r>
            <a:r>
              <a:rPr dirty="0" sz="1200" spc="-5">
                <a:latin typeface="Times New Roman"/>
                <a:cs typeface="Times New Roman"/>
              </a:rPr>
              <a:t>evolution </a:t>
            </a:r>
            <a:r>
              <a:rPr dirty="0" sz="1200">
                <a:latin typeface="Times New Roman"/>
                <a:cs typeface="Times New Roman"/>
              </a:rPr>
              <a:t>of </a:t>
            </a:r>
            <a:r>
              <a:rPr dirty="0" sz="1200" spc="-5">
                <a:latin typeface="Times New Roman"/>
                <a:cs typeface="Times New Roman"/>
              </a:rPr>
              <a:t>current cybersecurity strategies </a:t>
            </a:r>
            <a:r>
              <a:rPr dirty="0" sz="1200">
                <a:latin typeface="Times New Roman"/>
                <a:cs typeface="Times New Roman"/>
              </a:rPr>
              <a:t>as </a:t>
            </a:r>
            <a:r>
              <a:rPr dirty="0" sz="1200" spc="-5">
                <a:latin typeface="Times New Roman"/>
                <a:cs typeface="Times New Roman"/>
              </a:rPr>
              <a:t>many </a:t>
            </a:r>
            <a:r>
              <a:rPr dirty="0" sz="1200">
                <a:latin typeface="Times New Roman"/>
                <a:cs typeface="Times New Roman"/>
              </a:rPr>
              <a:t>of the </a:t>
            </a:r>
            <a:r>
              <a:rPr dirty="0" sz="1200" spc="-5">
                <a:latin typeface="Times New Roman"/>
                <a:cs typeface="Times New Roman"/>
              </a:rPr>
              <a:t>concepts </a:t>
            </a:r>
            <a:r>
              <a:rPr dirty="0" sz="1200">
                <a:latin typeface="Times New Roman"/>
                <a:cs typeface="Times New Roman"/>
              </a:rPr>
              <a:t>and ideas </a:t>
            </a:r>
            <a:r>
              <a:rPr dirty="0" sz="1200" spc="-5">
                <a:latin typeface="Times New Roman"/>
                <a:cs typeface="Times New Roman"/>
              </a:rPr>
              <a:t>have been  circulating for </a:t>
            </a:r>
            <a:r>
              <a:rPr dirty="0" sz="1200">
                <a:latin typeface="Times New Roman"/>
                <a:cs typeface="Times New Roman"/>
              </a:rPr>
              <a:t>a long </a:t>
            </a:r>
            <a:r>
              <a:rPr dirty="0" sz="1200" spc="-5">
                <a:latin typeface="Times New Roman"/>
                <a:cs typeface="Times New Roman"/>
              </a:rPr>
              <a:t>time. Federal agencies have been encouraged </a:t>
            </a:r>
            <a:r>
              <a:rPr dirty="0" sz="1200">
                <a:latin typeface="Times New Roman"/>
                <a:cs typeface="Times New Roman"/>
              </a:rPr>
              <a:t>to </a:t>
            </a:r>
            <a:r>
              <a:rPr dirty="0" sz="1200" spc="-5">
                <a:latin typeface="Times New Roman"/>
                <a:cs typeface="Times New Roman"/>
              </a:rPr>
              <a:t>take </a:t>
            </a:r>
            <a:r>
              <a:rPr dirty="0" sz="1200">
                <a:latin typeface="Times New Roman"/>
                <a:cs typeface="Times New Roman"/>
              </a:rPr>
              <a:t>a </a:t>
            </a:r>
            <a:r>
              <a:rPr dirty="0" sz="1200" spc="-5">
                <a:latin typeface="Times New Roman"/>
                <a:cs typeface="Times New Roman"/>
              </a:rPr>
              <a:t>more zero trust  </a:t>
            </a:r>
            <a:r>
              <a:rPr dirty="0" sz="1200">
                <a:latin typeface="Times New Roman"/>
                <a:cs typeface="Times New Roman"/>
              </a:rPr>
              <a:t>approach to </a:t>
            </a:r>
            <a:r>
              <a:rPr dirty="0" sz="1200" spc="-5">
                <a:latin typeface="Times New Roman"/>
                <a:cs typeface="Times New Roman"/>
              </a:rPr>
              <a:t>cybersecurity </a:t>
            </a:r>
            <a:r>
              <a:rPr dirty="0" sz="1200">
                <a:latin typeface="Times New Roman"/>
                <a:cs typeface="Times New Roman"/>
              </a:rPr>
              <a:t>through </a:t>
            </a:r>
            <a:r>
              <a:rPr dirty="0" sz="1200" spc="-5">
                <a:latin typeface="Times New Roman"/>
                <a:cs typeface="Times New Roman"/>
              </a:rPr>
              <a:t>existing guidance (see Sec</a:t>
            </a:r>
            <a:r>
              <a:rPr dirty="0" sz="1200" spc="-5">
                <a:latin typeface="Times New Roman"/>
                <a:cs typeface="Times New Roman"/>
                <a:hlinkClick r:id="rId4" action="ppaction://hlinksldjump"/>
              </a:rPr>
              <a:t>tion </a:t>
            </a:r>
            <a:r>
              <a:rPr dirty="0" sz="1200">
                <a:latin typeface="Times New Roman"/>
                <a:cs typeface="Times New Roman"/>
                <a:hlinkClick r:id="rId4" action="ppaction://hlinksldjump"/>
              </a:rPr>
              <a:t>6</a:t>
            </a:r>
            <a:r>
              <a:rPr dirty="0" sz="1200">
                <a:latin typeface="Times New Roman"/>
                <a:cs typeface="Times New Roman"/>
              </a:rPr>
              <a:t>). If an agency has a </a:t>
            </a:r>
            <a:r>
              <a:rPr dirty="0" sz="1200" spc="-5">
                <a:latin typeface="Times New Roman"/>
                <a:cs typeface="Times New Roman"/>
              </a:rPr>
              <a:t>mature  </a:t>
            </a:r>
            <a:r>
              <a:rPr dirty="0" sz="1200">
                <a:latin typeface="Times New Roman"/>
                <a:cs typeface="Times New Roman"/>
              </a:rPr>
              <a:t>ID </a:t>
            </a:r>
            <a:r>
              <a:rPr dirty="0" sz="1200" spc="-5">
                <a:latin typeface="Times New Roman"/>
                <a:cs typeface="Times New Roman"/>
              </a:rPr>
              <a:t>management system </a:t>
            </a:r>
            <a:r>
              <a:rPr dirty="0" sz="1200">
                <a:latin typeface="Times New Roman"/>
                <a:cs typeface="Times New Roman"/>
              </a:rPr>
              <a:t>and robust </a:t>
            </a:r>
            <a:r>
              <a:rPr dirty="0" sz="1200" spc="-5">
                <a:latin typeface="Times New Roman"/>
                <a:cs typeface="Times New Roman"/>
              </a:rPr>
              <a:t>CDM capabilities </a:t>
            </a:r>
            <a:r>
              <a:rPr dirty="0" sz="1200">
                <a:latin typeface="Times New Roman"/>
                <a:cs typeface="Times New Roman"/>
              </a:rPr>
              <a:t>in </a:t>
            </a:r>
            <a:r>
              <a:rPr dirty="0" sz="1200" spc="-5">
                <a:latin typeface="Times New Roman"/>
                <a:cs typeface="Times New Roman"/>
              </a:rPr>
              <a:t>place, </a:t>
            </a:r>
            <a:r>
              <a:rPr dirty="0" sz="1200">
                <a:latin typeface="Times New Roman"/>
                <a:cs typeface="Times New Roman"/>
              </a:rPr>
              <a:t>it is on </a:t>
            </a:r>
            <a:r>
              <a:rPr dirty="0" sz="1200" spc="-5">
                <a:latin typeface="Times New Roman"/>
                <a:cs typeface="Times New Roman"/>
              </a:rPr>
              <a:t>the </a:t>
            </a:r>
            <a:r>
              <a:rPr dirty="0" sz="1200">
                <a:latin typeface="Times New Roman"/>
                <a:cs typeface="Times New Roman"/>
              </a:rPr>
              <a:t>road to a </a:t>
            </a:r>
            <a:r>
              <a:rPr dirty="0" sz="1200" spc="-5">
                <a:latin typeface="Times New Roman"/>
                <a:cs typeface="Times New Roman"/>
              </a:rPr>
              <a:t>ZTA </a:t>
            </a:r>
            <a:r>
              <a:rPr dirty="0" sz="1200">
                <a:latin typeface="Times New Roman"/>
                <a:cs typeface="Times New Roman"/>
              </a:rPr>
              <a:t>(see  </a:t>
            </a:r>
            <a:r>
              <a:rPr dirty="0" sz="1200" spc="-5">
                <a:latin typeface="Times New Roman"/>
                <a:cs typeface="Times New Roman"/>
              </a:rPr>
              <a:t>Section </a:t>
            </a:r>
            <a:r>
              <a:rPr dirty="0" sz="1200" spc="-5">
                <a:latin typeface="Times New Roman"/>
                <a:cs typeface="Times New Roman"/>
                <a:hlinkClick r:id="rId5" action="ppaction://hlinksldjump"/>
              </a:rPr>
              <a:t>7.3</a:t>
            </a:r>
            <a:r>
              <a:rPr dirty="0" sz="1200" spc="-5">
                <a:latin typeface="Times New Roman"/>
                <a:cs typeface="Times New Roman"/>
              </a:rPr>
              <a:t>). This </a:t>
            </a:r>
            <a:r>
              <a:rPr dirty="0" sz="1200">
                <a:latin typeface="Times New Roman"/>
                <a:cs typeface="Times New Roman"/>
              </a:rPr>
              <a:t>gap is based on a </a:t>
            </a:r>
            <a:r>
              <a:rPr dirty="0" sz="1200" spc="-5">
                <a:latin typeface="Times New Roman"/>
                <a:cs typeface="Times New Roman"/>
              </a:rPr>
              <a:t>misconception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and how it </a:t>
            </a:r>
            <a:r>
              <a:rPr dirty="0" sz="1200" spc="-5">
                <a:latin typeface="Times New Roman"/>
                <a:cs typeface="Times New Roman"/>
              </a:rPr>
              <a:t>has </a:t>
            </a:r>
            <a:r>
              <a:rPr dirty="0" sz="1200">
                <a:latin typeface="Times New Roman"/>
                <a:cs typeface="Times New Roman"/>
              </a:rPr>
              <a:t>evolved </a:t>
            </a:r>
            <a:r>
              <a:rPr dirty="0" sz="1200" spc="-5">
                <a:latin typeface="Times New Roman"/>
                <a:cs typeface="Times New Roman"/>
              </a:rPr>
              <a:t>from previous  cybersecurity paradigms.</a:t>
            </a:r>
            <a:endParaRPr sz="1200">
              <a:latin typeface="Times New Roman"/>
              <a:cs typeface="Times New Roman"/>
            </a:endParaRPr>
          </a:p>
          <a:p>
            <a:pPr lvl="1" marL="835025" indent="-822960">
              <a:lnSpc>
                <a:spcPct val="100000"/>
              </a:lnSpc>
              <a:spcBef>
                <a:spcPts val="1115"/>
              </a:spcBef>
              <a:buAutoNum type="arabicPeriod" startAt="3"/>
              <a:tabLst>
                <a:tab pos="835025" algn="l"/>
                <a:tab pos="835660" algn="l"/>
              </a:tabLst>
            </a:pPr>
            <a:r>
              <a:rPr dirty="0" sz="1100" spc="-5" b="1">
                <a:latin typeface="Arial"/>
                <a:cs typeface="Arial"/>
              </a:rPr>
              <a:t>Systemic Gaps that Impact</a:t>
            </a:r>
            <a:r>
              <a:rPr dirty="0" sz="1100" spc="10" b="1">
                <a:latin typeface="Arial"/>
                <a:cs typeface="Arial"/>
              </a:rPr>
              <a:t> </a:t>
            </a:r>
            <a:r>
              <a:rPr dirty="0" sz="1100" b="1">
                <a:latin typeface="Arial"/>
                <a:cs typeface="Arial"/>
              </a:rPr>
              <a:t>ZTA</a:t>
            </a:r>
            <a:endParaRPr sz="1100">
              <a:latin typeface="Arial"/>
              <a:cs typeface="Arial"/>
            </a:endParaRPr>
          </a:p>
          <a:p>
            <a:pPr>
              <a:lnSpc>
                <a:spcPct val="100000"/>
              </a:lnSpc>
              <a:spcBef>
                <a:spcPts val="20"/>
              </a:spcBef>
            </a:pPr>
            <a:endParaRPr sz="1050">
              <a:latin typeface="Arial"/>
              <a:cs typeface="Arial"/>
            </a:endParaRPr>
          </a:p>
          <a:p>
            <a:pPr marL="12700" marR="215900">
              <a:lnSpc>
                <a:spcPts val="1380"/>
              </a:lnSpc>
            </a:pPr>
            <a:r>
              <a:rPr dirty="0" sz="1200" spc="-5">
                <a:latin typeface="Times New Roman"/>
                <a:cs typeface="Times New Roman"/>
              </a:rPr>
              <a:t>These </a:t>
            </a:r>
            <a:r>
              <a:rPr dirty="0" sz="1200">
                <a:latin typeface="Times New Roman"/>
                <a:cs typeface="Times New Roman"/>
              </a:rPr>
              <a:t>are </a:t>
            </a:r>
            <a:r>
              <a:rPr dirty="0" sz="1200" spc="-5">
                <a:latin typeface="Times New Roman"/>
                <a:cs typeface="Times New Roman"/>
              </a:rPr>
              <a:t>the </a:t>
            </a:r>
            <a:r>
              <a:rPr dirty="0" sz="1200">
                <a:latin typeface="Times New Roman"/>
                <a:cs typeface="Times New Roman"/>
              </a:rPr>
              <a:t>gaps </a:t>
            </a:r>
            <a:r>
              <a:rPr dirty="0" sz="1200" spc="-5">
                <a:latin typeface="Times New Roman"/>
                <a:cs typeface="Times New Roman"/>
              </a:rPr>
              <a:t>that affect initial implementation </a:t>
            </a:r>
            <a:r>
              <a:rPr dirty="0" sz="1200">
                <a:latin typeface="Times New Roman"/>
                <a:cs typeface="Times New Roman"/>
              </a:rPr>
              <a:t>and </a:t>
            </a:r>
            <a:r>
              <a:rPr dirty="0" sz="1200" spc="-5">
                <a:latin typeface="Times New Roman"/>
                <a:cs typeface="Times New Roman"/>
              </a:rPr>
              <a:t>deployment of ZTA </a:t>
            </a:r>
            <a:r>
              <a:rPr dirty="0" sz="1200">
                <a:latin typeface="Times New Roman"/>
                <a:cs typeface="Times New Roman"/>
              </a:rPr>
              <a:t>and continued  </a:t>
            </a:r>
            <a:r>
              <a:rPr dirty="0" sz="1200" spc="-5">
                <a:latin typeface="Times New Roman"/>
                <a:cs typeface="Times New Roman"/>
              </a:rPr>
              <a:t>operation/maturity. These </a:t>
            </a:r>
            <a:r>
              <a:rPr dirty="0" sz="1200">
                <a:latin typeface="Times New Roman"/>
                <a:cs typeface="Times New Roman"/>
              </a:rPr>
              <a:t>gaps could slow the </a:t>
            </a:r>
            <a:r>
              <a:rPr dirty="0" sz="1200" spc="-5">
                <a:latin typeface="Times New Roman"/>
                <a:cs typeface="Times New Roman"/>
              </a:rPr>
              <a:t>adoption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in </a:t>
            </a:r>
            <a:r>
              <a:rPr dirty="0" sz="1200" spc="-5">
                <a:latin typeface="Times New Roman"/>
                <a:cs typeface="Times New Roman"/>
              </a:rPr>
              <a:t>agencies </a:t>
            </a:r>
            <a:r>
              <a:rPr dirty="0" sz="1200">
                <a:latin typeface="Times New Roman"/>
                <a:cs typeface="Times New Roman"/>
              </a:rPr>
              <a:t>or </a:t>
            </a:r>
            <a:r>
              <a:rPr dirty="0" sz="1200" spc="-5">
                <a:latin typeface="Times New Roman"/>
                <a:cs typeface="Times New Roman"/>
              </a:rPr>
              <a:t>result </a:t>
            </a:r>
            <a:r>
              <a:rPr dirty="0" sz="1200">
                <a:latin typeface="Times New Roman"/>
                <a:cs typeface="Times New Roman"/>
              </a:rPr>
              <a:t>in  </a:t>
            </a:r>
            <a:r>
              <a:rPr dirty="0" sz="1200" spc="-5">
                <a:latin typeface="Times New Roman"/>
                <a:cs typeface="Times New Roman"/>
              </a:rPr>
              <a:t>fragmentation </a:t>
            </a:r>
            <a:r>
              <a:rPr dirty="0" sz="1200">
                <a:latin typeface="Times New Roman"/>
                <a:cs typeface="Times New Roman"/>
              </a:rPr>
              <a:t>of the </a:t>
            </a:r>
            <a:r>
              <a:rPr dirty="0" sz="1200" spc="-5">
                <a:latin typeface="Times New Roman"/>
                <a:cs typeface="Times New Roman"/>
              </a:rPr>
              <a:t>ZTA </a:t>
            </a:r>
            <a:r>
              <a:rPr dirty="0" sz="1200">
                <a:latin typeface="Times New Roman"/>
                <a:cs typeface="Times New Roman"/>
              </a:rPr>
              <a:t>component </a:t>
            </a:r>
            <a:r>
              <a:rPr dirty="0" sz="1200" spc="-5">
                <a:latin typeface="Times New Roman"/>
                <a:cs typeface="Times New Roman"/>
              </a:rPr>
              <a:t>industry. Systemic gaps </a:t>
            </a:r>
            <a:r>
              <a:rPr dirty="0" sz="1200">
                <a:latin typeface="Times New Roman"/>
                <a:cs typeface="Times New Roman"/>
              </a:rPr>
              <a:t>are </a:t>
            </a:r>
            <a:r>
              <a:rPr dirty="0" sz="1200" spc="-5">
                <a:latin typeface="Times New Roman"/>
                <a:cs typeface="Times New Roman"/>
              </a:rPr>
              <a:t>areas where </a:t>
            </a:r>
            <a:r>
              <a:rPr dirty="0" sz="1200">
                <a:latin typeface="Times New Roman"/>
                <a:cs typeface="Times New Roman"/>
              </a:rPr>
              <a:t>open </a:t>
            </a:r>
            <a:r>
              <a:rPr dirty="0" sz="1200" spc="-5">
                <a:latin typeface="Times New Roman"/>
                <a:cs typeface="Times New Roman"/>
              </a:rPr>
              <a:t>standards  </a:t>
            </a:r>
            <a:r>
              <a:rPr dirty="0" sz="1200">
                <a:latin typeface="Times New Roman"/>
                <a:cs typeface="Times New Roman"/>
              </a:rPr>
              <a:t>(produced </a:t>
            </a:r>
            <a:r>
              <a:rPr dirty="0" sz="1200" spc="-5">
                <a:latin typeface="Times New Roman"/>
                <a:cs typeface="Times New Roman"/>
              </a:rPr>
              <a:t>either </a:t>
            </a:r>
            <a:r>
              <a:rPr dirty="0" sz="1200">
                <a:latin typeface="Times New Roman"/>
                <a:cs typeface="Times New Roman"/>
              </a:rPr>
              <a:t>by a </a:t>
            </a:r>
            <a:r>
              <a:rPr dirty="0" sz="1200" spc="-5">
                <a:latin typeface="Times New Roman"/>
                <a:cs typeface="Times New Roman"/>
              </a:rPr>
              <a:t>standards development organization [SDO] </a:t>
            </a:r>
            <a:r>
              <a:rPr dirty="0" sz="1200">
                <a:latin typeface="Times New Roman"/>
                <a:cs typeface="Times New Roman"/>
              </a:rPr>
              <a:t>or </a:t>
            </a:r>
            <a:r>
              <a:rPr dirty="0" sz="1200" spc="-5">
                <a:latin typeface="Times New Roman"/>
                <a:cs typeface="Times New Roman"/>
              </a:rPr>
              <a:t>industry consortium) </a:t>
            </a:r>
            <a:r>
              <a:rPr dirty="0" sz="1200">
                <a:latin typeface="Times New Roman"/>
                <a:cs typeface="Times New Roman"/>
              </a:rPr>
              <a:t>can  help.</a:t>
            </a:r>
            <a:endParaRPr sz="1200">
              <a:latin typeface="Times New Roman"/>
              <a:cs typeface="Times New Roman"/>
            </a:endParaRPr>
          </a:p>
          <a:p>
            <a:pPr marL="12700">
              <a:lnSpc>
                <a:spcPct val="100000"/>
              </a:lnSpc>
              <a:spcBef>
                <a:spcPts val="1115"/>
              </a:spcBef>
              <a:tabLst>
                <a:tab pos="583565" algn="l"/>
              </a:tabLst>
            </a:pPr>
            <a:r>
              <a:rPr dirty="0" sz="1100" spc="-5" b="1">
                <a:latin typeface="Arial"/>
                <a:cs typeface="Arial"/>
              </a:rPr>
              <a:t>B.3.3	Standardization of Interfaces Between</a:t>
            </a:r>
            <a:r>
              <a:rPr dirty="0" sz="1100" spc="15" b="1">
                <a:latin typeface="Arial"/>
                <a:cs typeface="Arial"/>
              </a:rPr>
              <a:t> </a:t>
            </a:r>
            <a:r>
              <a:rPr dirty="0" sz="1100" spc="-5" b="1">
                <a:latin typeface="Arial"/>
                <a:cs typeface="Arial"/>
              </a:rPr>
              <a:t>Components</a:t>
            </a:r>
            <a:endParaRPr sz="1100">
              <a:latin typeface="Arial"/>
              <a:cs typeface="Arial"/>
            </a:endParaRPr>
          </a:p>
          <a:p>
            <a:pPr>
              <a:lnSpc>
                <a:spcPct val="100000"/>
              </a:lnSpc>
              <a:spcBef>
                <a:spcPts val="25"/>
              </a:spcBef>
            </a:pPr>
            <a:endParaRPr sz="1050">
              <a:latin typeface="Arial"/>
              <a:cs typeface="Arial"/>
            </a:endParaRPr>
          </a:p>
          <a:p>
            <a:pPr marL="12700" marR="17145">
              <a:lnSpc>
                <a:spcPts val="1380"/>
              </a:lnSpc>
            </a:pPr>
            <a:r>
              <a:rPr dirty="0" sz="1200" spc="-5">
                <a:latin typeface="Times New Roman"/>
                <a:cs typeface="Times New Roman"/>
              </a:rPr>
              <a:t>During </a:t>
            </a:r>
            <a:r>
              <a:rPr dirty="0" sz="1200">
                <a:latin typeface="Times New Roman"/>
                <a:cs typeface="Times New Roman"/>
              </a:rPr>
              <a:t>the </a:t>
            </a:r>
            <a:r>
              <a:rPr dirty="0" sz="1200" spc="-5">
                <a:latin typeface="Times New Roman"/>
                <a:cs typeface="Times New Roman"/>
              </a:rPr>
              <a:t>technology survey, it became apparent that </a:t>
            </a:r>
            <a:r>
              <a:rPr dirty="0" sz="1200">
                <a:latin typeface="Times New Roman"/>
                <a:cs typeface="Times New Roman"/>
              </a:rPr>
              <a:t>no one vendor </a:t>
            </a:r>
            <a:r>
              <a:rPr dirty="0" sz="1200" spc="-5">
                <a:latin typeface="Times New Roman"/>
                <a:cs typeface="Times New Roman"/>
              </a:rPr>
              <a:t>offers </a:t>
            </a:r>
            <a:r>
              <a:rPr dirty="0" sz="1200">
                <a:latin typeface="Times New Roman"/>
                <a:cs typeface="Times New Roman"/>
              </a:rPr>
              <a:t>a </a:t>
            </a:r>
            <a:r>
              <a:rPr dirty="0" sz="1200" spc="-5">
                <a:latin typeface="Times New Roman"/>
                <a:cs typeface="Times New Roman"/>
              </a:rPr>
              <a:t>single solution </a:t>
            </a:r>
            <a:r>
              <a:rPr dirty="0" sz="1200">
                <a:latin typeface="Times New Roman"/>
                <a:cs typeface="Times New Roman"/>
              </a:rPr>
              <a:t>that  </a:t>
            </a:r>
            <a:r>
              <a:rPr dirty="0" sz="1200" spc="-5">
                <a:latin typeface="Times New Roman"/>
                <a:cs typeface="Times New Roman"/>
              </a:rPr>
              <a:t>will provide </a:t>
            </a:r>
            <a:r>
              <a:rPr dirty="0" sz="1200">
                <a:latin typeface="Times New Roman"/>
                <a:cs typeface="Times New Roman"/>
              </a:rPr>
              <a:t>zero </a:t>
            </a:r>
            <a:r>
              <a:rPr dirty="0" sz="1200" spc="-5">
                <a:latin typeface="Times New Roman"/>
                <a:cs typeface="Times New Roman"/>
              </a:rPr>
              <a:t>trust. Furthermore, </a:t>
            </a:r>
            <a:r>
              <a:rPr dirty="0" sz="1200">
                <a:latin typeface="Times New Roman"/>
                <a:cs typeface="Times New Roman"/>
              </a:rPr>
              <a:t>it </a:t>
            </a:r>
            <a:r>
              <a:rPr dirty="0" sz="1200" spc="-5">
                <a:latin typeface="Times New Roman"/>
                <a:cs typeface="Times New Roman"/>
              </a:rPr>
              <a:t>might not </a:t>
            </a:r>
            <a:r>
              <a:rPr dirty="0" sz="1200">
                <a:latin typeface="Times New Roman"/>
                <a:cs typeface="Times New Roman"/>
              </a:rPr>
              <a:t>be </a:t>
            </a:r>
            <a:r>
              <a:rPr dirty="0" sz="1200" spc="-5">
                <a:latin typeface="Times New Roman"/>
                <a:cs typeface="Times New Roman"/>
              </a:rPr>
              <a:t>desirable </a:t>
            </a:r>
            <a:r>
              <a:rPr dirty="0" sz="1200">
                <a:latin typeface="Times New Roman"/>
                <a:cs typeface="Times New Roman"/>
              </a:rPr>
              <a:t>to use a </a:t>
            </a:r>
            <a:r>
              <a:rPr dirty="0" sz="1200" spc="-5">
                <a:latin typeface="Times New Roman"/>
                <a:cs typeface="Times New Roman"/>
              </a:rPr>
              <a:t>single-vendor solution</a:t>
            </a:r>
            <a:r>
              <a:rPr dirty="0" sz="1200" spc="114">
                <a:latin typeface="Times New Roman"/>
                <a:cs typeface="Times New Roman"/>
              </a:rPr>
              <a:t> </a:t>
            </a:r>
            <a:r>
              <a:rPr dirty="0" sz="1200">
                <a:latin typeface="Times New Roman"/>
                <a:cs typeface="Times New Roman"/>
              </a:rPr>
              <a:t>to</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8365" cy="7905750"/>
          </a:xfrm>
          <a:prstGeom prst="rect">
            <a:avLst/>
          </a:prstGeom>
        </p:spPr>
        <p:txBody>
          <a:bodyPr wrap="square" lIns="0" tIns="24765" rIns="0" bIns="0" rtlCol="0" vert="horz">
            <a:spAutoFit/>
          </a:bodyPr>
          <a:lstStyle/>
          <a:p>
            <a:pPr marL="12700" marR="662305">
              <a:lnSpc>
                <a:spcPts val="1380"/>
              </a:lnSpc>
              <a:spcBef>
                <a:spcPts val="195"/>
              </a:spcBef>
            </a:pPr>
            <a:r>
              <a:rPr dirty="0" sz="1200">
                <a:latin typeface="Times New Roman"/>
                <a:cs typeface="Times New Roman"/>
              </a:rPr>
              <a:t>achieve zero trust and </a:t>
            </a:r>
            <a:r>
              <a:rPr dirty="0" sz="1200" spc="-5">
                <a:latin typeface="Times New Roman"/>
                <a:cs typeface="Times New Roman"/>
              </a:rPr>
              <a:t>thereby risk vendor lock-in. This leads </a:t>
            </a:r>
            <a:r>
              <a:rPr dirty="0" sz="1200">
                <a:latin typeface="Times New Roman"/>
                <a:cs typeface="Times New Roman"/>
              </a:rPr>
              <a:t>to </a:t>
            </a:r>
            <a:r>
              <a:rPr dirty="0" sz="1200" spc="-5">
                <a:latin typeface="Times New Roman"/>
                <a:cs typeface="Times New Roman"/>
              </a:rPr>
              <a:t>interoperability within  components </a:t>
            </a:r>
            <a:r>
              <a:rPr dirty="0" sz="1200">
                <a:latin typeface="Times New Roman"/>
                <a:cs typeface="Times New Roman"/>
              </a:rPr>
              <a:t>not only </a:t>
            </a:r>
            <a:r>
              <a:rPr dirty="0" sz="1200" spc="-5">
                <a:latin typeface="Times New Roman"/>
                <a:cs typeface="Times New Roman"/>
              </a:rPr>
              <a:t>at the time </a:t>
            </a:r>
            <a:r>
              <a:rPr dirty="0" sz="1200">
                <a:latin typeface="Times New Roman"/>
                <a:cs typeface="Times New Roman"/>
              </a:rPr>
              <a:t>of </a:t>
            </a:r>
            <a:r>
              <a:rPr dirty="0" sz="1200" spc="-5">
                <a:latin typeface="Times New Roman"/>
                <a:cs typeface="Times New Roman"/>
              </a:rPr>
              <a:t>purchase but </a:t>
            </a:r>
            <a:r>
              <a:rPr dirty="0" sz="1200">
                <a:latin typeface="Times New Roman"/>
                <a:cs typeface="Times New Roman"/>
              </a:rPr>
              <a:t>also over</a:t>
            </a:r>
            <a:r>
              <a:rPr dirty="0" sz="1200" spc="15">
                <a:latin typeface="Times New Roman"/>
                <a:cs typeface="Times New Roman"/>
              </a:rPr>
              <a:t> </a:t>
            </a:r>
            <a:r>
              <a:rPr dirty="0" sz="1200" spc="-5">
                <a:latin typeface="Times New Roman"/>
                <a:cs typeface="Times New Roman"/>
              </a:rPr>
              <a:t>time.</a:t>
            </a:r>
            <a:endParaRPr sz="1200">
              <a:latin typeface="Times New Roman"/>
              <a:cs typeface="Times New Roman"/>
            </a:endParaRPr>
          </a:p>
          <a:p>
            <a:pPr marL="12700" marR="6985">
              <a:lnSpc>
                <a:spcPct val="95800"/>
              </a:lnSpc>
              <a:spcBef>
                <a:spcPts val="1165"/>
              </a:spcBef>
            </a:pPr>
            <a:r>
              <a:rPr dirty="0" sz="1200" spc="-5">
                <a:latin typeface="Times New Roman"/>
                <a:cs typeface="Times New Roman"/>
              </a:rPr>
              <a:t>The spectrum </a:t>
            </a:r>
            <a:r>
              <a:rPr dirty="0" sz="1200">
                <a:latin typeface="Times New Roman"/>
                <a:cs typeface="Times New Roman"/>
              </a:rPr>
              <a:t>of </a:t>
            </a:r>
            <a:r>
              <a:rPr dirty="0" sz="1200" spc="-5">
                <a:latin typeface="Times New Roman"/>
                <a:cs typeface="Times New Roman"/>
              </a:rPr>
              <a:t>components within </a:t>
            </a:r>
            <a:r>
              <a:rPr dirty="0" sz="1200">
                <a:latin typeface="Times New Roman"/>
                <a:cs typeface="Times New Roman"/>
              </a:rPr>
              <a:t>the </a:t>
            </a:r>
            <a:r>
              <a:rPr dirty="0" sz="1200" spc="-5">
                <a:latin typeface="Times New Roman"/>
                <a:cs typeface="Times New Roman"/>
              </a:rPr>
              <a:t>wider enterprise </a:t>
            </a:r>
            <a:r>
              <a:rPr dirty="0" sz="1200">
                <a:latin typeface="Times New Roman"/>
                <a:cs typeface="Times New Roman"/>
              </a:rPr>
              <a:t>is vast, </a:t>
            </a:r>
            <a:r>
              <a:rPr dirty="0" sz="1200" spc="-5">
                <a:latin typeface="Times New Roman"/>
                <a:cs typeface="Times New Roman"/>
              </a:rPr>
              <a:t>with many products </a:t>
            </a:r>
            <a:r>
              <a:rPr dirty="0" sz="1200">
                <a:latin typeface="Times New Roman"/>
                <a:cs typeface="Times New Roman"/>
              </a:rPr>
              <a:t>focusing </a:t>
            </a:r>
            <a:r>
              <a:rPr dirty="0" sz="1200" spc="-5">
                <a:latin typeface="Times New Roman"/>
                <a:cs typeface="Times New Roman"/>
              </a:rPr>
              <a:t>on  </a:t>
            </a:r>
            <a:r>
              <a:rPr dirty="0" sz="1200">
                <a:latin typeface="Times New Roman"/>
                <a:cs typeface="Times New Roman"/>
              </a:rPr>
              <a:t>a </a:t>
            </a:r>
            <a:r>
              <a:rPr dirty="0" sz="1200" spc="-5">
                <a:latin typeface="Times New Roman"/>
                <a:cs typeface="Times New Roman"/>
              </a:rPr>
              <a:t>single niche within zero </a:t>
            </a:r>
            <a:r>
              <a:rPr dirty="0" sz="1200">
                <a:latin typeface="Times New Roman"/>
                <a:cs typeface="Times New Roman"/>
              </a:rPr>
              <a:t>trust and </a:t>
            </a:r>
            <a:r>
              <a:rPr dirty="0" sz="1200" spc="-5">
                <a:latin typeface="Times New Roman"/>
                <a:cs typeface="Times New Roman"/>
              </a:rPr>
              <a:t>relying </a:t>
            </a:r>
            <a:r>
              <a:rPr dirty="0" sz="1200">
                <a:latin typeface="Times New Roman"/>
                <a:cs typeface="Times New Roman"/>
              </a:rPr>
              <a:t>on </a:t>
            </a:r>
            <a:r>
              <a:rPr dirty="0" sz="1200" spc="-5">
                <a:latin typeface="Times New Roman"/>
                <a:cs typeface="Times New Roman"/>
              </a:rPr>
              <a:t>other products </a:t>
            </a:r>
            <a:r>
              <a:rPr dirty="0" sz="1200">
                <a:latin typeface="Times New Roman"/>
                <a:cs typeface="Times New Roman"/>
              </a:rPr>
              <a:t>to </a:t>
            </a:r>
            <a:r>
              <a:rPr dirty="0" sz="1200" spc="-5">
                <a:latin typeface="Times New Roman"/>
                <a:cs typeface="Times New Roman"/>
              </a:rPr>
              <a:t>provide either </a:t>
            </a:r>
            <a:r>
              <a:rPr dirty="0" sz="1200">
                <a:latin typeface="Times New Roman"/>
                <a:cs typeface="Times New Roman"/>
              </a:rPr>
              <a:t>data </a:t>
            </a:r>
            <a:r>
              <a:rPr dirty="0" sz="1200" spc="-5">
                <a:latin typeface="Times New Roman"/>
                <a:cs typeface="Times New Roman"/>
              </a:rPr>
              <a:t>or </a:t>
            </a:r>
            <a:r>
              <a:rPr dirty="0" sz="1200">
                <a:latin typeface="Times New Roman"/>
                <a:cs typeface="Times New Roman"/>
              </a:rPr>
              <a:t>some  </a:t>
            </a:r>
            <a:r>
              <a:rPr dirty="0" sz="1200" spc="-5">
                <a:latin typeface="Times New Roman"/>
                <a:cs typeface="Times New Roman"/>
              </a:rPr>
              <a:t>service </a:t>
            </a:r>
            <a:r>
              <a:rPr dirty="0" sz="1200">
                <a:latin typeface="Times New Roman"/>
                <a:cs typeface="Times New Roman"/>
              </a:rPr>
              <a:t>to </a:t>
            </a:r>
            <a:r>
              <a:rPr dirty="0" sz="1200" spc="-5">
                <a:latin typeface="Times New Roman"/>
                <a:cs typeface="Times New Roman"/>
              </a:rPr>
              <a:t>another component </a:t>
            </a:r>
            <a:r>
              <a:rPr dirty="0" sz="1200">
                <a:latin typeface="Times New Roman"/>
                <a:cs typeface="Times New Roman"/>
              </a:rPr>
              <a:t>(e.g., </a:t>
            </a:r>
            <a:r>
              <a:rPr dirty="0" sz="1200" spc="-5">
                <a:latin typeface="Times New Roman"/>
                <a:cs typeface="Times New Roman"/>
              </a:rPr>
              <a:t>integration of MFA </a:t>
            </a:r>
            <a:r>
              <a:rPr dirty="0" sz="1200">
                <a:latin typeface="Times New Roman"/>
                <a:cs typeface="Times New Roman"/>
              </a:rPr>
              <a:t>for </a:t>
            </a:r>
            <a:r>
              <a:rPr dirty="0" sz="1200" spc="-5">
                <a:latin typeface="Times New Roman"/>
                <a:cs typeface="Times New Roman"/>
              </a:rPr>
              <a:t>resource access). Vendors too </a:t>
            </a:r>
            <a:r>
              <a:rPr dirty="0" sz="1200">
                <a:latin typeface="Times New Roman"/>
                <a:cs typeface="Times New Roman"/>
              </a:rPr>
              <a:t>often  rely on </a:t>
            </a:r>
            <a:r>
              <a:rPr dirty="0" sz="1200" spc="-5">
                <a:latin typeface="Times New Roman"/>
                <a:cs typeface="Times New Roman"/>
              </a:rPr>
              <a:t>proprietary APIs </a:t>
            </a:r>
            <a:r>
              <a:rPr dirty="0" sz="1200">
                <a:latin typeface="Times New Roman"/>
                <a:cs typeface="Times New Roman"/>
              </a:rPr>
              <a:t>provided by </a:t>
            </a:r>
            <a:r>
              <a:rPr dirty="0" sz="1200" spc="-5">
                <a:latin typeface="Times New Roman"/>
                <a:cs typeface="Times New Roman"/>
              </a:rPr>
              <a:t>partner companies rather </a:t>
            </a:r>
            <a:r>
              <a:rPr dirty="0" sz="1200">
                <a:latin typeface="Times New Roman"/>
                <a:cs typeface="Times New Roman"/>
              </a:rPr>
              <a:t>than </a:t>
            </a:r>
            <a:r>
              <a:rPr dirty="0" sz="1200" spc="-5">
                <a:latin typeface="Times New Roman"/>
                <a:cs typeface="Times New Roman"/>
              </a:rPr>
              <a:t>standardized, vendor-  independent APIs </a:t>
            </a:r>
            <a:r>
              <a:rPr dirty="0" sz="1200">
                <a:latin typeface="Times New Roman"/>
                <a:cs typeface="Times New Roman"/>
              </a:rPr>
              <a:t>to </a:t>
            </a:r>
            <a:r>
              <a:rPr dirty="0" sz="1200" spc="-5">
                <a:latin typeface="Times New Roman"/>
                <a:cs typeface="Times New Roman"/>
              </a:rPr>
              <a:t>achieve this integration. The problem with </a:t>
            </a:r>
            <a:r>
              <a:rPr dirty="0" sz="1200">
                <a:latin typeface="Times New Roman"/>
                <a:cs typeface="Times New Roman"/>
              </a:rPr>
              <a:t>this </a:t>
            </a:r>
            <a:r>
              <a:rPr dirty="0" sz="1200" spc="-5">
                <a:latin typeface="Times New Roman"/>
                <a:cs typeface="Times New Roman"/>
              </a:rPr>
              <a:t>approach </a:t>
            </a:r>
            <a:r>
              <a:rPr dirty="0" sz="1200">
                <a:latin typeface="Times New Roman"/>
                <a:cs typeface="Times New Roman"/>
              </a:rPr>
              <a:t>is that </a:t>
            </a:r>
            <a:r>
              <a:rPr dirty="0" sz="1200" spc="-5">
                <a:latin typeface="Times New Roman"/>
                <a:cs typeface="Times New Roman"/>
              </a:rPr>
              <a:t>these APIs  </a:t>
            </a:r>
            <a:r>
              <a:rPr dirty="0" sz="1200">
                <a:latin typeface="Times New Roman"/>
                <a:cs typeface="Times New Roman"/>
              </a:rPr>
              <a:t>are </a:t>
            </a:r>
            <a:r>
              <a:rPr dirty="0" sz="1200" spc="-5">
                <a:latin typeface="Times New Roman"/>
                <a:cs typeface="Times New Roman"/>
              </a:rPr>
              <a:t>proprietary </a:t>
            </a:r>
            <a:r>
              <a:rPr dirty="0" sz="1200">
                <a:latin typeface="Times New Roman"/>
                <a:cs typeface="Times New Roman"/>
              </a:rPr>
              <a:t>and </a:t>
            </a:r>
            <a:r>
              <a:rPr dirty="0" sz="1200" spc="-5">
                <a:latin typeface="Times New Roman"/>
                <a:cs typeface="Times New Roman"/>
              </a:rPr>
              <a:t>single-vendor controlled. The controlling </a:t>
            </a:r>
            <a:r>
              <a:rPr dirty="0" sz="1200">
                <a:latin typeface="Times New Roman"/>
                <a:cs typeface="Times New Roman"/>
              </a:rPr>
              <a:t>vendor can change the </a:t>
            </a:r>
            <a:r>
              <a:rPr dirty="0" sz="1200" spc="-5">
                <a:latin typeface="Times New Roman"/>
                <a:cs typeface="Times New Roman"/>
              </a:rPr>
              <a:t>API  </a:t>
            </a:r>
            <a:r>
              <a:rPr dirty="0" sz="1200">
                <a:latin typeface="Times New Roman"/>
                <a:cs typeface="Times New Roman"/>
              </a:rPr>
              <a:t>behavior, </a:t>
            </a:r>
            <a:r>
              <a:rPr dirty="0" sz="1200" spc="-5">
                <a:latin typeface="Times New Roman"/>
                <a:cs typeface="Times New Roman"/>
              </a:rPr>
              <a:t>and integrators </a:t>
            </a:r>
            <a:r>
              <a:rPr dirty="0" sz="1200">
                <a:latin typeface="Times New Roman"/>
                <a:cs typeface="Times New Roman"/>
              </a:rPr>
              <a:t>are </a:t>
            </a:r>
            <a:r>
              <a:rPr dirty="0" sz="1200" spc="-5">
                <a:latin typeface="Times New Roman"/>
                <a:cs typeface="Times New Roman"/>
              </a:rPr>
              <a:t>required </a:t>
            </a:r>
            <a:r>
              <a:rPr dirty="0" sz="1200">
                <a:latin typeface="Times New Roman"/>
                <a:cs typeface="Times New Roman"/>
              </a:rPr>
              <a:t>to update </a:t>
            </a:r>
            <a:r>
              <a:rPr dirty="0" sz="1200" spc="-5">
                <a:latin typeface="Times New Roman"/>
                <a:cs typeface="Times New Roman"/>
              </a:rPr>
              <a:t>their products </a:t>
            </a:r>
            <a:r>
              <a:rPr dirty="0" sz="1200">
                <a:latin typeface="Times New Roman"/>
                <a:cs typeface="Times New Roman"/>
              </a:rPr>
              <a:t>in </a:t>
            </a:r>
            <a:r>
              <a:rPr dirty="0" sz="1200" spc="-5">
                <a:latin typeface="Times New Roman"/>
                <a:cs typeface="Times New Roman"/>
              </a:rPr>
              <a:t>response. This requires </a:t>
            </a:r>
            <a:r>
              <a:rPr dirty="0" sz="1200">
                <a:latin typeface="Times New Roman"/>
                <a:cs typeface="Times New Roman"/>
              </a:rPr>
              <a:t>close  </a:t>
            </a:r>
            <a:r>
              <a:rPr dirty="0" sz="1200" spc="-5">
                <a:latin typeface="Times New Roman"/>
                <a:cs typeface="Times New Roman"/>
              </a:rPr>
              <a:t>partnerships between communities of </a:t>
            </a:r>
            <a:r>
              <a:rPr dirty="0" sz="1200">
                <a:latin typeface="Times New Roman"/>
                <a:cs typeface="Times New Roman"/>
              </a:rPr>
              <a:t>vendors to ensure </a:t>
            </a:r>
            <a:r>
              <a:rPr dirty="0" sz="1200" spc="-5">
                <a:latin typeface="Times New Roman"/>
                <a:cs typeface="Times New Roman"/>
              </a:rPr>
              <a:t>early notification </a:t>
            </a:r>
            <a:r>
              <a:rPr dirty="0" sz="1200">
                <a:latin typeface="Times New Roman"/>
                <a:cs typeface="Times New Roman"/>
              </a:rPr>
              <a:t>of </a:t>
            </a:r>
            <a:r>
              <a:rPr dirty="0" sz="1200" spc="-5">
                <a:latin typeface="Times New Roman"/>
                <a:cs typeface="Times New Roman"/>
              </a:rPr>
              <a:t>modifications  within APIs, which </a:t>
            </a:r>
            <a:r>
              <a:rPr dirty="0" sz="1200">
                <a:latin typeface="Times New Roman"/>
                <a:cs typeface="Times New Roman"/>
              </a:rPr>
              <a:t>may </a:t>
            </a:r>
            <a:r>
              <a:rPr dirty="0" sz="1200" spc="-5">
                <a:latin typeface="Times New Roman"/>
                <a:cs typeface="Times New Roman"/>
              </a:rPr>
              <a:t>affect compatibility between </a:t>
            </a:r>
            <a:r>
              <a:rPr dirty="0" sz="1200">
                <a:latin typeface="Times New Roman"/>
                <a:cs typeface="Times New Roman"/>
              </a:rPr>
              <a:t>products. </a:t>
            </a:r>
            <a:r>
              <a:rPr dirty="0" sz="1200" spc="-5">
                <a:latin typeface="Times New Roman"/>
                <a:cs typeface="Times New Roman"/>
              </a:rPr>
              <a:t>This adds </a:t>
            </a:r>
            <a:r>
              <a:rPr dirty="0" sz="1200">
                <a:latin typeface="Times New Roman"/>
                <a:cs typeface="Times New Roman"/>
              </a:rPr>
              <a:t>an </a:t>
            </a:r>
            <a:r>
              <a:rPr dirty="0" sz="1200" spc="-5">
                <a:latin typeface="Times New Roman"/>
                <a:cs typeface="Times New Roman"/>
              </a:rPr>
              <a:t>additional </a:t>
            </a:r>
            <a:r>
              <a:rPr dirty="0" sz="1200">
                <a:latin typeface="Times New Roman"/>
                <a:cs typeface="Times New Roman"/>
              </a:rPr>
              <a:t>burden  on vendors </a:t>
            </a:r>
            <a:r>
              <a:rPr dirty="0" sz="1200" spc="-5">
                <a:latin typeface="Times New Roman"/>
                <a:cs typeface="Times New Roman"/>
              </a:rPr>
              <a:t>and consumers: vendors </a:t>
            </a:r>
            <a:r>
              <a:rPr dirty="0" sz="1200">
                <a:latin typeface="Times New Roman"/>
                <a:cs typeface="Times New Roman"/>
              </a:rPr>
              <a:t>need to </a:t>
            </a:r>
            <a:r>
              <a:rPr dirty="0" sz="1200" spc="-5">
                <a:latin typeface="Times New Roman"/>
                <a:cs typeface="Times New Roman"/>
              </a:rPr>
              <a:t>expend resources </a:t>
            </a:r>
            <a:r>
              <a:rPr dirty="0" sz="1200">
                <a:latin typeface="Times New Roman"/>
                <a:cs typeface="Times New Roman"/>
              </a:rPr>
              <a:t>to change </a:t>
            </a:r>
            <a:r>
              <a:rPr dirty="0" sz="1200" spc="-5">
                <a:latin typeface="Times New Roman"/>
                <a:cs typeface="Times New Roman"/>
              </a:rPr>
              <a:t>their products, </a:t>
            </a:r>
            <a:r>
              <a:rPr dirty="0" sz="1200">
                <a:latin typeface="Times New Roman"/>
                <a:cs typeface="Times New Roman"/>
              </a:rPr>
              <a:t>and  </a:t>
            </a:r>
            <a:r>
              <a:rPr dirty="0" sz="1200" spc="-5">
                <a:latin typeface="Times New Roman"/>
                <a:cs typeface="Times New Roman"/>
              </a:rPr>
              <a:t>consumers need </a:t>
            </a:r>
            <a:r>
              <a:rPr dirty="0" sz="1200">
                <a:latin typeface="Times New Roman"/>
                <a:cs typeface="Times New Roman"/>
              </a:rPr>
              <a:t>to </a:t>
            </a:r>
            <a:r>
              <a:rPr dirty="0" sz="1200" spc="-5">
                <a:latin typeface="Times New Roman"/>
                <a:cs typeface="Times New Roman"/>
              </a:rPr>
              <a:t>apply </a:t>
            </a:r>
            <a:r>
              <a:rPr dirty="0" sz="1200">
                <a:latin typeface="Times New Roman"/>
                <a:cs typeface="Times New Roman"/>
              </a:rPr>
              <a:t>updates to </a:t>
            </a:r>
            <a:r>
              <a:rPr dirty="0" sz="1200" spc="-5">
                <a:latin typeface="Times New Roman"/>
                <a:cs typeface="Times New Roman"/>
              </a:rPr>
              <a:t>multiple products when </a:t>
            </a:r>
            <a:r>
              <a:rPr dirty="0" sz="1200">
                <a:latin typeface="Times New Roman"/>
                <a:cs typeface="Times New Roman"/>
              </a:rPr>
              <a:t>one vendor makes a </a:t>
            </a:r>
            <a:r>
              <a:rPr dirty="0" sz="1200" spc="-5">
                <a:latin typeface="Times New Roman"/>
                <a:cs typeface="Times New Roman"/>
              </a:rPr>
              <a:t>change </a:t>
            </a:r>
            <a:r>
              <a:rPr dirty="0" sz="1200">
                <a:latin typeface="Times New Roman"/>
                <a:cs typeface="Times New Roman"/>
              </a:rPr>
              <a:t>to </a:t>
            </a:r>
            <a:r>
              <a:rPr dirty="0" sz="1200" spc="-5">
                <a:latin typeface="Times New Roman"/>
                <a:cs typeface="Times New Roman"/>
              </a:rPr>
              <a:t>its  proprietary API. Additionally, vendors </a:t>
            </a:r>
            <a:r>
              <a:rPr dirty="0" sz="1200">
                <a:latin typeface="Times New Roman"/>
                <a:cs typeface="Times New Roman"/>
              </a:rPr>
              <a:t>are </a:t>
            </a:r>
            <a:r>
              <a:rPr dirty="0" sz="1200" spc="-5">
                <a:latin typeface="Times New Roman"/>
                <a:cs typeface="Times New Roman"/>
              </a:rPr>
              <a:t>required </a:t>
            </a:r>
            <a:r>
              <a:rPr dirty="0" sz="1200">
                <a:latin typeface="Times New Roman"/>
                <a:cs typeface="Times New Roman"/>
              </a:rPr>
              <a:t>to </a:t>
            </a:r>
            <a:r>
              <a:rPr dirty="0" sz="1200" spc="-5">
                <a:latin typeface="Times New Roman"/>
                <a:cs typeface="Times New Roman"/>
              </a:rPr>
              <a:t>implement </a:t>
            </a:r>
            <a:r>
              <a:rPr dirty="0" sz="1200">
                <a:latin typeface="Times New Roman"/>
                <a:cs typeface="Times New Roman"/>
              </a:rPr>
              <a:t>and </a:t>
            </a:r>
            <a:r>
              <a:rPr dirty="0" sz="1200" spc="-5">
                <a:latin typeface="Times New Roman"/>
                <a:cs typeface="Times New Roman"/>
              </a:rPr>
              <a:t>maintain wrappers for each  partner component </a:t>
            </a:r>
            <a:r>
              <a:rPr dirty="0" sz="1200">
                <a:latin typeface="Times New Roman"/>
                <a:cs typeface="Times New Roman"/>
              </a:rPr>
              <a:t>to </a:t>
            </a:r>
            <a:r>
              <a:rPr dirty="0" sz="1200" spc="-5">
                <a:latin typeface="Times New Roman"/>
                <a:cs typeface="Times New Roman"/>
              </a:rPr>
              <a:t>allow maximum compatibility </a:t>
            </a:r>
            <a:r>
              <a:rPr dirty="0" sz="1200">
                <a:latin typeface="Times New Roman"/>
                <a:cs typeface="Times New Roman"/>
              </a:rPr>
              <a:t>and </a:t>
            </a:r>
            <a:r>
              <a:rPr dirty="0" sz="1200" spc="-5">
                <a:latin typeface="Times New Roman"/>
                <a:cs typeface="Times New Roman"/>
              </a:rPr>
              <a:t>interoperability. For example, </a:t>
            </a:r>
            <a:r>
              <a:rPr dirty="0" sz="1200">
                <a:latin typeface="Times New Roman"/>
                <a:cs typeface="Times New Roman"/>
              </a:rPr>
              <a:t>many  </a:t>
            </a:r>
            <a:r>
              <a:rPr dirty="0" sz="1200" spc="-5">
                <a:latin typeface="Times New Roman"/>
                <a:cs typeface="Times New Roman"/>
              </a:rPr>
              <a:t>MFA </a:t>
            </a:r>
            <a:r>
              <a:rPr dirty="0" sz="1200">
                <a:latin typeface="Times New Roman"/>
                <a:cs typeface="Times New Roman"/>
              </a:rPr>
              <a:t>product vendors </a:t>
            </a:r>
            <a:r>
              <a:rPr dirty="0" sz="1200" spc="-5">
                <a:latin typeface="Times New Roman"/>
                <a:cs typeface="Times New Roman"/>
              </a:rPr>
              <a:t>are required to create </a:t>
            </a:r>
            <a:r>
              <a:rPr dirty="0" sz="1200">
                <a:latin typeface="Times New Roman"/>
                <a:cs typeface="Times New Roman"/>
              </a:rPr>
              <a:t>a </a:t>
            </a:r>
            <a:r>
              <a:rPr dirty="0" sz="1200" spc="-5">
                <a:latin typeface="Times New Roman"/>
                <a:cs typeface="Times New Roman"/>
              </a:rPr>
              <a:t>different wrapper </a:t>
            </a:r>
            <a:r>
              <a:rPr dirty="0" sz="1200">
                <a:latin typeface="Times New Roman"/>
                <a:cs typeface="Times New Roman"/>
              </a:rPr>
              <a:t>for each cloud </a:t>
            </a:r>
            <a:r>
              <a:rPr dirty="0" sz="1200" spc="-5">
                <a:latin typeface="Times New Roman"/>
                <a:cs typeface="Times New Roman"/>
              </a:rPr>
              <a:t>provider </a:t>
            </a:r>
            <a:r>
              <a:rPr dirty="0" sz="1200">
                <a:latin typeface="Times New Roman"/>
                <a:cs typeface="Times New Roman"/>
              </a:rPr>
              <a:t>or  </a:t>
            </a:r>
            <a:r>
              <a:rPr dirty="0" sz="1200" spc="-5">
                <a:latin typeface="Times New Roman"/>
                <a:cs typeface="Times New Roman"/>
              </a:rPr>
              <a:t>identity management system </a:t>
            </a:r>
            <a:r>
              <a:rPr dirty="0" sz="1200">
                <a:latin typeface="Times New Roman"/>
                <a:cs typeface="Times New Roman"/>
              </a:rPr>
              <a:t>to be </a:t>
            </a:r>
            <a:r>
              <a:rPr dirty="0" sz="1200" spc="-5">
                <a:latin typeface="Times New Roman"/>
                <a:cs typeface="Times New Roman"/>
              </a:rPr>
              <a:t>usable </a:t>
            </a:r>
            <a:r>
              <a:rPr dirty="0" sz="1200">
                <a:latin typeface="Times New Roman"/>
                <a:cs typeface="Times New Roman"/>
              </a:rPr>
              <a:t>in </a:t>
            </a:r>
            <a:r>
              <a:rPr dirty="0" sz="1200" spc="-5">
                <a:latin typeface="Times New Roman"/>
                <a:cs typeface="Times New Roman"/>
              </a:rPr>
              <a:t>different kinds </a:t>
            </a:r>
            <a:r>
              <a:rPr dirty="0" sz="1200">
                <a:latin typeface="Times New Roman"/>
                <a:cs typeface="Times New Roman"/>
              </a:rPr>
              <a:t>of </a:t>
            </a:r>
            <a:r>
              <a:rPr dirty="0" sz="1200" spc="-5">
                <a:latin typeface="Times New Roman"/>
                <a:cs typeface="Times New Roman"/>
              </a:rPr>
              <a:t>client</a:t>
            </a:r>
            <a:r>
              <a:rPr dirty="0" sz="1200" spc="45">
                <a:latin typeface="Times New Roman"/>
                <a:cs typeface="Times New Roman"/>
              </a:rPr>
              <a:t> </a:t>
            </a:r>
            <a:r>
              <a:rPr dirty="0" sz="1200" spc="-5">
                <a:latin typeface="Times New Roman"/>
                <a:cs typeface="Times New Roman"/>
              </a:rPr>
              <a:t>combinations.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13335">
              <a:lnSpc>
                <a:spcPts val="1380"/>
              </a:lnSpc>
              <a:spcBef>
                <a:spcPts val="5"/>
              </a:spcBef>
            </a:pPr>
            <a:r>
              <a:rPr dirty="0" sz="1200" spc="-5">
                <a:latin typeface="Times New Roman"/>
                <a:cs typeface="Times New Roman"/>
              </a:rPr>
              <a:t>On </a:t>
            </a:r>
            <a:r>
              <a:rPr dirty="0" sz="1200">
                <a:latin typeface="Times New Roman"/>
                <a:cs typeface="Times New Roman"/>
              </a:rPr>
              <a:t>the </a:t>
            </a:r>
            <a:r>
              <a:rPr dirty="0" sz="1200" spc="-5">
                <a:latin typeface="Times New Roman"/>
                <a:cs typeface="Times New Roman"/>
              </a:rPr>
              <a:t>customer side, this generates additional problems when developing requirements </a:t>
            </a:r>
            <a:r>
              <a:rPr dirty="0" sz="1200">
                <a:latin typeface="Times New Roman"/>
                <a:cs typeface="Times New Roman"/>
              </a:rPr>
              <a:t>for  purchasing products. </a:t>
            </a:r>
            <a:r>
              <a:rPr dirty="0" sz="1200" spc="-5">
                <a:latin typeface="Times New Roman"/>
                <a:cs typeface="Times New Roman"/>
              </a:rPr>
              <a:t>There are </a:t>
            </a:r>
            <a:r>
              <a:rPr dirty="0" sz="1200">
                <a:latin typeface="Times New Roman"/>
                <a:cs typeface="Times New Roman"/>
              </a:rPr>
              <a:t>no </a:t>
            </a:r>
            <a:r>
              <a:rPr dirty="0" sz="1200" spc="-5">
                <a:latin typeface="Times New Roman"/>
                <a:cs typeface="Times New Roman"/>
              </a:rPr>
              <a:t>standards that purchasers can </a:t>
            </a:r>
            <a:r>
              <a:rPr dirty="0" sz="1200">
                <a:latin typeface="Times New Roman"/>
                <a:cs typeface="Times New Roman"/>
              </a:rPr>
              <a:t>rely on to </a:t>
            </a:r>
            <a:r>
              <a:rPr dirty="0" sz="1200" spc="-5">
                <a:latin typeface="Times New Roman"/>
                <a:cs typeface="Times New Roman"/>
              </a:rPr>
              <a:t>identify compatibility  between products. Hence, </a:t>
            </a:r>
            <a:r>
              <a:rPr dirty="0" sz="1200">
                <a:latin typeface="Times New Roman"/>
                <a:cs typeface="Times New Roman"/>
              </a:rPr>
              <a:t>it is very </a:t>
            </a:r>
            <a:r>
              <a:rPr dirty="0" sz="1200" spc="-5">
                <a:latin typeface="Times New Roman"/>
                <a:cs typeface="Times New Roman"/>
              </a:rPr>
              <a:t>difficult </a:t>
            </a:r>
            <a:r>
              <a:rPr dirty="0" sz="1200">
                <a:latin typeface="Times New Roman"/>
                <a:cs typeface="Times New Roman"/>
              </a:rPr>
              <a:t>to </a:t>
            </a:r>
            <a:r>
              <a:rPr dirty="0" sz="1200" spc="-5">
                <a:latin typeface="Times New Roman"/>
                <a:cs typeface="Times New Roman"/>
              </a:rPr>
              <a:t>create </a:t>
            </a:r>
            <a:r>
              <a:rPr dirty="0" sz="1200">
                <a:latin typeface="Times New Roman"/>
                <a:cs typeface="Times New Roman"/>
              </a:rPr>
              <a:t>a </a:t>
            </a:r>
            <a:r>
              <a:rPr dirty="0" sz="1200" spc="-5">
                <a:latin typeface="Times New Roman"/>
                <a:cs typeface="Times New Roman"/>
              </a:rPr>
              <a:t>multiyear road map </a:t>
            </a:r>
            <a:r>
              <a:rPr dirty="0" sz="1200">
                <a:latin typeface="Times New Roman"/>
                <a:cs typeface="Times New Roman"/>
              </a:rPr>
              <a:t>for </a:t>
            </a:r>
            <a:r>
              <a:rPr dirty="0" sz="1200" spc="-5">
                <a:latin typeface="Times New Roman"/>
                <a:cs typeface="Times New Roman"/>
              </a:rPr>
              <a:t>moving </a:t>
            </a:r>
            <a:r>
              <a:rPr dirty="0" sz="1200">
                <a:latin typeface="Times New Roman"/>
                <a:cs typeface="Times New Roman"/>
              </a:rPr>
              <a:t>into </a:t>
            </a:r>
            <a:r>
              <a:rPr dirty="0" sz="1200" spc="-5">
                <a:latin typeface="Times New Roman"/>
                <a:cs typeface="Times New Roman"/>
              </a:rPr>
              <a:t>ZTA  </a:t>
            </a:r>
            <a:r>
              <a:rPr dirty="0" sz="1200">
                <a:latin typeface="Times New Roman"/>
                <a:cs typeface="Times New Roman"/>
              </a:rPr>
              <a:t>because it </a:t>
            </a:r>
            <a:r>
              <a:rPr dirty="0" sz="1200" spc="-5">
                <a:latin typeface="Times New Roman"/>
                <a:cs typeface="Times New Roman"/>
              </a:rPr>
              <a:t>is impossible to identify </a:t>
            </a:r>
            <a:r>
              <a:rPr dirty="0" sz="1200">
                <a:latin typeface="Times New Roman"/>
                <a:cs typeface="Times New Roman"/>
              </a:rPr>
              <a:t>a </a:t>
            </a:r>
            <a:r>
              <a:rPr dirty="0" sz="1200" spc="-5">
                <a:latin typeface="Times New Roman"/>
                <a:cs typeface="Times New Roman"/>
              </a:rPr>
              <a:t>minimum set of compatibility requirements </a:t>
            </a:r>
            <a:r>
              <a:rPr dirty="0" sz="1200">
                <a:latin typeface="Times New Roman"/>
                <a:cs typeface="Times New Roman"/>
              </a:rPr>
              <a:t>for</a:t>
            </a:r>
            <a:r>
              <a:rPr dirty="0" sz="1200" spc="165">
                <a:latin typeface="Times New Roman"/>
                <a:cs typeface="Times New Roman"/>
              </a:rPr>
              <a:t> </a:t>
            </a:r>
            <a:r>
              <a:rPr dirty="0" sz="1200" spc="-5">
                <a:latin typeface="Times New Roman"/>
                <a:cs typeface="Times New Roman"/>
              </a:rPr>
              <a:t>components.</a:t>
            </a:r>
            <a:endParaRPr sz="1200">
              <a:latin typeface="Times New Roman"/>
              <a:cs typeface="Times New Roman"/>
            </a:endParaRPr>
          </a:p>
          <a:p>
            <a:pPr marL="12700">
              <a:lnSpc>
                <a:spcPct val="100000"/>
              </a:lnSpc>
              <a:spcBef>
                <a:spcPts val="1110"/>
              </a:spcBef>
              <a:tabLst>
                <a:tab pos="583565" algn="l"/>
              </a:tabLst>
            </a:pPr>
            <a:r>
              <a:rPr dirty="0" sz="1100" spc="-5" b="1">
                <a:latin typeface="Arial"/>
                <a:cs typeface="Arial"/>
              </a:rPr>
              <a:t>B.3.4	Emerging Standards that Address Overreliance on Proprietary</a:t>
            </a:r>
            <a:r>
              <a:rPr dirty="0" sz="1100" spc="45" b="1">
                <a:latin typeface="Arial"/>
                <a:cs typeface="Arial"/>
              </a:rPr>
              <a:t> </a:t>
            </a:r>
            <a:r>
              <a:rPr dirty="0" sz="1100" spc="-5" b="1">
                <a:latin typeface="Arial"/>
                <a:cs typeface="Arial"/>
              </a:rPr>
              <a:t>APIs</a:t>
            </a:r>
            <a:endParaRPr sz="1100">
              <a:latin typeface="Arial"/>
              <a:cs typeface="Arial"/>
            </a:endParaRPr>
          </a:p>
          <a:p>
            <a:pPr>
              <a:lnSpc>
                <a:spcPct val="100000"/>
              </a:lnSpc>
              <a:spcBef>
                <a:spcPts val="25"/>
              </a:spcBef>
            </a:pPr>
            <a:endParaRPr sz="1050">
              <a:latin typeface="Arial"/>
              <a:cs typeface="Arial"/>
            </a:endParaRPr>
          </a:p>
          <a:p>
            <a:pPr marL="12700" marR="6350">
              <a:lnSpc>
                <a:spcPts val="1380"/>
              </a:lnSpc>
            </a:pPr>
            <a:r>
              <a:rPr dirty="0" sz="1200" spc="-5">
                <a:latin typeface="Times New Roman"/>
                <a:cs typeface="Times New Roman"/>
              </a:rPr>
              <a:t>As </a:t>
            </a:r>
            <a:r>
              <a:rPr dirty="0" sz="1200">
                <a:latin typeface="Times New Roman"/>
                <a:cs typeface="Times New Roman"/>
              </a:rPr>
              <a:t>there </a:t>
            </a:r>
            <a:r>
              <a:rPr dirty="0" sz="1200" spc="-5">
                <a:latin typeface="Times New Roman"/>
                <a:cs typeface="Times New Roman"/>
              </a:rPr>
              <a:t>is no </a:t>
            </a:r>
            <a:r>
              <a:rPr dirty="0" sz="1200">
                <a:latin typeface="Times New Roman"/>
                <a:cs typeface="Times New Roman"/>
              </a:rPr>
              <a:t>single </a:t>
            </a:r>
            <a:r>
              <a:rPr dirty="0" sz="1200" spc="-5">
                <a:latin typeface="Times New Roman"/>
                <a:cs typeface="Times New Roman"/>
              </a:rPr>
              <a:t>solution </a:t>
            </a:r>
            <a:r>
              <a:rPr dirty="0" sz="1200">
                <a:latin typeface="Times New Roman"/>
                <a:cs typeface="Times New Roman"/>
              </a:rPr>
              <a:t>to </a:t>
            </a:r>
            <a:r>
              <a:rPr dirty="0" sz="1200" spc="-5">
                <a:latin typeface="Times New Roman"/>
                <a:cs typeface="Times New Roman"/>
              </a:rPr>
              <a:t>developing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there is </a:t>
            </a:r>
            <a:r>
              <a:rPr dirty="0" sz="1200" spc="-5">
                <a:latin typeface="Times New Roman"/>
                <a:cs typeface="Times New Roman"/>
              </a:rPr>
              <a:t>no </a:t>
            </a:r>
            <a:r>
              <a:rPr dirty="0" sz="1200">
                <a:latin typeface="Times New Roman"/>
                <a:cs typeface="Times New Roman"/>
              </a:rPr>
              <a:t>single </a:t>
            </a:r>
            <a:r>
              <a:rPr dirty="0" sz="1200" spc="-5">
                <a:latin typeface="Times New Roman"/>
                <a:cs typeface="Times New Roman"/>
              </a:rPr>
              <a:t>set </a:t>
            </a:r>
            <a:r>
              <a:rPr dirty="0" sz="1200">
                <a:latin typeface="Times New Roman"/>
                <a:cs typeface="Times New Roman"/>
              </a:rPr>
              <a:t>of tools </a:t>
            </a:r>
            <a:r>
              <a:rPr dirty="0" sz="1200" spc="-5">
                <a:latin typeface="Times New Roman"/>
                <a:cs typeface="Times New Roman"/>
              </a:rPr>
              <a:t>or services for </a:t>
            </a:r>
            <a:r>
              <a:rPr dirty="0" sz="1200">
                <a:latin typeface="Times New Roman"/>
                <a:cs typeface="Times New Roman"/>
              </a:rPr>
              <a:t>a  zero </a:t>
            </a:r>
            <a:r>
              <a:rPr dirty="0" sz="1200" spc="-5">
                <a:latin typeface="Times New Roman"/>
                <a:cs typeface="Times New Roman"/>
              </a:rPr>
              <a:t>trust enterprise. Thus, </a:t>
            </a:r>
            <a:r>
              <a:rPr dirty="0" sz="1200">
                <a:latin typeface="Times New Roman"/>
                <a:cs typeface="Times New Roman"/>
              </a:rPr>
              <a:t>it </a:t>
            </a:r>
            <a:r>
              <a:rPr dirty="0" sz="1200" spc="-5">
                <a:latin typeface="Times New Roman"/>
                <a:cs typeface="Times New Roman"/>
              </a:rPr>
              <a:t>is impossible </a:t>
            </a:r>
            <a:r>
              <a:rPr dirty="0" sz="1200">
                <a:latin typeface="Times New Roman"/>
                <a:cs typeface="Times New Roman"/>
              </a:rPr>
              <a:t>to have a </a:t>
            </a:r>
            <a:r>
              <a:rPr dirty="0" sz="1200" spc="-5">
                <a:latin typeface="Times New Roman"/>
                <a:cs typeface="Times New Roman"/>
              </a:rPr>
              <a:t>single protocol or framework that </a:t>
            </a:r>
            <a:r>
              <a:rPr dirty="0" sz="1200">
                <a:latin typeface="Times New Roman"/>
                <a:cs typeface="Times New Roman"/>
              </a:rPr>
              <a:t>enables an  </a:t>
            </a:r>
            <a:r>
              <a:rPr dirty="0" sz="1200" spc="-5">
                <a:latin typeface="Times New Roman"/>
                <a:cs typeface="Times New Roman"/>
              </a:rPr>
              <a:t>enterprise </a:t>
            </a:r>
            <a:r>
              <a:rPr dirty="0" sz="1200">
                <a:latin typeface="Times New Roman"/>
                <a:cs typeface="Times New Roman"/>
              </a:rPr>
              <a:t>to move to a </a:t>
            </a:r>
            <a:r>
              <a:rPr dirty="0" sz="1200" spc="-5">
                <a:latin typeface="Times New Roman"/>
                <a:cs typeface="Times New Roman"/>
              </a:rPr>
              <a:t>ZTA. Currently, there </a:t>
            </a:r>
            <a:r>
              <a:rPr dirty="0" sz="1200">
                <a:latin typeface="Times New Roman"/>
                <a:cs typeface="Times New Roman"/>
              </a:rPr>
              <a:t>is a </a:t>
            </a:r>
            <a:r>
              <a:rPr dirty="0" sz="1200" spc="-5">
                <a:latin typeface="Times New Roman"/>
                <a:cs typeface="Times New Roman"/>
              </a:rPr>
              <a:t>wide variety </a:t>
            </a:r>
            <a:r>
              <a:rPr dirty="0" sz="1200">
                <a:latin typeface="Times New Roman"/>
                <a:cs typeface="Times New Roman"/>
              </a:rPr>
              <a:t>of </a:t>
            </a:r>
            <a:r>
              <a:rPr dirty="0" sz="1200" spc="-5">
                <a:latin typeface="Times New Roman"/>
                <a:cs typeface="Times New Roman"/>
              </a:rPr>
              <a:t>models </a:t>
            </a:r>
            <a:r>
              <a:rPr dirty="0" sz="1200">
                <a:latin typeface="Times New Roman"/>
                <a:cs typeface="Times New Roman"/>
              </a:rPr>
              <a:t>and </a:t>
            </a:r>
            <a:r>
              <a:rPr dirty="0" sz="1200" spc="-5">
                <a:latin typeface="Times New Roman"/>
                <a:cs typeface="Times New Roman"/>
              </a:rPr>
              <a:t>solutions </a:t>
            </a:r>
            <a:r>
              <a:rPr dirty="0" sz="1200">
                <a:latin typeface="Times New Roman"/>
                <a:cs typeface="Times New Roman"/>
              </a:rPr>
              <a:t>seeking  to </a:t>
            </a:r>
            <a:r>
              <a:rPr dirty="0" sz="1200" spc="-5">
                <a:latin typeface="Times New Roman"/>
                <a:cs typeface="Times New Roman"/>
              </a:rPr>
              <a:t>become the leading authority </a:t>
            </a:r>
            <a:r>
              <a:rPr dirty="0" sz="1200">
                <a:latin typeface="Times New Roman"/>
                <a:cs typeface="Times New Roman"/>
              </a:rPr>
              <a:t>of</a:t>
            </a:r>
            <a:r>
              <a:rPr dirty="0" sz="1200" spc="15">
                <a:latin typeface="Times New Roman"/>
                <a:cs typeface="Times New Roman"/>
              </a:rPr>
              <a:t> </a:t>
            </a:r>
            <a:r>
              <a:rPr dirty="0" sz="1200" spc="-5">
                <a:latin typeface="Times New Roman"/>
                <a:cs typeface="Times New Roman"/>
              </a:rPr>
              <a:t>ZTA.</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This indicates that there </a:t>
            </a:r>
            <a:r>
              <a:rPr dirty="0" sz="1200">
                <a:latin typeface="Times New Roman"/>
                <a:cs typeface="Times New Roman"/>
              </a:rPr>
              <a:t>is an </a:t>
            </a:r>
            <a:r>
              <a:rPr dirty="0" sz="1200" spc="-5">
                <a:latin typeface="Times New Roman"/>
                <a:cs typeface="Times New Roman"/>
              </a:rPr>
              <a:t>opportunity for </a:t>
            </a:r>
            <a:r>
              <a:rPr dirty="0" sz="1200">
                <a:latin typeface="Times New Roman"/>
                <a:cs typeface="Times New Roman"/>
              </a:rPr>
              <a:t>a </a:t>
            </a:r>
            <a:r>
              <a:rPr dirty="0" sz="1200" spc="-5">
                <a:latin typeface="Times New Roman"/>
                <a:cs typeface="Times New Roman"/>
              </a:rPr>
              <a:t>set </a:t>
            </a:r>
            <a:r>
              <a:rPr dirty="0" sz="1200">
                <a:latin typeface="Times New Roman"/>
                <a:cs typeface="Times New Roman"/>
              </a:rPr>
              <a:t>of open, </a:t>
            </a:r>
            <a:r>
              <a:rPr dirty="0" sz="1200" spc="-5">
                <a:latin typeface="Times New Roman"/>
                <a:cs typeface="Times New Roman"/>
              </a:rPr>
              <a:t>standardized protocols </a:t>
            </a:r>
            <a:r>
              <a:rPr dirty="0" sz="1200">
                <a:latin typeface="Times New Roman"/>
                <a:cs typeface="Times New Roman"/>
              </a:rPr>
              <a:t>or </a:t>
            </a:r>
            <a:r>
              <a:rPr dirty="0" sz="1200" spc="-5">
                <a:latin typeface="Times New Roman"/>
                <a:cs typeface="Times New Roman"/>
              </a:rPr>
              <a:t>frameworks  </a:t>
            </a:r>
            <a:r>
              <a:rPr dirty="0" sz="1200">
                <a:latin typeface="Times New Roman"/>
                <a:cs typeface="Times New Roman"/>
              </a:rPr>
              <a:t>to be </a:t>
            </a:r>
            <a:r>
              <a:rPr dirty="0" sz="1200" spc="-5">
                <a:latin typeface="Times New Roman"/>
                <a:cs typeface="Times New Roman"/>
              </a:rPr>
              <a:t>developed </a:t>
            </a:r>
            <a:r>
              <a:rPr dirty="0" sz="1200">
                <a:latin typeface="Times New Roman"/>
                <a:cs typeface="Times New Roman"/>
              </a:rPr>
              <a:t>to aid </a:t>
            </a:r>
            <a:r>
              <a:rPr dirty="0" sz="1200" spc="-5">
                <a:latin typeface="Times New Roman"/>
                <a:cs typeface="Times New Roman"/>
              </a:rPr>
              <a:t>organizations in migrating </a:t>
            </a:r>
            <a:r>
              <a:rPr dirty="0" sz="1200">
                <a:latin typeface="Times New Roman"/>
                <a:cs typeface="Times New Roman"/>
              </a:rPr>
              <a:t>to a </a:t>
            </a:r>
            <a:r>
              <a:rPr dirty="0" sz="1200" spc="-5">
                <a:latin typeface="Times New Roman"/>
                <a:cs typeface="Times New Roman"/>
              </a:rPr>
              <a:t>ZTA. SDOs </a:t>
            </a:r>
            <a:r>
              <a:rPr dirty="0" sz="1200">
                <a:latin typeface="Times New Roman"/>
                <a:cs typeface="Times New Roman"/>
              </a:rPr>
              <a:t>like the </a:t>
            </a:r>
            <a:r>
              <a:rPr dirty="0" sz="1200" spc="-5">
                <a:latin typeface="Times New Roman"/>
                <a:cs typeface="Times New Roman"/>
              </a:rPr>
              <a:t>Internet Engineering  Task Force (IETF) </a:t>
            </a:r>
            <a:r>
              <a:rPr dirty="0" sz="1200">
                <a:latin typeface="Times New Roman"/>
                <a:cs typeface="Times New Roman"/>
              </a:rPr>
              <a:t>have </a:t>
            </a:r>
            <a:r>
              <a:rPr dirty="0" sz="1200" spc="-5">
                <a:latin typeface="Times New Roman"/>
                <a:cs typeface="Times New Roman"/>
              </a:rPr>
              <a:t>specified protocols </a:t>
            </a:r>
            <a:r>
              <a:rPr dirty="0" sz="1200">
                <a:latin typeface="Times New Roman"/>
                <a:cs typeface="Times New Roman"/>
              </a:rPr>
              <a:t>that may be </a:t>
            </a:r>
            <a:r>
              <a:rPr dirty="0" sz="1200" spc="-5">
                <a:latin typeface="Times New Roman"/>
                <a:cs typeface="Times New Roman"/>
              </a:rPr>
              <a:t>useful </a:t>
            </a:r>
            <a:r>
              <a:rPr dirty="0" sz="1200">
                <a:latin typeface="Times New Roman"/>
                <a:cs typeface="Times New Roman"/>
              </a:rPr>
              <a:t>in </a:t>
            </a:r>
            <a:r>
              <a:rPr dirty="0" sz="1200" spc="-5">
                <a:latin typeface="Times New Roman"/>
                <a:cs typeface="Times New Roman"/>
              </a:rPr>
              <a:t>exchanging threat information  (called XMPP-Grid [1]). The Cloud Security Alliance (CSA) </a:t>
            </a:r>
            <a:r>
              <a:rPr dirty="0" sz="1200">
                <a:latin typeface="Times New Roman"/>
                <a:cs typeface="Times New Roman"/>
              </a:rPr>
              <a:t>has </a:t>
            </a:r>
            <a:r>
              <a:rPr dirty="0" sz="1200" spc="-5">
                <a:latin typeface="Times New Roman"/>
                <a:cs typeface="Times New Roman"/>
              </a:rPr>
              <a:t>produced </a:t>
            </a:r>
            <a:r>
              <a:rPr dirty="0" sz="1200">
                <a:latin typeface="Times New Roman"/>
                <a:cs typeface="Times New Roman"/>
              </a:rPr>
              <a:t>a </a:t>
            </a:r>
            <a:r>
              <a:rPr dirty="0" sz="1200" spc="-5">
                <a:latin typeface="Times New Roman"/>
                <a:cs typeface="Times New Roman"/>
              </a:rPr>
              <a:t>framework </a:t>
            </a:r>
            <a:r>
              <a:rPr dirty="0" sz="1200">
                <a:latin typeface="Times New Roman"/>
                <a:cs typeface="Times New Roman"/>
              </a:rPr>
              <a:t>for  </a:t>
            </a:r>
            <a:r>
              <a:rPr dirty="0" sz="1200" spc="-5">
                <a:latin typeface="Times New Roman"/>
                <a:cs typeface="Times New Roman"/>
              </a:rPr>
              <a:t>Software Defined Perimeter (SDP) [2] that </a:t>
            </a:r>
            <a:r>
              <a:rPr dirty="0" sz="1200">
                <a:latin typeface="Times New Roman"/>
                <a:cs typeface="Times New Roman"/>
              </a:rPr>
              <a:t>may also be </a:t>
            </a:r>
            <a:r>
              <a:rPr dirty="0" sz="1200" spc="-5">
                <a:latin typeface="Times New Roman"/>
                <a:cs typeface="Times New Roman"/>
              </a:rPr>
              <a:t>useful </a:t>
            </a:r>
            <a:r>
              <a:rPr dirty="0" sz="1200">
                <a:latin typeface="Times New Roman"/>
                <a:cs typeface="Times New Roman"/>
              </a:rPr>
              <a:t>in </a:t>
            </a:r>
            <a:r>
              <a:rPr dirty="0" sz="1200" spc="-5">
                <a:latin typeface="Times New Roman"/>
                <a:cs typeface="Times New Roman"/>
              </a:rPr>
              <a:t>ZTA. Efforts </a:t>
            </a:r>
            <a:r>
              <a:rPr dirty="0" sz="1200">
                <a:latin typeface="Times New Roman"/>
                <a:cs typeface="Times New Roman"/>
              </a:rPr>
              <a:t>should be </a:t>
            </a:r>
            <a:r>
              <a:rPr dirty="0" sz="1200" spc="-5">
                <a:latin typeface="Times New Roman"/>
                <a:cs typeface="Times New Roman"/>
              </a:rPr>
              <a:t>directed  toward surveying </a:t>
            </a:r>
            <a:r>
              <a:rPr dirty="0" sz="1200">
                <a:latin typeface="Times New Roman"/>
                <a:cs typeface="Times New Roman"/>
              </a:rPr>
              <a:t>the </a:t>
            </a:r>
            <a:r>
              <a:rPr dirty="0" sz="1200" spc="-5">
                <a:latin typeface="Times New Roman"/>
                <a:cs typeface="Times New Roman"/>
              </a:rPr>
              <a:t>current state </a:t>
            </a:r>
            <a:r>
              <a:rPr dirty="0" sz="1200">
                <a:latin typeface="Times New Roman"/>
                <a:cs typeface="Times New Roman"/>
              </a:rPr>
              <a:t>of </a:t>
            </a:r>
            <a:r>
              <a:rPr dirty="0" sz="1200" spc="-5">
                <a:latin typeface="Times New Roman"/>
                <a:cs typeface="Times New Roman"/>
              </a:rPr>
              <a:t>ZTA-related frameworks </a:t>
            </a:r>
            <a:r>
              <a:rPr dirty="0" sz="1200">
                <a:latin typeface="Times New Roman"/>
                <a:cs typeface="Times New Roman"/>
              </a:rPr>
              <a:t>or </a:t>
            </a:r>
            <a:r>
              <a:rPr dirty="0" sz="1200" spc="-5">
                <a:latin typeface="Times New Roman"/>
                <a:cs typeface="Times New Roman"/>
              </a:rPr>
              <a:t>the protocols necessary for </a:t>
            </a:r>
            <a:r>
              <a:rPr dirty="0" sz="1200">
                <a:latin typeface="Times New Roman"/>
                <a:cs typeface="Times New Roman"/>
              </a:rPr>
              <a:t>a  useful </a:t>
            </a:r>
            <a:r>
              <a:rPr dirty="0" sz="1200" spc="-5">
                <a:latin typeface="Times New Roman"/>
                <a:cs typeface="Times New Roman"/>
              </a:rPr>
              <a:t>ZTA </a:t>
            </a:r>
            <a:r>
              <a:rPr dirty="0" sz="1200">
                <a:latin typeface="Times New Roman"/>
                <a:cs typeface="Times New Roman"/>
              </a:rPr>
              <a:t>and </a:t>
            </a:r>
            <a:r>
              <a:rPr dirty="0" sz="1200" spc="-5">
                <a:latin typeface="Times New Roman"/>
                <a:cs typeface="Times New Roman"/>
              </a:rPr>
              <a:t>toward identifying places where work </a:t>
            </a:r>
            <a:r>
              <a:rPr dirty="0" sz="1200">
                <a:latin typeface="Times New Roman"/>
                <a:cs typeface="Times New Roman"/>
              </a:rPr>
              <a:t>is </a:t>
            </a:r>
            <a:r>
              <a:rPr dirty="0" sz="1200" spc="-5">
                <a:latin typeface="Times New Roman"/>
                <a:cs typeface="Times New Roman"/>
              </a:rPr>
              <a:t>needed </a:t>
            </a:r>
            <a:r>
              <a:rPr dirty="0" sz="1200">
                <a:latin typeface="Times New Roman"/>
                <a:cs typeface="Times New Roman"/>
              </a:rPr>
              <a:t>to </a:t>
            </a:r>
            <a:r>
              <a:rPr dirty="0" sz="1200" spc="-5">
                <a:latin typeface="Times New Roman"/>
                <a:cs typeface="Times New Roman"/>
              </a:rPr>
              <a:t>produce </a:t>
            </a:r>
            <a:r>
              <a:rPr dirty="0" sz="1200">
                <a:latin typeface="Times New Roman"/>
                <a:cs typeface="Times New Roman"/>
              </a:rPr>
              <a:t>or </a:t>
            </a:r>
            <a:r>
              <a:rPr dirty="0" sz="1200" spc="-5">
                <a:latin typeface="Times New Roman"/>
                <a:cs typeface="Times New Roman"/>
              </a:rPr>
              <a:t>improve </a:t>
            </a:r>
            <a:r>
              <a:rPr dirty="0" sz="1200">
                <a:latin typeface="Times New Roman"/>
                <a:cs typeface="Times New Roman"/>
              </a:rPr>
              <a:t>these  </a:t>
            </a:r>
            <a:r>
              <a:rPr dirty="0" sz="1200" spc="-5">
                <a:latin typeface="Times New Roman"/>
                <a:cs typeface="Times New Roman"/>
              </a:rPr>
              <a:t>specifications.</a:t>
            </a:r>
            <a:endParaRPr sz="1200">
              <a:latin typeface="Times New Roman"/>
              <a:cs typeface="Times New Roman"/>
            </a:endParaRPr>
          </a:p>
          <a:p>
            <a:pPr marL="12700">
              <a:lnSpc>
                <a:spcPct val="100000"/>
              </a:lnSpc>
              <a:spcBef>
                <a:spcPts val="1115"/>
              </a:spcBef>
              <a:tabLst>
                <a:tab pos="835025" algn="l"/>
              </a:tabLst>
            </a:pPr>
            <a:r>
              <a:rPr dirty="0" sz="1100" spc="-5" b="1">
                <a:latin typeface="Arial"/>
                <a:cs typeface="Arial"/>
              </a:rPr>
              <a:t>B.4	Knowledge Gaps in ZTA and Future Areas of</a:t>
            </a:r>
            <a:r>
              <a:rPr dirty="0" sz="1100" spc="45" b="1">
                <a:latin typeface="Arial"/>
                <a:cs typeface="Arial"/>
              </a:rPr>
              <a:t> </a:t>
            </a:r>
            <a:r>
              <a:rPr dirty="0" sz="1100" spc="-5" b="1">
                <a:latin typeface="Arial"/>
                <a:cs typeface="Arial"/>
              </a:rPr>
              <a:t>Research</a:t>
            </a:r>
            <a:endParaRPr sz="1100">
              <a:latin typeface="Arial"/>
              <a:cs typeface="Arial"/>
            </a:endParaRPr>
          </a:p>
          <a:p>
            <a:pPr>
              <a:lnSpc>
                <a:spcPct val="100000"/>
              </a:lnSpc>
              <a:spcBef>
                <a:spcPts val="25"/>
              </a:spcBef>
            </a:pPr>
            <a:endParaRPr sz="1050">
              <a:latin typeface="Arial"/>
              <a:cs typeface="Arial"/>
            </a:endParaRPr>
          </a:p>
          <a:p>
            <a:pPr marL="12700" marR="69850">
              <a:lnSpc>
                <a:spcPts val="1380"/>
              </a:lnSpc>
            </a:pPr>
            <a:r>
              <a:rPr dirty="0" sz="1200" spc="-5">
                <a:latin typeface="Times New Roman"/>
                <a:cs typeface="Times New Roman"/>
              </a:rPr>
              <a:t>The </a:t>
            </a:r>
            <a:r>
              <a:rPr dirty="0" sz="1200">
                <a:latin typeface="Times New Roman"/>
                <a:cs typeface="Times New Roman"/>
              </a:rPr>
              <a:t>gaps </a:t>
            </a:r>
            <a:r>
              <a:rPr dirty="0" sz="1200" spc="-5">
                <a:latin typeface="Times New Roman"/>
                <a:cs typeface="Times New Roman"/>
              </a:rPr>
              <a:t>listed </a:t>
            </a:r>
            <a:r>
              <a:rPr dirty="0" sz="1200">
                <a:latin typeface="Times New Roman"/>
                <a:cs typeface="Times New Roman"/>
              </a:rPr>
              <a:t>here do </a:t>
            </a:r>
            <a:r>
              <a:rPr dirty="0" sz="1200" spc="-5">
                <a:latin typeface="Times New Roman"/>
                <a:cs typeface="Times New Roman"/>
              </a:rPr>
              <a:t>not hinder </a:t>
            </a:r>
            <a:r>
              <a:rPr dirty="0" sz="1200">
                <a:latin typeface="Times New Roman"/>
                <a:cs typeface="Times New Roman"/>
              </a:rPr>
              <a:t>an </a:t>
            </a:r>
            <a:r>
              <a:rPr dirty="0" sz="1200" spc="-5">
                <a:latin typeface="Times New Roman"/>
                <a:cs typeface="Times New Roman"/>
              </a:rPr>
              <a:t>organization </a:t>
            </a:r>
            <a:r>
              <a:rPr dirty="0" sz="1200">
                <a:latin typeface="Times New Roman"/>
                <a:cs typeface="Times New Roman"/>
              </a:rPr>
              <a:t>from </a:t>
            </a:r>
            <a:r>
              <a:rPr dirty="0" sz="1200" spc="-5">
                <a:latin typeface="Times New Roman"/>
                <a:cs typeface="Times New Roman"/>
              </a:rPr>
              <a:t>adopting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for its </a:t>
            </a:r>
            <a:r>
              <a:rPr dirty="0" sz="1200" spc="-5">
                <a:latin typeface="Times New Roman"/>
                <a:cs typeface="Times New Roman"/>
              </a:rPr>
              <a:t>enterprise. These  </a:t>
            </a:r>
            <a:r>
              <a:rPr dirty="0" sz="1200">
                <a:latin typeface="Times New Roman"/>
                <a:cs typeface="Times New Roman"/>
              </a:rPr>
              <a:t>are </a:t>
            </a:r>
            <a:r>
              <a:rPr dirty="0" sz="1200" spc="-5">
                <a:latin typeface="Times New Roman"/>
                <a:cs typeface="Times New Roman"/>
              </a:rPr>
              <a:t>gray areas </a:t>
            </a:r>
            <a:r>
              <a:rPr dirty="0" sz="1200">
                <a:latin typeface="Times New Roman"/>
                <a:cs typeface="Times New Roman"/>
              </a:rPr>
              <a:t>in </a:t>
            </a:r>
            <a:r>
              <a:rPr dirty="0" sz="1200" spc="-5">
                <a:latin typeface="Times New Roman"/>
                <a:cs typeface="Times New Roman"/>
              </a:rPr>
              <a:t>knowledge </a:t>
            </a:r>
            <a:r>
              <a:rPr dirty="0" sz="1200">
                <a:latin typeface="Times New Roman"/>
                <a:cs typeface="Times New Roman"/>
              </a:rPr>
              <a:t>about </a:t>
            </a:r>
            <a:r>
              <a:rPr dirty="0" sz="1200" spc="-5">
                <a:latin typeface="Times New Roman"/>
                <a:cs typeface="Times New Roman"/>
              </a:rPr>
              <a:t>operational ZTA </a:t>
            </a:r>
            <a:r>
              <a:rPr dirty="0" sz="1200">
                <a:latin typeface="Times New Roman"/>
                <a:cs typeface="Times New Roman"/>
              </a:rPr>
              <a:t>environments, and most </a:t>
            </a:r>
            <a:r>
              <a:rPr dirty="0" sz="1200" spc="-5">
                <a:latin typeface="Times New Roman"/>
                <a:cs typeface="Times New Roman"/>
              </a:rPr>
              <a:t>arise from </a:t>
            </a:r>
            <a:r>
              <a:rPr dirty="0" sz="1200">
                <a:latin typeface="Times New Roman"/>
                <a:cs typeface="Times New Roman"/>
              </a:rPr>
              <a:t>a </a:t>
            </a:r>
            <a:r>
              <a:rPr dirty="0" sz="1200" spc="-5">
                <a:latin typeface="Times New Roman"/>
                <a:cs typeface="Times New Roman"/>
              </a:rPr>
              <a:t>lack </a:t>
            </a:r>
            <a:r>
              <a:rPr dirty="0" sz="1200">
                <a:latin typeface="Times New Roman"/>
                <a:cs typeface="Times New Roman"/>
              </a:rPr>
              <a:t>of  </a:t>
            </a:r>
            <a:r>
              <a:rPr dirty="0" sz="1200" spc="-5">
                <a:latin typeface="Times New Roman"/>
                <a:cs typeface="Times New Roman"/>
              </a:rPr>
              <a:t>time </a:t>
            </a:r>
            <a:r>
              <a:rPr dirty="0" sz="1200">
                <a:latin typeface="Times New Roman"/>
                <a:cs typeface="Times New Roman"/>
              </a:rPr>
              <a:t>and </a:t>
            </a:r>
            <a:r>
              <a:rPr dirty="0" sz="1200" spc="-5">
                <a:latin typeface="Times New Roman"/>
                <a:cs typeface="Times New Roman"/>
              </a:rPr>
              <a:t>experience with mature zero </a:t>
            </a:r>
            <a:r>
              <a:rPr dirty="0" sz="1200">
                <a:latin typeface="Times New Roman"/>
                <a:cs typeface="Times New Roman"/>
              </a:rPr>
              <a:t>trust </a:t>
            </a:r>
            <a:r>
              <a:rPr dirty="0" sz="1200" spc="-5">
                <a:latin typeface="Times New Roman"/>
                <a:cs typeface="Times New Roman"/>
              </a:rPr>
              <a:t>deployments. These </a:t>
            </a:r>
            <a:r>
              <a:rPr dirty="0" sz="1200">
                <a:latin typeface="Times New Roman"/>
                <a:cs typeface="Times New Roman"/>
              </a:rPr>
              <a:t>are </a:t>
            </a:r>
            <a:r>
              <a:rPr dirty="0" sz="1200" spc="-5">
                <a:latin typeface="Times New Roman"/>
                <a:cs typeface="Times New Roman"/>
              </a:rPr>
              <a:t>areas </a:t>
            </a:r>
            <a:r>
              <a:rPr dirty="0" sz="1200">
                <a:latin typeface="Times New Roman"/>
                <a:cs typeface="Times New Roman"/>
              </a:rPr>
              <a:t>of </a:t>
            </a:r>
            <a:r>
              <a:rPr dirty="0" sz="1200" spc="-5">
                <a:latin typeface="Times New Roman"/>
                <a:cs typeface="Times New Roman"/>
              </a:rPr>
              <a:t>future work </a:t>
            </a:r>
            <a:r>
              <a:rPr dirty="0" sz="1200">
                <a:latin typeface="Times New Roman"/>
                <a:cs typeface="Times New Roman"/>
              </a:rPr>
              <a:t>for  </a:t>
            </a:r>
            <a:r>
              <a:rPr dirty="0" sz="1200" spc="-5">
                <a:latin typeface="Times New Roman"/>
                <a:cs typeface="Times New Roman"/>
              </a:rPr>
              <a:t>researchers.</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48</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10082"/>
            <a:ext cx="5963285" cy="8193405"/>
          </a:xfrm>
          <a:prstGeom prst="rect">
            <a:avLst/>
          </a:prstGeom>
        </p:spPr>
        <p:txBody>
          <a:bodyPr wrap="square" lIns="0" tIns="12065" rIns="0" bIns="0" rtlCol="0" vert="horz">
            <a:spAutoFit/>
          </a:bodyPr>
          <a:lstStyle/>
          <a:p>
            <a:pPr lvl="2" marL="583565" indent="-571500">
              <a:lnSpc>
                <a:spcPct val="100000"/>
              </a:lnSpc>
              <a:spcBef>
                <a:spcPts val="95"/>
              </a:spcBef>
              <a:buAutoNum type="arabicPeriod" startAt="5"/>
              <a:tabLst>
                <a:tab pos="583565" algn="l"/>
                <a:tab pos="584200" algn="l"/>
              </a:tabLst>
            </a:pPr>
            <a:r>
              <a:rPr dirty="0" sz="1100" spc="-5" b="1">
                <a:latin typeface="Arial"/>
                <a:cs typeface="Arial"/>
              </a:rPr>
              <a:t>Attacker Response to</a:t>
            </a:r>
            <a:r>
              <a:rPr dirty="0" sz="1100" b="1">
                <a:latin typeface="Arial"/>
                <a:cs typeface="Arial"/>
              </a:rPr>
              <a:t> ZTA</a:t>
            </a:r>
            <a:endParaRPr sz="1100">
              <a:latin typeface="Arial"/>
              <a:cs typeface="Arial"/>
            </a:endParaRPr>
          </a:p>
          <a:p>
            <a:pPr lvl="2">
              <a:lnSpc>
                <a:spcPct val="100000"/>
              </a:lnSpc>
              <a:spcBef>
                <a:spcPts val="20"/>
              </a:spcBef>
              <a:buFont typeface="Arial"/>
              <a:buAutoNum type="arabicPeriod" startAt="5"/>
            </a:pPr>
            <a:endParaRPr sz="1050">
              <a:latin typeface="Arial"/>
              <a:cs typeface="Arial"/>
            </a:endParaRPr>
          </a:p>
          <a:p>
            <a:pPr marL="12700" marR="145415">
              <a:lnSpc>
                <a:spcPts val="1380"/>
              </a:lnSpc>
            </a:pPr>
            <a:r>
              <a:rPr dirty="0" sz="1200">
                <a:latin typeface="Times New Roman"/>
                <a:cs typeface="Times New Roman"/>
              </a:rPr>
              <a:t>A properly </a:t>
            </a:r>
            <a:r>
              <a:rPr dirty="0" sz="1200" spc="-5">
                <a:latin typeface="Times New Roman"/>
                <a:cs typeface="Times New Roman"/>
              </a:rPr>
              <a:t>implemented ZTA </a:t>
            </a:r>
            <a:r>
              <a:rPr dirty="0" sz="1200">
                <a:latin typeface="Times New Roman"/>
                <a:cs typeface="Times New Roman"/>
              </a:rPr>
              <a:t>for an </a:t>
            </a:r>
            <a:r>
              <a:rPr dirty="0" sz="1200" spc="-5">
                <a:latin typeface="Times New Roman"/>
                <a:cs typeface="Times New Roman"/>
              </a:rPr>
              <a:t>enterprise will improve the enterprise’s cybersecurity  </a:t>
            </a:r>
            <a:r>
              <a:rPr dirty="0" sz="1200">
                <a:latin typeface="Times New Roman"/>
                <a:cs typeface="Times New Roman"/>
              </a:rPr>
              <a:t>posture </a:t>
            </a:r>
            <a:r>
              <a:rPr dirty="0" sz="1200" spc="-5">
                <a:latin typeface="Times New Roman"/>
                <a:cs typeface="Times New Roman"/>
              </a:rPr>
              <a:t>over traditional network perimeter-based security. The tenets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aim to </a:t>
            </a:r>
            <a:r>
              <a:rPr dirty="0" sz="1200" spc="-5">
                <a:latin typeface="Times New Roman"/>
                <a:cs typeface="Times New Roman"/>
              </a:rPr>
              <a:t>reduce </a:t>
            </a:r>
            <a:r>
              <a:rPr dirty="0" sz="1200">
                <a:latin typeface="Times New Roman"/>
                <a:cs typeface="Times New Roman"/>
              </a:rPr>
              <a:t>the  exposure of </a:t>
            </a:r>
            <a:r>
              <a:rPr dirty="0" sz="1200" spc="-5">
                <a:latin typeface="Times New Roman"/>
                <a:cs typeface="Times New Roman"/>
              </a:rPr>
              <a:t>resources </a:t>
            </a:r>
            <a:r>
              <a:rPr dirty="0" sz="1200">
                <a:latin typeface="Times New Roman"/>
                <a:cs typeface="Times New Roman"/>
              </a:rPr>
              <a:t>to </a:t>
            </a:r>
            <a:r>
              <a:rPr dirty="0" sz="1200" spc="-5">
                <a:latin typeface="Times New Roman"/>
                <a:cs typeface="Times New Roman"/>
              </a:rPr>
              <a:t>attackers and minimize </a:t>
            </a:r>
            <a:r>
              <a:rPr dirty="0" sz="1200">
                <a:latin typeface="Times New Roman"/>
                <a:cs typeface="Times New Roman"/>
              </a:rPr>
              <a:t>or </a:t>
            </a:r>
            <a:r>
              <a:rPr dirty="0" sz="1200" spc="-5">
                <a:latin typeface="Times New Roman"/>
                <a:cs typeface="Times New Roman"/>
              </a:rPr>
              <a:t>prevent lateral movement within an  enterprise should </a:t>
            </a:r>
            <a:r>
              <a:rPr dirty="0" sz="1200">
                <a:latin typeface="Times New Roman"/>
                <a:cs typeface="Times New Roman"/>
              </a:rPr>
              <a:t>a host </a:t>
            </a:r>
            <a:r>
              <a:rPr dirty="0" sz="1200" spc="-5">
                <a:latin typeface="Times New Roman"/>
                <a:cs typeface="Times New Roman"/>
              </a:rPr>
              <a:t>asset </a:t>
            </a:r>
            <a:r>
              <a:rPr dirty="0" sz="1200">
                <a:latin typeface="Times New Roman"/>
                <a:cs typeface="Times New Roman"/>
              </a:rPr>
              <a:t>be</a:t>
            </a:r>
            <a:r>
              <a:rPr dirty="0" sz="1200" spc="10">
                <a:latin typeface="Times New Roman"/>
                <a:cs typeface="Times New Roman"/>
              </a:rPr>
              <a:t> </a:t>
            </a:r>
            <a:r>
              <a:rPr dirty="0" sz="1200" spc="-5">
                <a:latin typeface="Times New Roman"/>
                <a:cs typeface="Times New Roman"/>
              </a:rPr>
              <a:t>compromised.</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4610">
              <a:lnSpc>
                <a:spcPts val="1380"/>
              </a:lnSpc>
            </a:pPr>
            <a:r>
              <a:rPr dirty="0" sz="1200" spc="-5">
                <a:latin typeface="Times New Roman"/>
                <a:cs typeface="Times New Roman"/>
              </a:rPr>
              <a:t>However, determined attackers will not </a:t>
            </a:r>
            <a:r>
              <a:rPr dirty="0" sz="1200">
                <a:latin typeface="Times New Roman"/>
                <a:cs typeface="Times New Roman"/>
              </a:rPr>
              <a:t>sit </a:t>
            </a:r>
            <a:r>
              <a:rPr dirty="0" sz="1200" spc="-5">
                <a:latin typeface="Times New Roman"/>
                <a:cs typeface="Times New Roman"/>
              </a:rPr>
              <a:t>idle but will instead </a:t>
            </a:r>
            <a:r>
              <a:rPr dirty="0" sz="1200">
                <a:latin typeface="Times New Roman"/>
                <a:cs typeface="Times New Roman"/>
              </a:rPr>
              <a:t>change </a:t>
            </a:r>
            <a:r>
              <a:rPr dirty="0" sz="1200" spc="-5">
                <a:latin typeface="Times New Roman"/>
                <a:cs typeface="Times New Roman"/>
              </a:rPr>
              <a:t>behavior </a:t>
            </a:r>
            <a:r>
              <a:rPr dirty="0" sz="1200">
                <a:latin typeface="Times New Roman"/>
                <a:cs typeface="Times New Roman"/>
              </a:rPr>
              <a:t>in the face </a:t>
            </a:r>
            <a:r>
              <a:rPr dirty="0" sz="1200" spc="-5">
                <a:latin typeface="Times New Roman"/>
                <a:cs typeface="Times New Roman"/>
              </a:rPr>
              <a:t>of  ZTA. The </a:t>
            </a:r>
            <a:r>
              <a:rPr dirty="0" sz="1200">
                <a:latin typeface="Times New Roman"/>
                <a:cs typeface="Times New Roman"/>
              </a:rPr>
              <a:t>open </a:t>
            </a:r>
            <a:r>
              <a:rPr dirty="0" sz="1200" spc="-5">
                <a:latin typeface="Times New Roman"/>
                <a:cs typeface="Times New Roman"/>
              </a:rPr>
              <a:t>issue </a:t>
            </a:r>
            <a:r>
              <a:rPr dirty="0" sz="1200">
                <a:latin typeface="Times New Roman"/>
                <a:cs typeface="Times New Roman"/>
              </a:rPr>
              <a:t>is how the </a:t>
            </a:r>
            <a:r>
              <a:rPr dirty="0" sz="1200" spc="-5">
                <a:latin typeface="Times New Roman"/>
                <a:cs typeface="Times New Roman"/>
              </a:rPr>
              <a:t>attacks will change. One possibility </a:t>
            </a:r>
            <a:r>
              <a:rPr dirty="0" sz="1200">
                <a:latin typeface="Times New Roman"/>
                <a:cs typeface="Times New Roman"/>
              </a:rPr>
              <a:t>is </a:t>
            </a:r>
            <a:r>
              <a:rPr dirty="0" sz="1200" spc="-5">
                <a:latin typeface="Times New Roman"/>
                <a:cs typeface="Times New Roman"/>
              </a:rPr>
              <a:t>that attacks aimed </a:t>
            </a:r>
            <a:r>
              <a:rPr dirty="0" sz="1200">
                <a:latin typeface="Times New Roman"/>
                <a:cs typeface="Times New Roman"/>
              </a:rPr>
              <a:t>at  </a:t>
            </a:r>
            <a:r>
              <a:rPr dirty="0" sz="1200" spc="-5">
                <a:latin typeface="Times New Roman"/>
                <a:cs typeface="Times New Roman"/>
              </a:rPr>
              <a:t>stealing credentials will </a:t>
            </a:r>
            <a:r>
              <a:rPr dirty="0" sz="1200">
                <a:latin typeface="Times New Roman"/>
                <a:cs typeface="Times New Roman"/>
              </a:rPr>
              <a:t>be expanded to </a:t>
            </a:r>
            <a:r>
              <a:rPr dirty="0" sz="1200" spc="-5">
                <a:latin typeface="Times New Roman"/>
                <a:cs typeface="Times New Roman"/>
              </a:rPr>
              <a:t>target MFA </a:t>
            </a:r>
            <a:r>
              <a:rPr dirty="0" sz="1200">
                <a:latin typeface="Times New Roman"/>
                <a:cs typeface="Times New Roman"/>
              </a:rPr>
              <a:t>(e.g., phishing, </a:t>
            </a:r>
            <a:r>
              <a:rPr dirty="0" sz="1200" spc="-5">
                <a:latin typeface="Times New Roman"/>
                <a:cs typeface="Times New Roman"/>
              </a:rPr>
              <a:t>social engineering). Another  possibility </a:t>
            </a:r>
            <a:r>
              <a:rPr dirty="0" sz="1200">
                <a:latin typeface="Times New Roman"/>
                <a:cs typeface="Times New Roman"/>
              </a:rPr>
              <a:t>is that in a </a:t>
            </a:r>
            <a:r>
              <a:rPr dirty="0" sz="1200" spc="-5">
                <a:latin typeface="Times New Roman"/>
                <a:cs typeface="Times New Roman"/>
              </a:rPr>
              <a:t>hybrid ZTA/perimeter-based enterprise, attackers will focus </a:t>
            </a:r>
            <a:r>
              <a:rPr dirty="0" sz="1200">
                <a:latin typeface="Times New Roman"/>
                <a:cs typeface="Times New Roman"/>
              </a:rPr>
              <a:t>on </a:t>
            </a:r>
            <a:r>
              <a:rPr dirty="0" sz="1200" spc="-5">
                <a:latin typeface="Times New Roman"/>
                <a:cs typeface="Times New Roman"/>
              </a:rPr>
              <a:t>the  </a:t>
            </a:r>
            <a:r>
              <a:rPr dirty="0" sz="1200">
                <a:latin typeface="Times New Roman"/>
                <a:cs typeface="Times New Roman"/>
              </a:rPr>
              <a:t>business </a:t>
            </a:r>
            <a:r>
              <a:rPr dirty="0" sz="1200" spc="-5">
                <a:latin typeface="Times New Roman"/>
                <a:cs typeface="Times New Roman"/>
              </a:rPr>
              <a:t>processes </a:t>
            </a:r>
            <a:r>
              <a:rPr dirty="0" sz="1200">
                <a:latin typeface="Times New Roman"/>
                <a:cs typeface="Times New Roman"/>
              </a:rPr>
              <a:t>that </a:t>
            </a:r>
            <a:r>
              <a:rPr dirty="0" sz="1200" spc="-5">
                <a:latin typeface="Times New Roman"/>
                <a:cs typeface="Times New Roman"/>
              </a:rPr>
              <a:t>have </a:t>
            </a:r>
            <a:r>
              <a:rPr dirty="0" sz="1200">
                <a:latin typeface="Times New Roman"/>
                <a:cs typeface="Times New Roman"/>
              </a:rPr>
              <a:t>not had </a:t>
            </a:r>
            <a:r>
              <a:rPr dirty="0" sz="1200" spc="-5">
                <a:latin typeface="Times New Roman"/>
                <a:cs typeface="Times New Roman"/>
              </a:rPr>
              <a:t>ZTA </a:t>
            </a:r>
            <a:r>
              <a:rPr dirty="0" sz="1200">
                <a:latin typeface="Times New Roman"/>
                <a:cs typeface="Times New Roman"/>
              </a:rPr>
              <a:t>tenets applied (i.e., follow </a:t>
            </a:r>
            <a:r>
              <a:rPr dirty="0" sz="1200" spc="-5">
                <a:latin typeface="Times New Roman"/>
                <a:cs typeface="Times New Roman"/>
              </a:rPr>
              <a:t>traditional network  perimeter-based security)—in effect, targeting </a:t>
            </a:r>
            <a:r>
              <a:rPr dirty="0" sz="1200">
                <a:latin typeface="Times New Roman"/>
                <a:cs typeface="Times New Roman"/>
              </a:rPr>
              <a:t>the </a:t>
            </a:r>
            <a:r>
              <a:rPr dirty="0" sz="1200" spc="-5">
                <a:latin typeface="Times New Roman"/>
                <a:cs typeface="Times New Roman"/>
              </a:rPr>
              <a:t>low-hanging fruit </a:t>
            </a:r>
            <a:r>
              <a:rPr dirty="0" sz="1200">
                <a:latin typeface="Times New Roman"/>
                <a:cs typeface="Times New Roman"/>
              </a:rPr>
              <a:t>in an </a:t>
            </a:r>
            <a:r>
              <a:rPr dirty="0" sz="1200" spc="-5">
                <a:latin typeface="Times New Roman"/>
                <a:cs typeface="Times New Roman"/>
              </a:rPr>
              <a:t>attempt </a:t>
            </a:r>
            <a:r>
              <a:rPr dirty="0" sz="1200">
                <a:latin typeface="Times New Roman"/>
                <a:cs typeface="Times New Roman"/>
              </a:rPr>
              <a:t>to </a:t>
            </a:r>
            <a:r>
              <a:rPr dirty="0" sz="1200" spc="-5">
                <a:latin typeface="Times New Roman"/>
                <a:cs typeface="Times New Roman"/>
              </a:rPr>
              <a:t>gain </a:t>
            </a:r>
            <a:r>
              <a:rPr dirty="0" sz="1200">
                <a:latin typeface="Times New Roman"/>
                <a:cs typeface="Times New Roman"/>
              </a:rPr>
              <a:t>some  foothold in </a:t>
            </a:r>
            <a:r>
              <a:rPr dirty="0" sz="1200" spc="-5">
                <a:latin typeface="Times New Roman"/>
                <a:cs typeface="Times New Roman"/>
              </a:rPr>
              <a:t>the ZTA </a:t>
            </a:r>
            <a:r>
              <a:rPr dirty="0" sz="1200">
                <a:latin typeface="Times New Roman"/>
                <a:cs typeface="Times New Roman"/>
              </a:rPr>
              <a:t>business</a:t>
            </a:r>
            <a:r>
              <a:rPr dirty="0" sz="1200" spc="-10">
                <a:latin typeface="Times New Roman"/>
                <a:cs typeface="Times New Roman"/>
              </a:rPr>
              <a:t> </a:t>
            </a:r>
            <a:r>
              <a:rPr dirty="0" sz="1200" spc="-5">
                <a:latin typeface="Times New Roman"/>
                <a:cs typeface="Times New Roman"/>
              </a:rPr>
              <a:t>process.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080">
              <a:lnSpc>
                <a:spcPts val="1380"/>
              </a:lnSpc>
            </a:pPr>
            <a:r>
              <a:rPr dirty="0" sz="1200" spc="-5">
                <a:latin typeface="Times New Roman"/>
                <a:cs typeface="Times New Roman"/>
              </a:rPr>
              <a:t>As ZTA </a:t>
            </a:r>
            <a:r>
              <a:rPr dirty="0" sz="1200">
                <a:latin typeface="Times New Roman"/>
                <a:cs typeface="Times New Roman"/>
              </a:rPr>
              <a:t>matures, </a:t>
            </a:r>
            <a:r>
              <a:rPr dirty="0" sz="1200" spc="-5">
                <a:latin typeface="Times New Roman"/>
                <a:cs typeface="Times New Roman"/>
              </a:rPr>
              <a:t>more deployments </a:t>
            </a:r>
            <a:r>
              <a:rPr dirty="0" sz="1200">
                <a:latin typeface="Times New Roman"/>
                <a:cs typeface="Times New Roman"/>
              </a:rPr>
              <a:t>are </a:t>
            </a:r>
            <a:r>
              <a:rPr dirty="0" sz="1200" spc="-5">
                <a:latin typeface="Times New Roman"/>
                <a:cs typeface="Times New Roman"/>
              </a:rPr>
              <a:t>seen, and experience </a:t>
            </a:r>
            <a:r>
              <a:rPr dirty="0" sz="1200">
                <a:latin typeface="Times New Roman"/>
                <a:cs typeface="Times New Roman"/>
              </a:rPr>
              <a:t>is </a:t>
            </a:r>
            <a:r>
              <a:rPr dirty="0" sz="1200" spc="-5">
                <a:latin typeface="Times New Roman"/>
                <a:cs typeface="Times New Roman"/>
              </a:rPr>
              <a:t>gained, the effectiveness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in </a:t>
            </a:r>
            <a:r>
              <a:rPr dirty="0" sz="1200" spc="-5">
                <a:latin typeface="Times New Roman"/>
                <a:cs typeface="Times New Roman"/>
              </a:rPr>
              <a:t>shrinking </a:t>
            </a:r>
            <a:r>
              <a:rPr dirty="0" sz="1200">
                <a:latin typeface="Times New Roman"/>
                <a:cs typeface="Times New Roman"/>
              </a:rPr>
              <a:t>the </a:t>
            </a:r>
            <a:r>
              <a:rPr dirty="0" sz="1200" spc="-5">
                <a:latin typeface="Times New Roman"/>
                <a:cs typeface="Times New Roman"/>
              </a:rPr>
              <a:t>attack surface </a:t>
            </a:r>
            <a:r>
              <a:rPr dirty="0" sz="1200">
                <a:latin typeface="Times New Roman"/>
                <a:cs typeface="Times New Roman"/>
              </a:rPr>
              <a:t>of </a:t>
            </a:r>
            <a:r>
              <a:rPr dirty="0" sz="1200" spc="-5">
                <a:latin typeface="Times New Roman"/>
                <a:cs typeface="Times New Roman"/>
              </a:rPr>
              <a:t>resources may become apparent. The metrics of success </a:t>
            </a:r>
            <a:r>
              <a:rPr dirty="0" sz="1200">
                <a:latin typeface="Times New Roman"/>
                <a:cs typeface="Times New Roman"/>
              </a:rPr>
              <a:t>of  </a:t>
            </a:r>
            <a:r>
              <a:rPr dirty="0" sz="1200" spc="-5">
                <a:latin typeface="Times New Roman"/>
                <a:cs typeface="Times New Roman"/>
              </a:rPr>
              <a:t>ZTA </a:t>
            </a:r>
            <a:r>
              <a:rPr dirty="0" sz="1200">
                <a:latin typeface="Times New Roman"/>
                <a:cs typeface="Times New Roman"/>
              </a:rPr>
              <a:t>over older </a:t>
            </a:r>
            <a:r>
              <a:rPr dirty="0" sz="1200" spc="-5">
                <a:latin typeface="Times New Roman"/>
                <a:cs typeface="Times New Roman"/>
              </a:rPr>
              <a:t>cybersecurity strategies will </a:t>
            </a:r>
            <a:r>
              <a:rPr dirty="0" sz="1200">
                <a:latin typeface="Times New Roman"/>
                <a:cs typeface="Times New Roman"/>
              </a:rPr>
              <a:t>also need to be</a:t>
            </a:r>
            <a:r>
              <a:rPr dirty="0" sz="1200" spc="5">
                <a:latin typeface="Times New Roman"/>
                <a:cs typeface="Times New Roman"/>
              </a:rPr>
              <a:t> </a:t>
            </a:r>
            <a:r>
              <a:rPr dirty="0" sz="1200" spc="-5">
                <a:latin typeface="Times New Roman"/>
                <a:cs typeface="Times New Roman"/>
              </a:rPr>
              <a:t>developed.</a:t>
            </a:r>
            <a:endParaRPr sz="1200">
              <a:latin typeface="Times New Roman"/>
              <a:cs typeface="Times New Roman"/>
            </a:endParaRPr>
          </a:p>
          <a:p>
            <a:pPr lvl="2" marL="583565" indent="-571500">
              <a:lnSpc>
                <a:spcPct val="100000"/>
              </a:lnSpc>
              <a:spcBef>
                <a:spcPts val="1115"/>
              </a:spcBef>
              <a:buAutoNum type="arabicPeriod" startAt="6"/>
              <a:tabLst>
                <a:tab pos="583565" algn="l"/>
                <a:tab pos="584200" algn="l"/>
              </a:tabLst>
            </a:pPr>
            <a:r>
              <a:rPr dirty="0" sz="1100" spc="-5" b="1">
                <a:latin typeface="Arial"/>
                <a:cs typeface="Arial"/>
              </a:rPr>
              <a:t>User Experience in a </a:t>
            </a:r>
            <a:r>
              <a:rPr dirty="0" sz="1100" b="1">
                <a:latin typeface="Arial"/>
                <a:cs typeface="Arial"/>
              </a:rPr>
              <a:t>ZTA</a:t>
            </a:r>
            <a:r>
              <a:rPr dirty="0" sz="1100" spc="5" b="1">
                <a:latin typeface="Arial"/>
                <a:cs typeface="Arial"/>
              </a:rPr>
              <a:t> </a:t>
            </a:r>
            <a:r>
              <a:rPr dirty="0" sz="1100" spc="-5" b="1">
                <a:latin typeface="Arial"/>
                <a:cs typeface="Arial"/>
              </a:rPr>
              <a:t>Environment</a:t>
            </a:r>
            <a:endParaRPr sz="1100">
              <a:latin typeface="Arial"/>
              <a:cs typeface="Arial"/>
            </a:endParaRPr>
          </a:p>
          <a:p>
            <a:pPr lvl="2">
              <a:lnSpc>
                <a:spcPct val="100000"/>
              </a:lnSpc>
              <a:spcBef>
                <a:spcPts val="25"/>
              </a:spcBef>
              <a:buFont typeface="Arial"/>
              <a:buAutoNum type="arabicPeriod" startAt="6"/>
            </a:pPr>
            <a:endParaRPr sz="1050">
              <a:latin typeface="Arial"/>
              <a:cs typeface="Arial"/>
            </a:endParaRPr>
          </a:p>
          <a:p>
            <a:pPr marL="12700" marR="52069">
              <a:lnSpc>
                <a:spcPts val="1380"/>
              </a:lnSpc>
            </a:pPr>
            <a:r>
              <a:rPr dirty="0" sz="1200" spc="-5">
                <a:latin typeface="Times New Roman"/>
                <a:cs typeface="Times New Roman"/>
              </a:rPr>
              <a:t>There </a:t>
            </a:r>
            <a:r>
              <a:rPr dirty="0" sz="1200">
                <a:latin typeface="Times New Roman"/>
                <a:cs typeface="Times New Roman"/>
              </a:rPr>
              <a:t>has </a:t>
            </a:r>
            <a:r>
              <a:rPr dirty="0" sz="1200" spc="-5">
                <a:latin typeface="Times New Roman"/>
                <a:cs typeface="Times New Roman"/>
              </a:rPr>
              <a:t>not </a:t>
            </a:r>
            <a:r>
              <a:rPr dirty="0" sz="1200">
                <a:latin typeface="Times New Roman"/>
                <a:cs typeface="Times New Roman"/>
              </a:rPr>
              <a:t>been a </a:t>
            </a:r>
            <a:r>
              <a:rPr dirty="0" sz="1200" spc="-5">
                <a:latin typeface="Times New Roman"/>
                <a:cs typeface="Times New Roman"/>
              </a:rPr>
              <a:t>rigorous examination of how </a:t>
            </a:r>
            <a:r>
              <a:rPr dirty="0" sz="1200">
                <a:latin typeface="Times New Roman"/>
                <a:cs typeface="Times New Roman"/>
              </a:rPr>
              <a:t>end users act in an </a:t>
            </a:r>
            <a:r>
              <a:rPr dirty="0" sz="1200" spc="-5">
                <a:latin typeface="Times New Roman"/>
                <a:cs typeface="Times New Roman"/>
              </a:rPr>
              <a:t>enterprise that is </a:t>
            </a:r>
            <a:r>
              <a:rPr dirty="0" sz="1200">
                <a:latin typeface="Times New Roman"/>
                <a:cs typeface="Times New Roman"/>
              </a:rPr>
              <a:t>using a  </a:t>
            </a:r>
            <a:r>
              <a:rPr dirty="0" sz="1200" spc="-5">
                <a:latin typeface="Times New Roman"/>
                <a:cs typeface="Times New Roman"/>
              </a:rPr>
              <a:t>ZTA. This </a:t>
            </a:r>
            <a:r>
              <a:rPr dirty="0" sz="1200">
                <a:latin typeface="Times New Roman"/>
                <a:cs typeface="Times New Roman"/>
              </a:rPr>
              <a:t>is </a:t>
            </a:r>
            <a:r>
              <a:rPr dirty="0" sz="1200" spc="-5">
                <a:latin typeface="Times New Roman"/>
                <a:cs typeface="Times New Roman"/>
              </a:rPr>
              <a:t>mainly </a:t>
            </a:r>
            <a:r>
              <a:rPr dirty="0" sz="1200">
                <a:latin typeface="Times New Roman"/>
                <a:cs typeface="Times New Roman"/>
              </a:rPr>
              <a:t>due to </a:t>
            </a:r>
            <a:r>
              <a:rPr dirty="0" sz="1200" spc="-5">
                <a:latin typeface="Times New Roman"/>
                <a:cs typeface="Times New Roman"/>
              </a:rPr>
              <a:t>the </a:t>
            </a:r>
            <a:r>
              <a:rPr dirty="0" sz="1200">
                <a:latin typeface="Times New Roman"/>
                <a:cs typeface="Times New Roman"/>
              </a:rPr>
              <a:t>lack of </a:t>
            </a:r>
            <a:r>
              <a:rPr dirty="0" sz="1200" spc="-5">
                <a:latin typeface="Times New Roman"/>
                <a:cs typeface="Times New Roman"/>
              </a:rPr>
              <a:t>large ZTA </a:t>
            </a:r>
            <a:r>
              <a:rPr dirty="0" sz="1200">
                <a:latin typeface="Times New Roman"/>
                <a:cs typeface="Times New Roman"/>
              </a:rPr>
              <a:t>use cases </a:t>
            </a:r>
            <a:r>
              <a:rPr dirty="0" sz="1200" spc="-5">
                <a:latin typeface="Times New Roman"/>
                <a:cs typeface="Times New Roman"/>
              </a:rPr>
              <a:t>available </a:t>
            </a:r>
            <a:r>
              <a:rPr dirty="0" sz="1200">
                <a:latin typeface="Times New Roman"/>
                <a:cs typeface="Times New Roman"/>
              </a:rPr>
              <a:t>for </a:t>
            </a:r>
            <a:r>
              <a:rPr dirty="0" sz="1200" spc="-5">
                <a:latin typeface="Times New Roman"/>
                <a:cs typeface="Times New Roman"/>
              </a:rPr>
              <a:t>analysis. There </a:t>
            </a:r>
            <a:r>
              <a:rPr dirty="0" sz="1200">
                <a:latin typeface="Times New Roman"/>
                <a:cs typeface="Times New Roman"/>
              </a:rPr>
              <a:t>have,  </a:t>
            </a:r>
            <a:r>
              <a:rPr dirty="0" sz="1200" spc="-5">
                <a:latin typeface="Times New Roman"/>
                <a:cs typeface="Times New Roman"/>
              </a:rPr>
              <a:t>however, been studies on </a:t>
            </a:r>
            <a:r>
              <a:rPr dirty="0" sz="1200">
                <a:latin typeface="Times New Roman"/>
                <a:cs typeface="Times New Roman"/>
              </a:rPr>
              <a:t>how users </a:t>
            </a:r>
            <a:r>
              <a:rPr dirty="0" sz="1200" spc="-5">
                <a:latin typeface="Times New Roman"/>
                <a:cs typeface="Times New Roman"/>
              </a:rPr>
              <a:t>react </a:t>
            </a:r>
            <a:r>
              <a:rPr dirty="0" sz="1200">
                <a:latin typeface="Times New Roman"/>
                <a:cs typeface="Times New Roman"/>
              </a:rPr>
              <a:t>to </a:t>
            </a:r>
            <a:r>
              <a:rPr dirty="0" sz="1200" spc="-5">
                <a:latin typeface="Times New Roman"/>
                <a:cs typeface="Times New Roman"/>
              </a:rPr>
              <a:t>MFA </a:t>
            </a:r>
            <a:r>
              <a:rPr dirty="0" sz="1200">
                <a:latin typeface="Times New Roman"/>
                <a:cs typeface="Times New Roman"/>
              </a:rPr>
              <a:t>and other </a:t>
            </a:r>
            <a:r>
              <a:rPr dirty="0" sz="1200" spc="-5">
                <a:latin typeface="Times New Roman"/>
                <a:cs typeface="Times New Roman"/>
              </a:rPr>
              <a:t>security operations that </a:t>
            </a:r>
            <a:r>
              <a:rPr dirty="0" sz="1200">
                <a:latin typeface="Times New Roman"/>
                <a:cs typeface="Times New Roman"/>
              </a:rPr>
              <a:t>are </a:t>
            </a:r>
            <a:r>
              <a:rPr dirty="0" sz="1200" spc="-5">
                <a:latin typeface="Times New Roman"/>
                <a:cs typeface="Times New Roman"/>
              </a:rPr>
              <a:t>part </a:t>
            </a:r>
            <a:r>
              <a:rPr dirty="0" sz="1200">
                <a:latin typeface="Times New Roman"/>
                <a:cs typeface="Times New Roman"/>
              </a:rPr>
              <a:t>of a  </a:t>
            </a:r>
            <a:r>
              <a:rPr dirty="0" sz="1200" spc="-5">
                <a:latin typeface="Times New Roman"/>
                <a:cs typeface="Times New Roman"/>
              </a:rPr>
              <a:t>ZTA enterprise, </a:t>
            </a:r>
            <a:r>
              <a:rPr dirty="0" sz="1200">
                <a:latin typeface="Times New Roman"/>
                <a:cs typeface="Times New Roman"/>
              </a:rPr>
              <a:t>and this </a:t>
            </a:r>
            <a:r>
              <a:rPr dirty="0" sz="1200" spc="-5">
                <a:latin typeface="Times New Roman"/>
                <a:cs typeface="Times New Roman"/>
              </a:rPr>
              <a:t>work </a:t>
            </a:r>
            <a:r>
              <a:rPr dirty="0" sz="1200">
                <a:latin typeface="Times New Roman"/>
                <a:cs typeface="Times New Roman"/>
              </a:rPr>
              <a:t>could </a:t>
            </a:r>
            <a:r>
              <a:rPr dirty="0" sz="1200" spc="-5">
                <a:latin typeface="Times New Roman"/>
                <a:cs typeface="Times New Roman"/>
              </a:rPr>
              <a:t>form the basis </a:t>
            </a:r>
            <a:r>
              <a:rPr dirty="0" sz="1200">
                <a:latin typeface="Times New Roman"/>
                <a:cs typeface="Times New Roman"/>
              </a:rPr>
              <a:t>of </a:t>
            </a:r>
            <a:r>
              <a:rPr dirty="0" sz="1200" spc="-5">
                <a:latin typeface="Times New Roman"/>
                <a:cs typeface="Times New Roman"/>
              </a:rPr>
              <a:t>predicting </a:t>
            </a:r>
            <a:r>
              <a:rPr dirty="0" sz="1200">
                <a:latin typeface="Times New Roman"/>
                <a:cs typeface="Times New Roman"/>
              </a:rPr>
              <a:t>end user </a:t>
            </a:r>
            <a:r>
              <a:rPr dirty="0" sz="1200" spc="-5">
                <a:latin typeface="Times New Roman"/>
                <a:cs typeface="Times New Roman"/>
              </a:rPr>
              <a:t>experience and  </a:t>
            </a:r>
            <a:r>
              <a:rPr dirty="0" sz="1200">
                <a:latin typeface="Times New Roman"/>
                <a:cs typeface="Times New Roman"/>
              </a:rPr>
              <a:t>behavior </a:t>
            </a:r>
            <a:r>
              <a:rPr dirty="0" sz="1200" spc="-5">
                <a:latin typeface="Times New Roman"/>
                <a:cs typeface="Times New Roman"/>
              </a:rPr>
              <a:t>when </a:t>
            </a:r>
            <a:r>
              <a:rPr dirty="0" sz="1200">
                <a:latin typeface="Times New Roman"/>
                <a:cs typeface="Times New Roman"/>
              </a:rPr>
              <a:t>using </a:t>
            </a:r>
            <a:r>
              <a:rPr dirty="0" sz="1200" spc="-5">
                <a:latin typeface="Times New Roman"/>
                <a:cs typeface="Times New Roman"/>
              </a:rPr>
              <a:t>ZTA workflows </a:t>
            </a:r>
            <a:r>
              <a:rPr dirty="0" sz="1200">
                <a:latin typeface="Times New Roman"/>
                <a:cs typeface="Times New Roman"/>
              </a:rPr>
              <a:t>in an</a:t>
            </a:r>
            <a:r>
              <a:rPr dirty="0" sz="1200" spc="5">
                <a:latin typeface="Times New Roman"/>
                <a:cs typeface="Times New Roman"/>
              </a:rPr>
              <a:t> </a:t>
            </a:r>
            <a:r>
              <a:rPr dirty="0" sz="1200" spc="-5">
                <a:latin typeface="Times New Roman"/>
                <a:cs typeface="Times New Roman"/>
              </a:rPr>
              <a:t>enterprise.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62230">
              <a:lnSpc>
                <a:spcPts val="1380"/>
              </a:lnSpc>
            </a:pPr>
            <a:r>
              <a:rPr dirty="0" sz="1200" spc="-5">
                <a:latin typeface="Times New Roman"/>
                <a:cs typeface="Times New Roman"/>
              </a:rPr>
              <a:t>One </a:t>
            </a:r>
            <a:r>
              <a:rPr dirty="0" sz="1200">
                <a:latin typeface="Times New Roman"/>
                <a:cs typeface="Times New Roman"/>
              </a:rPr>
              <a:t>set </a:t>
            </a:r>
            <a:r>
              <a:rPr dirty="0" sz="1200" spc="-5">
                <a:latin typeface="Times New Roman"/>
                <a:cs typeface="Times New Roman"/>
              </a:rPr>
              <a:t>of studies that can predict how ZTA </a:t>
            </a:r>
            <a:r>
              <a:rPr dirty="0" sz="1200">
                <a:latin typeface="Times New Roman"/>
                <a:cs typeface="Times New Roman"/>
              </a:rPr>
              <a:t>affects end </a:t>
            </a:r>
            <a:r>
              <a:rPr dirty="0" sz="1200" spc="-5">
                <a:latin typeface="Times New Roman"/>
                <a:cs typeface="Times New Roman"/>
              </a:rPr>
              <a:t>user experience is </a:t>
            </a:r>
            <a:r>
              <a:rPr dirty="0" sz="1200">
                <a:latin typeface="Times New Roman"/>
                <a:cs typeface="Times New Roman"/>
              </a:rPr>
              <a:t>the </a:t>
            </a:r>
            <a:r>
              <a:rPr dirty="0" sz="1200" spc="-5">
                <a:latin typeface="Times New Roman"/>
                <a:cs typeface="Times New Roman"/>
              </a:rPr>
              <a:t>work done </a:t>
            </a:r>
            <a:r>
              <a:rPr dirty="0" sz="1200">
                <a:latin typeface="Times New Roman"/>
                <a:cs typeface="Times New Roman"/>
              </a:rPr>
              <a:t>on the  use of </a:t>
            </a:r>
            <a:r>
              <a:rPr dirty="0" sz="1200" spc="-5">
                <a:latin typeface="Times New Roman"/>
                <a:cs typeface="Times New Roman"/>
              </a:rPr>
              <a:t>MFA </a:t>
            </a:r>
            <a:r>
              <a:rPr dirty="0" sz="1200">
                <a:latin typeface="Times New Roman"/>
                <a:cs typeface="Times New Roman"/>
              </a:rPr>
              <a:t>in </a:t>
            </a:r>
            <a:r>
              <a:rPr dirty="0" sz="1200" spc="-5">
                <a:latin typeface="Times New Roman"/>
                <a:cs typeface="Times New Roman"/>
              </a:rPr>
              <a:t>enterprises </a:t>
            </a:r>
            <a:r>
              <a:rPr dirty="0" sz="1200">
                <a:latin typeface="Times New Roman"/>
                <a:cs typeface="Times New Roman"/>
              </a:rPr>
              <a:t>and </a:t>
            </a:r>
            <a:r>
              <a:rPr dirty="0" sz="1200" spc="-5">
                <a:latin typeface="Times New Roman"/>
                <a:cs typeface="Times New Roman"/>
              </a:rPr>
              <a:t>security fatigue. Security fatigue </a:t>
            </a:r>
            <a:r>
              <a:rPr dirty="0" sz="1200">
                <a:latin typeface="Times New Roman"/>
                <a:cs typeface="Times New Roman"/>
              </a:rPr>
              <a:t>[3] </a:t>
            </a:r>
            <a:r>
              <a:rPr dirty="0" sz="1200" spc="-5">
                <a:latin typeface="Times New Roman"/>
                <a:cs typeface="Times New Roman"/>
              </a:rPr>
              <a:t>is </a:t>
            </a:r>
            <a:r>
              <a:rPr dirty="0" sz="1200">
                <a:latin typeface="Times New Roman"/>
                <a:cs typeface="Times New Roman"/>
              </a:rPr>
              <a:t>the </a:t>
            </a:r>
            <a:r>
              <a:rPr dirty="0" sz="1200" spc="-5">
                <a:latin typeface="Times New Roman"/>
                <a:cs typeface="Times New Roman"/>
              </a:rPr>
              <a:t>phenomenon wherein  </a:t>
            </a:r>
            <a:r>
              <a:rPr dirty="0" sz="1200">
                <a:latin typeface="Times New Roman"/>
                <a:cs typeface="Times New Roman"/>
              </a:rPr>
              <a:t>end users </a:t>
            </a:r>
            <a:r>
              <a:rPr dirty="0" sz="1200" spc="-5">
                <a:latin typeface="Times New Roman"/>
                <a:cs typeface="Times New Roman"/>
              </a:rPr>
              <a:t>are confronted with </a:t>
            </a:r>
            <a:r>
              <a:rPr dirty="0" sz="1200">
                <a:latin typeface="Times New Roman"/>
                <a:cs typeface="Times New Roman"/>
              </a:rPr>
              <a:t>so </a:t>
            </a:r>
            <a:r>
              <a:rPr dirty="0" sz="1200" spc="-5">
                <a:latin typeface="Times New Roman"/>
                <a:cs typeface="Times New Roman"/>
              </a:rPr>
              <a:t>many security policies </a:t>
            </a:r>
            <a:r>
              <a:rPr dirty="0" sz="1200">
                <a:latin typeface="Times New Roman"/>
                <a:cs typeface="Times New Roman"/>
              </a:rPr>
              <a:t>and </a:t>
            </a:r>
            <a:r>
              <a:rPr dirty="0" sz="1200" spc="-5">
                <a:latin typeface="Times New Roman"/>
                <a:cs typeface="Times New Roman"/>
              </a:rPr>
              <a:t>challenges that it </a:t>
            </a:r>
            <a:r>
              <a:rPr dirty="0" sz="1200">
                <a:latin typeface="Times New Roman"/>
                <a:cs typeface="Times New Roman"/>
              </a:rPr>
              <a:t>begins to </a:t>
            </a:r>
            <a:r>
              <a:rPr dirty="0" sz="1200" spc="-5">
                <a:latin typeface="Times New Roman"/>
                <a:cs typeface="Times New Roman"/>
              </a:rPr>
              <a:t>impact  their productivity </a:t>
            </a:r>
            <a:r>
              <a:rPr dirty="0" sz="1200">
                <a:latin typeface="Times New Roman"/>
                <a:cs typeface="Times New Roman"/>
              </a:rPr>
              <a:t>in a </a:t>
            </a:r>
            <a:r>
              <a:rPr dirty="0" sz="1200" spc="-5">
                <a:latin typeface="Times New Roman"/>
                <a:cs typeface="Times New Roman"/>
              </a:rPr>
              <a:t>negative way. Other studies </a:t>
            </a:r>
            <a:r>
              <a:rPr dirty="0" sz="1200">
                <a:latin typeface="Times New Roman"/>
                <a:cs typeface="Times New Roman"/>
              </a:rPr>
              <a:t>show that </a:t>
            </a:r>
            <a:r>
              <a:rPr dirty="0" sz="1200" spc="-5">
                <a:latin typeface="Times New Roman"/>
                <a:cs typeface="Times New Roman"/>
              </a:rPr>
              <a:t>MFA </a:t>
            </a:r>
            <a:r>
              <a:rPr dirty="0" sz="1200">
                <a:latin typeface="Times New Roman"/>
                <a:cs typeface="Times New Roman"/>
              </a:rPr>
              <a:t>may </a:t>
            </a:r>
            <a:r>
              <a:rPr dirty="0" sz="1200" spc="-5">
                <a:latin typeface="Times New Roman"/>
                <a:cs typeface="Times New Roman"/>
              </a:rPr>
              <a:t>alter user behavior, </a:t>
            </a:r>
            <a:r>
              <a:rPr dirty="0" sz="1200">
                <a:latin typeface="Times New Roman"/>
                <a:cs typeface="Times New Roman"/>
              </a:rPr>
              <a:t>but  the </a:t>
            </a:r>
            <a:r>
              <a:rPr dirty="0" sz="1200" spc="-5">
                <a:latin typeface="Times New Roman"/>
                <a:cs typeface="Times New Roman"/>
              </a:rPr>
              <a:t>overall change </a:t>
            </a:r>
            <a:r>
              <a:rPr dirty="0" sz="1200">
                <a:latin typeface="Times New Roman"/>
                <a:cs typeface="Times New Roman"/>
              </a:rPr>
              <a:t>is </a:t>
            </a:r>
            <a:r>
              <a:rPr dirty="0" sz="1200" spc="-5">
                <a:latin typeface="Times New Roman"/>
                <a:cs typeface="Times New Roman"/>
              </a:rPr>
              <a:t>mixed </a:t>
            </a:r>
            <a:r>
              <a:rPr dirty="0" sz="1200">
                <a:latin typeface="Times New Roman"/>
                <a:cs typeface="Times New Roman"/>
              </a:rPr>
              <a:t>[4] </a:t>
            </a:r>
            <a:r>
              <a:rPr dirty="0" sz="1200" spc="-5">
                <a:latin typeface="Times New Roman"/>
                <a:cs typeface="Times New Roman"/>
              </a:rPr>
              <a:t>[5]. Some users readily accept MFA </a:t>
            </a:r>
            <a:r>
              <a:rPr dirty="0" sz="1200">
                <a:latin typeface="Times New Roman"/>
                <a:cs typeface="Times New Roman"/>
              </a:rPr>
              <a:t>if </a:t>
            </a:r>
            <a:r>
              <a:rPr dirty="0" sz="1200" spc="-5">
                <a:latin typeface="Times New Roman"/>
                <a:cs typeface="Times New Roman"/>
              </a:rPr>
              <a:t>the </a:t>
            </a:r>
            <a:r>
              <a:rPr dirty="0" sz="1200">
                <a:latin typeface="Times New Roman"/>
                <a:cs typeface="Times New Roman"/>
              </a:rPr>
              <a:t>process is </a:t>
            </a:r>
            <a:r>
              <a:rPr dirty="0" sz="1200" spc="-5">
                <a:latin typeface="Times New Roman"/>
                <a:cs typeface="Times New Roman"/>
              </a:rPr>
              <a:t>streamlined  </a:t>
            </a:r>
            <a:r>
              <a:rPr dirty="0" sz="1200">
                <a:latin typeface="Times New Roman"/>
                <a:cs typeface="Times New Roman"/>
              </a:rPr>
              <a:t>and </a:t>
            </a:r>
            <a:r>
              <a:rPr dirty="0" sz="1200" spc="-5">
                <a:latin typeface="Times New Roman"/>
                <a:cs typeface="Times New Roman"/>
              </a:rPr>
              <a:t>involves </a:t>
            </a:r>
            <a:r>
              <a:rPr dirty="0" sz="1200">
                <a:latin typeface="Times New Roman"/>
                <a:cs typeface="Times New Roman"/>
              </a:rPr>
              <a:t>devices </a:t>
            </a:r>
            <a:r>
              <a:rPr dirty="0" sz="1200" spc="-5">
                <a:latin typeface="Times New Roman"/>
                <a:cs typeface="Times New Roman"/>
              </a:rPr>
              <a:t>they </a:t>
            </a:r>
            <a:r>
              <a:rPr dirty="0" sz="1200">
                <a:latin typeface="Times New Roman"/>
                <a:cs typeface="Times New Roman"/>
              </a:rPr>
              <a:t>are used to using or </a:t>
            </a:r>
            <a:r>
              <a:rPr dirty="0" sz="1200" spc="-5">
                <a:latin typeface="Times New Roman"/>
                <a:cs typeface="Times New Roman"/>
              </a:rPr>
              <a:t>having with them </a:t>
            </a:r>
            <a:r>
              <a:rPr dirty="0" sz="1200">
                <a:latin typeface="Times New Roman"/>
                <a:cs typeface="Times New Roman"/>
              </a:rPr>
              <a:t>(e.g., </a:t>
            </a:r>
            <a:r>
              <a:rPr dirty="0" sz="1200" spc="-5">
                <a:latin typeface="Times New Roman"/>
                <a:cs typeface="Times New Roman"/>
              </a:rPr>
              <a:t>applications on </a:t>
            </a:r>
            <a:r>
              <a:rPr dirty="0" sz="1200">
                <a:latin typeface="Times New Roman"/>
                <a:cs typeface="Times New Roman"/>
              </a:rPr>
              <a:t>a  </a:t>
            </a:r>
            <a:r>
              <a:rPr dirty="0" sz="1200" spc="-5">
                <a:latin typeface="Times New Roman"/>
                <a:cs typeface="Times New Roman"/>
              </a:rPr>
              <a:t>smartphone). However, </a:t>
            </a:r>
            <a:r>
              <a:rPr dirty="0" sz="1200">
                <a:latin typeface="Times New Roman"/>
                <a:cs typeface="Times New Roman"/>
              </a:rPr>
              <a:t>some </a:t>
            </a:r>
            <a:r>
              <a:rPr dirty="0" sz="1200" spc="-5">
                <a:latin typeface="Times New Roman"/>
                <a:cs typeface="Times New Roman"/>
              </a:rPr>
              <a:t>users resent having to </a:t>
            </a:r>
            <a:r>
              <a:rPr dirty="0" sz="1200">
                <a:latin typeface="Times New Roman"/>
                <a:cs typeface="Times New Roman"/>
              </a:rPr>
              <a:t>use </a:t>
            </a:r>
            <a:r>
              <a:rPr dirty="0" sz="1200" spc="-5">
                <a:latin typeface="Times New Roman"/>
                <a:cs typeface="Times New Roman"/>
              </a:rPr>
              <a:t>personally-owned </a:t>
            </a:r>
            <a:r>
              <a:rPr dirty="0" sz="1200">
                <a:latin typeface="Times New Roman"/>
                <a:cs typeface="Times New Roman"/>
              </a:rPr>
              <a:t>devices for business  </a:t>
            </a:r>
            <a:r>
              <a:rPr dirty="0" sz="1200" spc="-5">
                <a:latin typeface="Times New Roman"/>
                <a:cs typeface="Times New Roman"/>
              </a:rPr>
              <a:t>processes </a:t>
            </a:r>
            <a:r>
              <a:rPr dirty="0" sz="1200">
                <a:latin typeface="Times New Roman"/>
                <a:cs typeface="Times New Roman"/>
              </a:rPr>
              <a:t>or feel that </a:t>
            </a:r>
            <a:r>
              <a:rPr dirty="0" sz="1200" spc="-5">
                <a:latin typeface="Times New Roman"/>
                <a:cs typeface="Times New Roman"/>
              </a:rPr>
              <a:t>they </a:t>
            </a:r>
            <a:r>
              <a:rPr dirty="0" sz="1200">
                <a:latin typeface="Times New Roman"/>
                <a:cs typeface="Times New Roman"/>
              </a:rPr>
              <a:t>are </a:t>
            </a:r>
            <a:r>
              <a:rPr dirty="0" sz="1200" spc="-5">
                <a:latin typeface="Times New Roman"/>
                <a:cs typeface="Times New Roman"/>
              </a:rPr>
              <a:t>being constantly monitored for possible violations of IT</a:t>
            </a:r>
            <a:r>
              <a:rPr dirty="0" sz="1200" spc="140">
                <a:latin typeface="Times New Roman"/>
                <a:cs typeface="Times New Roman"/>
              </a:rPr>
              <a:t> </a:t>
            </a:r>
            <a:r>
              <a:rPr dirty="0" sz="1200" spc="-5">
                <a:latin typeface="Times New Roman"/>
                <a:cs typeface="Times New Roman"/>
              </a:rPr>
              <a:t>policies.</a:t>
            </a:r>
            <a:endParaRPr sz="1200">
              <a:latin typeface="Times New Roman"/>
              <a:cs typeface="Times New Roman"/>
            </a:endParaRPr>
          </a:p>
          <a:p>
            <a:pPr lvl="2" marL="583565" indent="-571500">
              <a:lnSpc>
                <a:spcPct val="100000"/>
              </a:lnSpc>
              <a:spcBef>
                <a:spcPts val="1115"/>
              </a:spcBef>
              <a:buAutoNum type="arabicPeriod" startAt="7"/>
              <a:tabLst>
                <a:tab pos="583565" algn="l"/>
                <a:tab pos="584200" algn="l"/>
              </a:tabLst>
            </a:pPr>
            <a:r>
              <a:rPr dirty="0" sz="1100" spc="-5" b="1">
                <a:latin typeface="Arial"/>
                <a:cs typeface="Arial"/>
              </a:rPr>
              <a:t>Resilience of </a:t>
            </a:r>
            <a:r>
              <a:rPr dirty="0" sz="1100" b="1">
                <a:latin typeface="Arial"/>
                <a:cs typeface="Arial"/>
              </a:rPr>
              <a:t>ZTA </a:t>
            </a:r>
            <a:r>
              <a:rPr dirty="0" sz="1100" spc="-5" b="1">
                <a:latin typeface="Arial"/>
                <a:cs typeface="Arial"/>
              </a:rPr>
              <a:t>to Enterprise and Network</a:t>
            </a:r>
            <a:r>
              <a:rPr dirty="0" sz="1100" spc="25" b="1">
                <a:latin typeface="Arial"/>
                <a:cs typeface="Arial"/>
              </a:rPr>
              <a:t> </a:t>
            </a:r>
            <a:r>
              <a:rPr dirty="0" sz="1100" spc="-5" b="1">
                <a:latin typeface="Arial"/>
                <a:cs typeface="Arial"/>
              </a:rPr>
              <a:t>Disruption</a:t>
            </a:r>
            <a:endParaRPr sz="1100">
              <a:latin typeface="Arial"/>
              <a:cs typeface="Arial"/>
            </a:endParaRPr>
          </a:p>
          <a:p>
            <a:pPr>
              <a:lnSpc>
                <a:spcPct val="100000"/>
              </a:lnSpc>
              <a:spcBef>
                <a:spcPts val="45"/>
              </a:spcBef>
            </a:pPr>
            <a:endParaRPr sz="1000">
              <a:latin typeface="Arial"/>
              <a:cs typeface="Arial"/>
            </a:endParaRPr>
          </a:p>
          <a:p>
            <a:pPr marL="12700" marR="73025">
              <a:lnSpc>
                <a:spcPct val="95800"/>
              </a:lnSpc>
            </a:pPr>
            <a:r>
              <a:rPr dirty="0" sz="1200" spc="-5">
                <a:latin typeface="Times New Roman"/>
                <a:cs typeface="Times New Roman"/>
              </a:rPr>
              <a:t>The </a:t>
            </a:r>
            <a:r>
              <a:rPr dirty="0" sz="1200">
                <a:latin typeface="Times New Roman"/>
                <a:cs typeface="Times New Roman"/>
              </a:rPr>
              <a:t>survey of the </a:t>
            </a:r>
            <a:r>
              <a:rPr dirty="0" sz="1200" spc="-5">
                <a:latin typeface="Times New Roman"/>
                <a:cs typeface="Times New Roman"/>
              </a:rPr>
              <a:t>ZTA </a:t>
            </a:r>
            <a:r>
              <a:rPr dirty="0" sz="1200">
                <a:latin typeface="Times New Roman"/>
                <a:cs typeface="Times New Roman"/>
              </a:rPr>
              <a:t>vendor </a:t>
            </a:r>
            <a:r>
              <a:rPr dirty="0" sz="1200" spc="-5">
                <a:latin typeface="Times New Roman"/>
                <a:cs typeface="Times New Roman"/>
              </a:rPr>
              <a:t>ecosystem displayed </a:t>
            </a:r>
            <a:r>
              <a:rPr dirty="0" sz="1200">
                <a:latin typeface="Times New Roman"/>
                <a:cs typeface="Times New Roman"/>
              </a:rPr>
              <a:t>the </a:t>
            </a:r>
            <a:r>
              <a:rPr dirty="0" sz="1200" spc="-5">
                <a:latin typeface="Times New Roman"/>
                <a:cs typeface="Times New Roman"/>
              </a:rPr>
              <a:t>wide </a:t>
            </a:r>
            <a:r>
              <a:rPr dirty="0" sz="1200">
                <a:latin typeface="Times New Roman"/>
                <a:cs typeface="Times New Roman"/>
              </a:rPr>
              <a:t>range of </a:t>
            </a:r>
            <a:r>
              <a:rPr dirty="0" sz="1200" spc="-5">
                <a:latin typeface="Times New Roman"/>
                <a:cs typeface="Times New Roman"/>
              </a:rPr>
              <a:t>infrastructure that </a:t>
            </a:r>
            <a:r>
              <a:rPr dirty="0" sz="1200">
                <a:latin typeface="Times New Roman"/>
                <a:cs typeface="Times New Roman"/>
              </a:rPr>
              <a:t>an  </a:t>
            </a:r>
            <a:r>
              <a:rPr dirty="0" sz="1200" spc="-5">
                <a:latin typeface="Times New Roman"/>
                <a:cs typeface="Times New Roman"/>
              </a:rPr>
              <a:t>enterprise deploying </a:t>
            </a:r>
            <a:r>
              <a:rPr dirty="0" sz="1200">
                <a:latin typeface="Times New Roman"/>
                <a:cs typeface="Times New Roman"/>
              </a:rPr>
              <a:t>a </a:t>
            </a:r>
            <a:r>
              <a:rPr dirty="0" sz="1200" spc="-5">
                <a:latin typeface="Times New Roman"/>
                <a:cs typeface="Times New Roman"/>
              </a:rPr>
              <a:t>ZTA would </a:t>
            </a:r>
            <a:r>
              <a:rPr dirty="0" sz="1200">
                <a:latin typeface="Times New Roman"/>
                <a:cs typeface="Times New Roman"/>
              </a:rPr>
              <a:t>need to </a:t>
            </a:r>
            <a:r>
              <a:rPr dirty="0" sz="1200" spc="-5">
                <a:latin typeface="Times New Roman"/>
                <a:cs typeface="Times New Roman"/>
              </a:rPr>
              <a:t>consider. As previously noted, </a:t>
            </a:r>
            <a:r>
              <a:rPr dirty="0" sz="1200">
                <a:latin typeface="Times New Roman"/>
                <a:cs typeface="Times New Roman"/>
              </a:rPr>
              <a:t>there is no single  provider </a:t>
            </a:r>
            <a:r>
              <a:rPr dirty="0" sz="1200" spc="-5">
                <a:latin typeface="Times New Roman"/>
                <a:cs typeface="Times New Roman"/>
              </a:rPr>
              <a:t>of </a:t>
            </a:r>
            <a:r>
              <a:rPr dirty="0" sz="1200">
                <a:latin typeface="Times New Roman"/>
                <a:cs typeface="Times New Roman"/>
              </a:rPr>
              <a:t>a </a:t>
            </a:r>
            <a:r>
              <a:rPr dirty="0" sz="1200" spc="-5">
                <a:latin typeface="Times New Roman"/>
                <a:cs typeface="Times New Roman"/>
              </a:rPr>
              <a:t>full </a:t>
            </a:r>
            <a:r>
              <a:rPr dirty="0" sz="1200">
                <a:latin typeface="Times New Roman"/>
                <a:cs typeface="Times New Roman"/>
              </a:rPr>
              <a:t>zero </a:t>
            </a:r>
            <a:r>
              <a:rPr dirty="0" sz="1200" spc="-5">
                <a:latin typeface="Times New Roman"/>
                <a:cs typeface="Times New Roman"/>
              </a:rPr>
              <a:t>trust solution </a:t>
            </a:r>
            <a:r>
              <a:rPr dirty="0" sz="1200">
                <a:latin typeface="Times New Roman"/>
                <a:cs typeface="Times New Roman"/>
              </a:rPr>
              <a:t>at </a:t>
            </a:r>
            <a:r>
              <a:rPr dirty="0" sz="1200" spc="-5">
                <a:latin typeface="Times New Roman"/>
                <a:cs typeface="Times New Roman"/>
              </a:rPr>
              <a:t>this time. As </a:t>
            </a:r>
            <a:r>
              <a:rPr dirty="0" sz="1200">
                <a:latin typeface="Times New Roman"/>
                <a:cs typeface="Times New Roman"/>
              </a:rPr>
              <a:t>a </a:t>
            </a:r>
            <a:r>
              <a:rPr dirty="0" sz="1200" spc="-5">
                <a:latin typeface="Times New Roman"/>
                <a:cs typeface="Times New Roman"/>
              </a:rPr>
              <a:t>result, enterprises will purchase several  different services </a:t>
            </a:r>
            <a:r>
              <a:rPr dirty="0" sz="1200">
                <a:latin typeface="Times New Roman"/>
                <a:cs typeface="Times New Roman"/>
              </a:rPr>
              <a:t>and </a:t>
            </a:r>
            <a:r>
              <a:rPr dirty="0" sz="1200" spc="-5">
                <a:latin typeface="Times New Roman"/>
                <a:cs typeface="Times New Roman"/>
              </a:rPr>
              <a:t>products, which </a:t>
            </a:r>
            <a:r>
              <a:rPr dirty="0" sz="1200">
                <a:latin typeface="Times New Roman"/>
                <a:cs typeface="Times New Roman"/>
              </a:rPr>
              <a:t>can lead to a </a:t>
            </a:r>
            <a:r>
              <a:rPr dirty="0" sz="1200" spc="-5">
                <a:latin typeface="Times New Roman"/>
                <a:cs typeface="Times New Roman"/>
              </a:rPr>
              <a:t>web </a:t>
            </a:r>
            <a:r>
              <a:rPr dirty="0" sz="1200">
                <a:latin typeface="Times New Roman"/>
                <a:cs typeface="Times New Roman"/>
              </a:rPr>
              <a:t>of </a:t>
            </a:r>
            <a:r>
              <a:rPr dirty="0" sz="1200" spc="-5">
                <a:latin typeface="Times New Roman"/>
                <a:cs typeface="Times New Roman"/>
              </a:rPr>
              <a:t>dependencies for components. </a:t>
            </a:r>
            <a:r>
              <a:rPr dirty="0" sz="1200">
                <a:latin typeface="Times New Roman"/>
                <a:cs typeface="Times New Roman"/>
              </a:rPr>
              <a:t>If </a:t>
            </a:r>
            <a:r>
              <a:rPr dirty="0" sz="1200" spc="-5">
                <a:latin typeface="Times New Roman"/>
                <a:cs typeface="Times New Roman"/>
              </a:rPr>
              <a:t>one  vital component </a:t>
            </a:r>
            <a:r>
              <a:rPr dirty="0" sz="1200">
                <a:latin typeface="Times New Roman"/>
                <a:cs typeface="Times New Roman"/>
              </a:rPr>
              <a:t>is </a:t>
            </a:r>
            <a:r>
              <a:rPr dirty="0" sz="1200" spc="-5">
                <a:latin typeface="Times New Roman"/>
                <a:cs typeface="Times New Roman"/>
              </a:rPr>
              <a:t>disrupted </a:t>
            </a:r>
            <a:r>
              <a:rPr dirty="0" sz="1200">
                <a:latin typeface="Times New Roman"/>
                <a:cs typeface="Times New Roman"/>
              </a:rPr>
              <a:t>or </a:t>
            </a:r>
            <a:r>
              <a:rPr dirty="0" sz="1200" spc="-5">
                <a:latin typeface="Times New Roman"/>
                <a:cs typeface="Times New Roman"/>
              </a:rPr>
              <a:t>unreachable, there </a:t>
            </a:r>
            <a:r>
              <a:rPr dirty="0" sz="1200">
                <a:latin typeface="Times New Roman"/>
                <a:cs typeface="Times New Roman"/>
              </a:rPr>
              <a:t>could be a cascade </a:t>
            </a:r>
            <a:r>
              <a:rPr dirty="0" sz="1200" spc="-5">
                <a:latin typeface="Times New Roman"/>
                <a:cs typeface="Times New Roman"/>
              </a:rPr>
              <a:t>of failures that impact one  </a:t>
            </a:r>
            <a:r>
              <a:rPr dirty="0" sz="1200">
                <a:latin typeface="Times New Roman"/>
                <a:cs typeface="Times New Roman"/>
              </a:rPr>
              <a:t>or </a:t>
            </a:r>
            <a:r>
              <a:rPr dirty="0" sz="1200" spc="-5">
                <a:latin typeface="Times New Roman"/>
                <a:cs typeface="Times New Roman"/>
              </a:rPr>
              <a:t>multiple </a:t>
            </a:r>
            <a:r>
              <a:rPr dirty="0" sz="1200">
                <a:latin typeface="Times New Roman"/>
                <a:cs typeface="Times New Roman"/>
              </a:rPr>
              <a:t>business</a:t>
            </a:r>
            <a:r>
              <a:rPr dirty="0" sz="1200" spc="-5">
                <a:latin typeface="Times New Roman"/>
                <a:cs typeface="Times New Roman"/>
              </a:rPr>
              <a:t> processes.</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64135">
              <a:lnSpc>
                <a:spcPts val="1380"/>
              </a:lnSpc>
              <a:spcBef>
                <a:spcPts val="5"/>
              </a:spcBef>
            </a:pPr>
            <a:r>
              <a:rPr dirty="0" sz="1200">
                <a:latin typeface="Times New Roman"/>
                <a:cs typeface="Times New Roman"/>
              </a:rPr>
              <a:t>Most </a:t>
            </a:r>
            <a:r>
              <a:rPr dirty="0" sz="1200" spc="-5">
                <a:latin typeface="Times New Roman"/>
                <a:cs typeface="Times New Roman"/>
              </a:rPr>
              <a:t>products </a:t>
            </a:r>
            <a:r>
              <a:rPr dirty="0" sz="1200">
                <a:latin typeface="Times New Roman"/>
                <a:cs typeface="Times New Roman"/>
              </a:rPr>
              <a:t>and </a:t>
            </a:r>
            <a:r>
              <a:rPr dirty="0" sz="1200" spc="-5">
                <a:latin typeface="Times New Roman"/>
                <a:cs typeface="Times New Roman"/>
              </a:rPr>
              <a:t>services </a:t>
            </a:r>
            <a:r>
              <a:rPr dirty="0" sz="1200">
                <a:latin typeface="Times New Roman"/>
                <a:cs typeface="Times New Roman"/>
              </a:rPr>
              <a:t>surveyed </a:t>
            </a:r>
            <a:r>
              <a:rPr dirty="0" sz="1200" spc="-5">
                <a:latin typeface="Times New Roman"/>
                <a:cs typeface="Times New Roman"/>
              </a:rPr>
              <a:t>relied </a:t>
            </a:r>
            <a:r>
              <a:rPr dirty="0" sz="1200">
                <a:latin typeface="Times New Roman"/>
                <a:cs typeface="Times New Roman"/>
              </a:rPr>
              <a:t>on a </a:t>
            </a:r>
            <a:r>
              <a:rPr dirty="0" sz="1200" spc="-5">
                <a:latin typeface="Times New Roman"/>
                <a:cs typeface="Times New Roman"/>
              </a:rPr>
              <a:t>cloud presence </a:t>
            </a:r>
            <a:r>
              <a:rPr dirty="0" sz="1200">
                <a:latin typeface="Times New Roman"/>
                <a:cs typeface="Times New Roman"/>
              </a:rPr>
              <a:t>to </a:t>
            </a:r>
            <a:r>
              <a:rPr dirty="0" sz="1200" spc="-5">
                <a:latin typeface="Times New Roman"/>
                <a:cs typeface="Times New Roman"/>
              </a:rPr>
              <a:t>provide robustness, </a:t>
            </a:r>
            <a:r>
              <a:rPr dirty="0" sz="1200">
                <a:latin typeface="Times New Roman"/>
                <a:cs typeface="Times New Roman"/>
              </a:rPr>
              <a:t>but even  cloud </a:t>
            </a:r>
            <a:r>
              <a:rPr dirty="0" sz="1200" spc="-5">
                <a:latin typeface="Times New Roman"/>
                <a:cs typeface="Times New Roman"/>
              </a:rPr>
              <a:t>services </a:t>
            </a:r>
            <a:r>
              <a:rPr dirty="0" sz="1200">
                <a:latin typeface="Times New Roman"/>
                <a:cs typeface="Times New Roman"/>
              </a:rPr>
              <a:t>have been </a:t>
            </a:r>
            <a:r>
              <a:rPr dirty="0" sz="1200" spc="-5">
                <a:latin typeface="Times New Roman"/>
                <a:cs typeface="Times New Roman"/>
              </a:rPr>
              <a:t>known </a:t>
            </a:r>
            <a:r>
              <a:rPr dirty="0" sz="1200">
                <a:latin typeface="Times New Roman"/>
                <a:cs typeface="Times New Roman"/>
              </a:rPr>
              <a:t>to become </a:t>
            </a:r>
            <a:r>
              <a:rPr dirty="0" sz="1200" spc="-5">
                <a:latin typeface="Times New Roman"/>
                <a:cs typeface="Times New Roman"/>
              </a:rPr>
              <a:t>unreachable through either </a:t>
            </a:r>
            <a:r>
              <a:rPr dirty="0" sz="1200">
                <a:latin typeface="Times New Roman"/>
                <a:cs typeface="Times New Roman"/>
              </a:rPr>
              <a:t>an </a:t>
            </a:r>
            <a:r>
              <a:rPr dirty="0" sz="1200" spc="-5">
                <a:latin typeface="Times New Roman"/>
                <a:cs typeface="Times New Roman"/>
              </a:rPr>
              <a:t>attack </a:t>
            </a:r>
            <a:r>
              <a:rPr dirty="0" sz="1200">
                <a:latin typeface="Times New Roman"/>
                <a:cs typeface="Times New Roman"/>
              </a:rPr>
              <a:t>or </a:t>
            </a:r>
            <a:r>
              <a:rPr dirty="0" sz="1200" spc="-5">
                <a:latin typeface="Times New Roman"/>
                <a:cs typeface="Times New Roman"/>
              </a:rPr>
              <a:t>simple error.  </a:t>
            </a:r>
            <a:r>
              <a:rPr dirty="0" sz="1200">
                <a:latin typeface="Times New Roman"/>
                <a:cs typeface="Times New Roman"/>
              </a:rPr>
              <a:t>When </a:t>
            </a:r>
            <a:r>
              <a:rPr dirty="0" sz="1200" spc="-5">
                <a:latin typeface="Times New Roman"/>
                <a:cs typeface="Times New Roman"/>
              </a:rPr>
              <a:t>this happens, </a:t>
            </a:r>
            <a:r>
              <a:rPr dirty="0" sz="1200">
                <a:latin typeface="Times New Roman"/>
                <a:cs typeface="Times New Roman"/>
              </a:rPr>
              <a:t>key </a:t>
            </a:r>
            <a:r>
              <a:rPr dirty="0" sz="1200" spc="-5">
                <a:latin typeface="Times New Roman"/>
                <a:cs typeface="Times New Roman"/>
              </a:rPr>
              <a:t>components </a:t>
            </a:r>
            <a:r>
              <a:rPr dirty="0" sz="1200">
                <a:latin typeface="Times New Roman"/>
                <a:cs typeface="Times New Roman"/>
              </a:rPr>
              <a:t>used to </a:t>
            </a:r>
            <a:r>
              <a:rPr dirty="0" sz="1200" spc="-5">
                <a:latin typeface="Times New Roman"/>
                <a:cs typeface="Times New Roman"/>
              </a:rPr>
              <a:t>make access decisions </a:t>
            </a:r>
            <a:r>
              <a:rPr dirty="0" sz="1200">
                <a:latin typeface="Times New Roman"/>
                <a:cs typeface="Times New Roman"/>
              </a:rPr>
              <a:t>may </a:t>
            </a:r>
            <a:r>
              <a:rPr dirty="0" sz="1200" spc="-5">
                <a:latin typeface="Times New Roman"/>
                <a:cs typeface="Times New Roman"/>
              </a:rPr>
              <a:t>be unreachable </a:t>
            </a:r>
            <a:r>
              <a:rPr dirty="0" sz="1200">
                <a:latin typeface="Times New Roman"/>
                <a:cs typeface="Times New Roman"/>
              </a:rPr>
              <a:t>or</a:t>
            </a:r>
            <a:r>
              <a:rPr dirty="0" sz="1200" spc="85">
                <a:latin typeface="Times New Roman"/>
                <a:cs typeface="Times New Roman"/>
              </a:rPr>
              <a:t> </a:t>
            </a:r>
            <a:r>
              <a:rPr dirty="0" sz="1200">
                <a:latin typeface="Times New Roman"/>
                <a:cs typeface="Times New Roman"/>
              </a:rPr>
              <a:t>may</a:t>
            </a:r>
            <a:endParaRPr sz="1200">
              <a:latin typeface="Times New Roman"/>
              <a:cs typeface="Times New Roman"/>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49</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8557"/>
            <a:ext cx="5968365" cy="2426335"/>
          </a:xfrm>
          <a:prstGeom prst="rect">
            <a:avLst/>
          </a:prstGeom>
        </p:spPr>
        <p:txBody>
          <a:bodyPr wrap="square" lIns="0" tIns="24765" rIns="0" bIns="0" rtlCol="0" vert="horz">
            <a:spAutoFit/>
          </a:bodyPr>
          <a:lstStyle/>
          <a:p>
            <a:pPr marL="12700" marR="5080">
              <a:lnSpc>
                <a:spcPts val="1380"/>
              </a:lnSpc>
              <a:spcBef>
                <a:spcPts val="195"/>
              </a:spcBef>
            </a:pPr>
            <a:r>
              <a:rPr dirty="0" sz="1200">
                <a:latin typeface="Times New Roman"/>
                <a:cs typeface="Times New Roman"/>
              </a:rPr>
              <a:t>not be </a:t>
            </a:r>
            <a:r>
              <a:rPr dirty="0" sz="1200" spc="-5">
                <a:latin typeface="Times New Roman"/>
                <a:cs typeface="Times New Roman"/>
              </a:rPr>
              <a:t>able to communicate with other components. For example, PE and PA </a:t>
            </a:r>
            <a:r>
              <a:rPr dirty="0" sz="1200">
                <a:latin typeface="Times New Roman"/>
                <a:cs typeface="Times New Roman"/>
              </a:rPr>
              <a:t>components  </a:t>
            </a:r>
            <a:r>
              <a:rPr dirty="0" sz="1200" spc="-5">
                <a:latin typeface="Times New Roman"/>
                <a:cs typeface="Times New Roman"/>
              </a:rPr>
              <a:t>located </a:t>
            </a:r>
            <a:r>
              <a:rPr dirty="0" sz="1200">
                <a:latin typeface="Times New Roman"/>
                <a:cs typeface="Times New Roman"/>
              </a:rPr>
              <a:t>in a cloud may </a:t>
            </a:r>
            <a:r>
              <a:rPr dirty="0" sz="1200" spc="-5">
                <a:latin typeface="Times New Roman"/>
                <a:cs typeface="Times New Roman"/>
              </a:rPr>
              <a:t>be reachable </a:t>
            </a:r>
            <a:r>
              <a:rPr dirty="0" sz="1200">
                <a:latin typeface="Times New Roman"/>
                <a:cs typeface="Times New Roman"/>
              </a:rPr>
              <a:t>during a </a:t>
            </a:r>
            <a:r>
              <a:rPr dirty="0" sz="1200" spc="-5">
                <a:latin typeface="Times New Roman"/>
                <a:cs typeface="Times New Roman"/>
              </a:rPr>
              <a:t>distributed denial-of-service (DDoS) attack </a:t>
            </a:r>
            <a:r>
              <a:rPr dirty="0" sz="1200">
                <a:latin typeface="Times New Roman"/>
                <a:cs typeface="Times New Roman"/>
              </a:rPr>
              <a:t>but may  not be </a:t>
            </a:r>
            <a:r>
              <a:rPr dirty="0" sz="1200" spc="-5">
                <a:latin typeface="Times New Roman"/>
                <a:cs typeface="Times New Roman"/>
              </a:rPr>
              <a:t>able to </a:t>
            </a:r>
            <a:r>
              <a:rPr dirty="0" sz="1200">
                <a:latin typeface="Times New Roman"/>
                <a:cs typeface="Times New Roman"/>
              </a:rPr>
              <a:t>reach </a:t>
            </a:r>
            <a:r>
              <a:rPr dirty="0" sz="1200" spc="-5">
                <a:latin typeface="Times New Roman"/>
                <a:cs typeface="Times New Roman"/>
              </a:rPr>
              <a:t>all PEPs </a:t>
            </a:r>
            <a:r>
              <a:rPr dirty="0" sz="1200">
                <a:latin typeface="Times New Roman"/>
                <a:cs typeface="Times New Roman"/>
              </a:rPr>
              <a:t>located </a:t>
            </a:r>
            <a:r>
              <a:rPr dirty="0" sz="1200" spc="-5">
                <a:latin typeface="Times New Roman"/>
                <a:cs typeface="Times New Roman"/>
              </a:rPr>
              <a:t>with resources. Research </a:t>
            </a:r>
            <a:r>
              <a:rPr dirty="0" sz="1200">
                <a:latin typeface="Times New Roman"/>
                <a:cs typeface="Times New Roman"/>
              </a:rPr>
              <a:t>is needed </a:t>
            </a:r>
            <a:r>
              <a:rPr dirty="0" sz="1200" spc="-5">
                <a:latin typeface="Times New Roman"/>
                <a:cs typeface="Times New Roman"/>
              </a:rPr>
              <a:t>on discovering </a:t>
            </a:r>
            <a:r>
              <a:rPr dirty="0" sz="1200">
                <a:latin typeface="Times New Roman"/>
                <a:cs typeface="Times New Roman"/>
              </a:rPr>
              <a:t>the  possible </a:t>
            </a:r>
            <a:r>
              <a:rPr dirty="0" sz="1200" spc="-5">
                <a:latin typeface="Times New Roman"/>
                <a:cs typeface="Times New Roman"/>
              </a:rPr>
              <a:t>choke </a:t>
            </a:r>
            <a:r>
              <a:rPr dirty="0" sz="1200">
                <a:latin typeface="Times New Roman"/>
                <a:cs typeface="Times New Roman"/>
              </a:rPr>
              <a:t>points </a:t>
            </a:r>
            <a:r>
              <a:rPr dirty="0" sz="1200" spc="-5">
                <a:latin typeface="Times New Roman"/>
                <a:cs typeface="Times New Roman"/>
              </a:rPr>
              <a:t>of ZTA </a:t>
            </a:r>
            <a:r>
              <a:rPr dirty="0" sz="1200">
                <a:latin typeface="Times New Roman"/>
                <a:cs typeface="Times New Roman"/>
              </a:rPr>
              <a:t>deployment </a:t>
            </a:r>
            <a:r>
              <a:rPr dirty="0" sz="1200" spc="-5">
                <a:latin typeface="Times New Roman"/>
                <a:cs typeface="Times New Roman"/>
              </a:rPr>
              <a:t>models </a:t>
            </a:r>
            <a:r>
              <a:rPr dirty="0" sz="1200">
                <a:latin typeface="Times New Roman"/>
                <a:cs typeface="Times New Roman"/>
              </a:rPr>
              <a:t>and the </a:t>
            </a:r>
            <a:r>
              <a:rPr dirty="0" sz="1200" spc="-5">
                <a:latin typeface="Times New Roman"/>
                <a:cs typeface="Times New Roman"/>
              </a:rPr>
              <a:t>impact </a:t>
            </a:r>
            <a:r>
              <a:rPr dirty="0" sz="1200">
                <a:latin typeface="Times New Roman"/>
                <a:cs typeface="Times New Roman"/>
              </a:rPr>
              <a:t>on </a:t>
            </a:r>
            <a:r>
              <a:rPr dirty="0" sz="1200" spc="-5">
                <a:latin typeface="Times New Roman"/>
                <a:cs typeface="Times New Roman"/>
              </a:rPr>
              <a:t>network operations when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component is </a:t>
            </a:r>
            <a:r>
              <a:rPr dirty="0" sz="1200" spc="-5">
                <a:latin typeface="Times New Roman"/>
                <a:cs typeface="Times New Roman"/>
              </a:rPr>
              <a:t>unreachable or has limited</a:t>
            </a:r>
            <a:r>
              <a:rPr dirty="0" sz="1200" spc="15">
                <a:latin typeface="Times New Roman"/>
                <a:cs typeface="Times New Roman"/>
              </a:rPr>
              <a:t> </a:t>
            </a:r>
            <a:r>
              <a:rPr dirty="0" sz="1200" spc="-5">
                <a:latin typeface="Times New Roman"/>
                <a:cs typeface="Times New Roman"/>
              </a:rPr>
              <a:t>reachability.</a:t>
            </a:r>
            <a:endParaRPr sz="1200">
              <a:latin typeface="Times New Roman"/>
              <a:cs typeface="Times New Roman"/>
            </a:endParaRPr>
          </a:p>
          <a:p>
            <a:pPr marL="12700" marR="23495">
              <a:lnSpc>
                <a:spcPct val="95800"/>
              </a:lnSpc>
              <a:spcBef>
                <a:spcPts val="1165"/>
              </a:spcBef>
            </a:pPr>
            <a:r>
              <a:rPr dirty="0" sz="1200" spc="-5">
                <a:latin typeface="Times New Roman"/>
                <a:cs typeface="Times New Roman"/>
              </a:rPr>
              <a:t>The continuity </a:t>
            </a:r>
            <a:r>
              <a:rPr dirty="0" sz="1200">
                <a:latin typeface="Times New Roman"/>
                <a:cs typeface="Times New Roman"/>
              </a:rPr>
              <a:t>of </a:t>
            </a:r>
            <a:r>
              <a:rPr dirty="0" sz="1200" spc="-5">
                <a:latin typeface="Times New Roman"/>
                <a:cs typeface="Times New Roman"/>
              </a:rPr>
              <a:t>operations (COOP) </a:t>
            </a:r>
            <a:r>
              <a:rPr dirty="0" sz="1200">
                <a:latin typeface="Times New Roman"/>
                <a:cs typeface="Times New Roman"/>
              </a:rPr>
              <a:t>plans </a:t>
            </a:r>
            <a:r>
              <a:rPr dirty="0" sz="1200" spc="-5">
                <a:latin typeface="Times New Roman"/>
                <a:cs typeface="Times New Roman"/>
              </a:rPr>
              <a:t>for </a:t>
            </a:r>
            <a:r>
              <a:rPr dirty="0" sz="1200">
                <a:latin typeface="Times New Roman"/>
                <a:cs typeface="Times New Roman"/>
              </a:rPr>
              <a:t>an </a:t>
            </a:r>
            <a:r>
              <a:rPr dirty="0" sz="1200" spc="-5">
                <a:latin typeface="Times New Roman"/>
                <a:cs typeface="Times New Roman"/>
              </a:rPr>
              <a:t>enterprise will likely need revision when  adopting </a:t>
            </a:r>
            <a:r>
              <a:rPr dirty="0" sz="1200">
                <a:latin typeface="Times New Roman"/>
                <a:cs typeface="Times New Roman"/>
              </a:rPr>
              <a:t>a </a:t>
            </a:r>
            <a:r>
              <a:rPr dirty="0" sz="1200" spc="-5">
                <a:latin typeface="Times New Roman"/>
                <a:cs typeface="Times New Roman"/>
              </a:rPr>
              <a:t>ZTA. </a:t>
            </a:r>
            <a:r>
              <a:rPr dirty="0" sz="1200">
                <a:latin typeface="Times New Roman"/>
                <a:cs typeface="Times New Roman"/>
              </a:rPr>
              <a:t>A ZTA makes many </a:t>
            </a:r>
            <a:r>
              <a:rPr dirty="0" sz="1200" spc="-5">
                <a:latin typeface="Times New Roman"/>
                <a:cs typeface="Times New Roman"/>
              </a:rPr>
              <a:t>COOP </a:t>
            </a:r>
            <a:r>
              <a:rPr dirty="0" sz="1200">
                <a:latin typeface="Times New Roman"/>
                <a:cs typeface="Times New Roman"/>
              </a:rPr>
              <a:t>factors </a:t>
            </a:r>
            <a:r>
              <a:rPr dirty="0" sz="1200" spc="-5">
                <a:latin typeface="Times New Roman"/>
                <a:cs typeface="Times New Roman"/>
              </a:rPr>
              <a:t>easier </a:t>
            </a:r>
            <a:r>
              <a:rPr dirty="0" sz="1200">
                <a:latin typeface="Times New Roman"/>
                <a:cs typeface="Times New Roman"/>
              </a:rPr>
              <a:t>as </a:t>
            </a:r>
            <a:r>
              <a:rPr dirty="0" sz="1200" spc="-5">
                <a:latin typeface="Times New Roman"/>
                <a:cs typeface="Times New Roman"/>
              </a:rPr>
              <a:t>remote workers </a:t>
            </a:r>
            <a:r>
              <a:rPr dirty="0" sz="1200">
                <a:latin typeface="Times New Roman"/>
                <a:cs typeface="Times New Roman"/>
              </a:rPr>
              <a:t>may </a:t>
            </a:r>
            <a:r>
              <a:rPr dirty="0" sz="1200" spc="-5">
                <a:latin typeface="Times New Roman"/>
                <a:cs typeface="Times New Roman"/>
              </a:rPr>
              <a:t>have </a:t>
            </a:r>
            <a:r>
              <a:rPr dirty="0" sz="1200">
                <a:latin typeface="Times New Roman"/>
                <a:cs typeface="Times New Roman"/>
              </a:rPr>
              <a:t>the  same </a:t>
            </a:r>
            <a:r>
              <a:rPr dirty="0" sz="1200" spc="-5">
                <a:latin typeface="Times New Roman"/>
                <a:cs typeface="Times New Roman"/>
              </a:rPr>
              <a:t>access </a:t>
            </a:r>
            <a:r>
              <a:rPr dirty="0" sz="1200">
                <a:latin typeface="Times New Roman"/>
                <a:cs typeface="Times New Roman"/>
              </a:rPr>
              <a:t>to </a:t>
            </a:r>
            <a:r>
              <a:rPr dirty="0" sz="1200" spc="-5">
                <a:latin typeface="Times New Roman"/>
                <a:cs typeface="Times New Roman"/>
              </a:rPr>
              <a:t>resources </a:t>
            </a:r>
            <a:r>
              <a:rPr dirty="0" sz="1200">
                <a:latin typeface="Times New Roman"/>
                <a:cs typeface="Times New Roman"/>
              </a:rPr>
              <a:t>that they </a:t>
            </a:r>
            <a:r>
              <a:rPr dirty="0" sz="1200" spc="-5">
                <a:latin typeface="Times New Roman"/>
                <a:cs typeface="Times New Roman"/>
              </a:rPr>
              <a:t>had on-premises. However, policies like MFA </a:t>
            </a:r>
            <a:r>
              <a:rPr dirty="0" sz="1200">
                <a:latin typeface="Times New Roman"/>
                <a:cs typeface="Times New Roman"/>
              </a:rPr>
              <a:t>may also have  a </a:t>
            </a:r>
            <a:r>
              <a:rPr dirty="0" sz="1200" spc="-5">
                <a:latin typeface="Times New Roman"/>
                <a:cs typeface="Times New Roman"/>
              </a:rPr>
              <a:t>negative impact </a:t>
            </a:r>
            <a:r>
              <a:rPr dirty="0" sz="1200">
                <a:latin typeface="Times New Roman"/>
                <a:cs typeface="Times New Roman"/>
              </a:rPr>
              <a:t>if </a:t>
            </a:r>
            <a:r>
              <a:rPr dirty="0" sz="1200" spc="-5">
                <a:latin typeface="Times New Roman"/>
                <a:cs typeface="Times New Roman"/>
              </a:rPr>
              <a:t>users </a:t>
            </a:r>
            <a:r>
              <a:rPr dirty="0" sz="1200">
                <a:latin typeface="Times New Roman"/>
                <a:cs typeface="Times New Roman"/>
              </a:rPr>
              <a:t>are </a:t>
            </a:r>
            <a:r>
              <a:rPr dirty="0" sz="1200" spc="-5">
                <a:latin typeface="Times New Roman"/>
                <a:cs typeface="Times New Roman"/>
              </a:rPr>
              <a:t>not properly trained </a:t>
            </a:r>
            <a:r>
              <a:rPr dirty="0" sz="1200">
                <a:latin typeface="Times New Roman"/>
                <a:cs typeface="Times New Roman"/>
              </a:rPr>
              <a:t>or lack </a:t>
            </a:r>
            <a:r>
              <a:rPr dirty="0" sz="1200" spc="-5">
                <a:latin typeface="Times New Roman"/>
                <a:cs typeface="Times New Roman"/>
              </a:rPr>
              <a:t>experience. Users </a:t>
            </a:r>
            <a:r>
              <a:rPr dirty="0" sz="1200">
                <a:latin typeface="Times New Roman"/>
                <a:cs typeface="Times New Roman"/>
              </a:rPr>
              <a:t>may </a:t>
            </a:r>
            <a:r>
              <a:rPr dirty="0" sz="1200" spc="-5">
                <a:latin typeface="Times New Roman"/>
                <a:cs typeface="Times New Roman"/>
              </a:rPr>
              <a:t>forget </a:t>
            </a:r>
            <a:r>
              <a:rPr dirty="0" sz="1200">
                <a:latin typeface="Times New Roman"/>
                <a:cs typeface="Times New Roman"/>
              </a:rPr>
              <a:t>or </a:t>
            </a:r>
            <a:r>
              <a:rPr dirty="0" sz="1200" spc="-5">
                <a:latin typeface="Times New Roman"/>
                <a:cs typeface="Times New Roman"/>
              </a:rPr>
              <a:t>not  </a:t>
            </a:r>
            <a:r>
              <a:rPr dirty="0" sz="1200">
                <a:latin typeface="Times New Roman"/>
                <a:cs typeface="Times New Roman"/>
              </a:rPr>
              <a:t>have </a:t>
            </a:r>
            <a:r>
              <a:rPr dirty="0" sz="1200" spc="-5">
                <a:latin typeface="Times New Roman"/>
                <a:cs typeface="Times New Roman"/>
              </a:rPr>
              <a:t>access </a:t>
            </a:r>
            <a:r>
              <a:rPr dirty="0" sz="1200">
                <a:latin typeface="Times New Roman"/>
                <a:cs typeface="Times New Roman"/>
              </a:rPr>
              <a:t>to tokens </a:t>
            </a:r>
            <a:r>
              <a:rPr dirty="0" sz="1200" spc="-5">
                <a:latin typeface="Times New Roman"/>
                <a:cs typeface="Times New Roman"/>
              </a:rPr>
              <a:t>and enterprise </a:t>
            </a:r>
            <a:r>
              <a:rPr dirty="0" sz="1200">
                <a:latin typeface="Times New Roman"/>
                <a:cs typeface="Times New Roman"/>
              </a:rPr>
              <a:t>devices </a:t>
            </a:r>
            <a:r>
              <a:rPr dirty="0" sz="1200" spc="-5">
                <a:latin typeface="Times New Roman"/>
                <a:cs typeface="Times New Roman"/>
              </a:rPr>
              <a:t>during </a:t>
            </a:r>
            <a:r>
              <a:rPr dirty="0" sz="1200">
                <a:latin typeface="Times New Roman"/>
                <a:cs typeface="Times New Roman"/>
              </a:rPr>
              <a:t>an </a:t>
            </a:r>
            <a:r>
              <a:rPr dirty="0" sz="1200" spc="-5">
                <a:latin typeface="Times New Roman"/>
                <a:cs typeface="Times New Roman"/>
              </a:rPr>
              <a:t>emergency, </a:t>
            </a:r>
            <a:r>
              <a:rPr dirty="0" sz="1200">
                <a:latin typeface="Times New Roman"/>
                <a:cs typeface="Times New Roman"/>
              </a:rPr>
              <a:t>and </a:t>
            </a:r>
            <a:r>
              <a:rPr dirty="0" sz="1200" spc="-5">
                <a:latin typeface="Times New Roman"/>
                <a:cs typeface="Times New Roman"/>
              </a:rPr>
              <a:t>that will impact </a:t>
            </a:r>
            <a:r>
              <a:rPr dirty="0" sz="1200">
                <a:latin typeface="Times New Roman"/>
                <a:cs typeface="Times New Roman"/>
              </a:rPr>
              <a:t>the </a:t>
            </a:r>
            <a:r>
              <a:rPr dirty="0" sz="1200" spc="-5">
                <a:latin typeface="Times New Roman"/>
                <a:cs typeface="Times New Roman"/>
              </a:rPr>
              <a:t>speed  </a:t>
            </a:r>
            <a:r>
              <a:rPr dirty="0" sz="1200">
                <a:latin typeface="Times New Roman"/>
                <a:cs typeface="Times New Roman"/>
              </a:rPr>
              <a:t>and </a:t>
            </a:r>
            <a:r>
              <a:rPr dirty="0" sz="1200" spc="-5">
                <a:latin typeface="Times New Roman"/>
                <a:cs typeface="Times New Roman"/>
              </a:rPr>
              <a:t>effectiveness </a:t>
            </a:r>
            <a:r>
              <a:rPr dirty="0" sz="1200">
                <a:latin typeface="Times New Roman"/>
                <a:cs typeface="Times New Roman"/>
              </a:rPr>
              <a:t>of </a:t>
            </a:r>
            <a:r>
              <a:rPr dirty="0" sz="1200" spc="-5">
                <a:latin typeface="Times New Roman"/>
                <a:cs typeface="Times New Roman"/>
              </a:rPr>
              <a:t>enterprise business</a:t>
            </a:r>
            <a:r>
              <a:rPr dirty="0" sz="1200" spc="10">
                <a:latin typeface="Times New Roman"/>
                <a:cs typeface="Times New Roman"/>
              </a:rPr>
              <a:t> </a:t>
            </a:r>
            <a:r>
              <a:rPr dirty="0" sz="1200" spc="-5">
                <a:latin typeface="Times New Roman"/>
                <a:cs typeface="Times New Roman"/>
              </a:rPr>
              <a:t>processes.</a:t>
            </a:r>
            <a:endParaRPr sz="1200">
              <a:latin typeface="Times New Roman"/>
              <a:cs typeface="Times New Roman"/>
            </a:endParaRPr>
          </a:p>
          <a:p>
            <a:pPr marL="12700">
              <a:lnSpc>
                <a:spcPct val="100000"/>
              </a:lnSpc>
              <a:spcBef>
                <a:spcPts val="1150"/>
              </a:spcBef>
              <a:tabLst>
                <a:tab pos="835025" algn="l"/>
              </a:tabLst>
            </a:pPr>
            <a:r>
              <a:rPr dirty="0" sz="1100" spc="-5" b="1">
                <a:latin typeface="Arial"/>
                <a:cs typeface="Arial"/>
              </a:rPr>
              <a:t>B.5	References</a:t>
            </a:r>
            <a:endParaRPr sz="1100">
              <a:latin typeface="Arial"/>
              <a:cs typeface="Arial"/>
            </a:endParaRP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38100">
              <a:lnSpc>
                <a:spcPts val="1410"/>
              </a:lnSpc>
            </a:pPr>
            <a:r>
              <a:rPr dirty="0"/>
              <a:t>50</a:t>
            </a:r>
          </a:p>
        </p:txBody>
      </p:sp>
      <p:graphicFrame>
        <p:nvGraphicFramePr>
          <p:cNvPr id="7" name="object 7"/>
          <p:cNvGraphicFramePr>
            <a:graphicFrameLocks noGrp="1"/>
          </p:cNvGraphicFramePr>
          <p:nvPr/>
        </p:nvGraphicFramePr>
        <p:xfrm>
          <a:off x="859027" y="3489790"/>
          <a:ext cx="5467985" cy="3478529"/>
        </p:xfrm>
        <a:graphic>
          <a:graphicData uri="http://schemas.openxmlformats.org/drawingml/2006/table">
            <a:tbl>
              <a:tblPr firstRow="1" bandRow="1">
                <a:tableStyleId>{2D5ABB26-0587-4C30-8999-92F81FD0307C}</a:tableStyleId>
              </a:tblPr>
              <a:tblGrid>
                <a:gridCol w="414655"/>
                <a:gridCol w="5053330"/>
              </a:tblGrid>
              <a:tr h="788092">
                <a:tc>
                  <a:txBody>
                    <a:bodyPr/>
                    <a:lstStyle/>
                    <a:p>
                      <a:pPr algn="ctr" marL="17145">
                        <a:lnSpc>
                          <a:spcPts val="1310"/>
                        </a:lnSpc>
                      </a:pPr>
                      <a:r>
                        <a:rPr dirty="0" sz="1200">
                          <a:latin typeface="Times New Roman"/>
                          <a:cs typeface="Times New Roman"/>
                        </a:rPr>
                        <a:t>[1]</a:t>
                      </a:r>
                      <a:endParaRPr sz="1200">
                        <a:latin typeface="Times New Roman"/>
                        <a:cs typeface="Times New Roman"/>
                      </a:endParaRPr>
                    </a:p>
                  </a:txBody>
                  <a:tcPr marL="0" marR="0" marB="0" marT="0"/>
                </a:tc>
                <a:tc>
                  <a:txBody>
                    <a:bodyPr/>
                    <a:lstStyle/>
                    <a:p>
                      <a:pPr marL="109220">
                        <a:lnSpc>
                          <a:spcPts val="1280"/>
                        </a:lnSpc>
                      </a:pPr>
                      <a:r>
                        <a:rPr dirty="0" sz="1200" spc="-5">
                          <a:latin typeface="Times New Roman"/>
                          <a:cs typeface="Times New Roman"/>
                        </a:rPr>
                        <a:t>Cam-Winget </a:t>
                      </a:r>
                      <a:r>
                        <a:rPr dirty="0" sz="1200">
                          <a:latin typeface="Times New Roman"/>
                          <a:cs typeface="Times New Roman"/>
                        </a:rPr>
                        <a:t>N (ed.), </a:t>
                      </a:r>
                      <a:r>
                        <a:rPr dirty="0" sz="1200" spc="-5">
                          <a:latin typeface="Times New Roman"/>
                          <a:cs typeface="Times New Roman"/>
                        </a:rPr>
                        <a:t>Appala S, Pope S, Saint-Andre </a:t>
                      </a:r>
                      <a:r>
                        <a:rPr dirty="0" sz="1200">
                          <a:latin typeface="Times New Roman"/>
                          <a:cs typeface="Times New Roman"/>
                        </a:rPr>
                        <a:t>P (2019)</a:t>
                      </a:r>
                      <a:r>
                        <a:rPr dirty="0" sz="1200" spc="15">
                          <a:latin typeface="Times New Roman"/>
                          <a:cs typeface="Times New Roman"/>
                        </a:rPr>
                        <a:t> </a:t>
                      </a:r>
                      <a:r>
                        <a:rPr dirty="0" sz="1200" spc="-5">
                          <a:latin typeface="Times New Roman"/>
                          <a:cs typeface="Times New Roman"/>
                        </a:rPr>
                        <a:t>Using</a:t>
                      </a:r>
                      <a:endParaRPr sz="1200">
                        <a:latin typeface="Times New Roman"/>
                        <a:cs typeface="Times New Roman"/>
                      </a:endParaRPr>
                    </a:p>
                    <a:p>
                      <a:pPr marL="109220" marR="119380">
                        <a:lnSpc>
                          <a:spcPct val="95600"/>
                        </a:lnSpc>
                        <a:spcBef>
                          <a:spcPts val="30"/>
                        </a:spcBef>
                      </a:pPr>
                      <a:r>
                        <a:rPr dirty="0" sz="1200" spc="-5">
                          <a:latin typeface="Times New Roman"/>
                          <a:cs typeface="Times New Roman"/>
                        </a:rPr>
                        <a:t>Extensible </a:t>
                      </a:r>
                      <a:r>
                        <a:rPr dirty="0" sz="1200">
                          <a:latin typeface="Times New Roman"/>
                          <a:cs typeface="Times New Roman"/>
                        </a:rPr>
                        <a:t>Messaging </a:t>
                      </a:r>
                      <a:r>
                        <a:rPr dirty="0" sz="1200" spc="-5">
                          <a:latin typeface="Times New Roman"/>
                          <a:cs typeface="Times New Roman"/>
                        </a:rPr>
                        <a:t>and Presence Protocol (XMPP) </a:t>
                      </a:r>
                      <a:r>
                        <a:rPr dirty="0" sz="1200">
                          <a:latin typeface="Times New Roman"/>
                          <a:cs typeface="Times New Roman"/>
                        </a:rPr>
                        <a:t>for </a:t>
                      </a:r>
                      <a:r>
                        <a:rPr dirty="0" sz="1200" spc="-5">
                          <a:latin typeface="Times New Roman"/>
                          <a:cs typeface="Times New Roman"/>
                        </a:rPr>
                        <a:t>Security Information  Exchange. (Internet Engineering Task Force (IETF)), IETF Request </a:t>
                      </a:r>
                      <a:r>
                        <a:rPr dirty="0" sz="1200">
                          <a:latin typeface="Times New Roman"/>
                          <a:cs typeface="Times New Roman"/>
                        </a:rPr>
                        <a:t>for  </a:t>
                      </a:r>
                      <a:r>
                        <a:rPr dirty="0" sz="1200" spc="-5">
                          <a:latin typeface="Times New Roman"/>
                          <a:cs typeface="Times New Roman"/>
                        </a:rPr>
                        <a:t>Comments (RFC) </a:t>
                      </a:r>
                      <a:r>
                        <a:rPr dirty="0" sz="1200">
                          <a:latin typeface="Times New Roman"/>
                          <a:cs typeface="Times New Roman"/>
                        </a:rPr>
                        <a:t>8600.</a:t>
                      </a:r>
                      <a:r>
                        <a:rPr dirty="0" sz="1200" spc="10">
                          <a:latin typeface="Times New Roman"/>
                          <a:cs typeface="Times New Roman"/>
                        </a:rPr>
                        <a:t> </a:t>
                      </a:r>
                      <a:r>
                        <a:rPr dirty="0" u="sng" sz="1200" spc="-5">
                          <a:solidFill>
                            <a:srgbClr val="0000FF"/>
                          </a:solidFill>
                          <a:uFill>
                            <a:solidFill>
                              <a:srgbClr val="0000FF"/>
                            </a:solidFill>
                          </a:uFill>
                          <a:latin typeface="Times New Roman"/>
                          <a:cs typeface="Times New Roman"/>
                          <a:hlinkClick r:id="rId2"/>
                        </a:rPr>
                        <a:t>https://doi.org/10.17487/RFC8600</a:t>
                      </a:r>
                      <a:endParaRPr sz="1200">
                        <a:latin typeface="Times New Roman"/>
                        <a:cs typeface="Times New Roman"/>
                      </a:endParaRPr>
                    </a:p>
                  </a:txBody>
                  <a:tcPr marL="0" marR="0" marB="0" marT="0"/>
                </a:tc>
              </a:tr>
              <a:tr h="532256">
                <a:tc>
                  <a:txBody>
                    <a:bodyPr/>
                    <a:lstStyle/>
                    <a:p>
                      <a:pPr algn="ctr" marL="17145">
                        <a:lnSpc>
                          <a:spcPct val="100000"/>
                        </a:lnSpc>
                        <a:spcBef>
                          <a:spcPts val="610"/>
                        </a:spcBef>
                      </a:pPr>
                      <a:r>
                        <a:rPr dirty="0" sz="1200">
                          <a:latin typeface="Times New Roman"/>
                          <a:cs typeface="Times New Roman"/>
                        </a:rPr>
                        <a:t>[2]</a:t>
                      </a:r>
                      <a:endParaRPr sz="1200">
                        <a:latin typeface="Times New Roman"/>
                        <a:cs typeface="Times New Roman"/>
                      </a:endParaRPr>
                    </a:p>
                  </a:txBody>
                  <a:tcPr marL="0" marR="0" marB="0" marT="77470"/>
                </a:tc>
                <a:tc>
                  <a:txBody>
                    <a:bodyPr/>
                    <a:lstStyle/>
                    <a:p>
                      <a:pPr marL="109220" marR="283845">
                        <a:lnSpc>
                          <a:spcPts val="1380"/>
                        </a:lnSpc>
                        <a:spcBef>
                          <a:spcPts val="705"/>
                        </a:spcBef>
                      </a:pPr>
                      <a:r>
                        <a:rPr dirty="0" sz="1200" spc="-5">
                          <a:latin typeface="Times New Roman"/>
                          <a:cs typeface="Times New Roman"/>
                        </a:rPr>
                        <a:t>Software Defined Perimeter Working Group “SDP Specification </a:t>
                      </a:r>
                      <a:r>
                        <a:rPr dirty="0" sz="1200">
                          <a:latin typeface="Times New Roman"/>
                          <a:cs typeface="Times New Roman"/>
                        </a:rPr>
                        <a:t>1.0” </a:t>
                      </a:r>
                      <a:r>
                        <a:rPr dirty="0" sz="1200" spc="-5">
                          <a:latin typeface="Times New Roman"/>
                          <a:cs typeface="Times New Roman"/>
                        </a:rPr>
                        <a:t>Cloud  Security Alliance. April</a:t>
                      </a:r>
                      <a:r>
                        <a:rPr dirty="0" sz="1200">
                          <a:latin typeface="Times New Roman"/>
                          <a:cs typeface="Times New Roman"/>
                        </a:rPr>
                        <a:t> 2014.</a:t>
                      </a:r>
                      <a:endParaRPr sz="1200">
                        <a:latin typeface="Times New Roman"/>
                        <a:cs typeface="Times New Roman"/>
                      </a:endParaRPr>
                    </a:p>
                  </a:txBody>
                  <a:tcPr marL="0" marR="0" marB="0" marT="89535"/>
                </a:tc>
              </a:tr>
              <a:tr h="520446">
                <a:tc>
                  <a:txBody>
                    <a:bodyPr/>
                    <a:lstStyle/>
                    <a:p>
                      <a:pPr algn="ctr" marL="17145">
                        <a:lnSpc>
                          <a:spcPct val="100000"/>
                        </a:lnSpc>
                        <a:spcBef>
                          <a:spcPts val="605"/>
                        </a:spcBef>
                      </a:pPr>
                      <a:r>
                        <a:rPr dirty="0" sz="1200">
                          <a:latin typeface="Times New Roman"/>
                          <a:cs typeface="Times New Roman"/>
                        </a:rPr>
                        <a:t>[3]</a:t>
                      </a:r>
                      <a:endParaRPr sz="1200">
                        <a:latin typeface="Times New Roman"/>
                        <a:cs typeface="Times New Roman"/>
                      </a:endParaRPr>
                    </a:p>
                  </a:txBody>
                  <a:tcPr marL="0" marR="0" marB="0" marT="76835"/>
                </a:tc>
                <a:tc>
                  <a:txBody>
                    <a:bodyPr/>
                    <a:lstStyle/>
                    <a:p>
                      <a:pPr marL="109220" marR="280035">
                        <a:lnSpc>
                          <a:spcPts val="1380"/>
                        </a:lnSpc>
                        <a:spcBef>
                          <a:spcPts val="705"/>
                        </a:spcBef>
                      </a:pPr>
                      <a:r>
                        <a:rPr dirty="0" sz="1200" spc="-5">
                          <a:latin typeface="Times New Roman"/>
                          <a:cs typeface="Times New Roman"/>
                        </a:rPr>
                        <a:t>Stanton B, Theofanos MF, Spickard Prettyman S, Furman </a:t>
                      </a:r>
                      <a:r>
                        <a:rPr dirty="0" sz="1200">
                          <a:latin typeface="Times New Roman"/>
                          <a:cs typeface="Times New Roman"/>
                        </a:rPr>
                        <a:t>S </a:t>
                      </a:r>
                      <a:r>
                        <a:rPr dirty="0" sz="1200" spc="-5">
                          <a:latin typeface="Times New Roman"/>
                          <a:cs typeface="Times New Roman"/>
                        </a:rPr>
                        <a:t>(2016) Security  Fatigue. </a:t>
                      </a:r>
                      <a:r>
                        <a:rPr dirty="0" sz="1200" i="1">
                          <a:latin typeface="Times New Roman"/>
                          <a:cs typeface="Times New Roman"/>
                        </a:rPr>
                        <a:t>IT </a:t>
                      </a:r>
                      <a:r>
                        <a:rPr dirty="0" sz="1200" spc="-5" i="1">
                          <a:latin typeface="Times New Roman"/>
                          <a:cs typeface="Times New Roman"/>
                        </a:rPr>
                        <a:t>Professional </a:t>
                      </a:r>
                      <a:r>
                        <a:rPr dirty="0" sz="1200" spc="-5">
                          <a:latin typeface="Times New Roman"/>
                          <a:cs typeface="Times New Roman"/>
                        </a:rPr>
                        <a:t>18(5):26-32.</a:t>
                      </a:r>
                      <a:r>
                        <a:rPr dirty="0" sz="1200" spc="114">
                          <a:latin typeface="Times New Roman"/>
                          <a:cs typeface="Times New Roman"/>
                        </a:rPr>
                        <a:t> </a:t>
                      </a:r>
                      <a:r>
                        <a:rPr dirty="0" u="sng" sz="1200" spc="-5">
                          <a:solidFill>
                            <a:srgbClr val="0000FF"/>
                          </a:solidFill>
                          <a:uFill>
                            <a:solidFill>
                              <a:srgbClr val="0000FF"/>
                            </a:solidFill>
                          </a:uFill>
                          <a:latin typeface="Times New Roman"/>
                          <a:cs typeface="Times New Roman"/>
                          <a:hlinkClick r:id="rId3"/>
                        </a:rPr>
                        <a:t>https://doi.org/10.1109/MITP.2016.84</a:t>
                      </a:r>
                      <a:endParaRPr sz="1200">
                        <a:latin typeface="Times New Roman"/>
                        <a:cs typeface="Times New Roman"/>
                      </a:endParaRPr>
                    </a:p>
                  </a:txBody>
                  <a:tcPr marL="0" marR="0" marB="0" marT="89535"/>
                </a:tc>
              </a:tr>
              <a:tr h="684657">
                <a:tc>
                  <a:txBody>
                    <a:bodyPr/>
                    <a:lstStyle/>
                    <a:p>
                      <a:pPr algn="ctr" marL="17145">
                        <a:lnSpc>
                          <a:spcPct val="100000"/>
                        </a:lnSpc>
                        <a:spcBef>
                          <a:spcPts val="515"/>
                        </a:spcBef>
                      </a:pPr>
                      <a:r>
                        <a:rPr dirty="0" sz="1200">
                          <a:latin typeface="Times New Roman"/>
                          <a:cs typeface="Times New Roman"/>
                        </a:rPr>
                        <a:t>[4]</a:t>
                      </a:r>
                      <a:endParaRPr sz="1200">
                        <a:latin typeface="Times New Roman"/>
                        <a:cs typeface="Times New Roman"/>
                      </a:endParaRPr>
                    </a:p>
                  </a:txBody>
                  <a:tcPr marL="0" marR="0" marB="0" marT="65405"/>
                </a:tc>
                <a:tc>
                  <a:txBody>
                    <a:bodyPr/>
                    <a:lstStyle/>
                    <a:p>
                      <a:pPr marL="109220" marR="154305">
                        <a:lnSpc>
                          <a:spcPts val="1380"/>
                        </a:lnSpc>
                        <a:spcBef>
                          <a:spcPts val="615"/>
                        </a:spcBef>
                      </a:pPr>
                      <a:r>
                        <a:rPr dirty="0" sz="1200" spc="-5">
                          <a:latin typeface="Times New Roman"/>
                          <a:cs typeface="Times New Roman"/>
                        </a:rPr>
                        <a:t>Strouble D, Shechtman GM, Alsop AS </a:t>
                      </a:r>
                      <a:r>
                        <a:rPr dirty="0" sz="1200">
                          <a:latin typeface="Times New Roman"/>
                          <a:cs typeface="Times New Roman"/>
                        </a:rPr>
                        <a:t>(2009) </a:t>
                      </a:r>
                      <a:r>
                        <a:rPr dirty="0" sz="1200" spc="-5">
                          <a:latin typeface="Times New Roman"/>
                          <a:cs typeface="Times New Roman"/>
                        </a:rPr>
                        <a:t>Productivity and Usability  Effects </a:t>
                      </a:r>
                      <a:r>
                        <a:rPr dirty="0" sz="1200">
                          <a:latin typeface="Times New Roman"/>
                          <a:cs typeface="Times New Roman"/>
                        </a:rPr>
                        <a:t>of </a:t>
                      </a:r>
                      <a:r>
                        <a:rPr dirty="0" sz="1200" spc="-5">
                          <a:latin typeface="Times New Roman"/>
                          <a:cs typeface="Times New Roman"/>
                        </a:rPr>
                        <a:t>Using </a:t>
                      </a:r>
                      <a:r>
                        <a:rPr dirty="0" sz="1200">
                          <a:latin typeface="Times New Roman"/>
                          <a:cs typeface="Times New Roman"/>
                        </a:rPr>
                        <a:t>a </a:t>
                      </a:r>
                      <a:r>
                        <a:rPr dirty="0" sz="1200" spc="-5">
                          <a:latin typeface="Times New Roman"/>
                          <a:cs typeface="Times New Roman"/>
                        </a:rPr>
                        <a:t>Two-Factor Security System. </a:t>
                      </a:r>
                      <a:r>
                        <a:rPr dirty="0" sz="1200" spc="-5" i="1">
                          <a:latin typeface="Times New Roman"/>
                          <a:cs typeface="Times New Roman"/>
                        </a:rPr>
                        <a:t>SAIS </a:t>
                      </a:r>
                      <a:r>
                        <a:rPr dirty="0" sz="1200" i="1">
                          <a:latin typeface="Times New Roman"/>
                          <a:cs typeface="Times New Roman"/>
                        </a:rPr>
                        <a:t>2009 </a:t>
                      </a:r>
                      <a:r>
                        <a:rPr dirty="0" sz="1200" spc="-5" i="1">
                          <a:latin typeface="Times New Roman"/>
                          <a:cs typeface="Times New Roman"/>
                        </a:rPr>
                        <a:t>Proceedings </a:t>
                      </a:r>
                      <a:r>
                        <a:rPr dirty="0" sz="1200" spc="-5">
                          <a:latin typeface="Times New Roman"/>
                          <a:cs typeface="Times New Roman"/>
                        </a:rPr>
                        <a:t>(AIS,  Charleston, SC), </a:t>
                      </a:r>
                      <a:r>
                        <a:rPr dirty="0" sz="1200">
                          <a:latin typeface="Times New Roman"/>
                          <a:cs typeface="Times New Roman"/>
                        </a:rPr>
                        <a:t>p 37. </a:t>
                      </a:r>
                      <a:r>
                        <a:rPr dirty="0" sz="1200" spc="-5">
                          <a:latin typeface="Times New Roman"/>
                          <a:cs typeface="Times New Roman"/>
                        </a:rPr>
                        <a:t>Available at</a:t>
                      </a:r>
                      <a:r>
                        <a:rPr dirty="0" sz="1200" spc="35">
                          <a:latin typeface="Times New Roman"/>
                          <a:cs typeface="Times New Roman"/>
                        </a:rPr>
                        <a:t> </a:t>
                      </a:r>
                      <a:r>
                        <a:rPr dirty="0" u="sng" sz="1200" spc="-5">
                          <a:solidFill>
                            <a:srgbClr val="0000FF"/>
                          </a:solidFill>
                          <a:uFill>
                            <a:solidFill>
                              <a:srgbClr val="0000FF"/>
                            </a:solidFill>
                          </a:uFill>
                          <a:latin typeface="Times New Roman"/>
                          <a:cs typeface="Times New Roman"/>
                          <a:hlinkClick r:id="rId4"/>
                        </a:rPr>
                        <a:t>http://aisel.aisnet.org/sais2009/37</a:t>
                      </a:r>
                      <a:endParaRPr sz="1200">
                        <a:latin typeface="Times New Roman"/>
                        <a:cs typeface="Times New Roman"/>
                      </a:endParaRPr>
                    </a:p>
                  </a:txBody>
                  <a:tcPr marL="0" marR="0" marB="0" marT="78105"/>
                </a:tc>
              </a:tr>
              <a:tr h="952684">
                <a:tc>
                  <a:txBody>
                    <a:bodyPr/>
                    <a:lstStyle/>
                    <a:p>
                      <a:pPr algn="ctr" marL="17145">
                        <a:lnSpc>
                          <a:spcPct val="100000"/>
                        </a:lnSpc>
                        <a:spcBef>
                          <a:spcPts val="520"/>
                        </a:spcBef>
                      </a:pPr>
                      <a:r>
                        <a:rPr dirty="0" sz="1200">
                          <a:latin typeface="Times New Roman"/>
                          <a:cs typeface="Times New Roman"/>
                        </a:rPr>
                        <a:t>[5]</a:t>
                      </a:r>
                      <a:endParaRPr sz="1200">
                        <a:latin typeface="Times New Roman"/>
                        <a:cs typeface="Times New Roman"/>
                      </a:endParaRPr>
                    </a:p>
                  </a:txBody>
                  <a:tcPr marL="0" marR="0" marB="0" marT="66040"/>
                </a:tc>
                <a:tc>
                  <a:txBody>
                    <a:bodyPr/>
                    <a:lstStyle/>
                    <a:p>
                      <a:pPr marL="109220" marR="185420">
                        <a:lnSpc>
                          <a:spcPts val="1380"/>
                        </a:lnSpc>
                        <a:spcBef>
                          <a:spcPts val="615"/>
                        </a:spcBef>
                      </a:pPr>
                      <a:r>
                        <a:rPr dirty="0" sz="1200" spc="-5">
                          <a:latin typeface="Times New Roman"/>
                          <a:cs typeface="Times New Roman"/>
                        </a:rPr>
                        <a:t>Weidman </a:t>
                      </a:r>
                      <a:r>
                        <a:rPr dirty="0" sz="1200">
                          <a:latin typeface="Times New Roman"/>
                          <a:cs typeface="Times New Roman"/>
                        </a:rPr>
                        <a:t>J, </a:t>
                      </a:r>
                      <a:r>
                        <a:rPr dirty="0" sz="1200" spc="-5">
                          <a:latin typeface="Times New Roman"/>
                          <a:cs typeface="Times New Roman"/>
                        </a:rPr>
                        <a:t>Grossklags </a:t>
                      </a:r>
                      <a:r>
                        <a:rPr dirty="0" sz="1200">
                          <a:latin typeface="Times New Roman"/>
                          <a:cs typeface="Times New Roman"/>
                        </a:rPr>
                        <a:t>J (2017) I </a:t>
                      </a:r>
                      <a:r>
                        <a:rPr dirty="0" sz="1200" spc="-5">
                          <a:latin typeface="Times New Roman"/>
                          <a:cs typeface="Times New Roman"/>
                        </a:rPr>
                        <a:t>Like </a:t>
                      </a:r>
                      <a:r>
                        <a:rPr dirty="0" sz="1200">
                          <a:latin typeface="Times New Roman"/>
                          <a:cs typeface="Times New Roman"/>
                        </a:rPr>
                        <a:t>It </a:t>
                      </a:r>
                      <a:r>
                        <a:rPr dirty="0" sz="1200" spc="-5">
                          <a:latin typeface="Times New Roman"/>
                          <a:cs typeface="Times New Roman"/>
                        </a:rPr>
                        <a:t>but </a:t>
                      </a:r>
                      <a:r>
                        <a:rPr dirty="0" sz="1200">
                          <a:latin typeface="Times New Roman"/>
                          <a:cs typeface="Times New Roman"/>
                        </a:rPr>
                        <a:t>I </a:t>
                      </a:r>
                      <a:r>
                        <a:rPr dirty="0" sz="1200" spc="-5">
                          <a:latin typeface="Times New Roman"/>
                          <a:cs typeface="Times New Roman"/>
                        </a:rPr>
                        <a:t>Hate It: Employee Perceptions  Towards </a:t>
                      </a:r>
                      <a:r>
                        <a:rPr dirty="0" sz="1200">
                          <a:latin typeface="Times New Roman"/>
                          <a:cs typeface="Times New Roman"/>
                        </a:rPr>
                        <a:t>an </a:t>
                      </a:r>
                      <a:r>
                        <a:rPr dirty="0" sz="1200" spc="-5">
                          <a:latin typeface="Times New Roman"/>
                          <a:cs typeface="Times New Roman"/>
                        </a:rPr>
                        <a:t>Institutional Transition to BYOD Second-Factor Authentication.  </a:t>
                      </a:r>
                      <a:r>
                        <a:rPr dirty="0" sz="1200" spc="-5" i="1">
                          <a:latin typeface="Times New Roman"/>
                          <a:cs typeface="Times New Roman"/>
                        </a:rPr>
                        <a:t>Proceedings </a:t>
                      </a:r>
                      <a:r>
                        <a:rPr dirty="0" sz="1200" i="1">
                          <a:latin typeface="Times New Roman"/>
                          <a:cs typeface="Times New Roman"/>
                        </a:rPr>
                        <a:t>of the 33rd </a:t>
                      </a:r>
                      <a:r>
                        <a:rPr dirty="0" sz="1200" spc="-5" i="1">
                          <a:latin typeface="Times New Roman"/>
                          <a:cs typeface="Times New Roman"/>
                        </a:rPr>
                        <a:t>Annual Computer Security Applications Conference  </a:t>
                      </a:r>
                      <a:r>
                        <a:rPr dirty="0" sz="1200" spc="-5" i="1">
                          <a:latin typeface="Times New Roman"/>
                          <a:cs typeface="Times New Roman"/>
                        </a:rPr>
                        <a:t>(ACSAC </a:t>
                      </a:r>
                      <a:r>
                        <a:rPr dirty="0" sz="1200" i="1">
                          <a:latin typeface="Times New Roman"/>
                          <a:cs typeface="Times New Roman"/>
                        </a:rPr>
                        <a:t>2017) </a:t>
                      </a:r>
                      <a:r>
                        <a:rPr dirty="0" sz="1200" spc="-5">
                          <a:latin typeface="Times New Roman"/>
                          <a:cs typeface="Times New Roman"/>
                        </a:rPr>
                        <a:t>(ACM, Orlando, FL), </a:t>
                      </a:r>
                      <a:r>
                        <a:rPr dirty="0" sz="1200">
                          <a:latin typeface="Times New Roman"/>
                          <a:cs typeface="Times New Roman"/>
                        </a:rPr>
                        <a:t>pp</a:t>
                      </a:r>
                      <a:r>
                        <a:rPr dirty="0" sz="1200" spc="15">
                          <a:latin typeface="Times New Roman"/>
                          <a:cs typeface="Times New Roman"/>
                        </a:rPr>
                        <a:t> </a:t>
                      </a:r>
                      <a:r>
                        <a:rPr dirty="0" sz="1200" spc="-5">
                          <a:latin typeface="Times New Roman"/>
                          <a:cs typeface="Times New Roman"/>
                        </a:rPr>
                        <a:t>212-224.</a:t>
                      </a:r>
                      <a:endParaRPr sz="1200">
                        <a:latin typeface="Times New Roman"/>
                        <a:cs typeface="Times New Roman"/>
                      </a:endParaRPr>
                    </a:p>
                    <a:p>
                      <a:pPr marL="109220">
                        <a:lnSpc>
                          <a:spcPts val="1265"/>
                        </a:lnSpc>
                      </a:pPr>
                      <a:r>
                        <a:rPr dirty="0" u="sng" sz="1200" spc="-5">
                          <a:solidFill>
                            <a:srgbClr val="0000FF"/>
                          </a:solidFill>
                          <a:uFill>
                            <a:solidFill>
                              <a:srgbClr val="0000FF"/>
                            </a:solidFill>
                          </a:uFill>
                          <a:latin typeface="Times New Roman"/>
                          <a:cs typeface="Times New Roman"/>
                          <a:hlinkClick r:id="rId5"/>
                        </a:rPr>
                        <a:t>https://doi.org/10.1145/3134600.3134629</a:t>
                      </a:r>
                      <a:endParaRPr sz="1200">
                        <a:latin typeface="Times New Roman"/>
                        <a:cs typeface="Times New Roman"/>
                      </a:endParaRPr>
                    </a:p>
                  </a:txBody>
                  <a:tcPr marL="0" marR="0" marB="0" marT="7810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909319"/>
            <a:ext cx="5963285" cy="4227830"/>
          </a:xfrm>
          <a:prstGeom prst="rect">
            <a:avLst/>
          </a:prstGeom>
        </p:spPr>
        <p:txBody>
          <a:bodyPr wrap="square" lIns="0" tIns="12700" rIns="0" bIns="0" rtlCol="0" vert="horz">
            <a:spAutoFit/>
          </a:bodyPr>
          <a:lstStyle/>
          <a:p>
            <a:pPr algn="ctr" marL="5715">
              <a:lnSpc>
                <a:spcPct val="100000"/>
              </a:lnSpc>
              <a:spcBef>
                <a:spcPts val="100"/>
              </a:spcBef>
            </a:pPr>
            <a:r>
              <a:rPr dirty="0" sz="1200" spc="-5" b="1">
                <a:latin typeface="Arial"/>
                <a:cs typeface="Arial"/>
              </a:rPr>
              <a:t>Patent Disclosure</a:t>
            </a:r>
            <a:r>
              <a:rPr dirty="0" sz="1200" spc="5" b="1">
                <a:latin typeface="Arial"/>
                <a:cs typeface="Arial"/>
              </a:rPr>
              <a:t> </a:t>
            </a:r>
            <a:r>
              <a:rPr dirty="0" sz="1200" spc="-5" b="1">
                <a:latin typeface="Arial"/>
                <a:cs typeface="Arial"/>
              </a:rPr>
              <a:t>Notice</a:t>
            </a:r>
            <a:endParaRPr sz="1200">
              <a:latin typeface="Arial"/>
              <a:cs typeface="Arial"/>
            </a:endParaRPr>
          </a:p>
          <a:p>
            <a:pPr marL="12700" marR="29845" indent="37465">
              <a:lnSpc>
                <a:spcPct val="110100"/>
              </a:lnSpc>
              <a:spcBef>
                <a:spcPts val="994"/>
              </a:spcBef>
            </a:pPr>
            <a:r>
              <a:rPr dirty="0" sz="1150" spc="-5" i="1">
                <a:latin typeface="Times New Roman"/>
                <a:cs typeface="Times New Roman"/>
              </a:rPr>
              <a:t>NOTICE: The Information Technology Laboratory </a:t>
            </a:r>
            <a:r>
              <a:rPr dirty="0" sz="1150" i="1">
                <a:latin typeface="Times New Roman"/>
                <a:cs typeface="Times New Roman"/>
              </a:rPr>
              <a:t>(ITL) has </a:t>
            </a:r>
            <a:r>
              <a:rPr dirty="0" sz="1150" spc="-5" i="1">
                <a:latin typeface="Times New Roman"/>
                <a:cs typeface="Times New Roman"/>
              </a:rPr>
              <a:t>requested that holders </a:t>
            </a:r>
            <a:r>
              <a:rPr dirty="0" sz="1150" i="1">
                <a:latin typeface="Times New Roman"/>
                <a:cs typeface="Times New Roman"/>
              </a:rPr>
              <a:t>of </a:t>
            </a:r>
            <a:r>
              <a:rPr dirty="0" sz="1150" spc="-5" i="1">
                <a:latin typeface="Times New Roman"/>
                <a:cs typeface="Times New Roman"/>
              </a:rPr>
              <a:t>patent claims  </a:t>
            </a:r>
            <a:r>
              <a:rPr dirty="0" sz="1150" i="1">
                <a:latin typeface="Times New Roman"/>
                <a:cs typeface="Times New Roman"/>
              </a:rPr>
              <a:t>whose </a:t>
            </a:r>
            <a:r>
              <a:rPr dirty="0" sz="1150" spc="-5" i="1">
                <a:latin typeface="Times New Roman"/>
                <a:cs typeface="Times New Roman"/>
              </a:rPr>
              <a:t>use may </a:t>
            </a:r>
            <a:r>
              <a:rPr dirty="0" sz="1150" i="1">
                <a:latin typeface="Times New Roman"/>
                <a:cs typeface="Times New Roman"/>
              </a:rPr>
              <a:t>be </a:t>
            </a:r>
            <a:r>
              <a:rPr dirty="0" sz="1150" spc="-5" i="1">
                <a:latin typeface="Times New Roman"/>
                <a:cs typeface="Times New Roman"/>
              </a:rPr>
              <a:t>required for compliance with the guidance </a:t>
            </a:r>
            <a:r>
              <a:rPr dirty="0" sz="1150" i="1">
                <a:latin typeface="Times New Roman"/>
                <a:cs typeface="Times New Roman"/>
              </a:rPr>
              <a:t>or </a:t>
            </a:r>
            <a:r>
              <a:rPr dirty="0" sz="1150" spc="-5" i="1">
                <a:latin typeface="Times New Roman"/>
                <a:cs typeface="Times New Roman"/>
              </a:rPr>
              <a:t>requirements </a:t>
            </a:r>
            <a:r>
              <a:rPr dirty="0" sz="1150" i="1">
                <a:latin typeface="Times New Roman"/>
                <a:cs typeface="Times New Roman"/>
              </a:rPr>
              <a:t>of </a:t>
            </a:r>
            <a:r>
              <a:rPr dirty="0" sz="1150" spc="-5" i="1">
                <a:latin typeface="Times New Roman"/>
                <a:cs typeface="Times New Roman"/>
              </a:rPr>
              <a:t>this publication  disclose such patent claims to ITL. However, holders </a:t>
            </a:r>
            <a:r>
              <a:rPr dirty="0" sz="1150" i="1">
                <a:latin typeface="Times New Roman"/>
                <a:cs typeface="Times New Roman"/>
              </a:rPr>
              <a:t>of </a:t>
            </a:r>
            <a:r>
              <a:rPr dirty="0" sz="1150" spc="-5" i="1">
                <a:latin typeface="Times New Roman"/>
                <a:cs typeface="Times New Roman"/>
              </a:rPr>
              <a:t>patents </a:t>
            </a:r>
            <a:r>
              <a:rPr dirty="0" sz="1150" i="1">
                <a:latin typeface="Times New Roman"/>
                <a:cs typeface="Times New Roman"/>
              </a:rPr>
              <a:t>are not </a:t>
            </a:r>
            <a:r>
              <a:rPr dirty="0" sz="1150" spc="-5" i="1">
                <a:latin typeface="Times New Roman"/>
                <a:cs typeface="Times New Roman"/>
              </a:rPr>
              <a:t>obligated to respond to </a:t>
            </a:r>
            <a:r>
              <a:rPr dirty="0" sz="1150" i="1">
                <a:latin typeface="Times New Roman"/>
                <a:cs typeface="Times New Roman"/>
              </a:rPr>
              <a:t>ITL  </a:t>
            </a:r>
            <a:r>
              <a:rPr dirty="0" sz="1150" spc="-5" i="1">
                <a:latin typeface="Times New Roman"/>
                <a:cs typeface="Times New Roman"/>
              </a:rPr>
              <a:t>calls for patents </a:t>
            </a:r>
            <a:r>
              <a:rPr dirty="0" sz="1150" i="1">
                <a:latin typeface="Times New Roman"/>
                <a:cs typeface="Times New Roman"/>
              </a:rPr>
              <a:t>and </a:t>
            </a:r>
            <a:r>
              <a:rPr dirty="0" sz="1150" spc="-5" i="1">
                <a:latin typeface="Times New Roman"/>
                <a:cs typeface="Times New Roman"/>
              </a:rPr>
              <a:t>ITL </a:t>
            </a:r>
            <a:r>
              <a:rPr dirty="0" sz="1150" i="1">
                <a:latin typeface="Times New Roman"/>
                <a:cs typeface="Times New Roman"/>
              </a:rPr>
              <a:t>has not </a:t>
            </a:r>
            <a:r>
              <a:rPr dirty="0" sz="1150" spc="-5" i="1">
                <a:latin typeface="Times New Roman"/>
                <a:cs typeface="Times New Roman"/>
              </a:rPr>
              <a:t>undertaken </a:t>
            </a:r>
            <a:r>
              <a:rPr dirty="0" sz="1150" i="1">
                <a:latin typeface="Times New Roman"/>
                <a:cs typeface="Times New Roman"/>
              </a:rPr>
              <a:t>a </a:t>
            </a:r>
            <a:r>
              <a:rPr dirty="0" sz="1150" spc="-5" i="1">
                <a:latin typeface="Times New Roman"/>
                <a:cs typeface="Times New Roman"/>
              </a:rPr>
              <a:t>patent search in order to identify which, if any,  patents </a:t>
            </a:r>
            <a:r>
              <a:rPr dirty="0" sz="1150" i="1">
                <a:latin typeface="Times New Roman"/>
                <a:cs typeface="Times New Roman"/>
              </a:rPr>
              <a:t>may </a:t>
            </a:r>
            <a:r>
              <a:rPr dirty="0" sz="1150" spc="-5" i="1">
                <a:latin typeface="Times New Roman"/>
                <a:cs typeface="Times New Roman"/>
              </a:rPr>
              <a:t>apply to this</a:t>
            </a:r>
            <a:r>
              <a:rPr dirty="0" sz="1150" i="1">
                <a:latin typeface="Times New Roman"/>
                <a:cs typeface="Times New Roman"/>
              </a:rPr>
              <a:t> </a:t>
            </a:r>
            <a:r>
              <a:rPr dirty="0" sz="1150" spc="-5" i="1">
                <a:latin typeface="Times New Roman"/>
                <a:cs typeface="Times New Roman"/>
              </a:rPr>
              <a:t>publication.</a:t>
            </a:r>
            <a:endParaRPr sz="1150">
              <a:latin typeface="Times New Roman"/>
              <a:cs typeface="Times New Roman"/>
            </a:endParaRPr>
          </a:p>
          <a:p>
            <a:pPr>
              <a:lnSpc>
                <a:spcPct val="100000"/>
              </a:lnSpc>
              <a:spcBef>
                <a:spcPts val="50"/>
              </a:spcBef>
            </a:pPr>
            <a:endParaRPr sz="1000">
              <a:latin typeface="Times New Roman"/>
              <a:cs typeface="Times New Roman"/>
            </a:endParaRPr>
          </a:p>
          <a:p>
            <a:pPr marL="12700" marR="68580">
              <a:lnSpc>
                <a:spcPct val="110200"/>
              </a:lnSpc>
            </a:pPr>
            <a:r>
              <a:rPr dirty="0" sz="1150" spc="-5" i="1">
                <a:latin typeface="Times New Roman"/>
                <a:cs typeface="Times New Roman"/>
              </a:rPr>
              <a:t>Following the </a:t>
            </a:r>
            <a:r>
              <a:rPr dirty="0" sz="1150" i="1">
                <a:latin typeface="Times New Roman"/>
                <a:cs typeface="Times New Roman"/>
              </a:rPr>
              <a:t>ITL </a:t>
            </a:r>
            <a:r>
              <a:rPr dirty="0" sz="1150" spc="-5" i="1">
                <a:latin typeface="Times New Roman"/>
                <a:cs typeface="Times New Roman"/>
              </a:rPr>
              <a:t>call for the identification </a:t>
            </a:r>
            <a:r>
              <a:rPr dirty="0" sz="1150" i="1">
                <a:latin typeface="Times New Roman"/>
                <a:cs typeface="Times New Roman"/>
              </a:rPr>
              <a:t>of </a:t>
            </a:r>
            <a:r>
              <a:rPr dirty="0" sz="1150" spc="-5" i="1">
                <a:latin typeface="Times New Roman"/>
                <a:cs typeface="Times New Roman"/>
              </a:rPr>
              <a:t>patent claims whose </a:t>
            </a:r>
            <a:r>
              <a:rPr dirty="0" sz="1150" i="1">
                <a:latin typeface="Times New Roman"/>
                <a:cs typeface="Times New Roman"/>
              </a:rPr>
              <a:t>use may be </a:t>
            </a:r>
            <a:r>
              <a:rPr dirty="0" sz="1150" spc="-5" i="1">
                <a:latin typeface="Times New Roman"/>
                <a:cs typeface="Times New Roman"/>
              </a:rPr>
              <a:t>required for  </a:t>
            </a:r>
            <a:r>
              <a:rPr dirty="0" sz="1150" spc="-5" i="1">
                <a:latin typeface="Times New Roman"/>
                <a:cs typeface="Times New Roman"/>
              </a:rPr>
              <a:t>compliance with the guidance </a:t>
            </a:r>
            <a:r>
              <a:rPr dirty="0" sz="1150" i="1">
                <a:latin typeface="Times New Roman"/>
                <a:cs typeface="Times New Roman"/>
              </a:rPr>
              <a:t>or </a:t>
            </a:r>
            <a:r>
              <a:rPr dirty="0" sz="1150" spc="-5" i="1">
                <a:latin typeface="Times New Roman"/>
                <a:cs typeface="Times New Roman"/>
              </a:rPr>
              <a:t>requirements </a:t>
            </a:r>
            <a:r>
              <a:rPr dirty="0" sz="1150" i="1">
                <a:latin typeface="Times New Roman"/>
                <a:cs typeface="Times New Roman"/>
              </a:rPr>
              <a:t>of </a:t>
            </a:r>
            <a:r>
              <a:rPr dirty="0" sz="1150" spc="-5" i="1">
                <a:latin typeface="Times New Roman"/>
                <a:cs typeface="Times New Roman"/>
              </a:rPr>
              <a:t>this publication, notice </a:t>
            </a:r>
            <a:r>
              <a:rPr dirty="0" sz="1150" i="1">
                <a:latin typeface="Times New Roman"/>
                <a:cs typeface="Times New Roman"/>
              </a:rPr>
              <a:t>of one or more </a:t>
            </a:r>
            <a:r>
              <a:rPr dirty="0" sz="1150" spc="-5" i="1">
                <a:latin typeface="Times New Roman"/>
                <a:cs typeface="Times New Roman"/>
              </a:rPr>
              <a:t>such claims  </a:t>
            </a:r>
            <a:r>
              <a:rPr dirty="0" sz="1150" i="1">
                <a:latin typeface="Times New Roman"/>
                <a:cs typeface="Times New Roman"/>
              </a:rPr>
              <a:t>has </a:t>
            </a:r>
            <a:r>
              <a:rPr dirty="0" sz="1150" spc="-5" i="1">
                <a:latin typeface="Times New Roman"/>
                <a:cs typeface="Times New Roman"/>
              </a:rPr>
              <a:t>been</a:t>
            </a:r>
            <a:r>
              <a:rPr dirty="0" sz="1150" spc="-15" i="1">
                <a:latin typeface="Times New Roman"/>
                <a:cs typeface="Times New Roman"/>
              </a:rPr>
              <a:t> </a:t>
            </a:r>
            <a:r>
              <a:rPr dirty="0" sz="1150" spc="-5" i="1">
                <a:latin typeface="Times New Roman"/>
                <a:cs typeface="Times New Roman"/>
              </a:rPr>
              <a:t>received.</a:t>
            </a:r>
            <a:endParaRPr sz="1150">
              <a:latin typeface="Times New Roman"/>
              <a:cs typeface="Times New Roman"/>
            </a:endParaRPr>
          </a:p>
          <a:p>
            <a:pPr>
              <a:lnSpc>
                <a:spcPct val="100000"/>
              </a:lnSpc>
              <a:spcBef>
                <a:spcPts val="45"/>
              </a:spcBef>
            </a:pPr>
            <a:endParaRPr sz="1000">
              <a:latin typeface="Times New Roman"/>
              <a:cs typeface="Times New Roman"/>
            </a:endParaRPr>
          </a:p>
          <a:p>
            <a:pPr marL="12700" marR="5080">
              <a:lnSpc>
                <a:spcPct val="110300"/>
              </a:lnSpc>
              <a:spcBef>
                <a:spcPts val="5"/>
              </a:spcBef>
            </a:pPr>
            <a:r>
              <a:rPr dirty="0" sz="1150" spc="-5" i="1">
                <a:latin typeface="Times New Roman"/>
                <a:cs typeface="Times New Roman"/>
              </a:rPr>
              <a:t>By publication, </a:t>
            </a:r>
            <a:r>
              <a:rPr dirty="0" sz="1150" i="1">
                <a:latin typeface="Times New Roman"/>
                <a:cs typeface="Times New Roman"/>
              </a:rPr>
              <a:t>no </a:t>
            </a:r>
            <a:r>
              <a:rPr dirty="0" sz="1150" spc="-5" i="1">
                <a:latin typeface="Times New Roman"/>
                <a:cs typeface="Times New Roman"/>
              </a:rPr>
              <a:t>position is taken by </a:t>
            </a:r>
            <a:r>
              <a:rPr dirty="0" sz="1150" i="1">
                <a:latin typeface="Times New Roman"/>
                <a:cs typeface="Times New Roman"/>
              </a:rPr>
              <a:t>ITL </a:t>
            </a:r>
            <a:r>
              <a:rPr dirty="0" sz="1150" spc="-5" i="1">
                <a:latin typeface="Times New Roman"/>
                <a:cs typeface="Times New Roman"/>
              </a:rPr>
              <a:t>with respect to the validity </a:t>
            </a:r>
            <a:r>
              <a:rPr dirty="0" sz="1150" i="1">
                <a:latin typeface="Times New Roman"/>
                <a:cs typeface="Times New Roman"/>
              </a:rPr>
              <a:t>or </a:t>
            </a:r>
            <a:r>
              <a:rPr dirty="0" sz="1150" spc="-5" i="1">
                <a:latin typeface="Times New Roman"/>
                <a:cs typeface="Times New Roman"/>
              </a:rPr>
              <a:t>scope </a:t>
            </a:r>
            <a:r>
              <a:rPr dirty="0" sz="1150" i="1">
                <a:latin typeface="Times New Roman"/>
                <a:cs typeface="Times New Roman"/>
              </a:rPr>
              <a:t>of any </a:t>
            </a:r>
            <a:r>
              <a:rPr dirty="0" sz="1150" spc="-5" i="1">
                <a:latin typeface="Times New Roman"/>
                <a:cs typeface="Times New Roman"/>
              </a:rPr>
              <a:t>patent claim </a:t>
            </a:r>
            <a:r>
              <a:rPr dirty="0" sz="1150" i="1">
                <a:latin typeface="Times New Roman"/>
                <a:cs typeface="Times New Roman"/>
              </a:rPr>
              <a:t>or  </a:t>
            </a:r>
            <a:r>
              <a:rPr dirty="0" sz="1150" i="1">
                <a:latin typeface="Times New Roman"/>
                <a:cs typeface="Times New Roman"/>
              </a:rPr>
              <a:t>of any </a:t>
            </a:r>
            <a:r>
              <a:rPr dirty="0" sz="1150" spc="-5" i="1">
                <a:latin typeface="Times New Roman"/>
                <a:cs typeface="Times New Roman"/>
              </a:rPr>
              <a:t>rights in connection therewith. </a:t>
            </a:r>
            <a:r>
              <a:rPr dirty="0" sz="1150" i="1">
                <a:latin typeface="Times New Roman"/>
                <a:cs typeface="Times New Roman"/>
              </a:rPr>
              <a:t>The known </a:t>
            </a:r>
            <a:r>
              <a:rPr dirty="0" sz="1150" spc="-5" i="1">
                <a:latin typeface="Times New Roman"/>
                <a:cs typeface="Times New Roman"/>
              </a:rPr>
              <a:t>patent holder(s) </a:t>
            </a:r>
            <a:r>
              <a:rPr dirty="0" sz="1150" i="1">
                <a:latin typeface="Times New Roman"/>
                <a:cs typeface="Times New Roman"/>
              </a:rPr>
              <a:t>has </a:t>
            </a:r>
            <a:r>
              <a:rPr dirty="0" sz="1150" spc="-5" i="1">
                <a:latin typeface="Times New Roman"/>
                <a:cs typeface="Times New Roman"/>
              </a:rPr>
              <a:t>(have), however, provided to  </a:t>
            </a:r>
            <a:r>
              <a:rPr dirty="0" sz="1150" i="1">
                <a:latin typeface="Times New Roman"/>
                <a:cs typeface="Times New Roman"/>
              </a:rPr>
              <a:t>NIST a </a:t>
            </a:r>
            <a:r>
              <a:rPr dirty="0" sz="1150" spc="-5" i="1">
                <a:latin typeface="Times New Roman"/>
                <a:cs typeface="Times New Roman"/>
              </a:rPr>
              <a:t>letter </a:t>
            </a:r>
            <a:r>
              <a:rPr dirty="0" sz="1150" i="1">
                <a:latin typeface="Times New Roman"/>
                <a:cs typeface="Times New Roman"/>
              </a:rPr>
              <a:t>of </a:t>
            </a:r>
            <a:r>
              <a:rPr dirty="0" sz="1150" spc="-5" i="1">
                <a:latin typeface="Times New Roman"/>
                <a:cs typeface="Times New Roman"/>
              </a:rPr>
              <a:t>assurance stating either </a:t>
            </a:r>
            <a:r>
              <a:rPr dirty="0" sz="1150" i="1">
                <a:latin typeface="Times New Roman"/>
                <a:cs typeface="Times New Roman"/>
              </a:rPr>
              <a:t>(1) a </a:t>
            </a:r>
            <a:r>
              <a:rPr dirty="0" sz="1150" spc="-5" i="1">
                <a:latin typeface="Times New Roman"/>
                <a:cs typeface="Times New Roman"/>
              </a:rPr>
              <a:t>general disclaimer to the effect that it does (they </a:t>
            </a:r>
            <a:r>
              <a:rPr dirty="0" sz="1150" i="1">
                <a:latin typeface="Times New Roman"/>
                <a:cs typeface="Times New Roman"/>
              </a:rPr>
              <a:t>do)  not </a:t>
            </a:r>
            <a:r>
              <a:rPr dirty="0" sz="1150" spc="-5" i="1">
                <a:latin typeface="Times New Roman"/>
                <a:cs typeface="Times New Roman"/>
              </a:rPr>
              <a:t>hold </a:t>
            </a:r>
            <a:r>
              <a:rPr dirty="0" sz="1150" i="1">
                <a:latin typeface="Times New Roman"/>
                <a:cs typeface="Times New Roman"/>
              </a:rPr>
              <a:t>and </a:t>
            </a:r>
            <a:r>
              <a:rPr dirty="0" sz="1150" spc="-5" i="1">
                <a:latin typeface="Times New Roman"/>
                <a:cs typeface="Times New Roman"/>
              </a:rPr>
              <a:t>does </a:t>
            </a:r>
            <a:r>
              <a:rPr dirty="0" sz="1150" i="1">
                <a:latin typeface="Times New Roman"/>
                <a:cs typeface="Times New Roman"/>
              </a:rPr>
              <a:t>(do) not </a:t>
            </a:r>
            <a:r>
              <a:rPr dirty="0" sz="1150" spc="-5" i="1">
                <a:latin typeface="Times New Roman"/>
                <a:cs typeface="Times New Roman"/>
              </a:rPr>
              <a:t>currently intend holding </a:t>
            </a:r>
            <a:r>
              <a:rPr dirty="0" sz="1150" i="1">
                <a:latin typeface="Times New Roman"/>
                <a:cs typeface="Times New Roman"/>
              </a:rPr>
              <a:t>any </a:t>
            </a:r>
            <a:r>
              <a:rPr dirty="0" sz="1150" spc="-5" i="1">
                <a:latin typeface="Times New Roman"/>
                <a:cs typeface="Times New Roman"/>
              </a:rPr>
              <a:t>essential patent claim(s), or </a:t>
            </a:r>
            <a:r>
              <a:rPr dirty="0" sz="1150" i="1">
                <a:latin typeface="Times New Roman"/>
                <a:cs typeface="Times New Roman"/>
              </a:rPr>
              <a:t>(2) </a:t>
            </a:r>
            <a:r>
              <a:rPr dirty="0" sz="1150" spc="-5" i="1">
                <a:latin typeface="Times New Roman"/>
                <a:cs typeface="Times New Roman"/>
              </a:rPr>
              <a:t>that it (they)  will negotiate royalty-free </a:t>
            </a:r>
            <a:r>
              <a:rPr dirty="0" sz="1150" i="1">
                <a:latin typeface="Times New Roman"/>
                <a:cs typeface="Times New Roman"/>
              </a:rPr>
              <a:t>or </a:t>
            </a:r>
            <a:r>
              <a:rPr dirty="0" sz="1150" spc="-5" i="1">
                <a:latin typeface="Times New Roman"/>
                <a:cs typeface="Times New Roman"/>
              </a:rPr>
              <a:t>royalty-bearing licenses with other parties on </a:t>
            </a:r>
            <a:r>
              <a:rPr dirty="0" sz="1150" i="1">
                <a:latin typeface="Times New Roman"/>
                <a:cs typeface="Times New Roman"/>
              </a:rPr>
              <a:t>a </a:t>
            </a:r>
            <a:r>
              <a:rPr dirty="0" sz="1150" spc="-5" i="1">
                <a:latin typeface="Times New Roman"/>
                <a:cs typeface="Times New Roman"/>
              </a:rPr>
              <a:t>demonstrably  nondiscriminatory basis with reasonable terms and</a:t>
            </a:r>
            <a:r>
              <a:rPr dirty="0" sz="1150" spc="5" i="1">
                <a:latin typeface="Times New Roman"/>
                <a:cs typeface="Times New Roman"/>
              </a:rPr>
              <a:t> </a:t>
            </a:r>
            <a:r>
              <a:rPr dirty="0" sz="1150" spc="-5" i="1">
                <a:latin typeface="Times New Roman"/>
                <a:cs typeface="Times New Roman"/>
              </a:rPr>
              <a:t>conditions.</a:t>
            </a:r>
            <a:endParaRPr sz="1150">
              <a:latin typeface="Times New Roman"/>
              <a:cs typeface="Times New Roman"/>
            </a:endParaRPr>
          </a:p>
          <a:p>
            <a:pPr>
              <a:lnSpc>
                <a:spcPct val="100000"/>
              </a:lnSpc>
              <a:spcBef>
                <a:spcPts val="10"/>
              </a:spcBef>
            </a:pPr>
            <a:endParaRPr sz="1150">
              <a:latin typeface="Times New Roman"/>
              <a:cs typeface="Times New Roman"/>
            </a:endParaRPr>
          </a:p>
          <a:p>
            <a:pPr marL="12700">
              <a:lnSpc>
                <a:spcPct val="100000"/>
              </a:lnSpc>
              <a:spcBef>
                <a:spcPts val="5"/>
              </a:spcBef>
            </a:pPr>
            <a:r>
              <a:rPr dirty="0" sz="1150" spc="-5" i="1">
                <a:latin typeface="Times New Roman"/>
                <a:cs typeface="Times New Roman"/>
              </a:rPr>
              <a:t>Details </a:t>
            </a:r>
            <a:r>
              <a:rPr dirty="0" sz="1150" i="1">
                <a:latin typeface="Times New Roman"/>
                <a:cs typeface="Times New Roman"/>
              </a:rPr>
              <a:t>may be </a:t>
            </a:r>
            <a:r>
              <a:rPr dirty="0" sz="1150" spc="-5" i="1">
                <a:latin typeface="Times New Roman"/>
                <a:cs typeface="Times New Roman"/>
              </a:rPr>
              <a:t>obtained from </a:t>
            </a:r>
            <a:r>
              <a:rPr dirty="0" u="heavy" sz="1150" spc="-5" b="1">
                <a:solidFill>
                  <a:srgbClr val="0000FF"/>
                </a:solidFill>
                <a:uFill>
                  <a:solidFill>
                    <a:srgbClr val="0000FF"/>
                  </a:solidFill>
                </a:uFill>
                <a:latin typeface="Times New Roman"/>
                <a:cs typeface="Times New Roman"/>
                <a:hlinkClick r:id="rId2"/>
              </a:rPr>
              <a:t>zerotrust-arch@nist.gov</a:t>
            </a:r>
            <a:r>
              <a:rPr dirty="0" sz="1150" spc="-5" b="1" i="1">
                <a:latin typeface="Times New Roman"/>
                <a:cs typeface="Times New Roman"/>
                <a:hlinkClick r:id="rId2"/>
              </a:rPr>
              <a:t>.</a:t>
            </a:r>
            <a:endParaRPr sz="1150">
              <a:latin typeface="Times New Roman"/>
              <a:cs typeface="Times New Roman"/>
            </a:endParaRPr>
          </a:p>
          <a:p>
            <a:pPr>
              <a:lnSpc>
                <a:spcPct val="100000"/>
              </a:lnSpc>
              <a:spcBef>
                <a:spcPts val="40"/>
              </a:spcBef>
            </a:pPr>
            <a:endParaRPr sz="1000">
              <a:latin typeface="Times New Roman"/>
              <a:cs typeface="Times New Roman"/>
            </a:endParaRPr>
          </a:p>
          <a:p>
            <a:pPr marL="12700" marR="397510">
              <a:lnSpc>
                <a:spcPct val="110400"/>
              </a:lnSpc>
            </a:pPr>
            <a:r>
              <a:rPr dirty="0" sz="1150" i="1">
                <a:latin typeface="Times New Roman"/>
                <a:cs typeface="Times New Roman"/>
              </a:rPr>
              <a:t>No </a:t>
            </a:r>
            <a:r>
              <a:rPr dirty="0" sz="1150" spc="-5" i="1">
                <a:latin typeface="Times New Roman"/>
                <a:cs typeface="Times New Roman"/>
              </a:rPr>
              <a:t>representation is made </a:t>
            </a:r>
            <a:r>
              <a:rPr dirty="0" sz="1150" i="1">
                <a:latin typeface="Times New Roman"/>
                <a:cs typeface="Times New Roman"/>
              </a:rPr>
              <a:t>or </a:t>
            </a:r>
            <a:r>
              <a:rPr dirty="0" sz="1150" spc="-5" i="1">
                <a:latin typeface="Times New Roman"/>
                <a:cs typeface="Times New Roman"/>
              </a:rPr>
              <a:t>implied that this is the only license that </a:t>
            </a:r>
            <a:r>
              <a:rPr dirty="0" sz="1150" i="1">
                <a:latin typeface="Times New Roman"/>
                <a:cs typeface="Times New Roman"/>
              </a:rPr>
              <a:t>may </a:t>
            </a:r>
            <a:r>
              <a:rPr dirty="0" sz="1150" spc="-5" i="1">
                <a:latin typeface="Times New Roman"/>
                <a:cs typeface="Times New Roman"/>
              </a:rPr>
              <a:t>be required to avoid  </a:t>
            </a:r>
            <a:r>
              <a:rPr dirty="0" sz="1150" spc="-5" i="1">
                <a:latin typeface="Times New Roman"/>
                <a:cs typeface="Times New Roman"/>
              </a:rPr>
              <a:t>patent infringement in the </a:t>
            </a:r>
            <a:r>
              <a:rPr dirty="0" sz="1150" i="1">
                <a:latin typeface="Times New Roman"/>
                <a:cs typeface="Times New Roman"/>
              </a:rPr>
              <a:t>use of </a:t>
            </a:r>
            <a:r>
              <a:rPr dirty="0" sz="1150" spc="-5" i="1">
                <a:latin typeface="Times New Roman"/>
                <a:cs typeface="Times New Roman"/>
              </a:rPr>
              <a:t>this</a:t>
            </a:r>
            <a:r>
              <a:rPr dirty="0" sz="1150" spc="-10" i="1">
                <a:latin typeface="Times New Roman"/>
                <a:cs typeface="Times New Roman"/>
              </a:rPr>
              <a:t> </a:t>
            </a:r>
            <a:r>
              <a:rPr dirty="0" sz="1150" spc="-5" i="1">
                <a:latin typeface="Times New Roman"/>
                <a:cs typeface="Times New Roman"/>
              </a:rPr>
              <a:t>publication.</a:t>
            </a:r>
            <a:endParaRPr sz="1150">
              <a:latin typeface="Times New Roman"/>
              <a:cs typeface="Times New Roman"/>
            </a:endParaRPr>
          </a:p>
        </p:txBody>
      </p:sp>
      <p:sp>
        <p:nvSpPr>
          <p:cNvPr id="7" name="object 7"/>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4</a:t>
            </a:r>
            <a:endParaRPr sz="12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840739"/>
            <a:ext cx="5969635" cy="8071484"/>
          </a:xfrm>
          <a:prstGeom prst="rect">
            <a:avLst/>
          </a:prstGeom>
        </p:spPr>
        <p:txBody>
          <a:bodyPr wrap="square" lIns="0" tIns="81280" rIns="0" bIns="0" rtlCol="0" vert="horz">
            <a:spAutoFit/>
          </a:bodyPr>
          <a:lstStyle/>
          <a:p>
            <a:pPr algn="ctr">
              <a:lnSpc>
                <a:spcPct val="100000"/>
              </a:lnSpc>
              <a:spcBef>
                <a:spcPts val="640"/>
              </a:spcBef>
            </a:pPr>
            <a:r>
              <a:rPr dirty="0" sz="1200" spc="-5" b="1">
                <a:latin typeface="Arial"/>
                <a:cs typeface="Arial"/>
              </a:rPr>
              <a:t>Table of Contents</a:t>
            </a:r>
            <a:endParaRPr sz="1200">
              <a:latin typeface="Arial"/>
              <a:cs typeface="Arial"/>
            </a:endParaRPr>
          </a:p>
          <a:p>
            <a:pPr algn="ctr">
              <a:lnSpc>
                <a:spcPct val="100000"/>
              </a:lnSpc>
              <a:spcBef>
                <a:spcPts val="540"/>
              </a:spcBef>
              <a:tabLst>
                <a:tab pos="304165" algn="l"/>
              </a:tabLst>
            </a:pPr>
            <a:r>
              <a:rPr dirty="0" sz="1200" b="1">
                <a:latin typeface="Arial"/>
                <a:cs typeface="Arial"/>
                <a:hlinkClick r:id="rId2" action="ppaction://hlinksldjump"/>
              </a:rPr>
              <a:t>1	</a:t>
            </a:r>
            <a:r>
              <a:rPr dirty="0" sz="1200" spc="-5" b="1">
                <a:latin typeface="Arial"/>
                <a:cs typeface="Arial"/>
                <a:hlinkClick r:id="rId2" action="ppaction://hlinksldjump"/>
              </a:rPr>
              <a:t>Introduction</a:t>
            </a:r>
            <a:r>
              <a:rPr dirty="0" sz="1200" spc="-160" b="1">
                <a:latin typeface="Arial"/>
                <a:cs typeface="Arial"/>
                <a:hlinkClick r:id="rId2" action="ppaction://hlinksldjump"/>
              </a:rPr>
              <a:t> </a:t>
            </a:r>
            <a:r>
              <a:rPr dirty="0" sz="1200" b="1">
                <a:latin typeface="Arial"/>
                <a:cs typeface="Arial"/>
                <a:hlinkClick r:id="rId2" action="ppaction://hlinksldjump"/>
              </a:rPr>
              <a:t>............................................................................................................</a:t>
            </a:r>
            <a:r>
              <a:rPr dirty="0" sz="1200" spc="-155" b="1">
                <a:latin typeface="Arial"/>
                <a:cs typeface="Arial"/>
                <a:hlinkClick r:id="rId2" action="ppaction://hlinksldjump"/>
              </a:rPr>
              <a:t> </a:t>
            </a:r>
            <a:r>
              <a:rPr dirty="0" sz="1200" b="1">
                <a:latin typeface="Arial"/>
                <a:cs typeface="Arial"/>
                <a:hlinkClick r:id="rId2" action="ppaction://hlinksldjump"/>
              </a:rPr>
              <a:t>1</a:t>
            </a:r>
            <a:endParaRPr sz="1200">
              <a:latin typeface="Arial"/>
              <a:cs typeface="Arial"/>
            </a:endParaRPr>
          </a:p>
          <a:p>
            <a:pPr algn="r" marL="360045" marR="5080">
              <a:lnSpc>
                <a:spcPct val="137500"/>
              </a:lnSpc>
              <a:tabLst>
                <a:tab pos="711200" algn="l"/>
              </a:tabLst>
            </a:pPr>
            <a:r>
              <a:rPr dirty="0" sz="1200" spc="-5">
                <a:latin typeface="Arial"/>
                <a:cs typeface="Arial"/>
                <a:hlinkClick r:id="rId3" action="ppaction://hlinksldjump"/>
              </a:rPr>
              <a:t>1.1	History of Zero Trust Efforts Related </a:t>
            </a:r>
            <a:r>
              <a:rPr dirty="0" sz="1200">
                <a:latin typeface="Arial"/>
                <a:cs typeface="Arial"/>
                <a:hlinkClick r:id="rId3" action="ppaction://hlinksldjump"/>
              </a:rPr>
              <a:t>to </a:t>
            </a:r>
            <a:r>
              <a:rPr dirty="0" sz="1200" spc="-5">
                <a:latin typeface="Arial"/>
                <a:cs typeface="Arial"/>
                <a:hlinkClick r:id="rId3" action="ppaction://hlinksldjump"/>
              </a:rPr>
              <a:t>Federal Agencies</a:t>
            </a:r>
            <a:r>
              <a:rPr dirty="0" sz="1200" spc="-204">
                <a:latin typeface="Arial"/>
                <a:cs typeface="Arial"/>
                <a:hlinkClick r:id="rId3" action="ppaction://hlinksldjump"/>
              </a:rPr>
              <a:t> </a:t>
            </a:r>
            <a:r>
              <a:rPr dirty="0" sz="1200">
                <a:latin typeface="Arial"/>
                <a:cs typeface="Arial"/>
                <a:hlinkClick r:id="rId3" action="ppaction://hlinksldjump"/>
              </a:rPr>
              <a:t>..............................</a:t>
            </a:r>
            <a:r>
              <a:rPr dirty="0" sz="1200" spc="-85">
                <a:latin typeface="Arial"/>
                <a:cs typeface="Arial"/>
                <a:hlinkClick r:id="rId3" action="ppaction://hlinksldjump"/>
              </a:rPr>
              <a:t> </a:t>
            </a:r>
            <a:r>
              <a:rPr dirty="0" sz="1200">
                <a:latin typeface="Arial"/>
                <a:cs typeface="Arial"/>
                <a:hlinkClick r:id="rId3" action="ppaction://hlinksldjump"/>
              </a:rPr>
              <a:t>2 </a:t>
            </a:r>
            <a:r>
              <a:rPr dirty="0" sz="1200">
                <a:latin typeface="Arial"/>
                <a:cs typeface="Arial"/>
              </a:rPr>
              <a:t> </a:t>
            </a:r>
            <a:r>
              <a:rPr dirty="0" sz="1200" spc="-5">
                <a:latin typeface="Arial"/>
                <a:cs typeface="Arial"/>
                <a:hlinkClick r:id="rId3" action="ppaction://hlinksldjump"/>
              </a:rPr>
              <a:t>1.2	Structure of This Document </a:t>
            </a:r>
            <a:r>
              <a:rPr dirty="0" sz="1200">
                <a:latin typeface="Arial"/>
                <a:cs typeface="Arial"/>
                <a:hlinkClick r:id="rId3" action="ppaction://hlinksldjump"/>
              </a:rPr>
              <a:t>............................................................................</a:t>
            </a:r>
            <a:r>
              <a:rPr dirty="0" sz="1200" spc="-204">
                <a:latin typeface="Arial"/>
                <a:cs typeface="Arial"/>
                <a:hlinkClick r:id="rId3" action="ppaction://hlinksldjump"/>
              </a:rPr>
              <a:t> </a:t>
            </a:r>
            <a:r>
              <a:rPr dirty="0" sz="1200">
                <a:latin typeface="Arial"/>
                <a:cs typeface="Arial"/>
                <a:hlinkClick r:id="rId3" action="ppaction://hlinksldjump"/>
              </a:rPr>
              <a:t>2</a:t>
            </a:r>
            <a:endParaRPr sz="1200">
              <a:latin typeface="Arial"/>
              <a:cs typeface="Arial"/>
            </a:endParaRPr>
          </a:p>
          <a:p>
            <a:pPr algn="r" marR="10795">
              <a:lnSpc>
                <a:spcPct val="100000"/>
              </a:lnSpc>
              <a:spcBef>
                <a:spcPts val="540"/>
              </a:spcBef>
              <a:tabLst>
                <a:tab pos="304165" algn="l"/>
              </a:tabLst>
            </a:pPr>
            <a:r>
              <a:rPr dirty="0" sz="1200" b="1">
                <a:latin typeface="Arial"/>
                <a:cs typeface="Arial"/>
                <a:hlinkClick r:id="rId4" action="ppaction://hlinksldjump"/>
              </a:rPr>
              <a:t>2	</a:t>
            </a:r>
            <a:r>
              <a:rPr dirty="0" sz="1200" spc="-5" b="1">
                <a:latin typeface="Arial"/>
                <a:cs typeface="Arial"/>
                <a:hlinkClick r:id="rId4" action="ppaction://hlinksldjump"/>
              </a:rPr>
              <a:t>Zero</a:t>
            </a:r>
            <a:r>
              <a:rPr dirty="0" sz="1200" spc="-25" b="1">
                <a:latin typeface="Arial"/>
                <a:cs typeface="Arial"/>
                <a:hlinkClick r:id="rId4" action="ppaction://hlinksldjump"/>
              </a:rPr>
              <a:t> </a:t>
            </a:r>
            <a:r>
              <a:rPr dirty="0" sz="1200" spc="-5" b="1">
                <a:latin typeface="Arial"/>
                <a:cs typeface="Arial"/>
                <a:hlinkClick r:id="rId4" action="ppaction://hlinksldjump"/>
              </a:rPr>
              <a:t>Trust</a:t>
            </a:r>
            <a:r>
              <a:rPr dirty="0" sz="1200" spc="-25" b="1">
                <a:latin typeface="Arial"/>
                <a:cs typeface="Arial"/>
                <a:hlinkClick r:id="rId4" action="ppaction://hlinksldjump"/>
              </a:rPr>
              <a:t> </a:t>
            </a:r>
            <a:r>
              <a:rPr dirty="0" sz="1200" spc="-5" b="1">
                <a:latin typeface="Arial"/>
                <a:cs typeface="Arial"/>
                <a:hlinkClick r:id="rId4" action="ppaction://hlinksldjump"/>
              </a:rPr>
              <a:t>Basics</a:t>
            </a:r>
            <a:r>
              <a:rPr dirty="0" sz="1200" spc="-254" b="1">
                <a:latin typeface="Arial"/>
                <a:cs typeface="Arial"/>
                <a:hlinkClick r:id="rId4" action="ppaction://hlinksldjump"/>
              </a:rPr>
              <a:t> </a:t>
            </a:r>
            <a:r>
              <a:rPr dirty="0" sz="1200" b="1">
                <a:latin typeface="Arial"/>
                <a:cs typeface="Arial"/>
                <a:hlinkClick r:id="rId4" action="ppaction://hlinksldjump"/>
              </a:rPr>
              <a:t>...................................................................................................</a:t>
            </a:r>
            <a:r>
              <a:rPr dirty="0" sz="1200" spc="-145" b="1">
                <a:latin typeface="Arial"/>
                <a:cs typeface="Arial"/>
                <a:hlinkClick r:id="rId4" action="ppaction://hlinksldjump"/>
              </a:rPr>
              <a:t> </a:t>
            </a:r>
            <a:r>
              <a:rPr dirty="0" sz="1200" b="1">
                <a:latin typeface="Arial"/>
                <a:cs typeface="Arial"/>
                <a:hlinkClick r:id="rId4" action="ppaction://hlinksldjump"/>
              </a:rPr>
              <a:t>4</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5" action="ppaction://hlinksldjump"/>
              </a:rPr>
              <a:t>2.1	Tenets of Zero Trust </a:t>
            </a:r>
            <a:r>
              <a:rPr dirty="0" sz="1200">
                <a:latin typeface="Arial"/>
                <a:cs typeface="Arial"/>
                <a:hlinkClick r:id="rId5" action="ppaction://hlinksldjump"/>
              </a:rPr>
              <a:t>.......................................................................................</a:t>
            </a:r>
            <a:r>
              <a:rPr dirty="0" sz="1200" spc="-185">
                <a:latin typeface="Arial"/>
                <a:cs typeface="Arial"/>
                <a:hlinkClick r:id="rId5" action="ppaction://hlinksldjump"/>
              </a:rPr>
              <a:t> </a:t>
            </a:r>
            <a:r>
              <a:rPr dirty="0" sz="1200">
                <a:latin typeface="Arial"/>
                <a:cs typeface="Arial"/>
                <a:hlinkClick r:id="rId5" action="ppaction://hlinksldjump"/>
              </a:rPr>
              <a:t>6</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6" action="ppaction://hlinksldjump"/>
              </a:rPr>
              <a:t>2.2	</a:t>
            </a:r>
            <a:r>
              <a:rPr dirty="0" sz="1200">
                <a:latin typeface="Arial"/>
                <a:cs typeface="Arial"/>
                <a:hlinkClick r:id="rId6" action="ppaction://hlinksldjump"/>
              </a:rPr>
              <a:t>A </a:t>
            </a:r>
            <a:r>
              <a:rPr dirty="0" sz="1200" spc="-5">
                <a:latin typeface="Arial"/>
                <a:cs typeface="Arial"/>
                <a:hlinkClick r:id="rId6" action="ppaction://hlinksldjump"/>
              </a:rPr>
              <a:t>Zero Trust View of </a:t>
            </a:r>
            <a:r>
              <a:rPr dirty="0" sz="1200">
                <a:latin typeface="Arial"/>
                <a:cs typeface="Arial"/>
                <a:hlinkClick r:id="rId6" action="ppaction://hlinksldjump"/>
              </a:rPr>
              <a:t>a </a:t>
            </a:r>
            <a:r>
              <a:rPr dirty="0" sz="1200" spc="-5">
                <a:latin typeface="Arial"/>
                <a:cs typeface="Arial"/>
                <a:hlinkClick r:id="rId6" action="ppaction://hlinksldjump"/>
              </a:rPr>
              <a:t>Network </a:t>
            </a:r>
            <a:r>
              <a:rPr dirty="0" sz="1200">
                <a:latin typeface="Arial"/>
                <a:cs typeface="Arial"/>
                <a:hlinkClick r:id="rId6" action="ppaction://hlinksldjump"/>
              </a:rPr>
              <a:t>......................................................................</a:t>
            </a:r>
            <a:r>
              <a:rPr dirty="0" sz="1200" spc="-254">
                <a:latin typeface="Arial"/>
                <a:cs typeface="Arial"/>
                <a:hlinkClick r:id="rId6" action="ppaction://hlinksldjump"/>
              </a:rPr>
              <a:t> </a:t>
            </a:r>
            <a:r>
              <a:rPr dirty="0" sz="1200">
                <a:latin typeface="Arial"/>
                <a:cs typeface="Arial"/>
                <a:hlinkClick r:id="rId6" action="ppaction://hlinksldjump"/>
              </a:rPr>
              <a:t>8</a:t>
            </a:r>
            <a:endParaRPr sz="1200">
              <a:latin typeface="Arial"/>
              <a:cs typeface="Arial"/>
            </a:endParaRPr>
          </a:p>
          <a:p>
            <a:pPr algn="r" marR="10795">
              <a:lnSpc>
                <a:spcPct val="100000"/>
              </a:lnSpc>
              <a:spcBef>
                <a:spcPts val="535"/>
              </a:spcBef>
              <a:tabLst>
                <a:tab pos="304165" algn="l"/>
              </a:tabLst>
            </a:pPr>
            <a:r>
              <a:rPr dirty="0" sz="1200" b="1">
                <a:latin typeface="Arial"/>
                <a:cs typeface="Arial"/>
                <a:hlinkClick r:id="rId7" action="ppaction://hlinksldjump"/>
              </a:rPr>
              <a:t>3	</a:t>
            </a:r>
            <a:r>
              <a:rPr dirty="0" sz="1200" spc="-5" b="1">
                <a:latin typeface="Arial"/>
                <a:cs typeface="Arial"/>
                <a:hlinkClick r:id="rId7" action="ppaction://hlinksldjump"/>
              </a:rPr>
              <a:t>Logical Components of Zero Trust Architecture.................................................</a:t>
            </a:r>
            <a:r>
              <a:rPr dirty="0" sz="1200" spc="145" b="1">
                <a:latin typeface="Arial"/>
                <a:cs typeface="Arial"/>
                <a:hlinkClick r:id="rId7" action="ppaction://hlinksldjump"/>
              </a:rPr>
              <a:t> </a:t>
            </a:r>
            <a:r>
              <a:rPr dirty="0" sz="1200" b="1">
                <a:latin typeface="Arial"/>
                <a:cs typeface="Arial"/>
                <a:hlinkClick r:id="rId7" action="ppaction://hlinksldjump"/>
              </a:rPr>
              <a:t>9</a:t>
            </a:r>
            <a:endParaRPr sz="1200">
              <a:latin typeface="Arial"/>
              <a:cs typeface="Arial"/>
            </a:endParaRPr>
          </a:p>
          <a:p>
            <a:pPr algn="just" marL="698500" marR="5080" indent="-338455">
              <a:lnSpc>
                <a:spcPct val="137500"/>
              </a:lnSpc>
            </a:pPr>
            <a:r>
              <a:rPr dirty="0" sz="1200" spc="-5">
                <a:latin typeface="Arial"/>
                <a:cs typeface="Arial"/>
                <a:hlinkClick r:id="rId8" action="ppaction://hlinksldjump"/>
              </a:rPr>
              <a:t>3.1 Variations of Zero Trust Architecture Approaches </a:t>
            </a:r>
            <a:r>
              <a:rPr dirty="0" sz="1200">
                <a:latin typeface="Arial"/>
                <a:cs typeface="Arial"/>
                <a:hlinkClick r:id="rId8" action="ppaction://hlinksldjump"/>
              </a:rPr>
              <a:t>........................................ </a:t>
            </a:r>
            <a:r>
              <a:rPr dirty="0" sz="1200" spc="-5">
                <a:latin typeface="Arial"/>
                <a:cs typeface="Arial"/>
                <a:hlinkClick r:id="rId8" action="ppaction://hlinksldjump"/>
              </a:rPr>
              <a:t>11 </a:t>
            </a:r>
            <a:r>
              <a:rPr dirty="0" sz="1200" spc="-5">
                <a:latin typeface="Arial"/>
                <a:cs typeface="Arial"/>
                <a:hlinkClick r:id="rId8" action="ppaction://hlinksldjump"/>
              </a:rPr>
              <a:t> 3.1.1 ZTA Using Enhanced Identity Governance </a:t>
            </a:r>
            <a:r>
              <a:rPr dirty="0" sz="1200">
                <a:latin typeface="Arial"/>
                <a:cs typeface="Arial"/>
                <a:hlinkClick r:id="rId8" action="ppaction://hlinksldjump"/>
              </a:rPr>
              <a:t>........................................ </a:t>
            </a:r>
            <a:r>
              <a:rPr dirty="0" sz="1200" spc="-5">
                <a:latin typeface="Arial"/>
                <a:cs typeface="Arial"/>
                <a:hlinkClick r:id="rId8" action="ppaction://hlinksldjump"/>
              </a:rPr>
              <a:t>11 </a:t>
            </a:r>
            <a:r>
              <a:rPr dirty="0" sz="1200" spc="-5">
                <a:latin typeface="Arial"/>
                <a:cs typeface="Arial"/>
                <a:hlinkClick r:id="rId9" action="ppaction://hlinksldjump"/>
              </a:rPr>
              <a:t> 3.1.2   ZTA Using Micro-Segmentation </a:t>
            </a:r>
            <a:r>
              <a:rPr dirty="0" sz="1200">
                <a:latin typeface="Arial"/>
                <a:cs typeface="Arial"/>
                <a:hlinkClick r:id="rId9" action="ppaction://hlinksldjump"/>
              </a:rPr>
              <a:t>.........................................................</a:t>
            </a:r>
            <a:r>
              <a:rPr dirty="0" sz="1200" spc="-215">
                <a:latin typeface="Arial"/>
                <a:cs typeface="Arial"/>
                <a:hlinkClick r:id="rId9" action="ppaction://hlinksldjump"/>
              </a:rPr>
              <a:t> </a:t>
            </a:r>
            <a:r>
              <a:rPr dirty="0" sz="1200" spc="-5">
                <a:latin typeface="Arial"/>
                <a:cs typeface="Arial"/>
                <a:hlinkClick r:id="rId9" action="ppaction://hlinksldjump"/>
              </a:rPr>
              <a:t>12</a:t>
            </a:r>
            <a:endParaRPr sz="1200">
              <a:latin typeface="Arial"/>
              <a:cs typeface="Arial"/>
            </a:endParaRPr>
          </a:p>
          <a:p>
            <a:pPr algn="just" marL="698500">
              <a:lnSpc>
                <a:spcPct val="100000"/>
              </a:lnSpc>
              <a:spcBef>
                <a:spcPts val="540"/>
              </a:spcBef>
            </a:pPr>
            <a:r>
              <a:rPr dirty="0" sz="1200" spc="-5">
                <a:latin typeface="Arial"/>
                <a:cs typeface="Arial"/>
                <a:hlinkClick r:id="rId9" action="ppaction://hlinksldjump"/>
              </a:rPr>
              <a:t>3.1.3   ZTA Using Network Infrastructure and Software Defined </a:t>
            </a:r>
            <a:r>
              <a:rPr dirty="0" sz="1200">
                <a:latin typeface="Arial"/>
                <a:cs typeface="Arial"/>
                <a:hlinkClick r:id="rId9" action="ppaction://hlinksldjump"/>
              </a:rPr>
              <a:t>Perimeters.</a:t>
            </a:r>
            <a:r>
              <a:rPr dirty="0" sz="1200" spc="-95">
                <a:latin typeface="Arial"/>
                <a:cs typeface="Arial"/>
                <a:hlinkClick r:id="rId9" action="ppaction://hlinksldjump"/>
              </a:rPr>
              <a:t> </a:t>
            </a:r>
            <a:r>
              <a:rPr dirty="0" sz="1200" spc="-5">
                <a:latin typeface="Arial"/>
                <a:cs typeface="Arial"/>
                <a:hlinkClick r:id="rId9" action="ppaction://hlinksldjump"/>
              </a:rPr>
              <a:t>12</a:t>
            </a:r>
            <a:endParaRPr sz="1200">
              <a:latin typeface="Arial"/>
              <a:cs typeface="Arial"/>
            </a:endParaRPr>
          </a:p>
          <a:p>
            <a:pPr algn="just" marL="698500" marR="5080" indent="-338455">
              <a:lnSpc>
                <a:spcPct val="137500"/>
              </a:lnSpc>
            </a:pPr>
            <a:r>
              <a:rPr dirty="0" sz="1200" spc="-5">
                <a:latin typeface="Arial"/>
                <a:cs typeface="Arial"/>
                <a:hlinkClick r:id="rId10" action="ppaction://hlinksldjump"/>
              </a:rPr>
              <a:t>3.2 Deployed Variations of the Abstract </a:t>
            </a:r>
            <a:r>
              <a:rPr dirty="0" sz="1200">
                <a:latin typeface="Arial"/>
                <a:cs typeface="Arial"/>
                <a:hlinkClick r:id="rId10" action="ppaction://hlinksldjump"/>
              </a:rPr>
              <a:t>Architecture.......................................... </a:t>
            </a:r>
            <a:r>
              <a:rPr dirty="0" sz="1200" spc="-5">
                <a:latin typeface="Arial"/>
                <a:cs typeface="Arial"/>
                <a:hlinkClick r:id="rId10" action="ppaction://hlinksldjump"/>
              </a:rPr>
              <a:t>13 </a:t>
            </a:r>
            <a:r>
              <a:rPr dirty="0" sz="1200" spc="-5">
                <a:latin typeface="Arial"/>
                <a:cs typeface="Arial"/>
              </a:rPr>
              <a:t> </a:t>
            </a:r>
            <a:r>
              <a:rPr dirty="0" sz="1200" spc="-5">
                <a:latin typeface="Arial"/>
                <a:cs typeface="Arial"/>
                <a:hlinkClick r:id="rId10" action="ppaction://hlinksldjump"/>
              </a:rPr>
              <a:t>3.2.1 Device Agent/Gateway-Based Deployment........................................ 13 </a:t>
            </a:r>
            <a:r>
              <a:rPr dirty="0" sz="1200" spc="-5">
                <a:latin typeface="Arial"/>
                <a:cs typeface="Arial"/>
              </a:rPr>
              <a:t> </a:t>
            </a:r>
            <a:r>
              <a:rPr dirty="0" sz="1200" spc="-5">
                <a:latin typeface="Arial"/>
                <a:cs typeface="Arial"/>
                <a:hlinkClick r:id="rId11" action="ppaction://hlinksldjump"/>
              </a:rPr>
              <a:t>3.2.2 Enclave-Based Deployment </a:t>
            </a:r>
            <a:r>
              <a:rPr dirty="0" sz="1200">
                <a:latin typeface="Arial"/>
                <a:cs typeface="Arial"/>
                <a:hlinkClick r:id="rId11" action="ppaction://hlinksldjump"/>
              </a:rPr>
              <a:t>............................................................... </a:t>
            </a:r>
            <a:r>
              <a:rPr dirty="0" sz="1200" spc="-5">
                <a:latin typeface="Arial"/>
                <a:cs typeface="Arial"/>
                <a:hlinkClick r:id="rId11" action="ppaction://hlinksldjump"/>
              </a:rPr>
              <a:t>14 </a:t>
            </a:r>
            <a:r>
              <a:rPr dirty="0" sz="1200" spc="-5">
                <a:latin typeface="Arial"/>
                <a:cs typeface="Arial"/>
              </a:rPr>
              <a:t> </a:t>
            </a:r>
            <a:r>
              <a:rPr dirty="0" sz="1200" spc="-5">
                <a:latin typeface="Arial"/>
                <a:cs typeface="Arial"/>
                <a:hlinkClick r:id="rId12" action="ppaction://hlinksldjump"/>
              </a:rPr>
              <a:t>3.2.3 Resource Portal-Based Deployment </a:t>
            </a:r>
            <a:r>
              <a:rPr dirty="0" sz="1200">
                <a:latin typeface="Arial"/>
                <a:cs typeface="Arial"/>
                <a:hlinkClick r:id="rId12" action="ppaction://hlinksldjump"/>
              </a:rPr>
              <a:t>.................................................. </a:t>
            </a:r>
            <a:r>
              <a:rPr dirty="0" sz="1200" spc="-5">
                <a:latin typeface="Arial"/>
                <a:cs typeface="Arial"/>
                <a:hlinkClick r:id="rId12" action="ppaction://hlinksldjump"/>
              </a:rPr>
              <a:t>15 </a:t>
            </a:r>
            <a:r>
              <a:rPr dirty="0" sz="1200" spc="-5">
                <a:latin typeface="Arial"/>
                <a:cs typeface="Arial"/>
              </a:rPr>
              <a:t> </a:t>
            </a:r>
            <a:r>
              <a:rPr dirty="0" sz="1200" spc="-5">
                <a:latin typeface="Arial"/>
                <a:cs typeface="Arial"/>
                <a:hlinkClick r:id="rId13" action="ppaction://hlinksldjump"/>
              </a:rPr>
              <a:t>3.2.4  Device Application Sandboxing </a:t>
            </a:r>
            <a:r>
              <a:rPr dirty="0" sz="1200">
                <a:latin typeface="Arial"/>
                <a:cs typeface="Arial"/>
                <a:hlinkClick r:id="rId13" action="ppaction://hlinksldjump"/>
              </a:rPr>
              <a:t>..........................................................</a:t>
            </a:r>
            <a:r>
              <a:rPr dirty="0" sz="1200" spc="-30">
                <a:latin typeface="Arial"/>
                <a:cs typeface="Arial"/>
                <a:hlinkClick r:id="rId13" action="ppaction://hlinksldjump"/>
              </a:rPr>
              <a:t> </a:t>
            </a:r>
            <a:r>
              <a:rPr dirty="0" sz="1200" spc="-5">
                <a:latin typeface="Arial"/>
                <a:cs typeface="Arial"/>
                <a:hlinkClick r:id="rId13" action="ppaction://hlinksldjump"/>
              </a:rPr>
              <a:t>16</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14" action="ppaction://hlinksldjump"/>
              </a:rPr>
              <a:t>3.3	Trust  Algorithm..............................................................................................</a:t>
            </a:r>
            <a:r>
              <a:rPr dirty="0" sz="1200" spc="-10">
                <a:latin typeface="Arial"/>
                <a:cs typeface="Arial"/>
                <a:hlinkClick r:id="rId14" action="ppaction://hlinksldjump"/>
              </a:rPr>
              <a:t> </a:t>
            </a:r>
            <a:r>
              <a:rPr dirty="0" sz="1200" spc="-5">
                <a:latin typeface="Arial"/>
                <a:cs typeface="Arial"/>
                <a:hlinkClick r:id="rId14" action="ppaction://hlinksldjump"/>
              </a:rPr>
              <a:t>17</a:t>
            </a:r>
            <a:endParaRPr sz="1200">
              <a:latin typeface="Arial"/>
              <a:cs typeface="Arial"/>
            </a:endParaRPr>
          </a:p>
          <a:p>
            <a:pPr algn="r" marR="10795">
              <a:lnSpc>
                <a:spcPct val="100000"/>
              </a:lnSpc>
              <a:spcBef>
                <a:spcPts val="540"/>
              </a:spcBef>
            </a:pPr>
            <a:r>
              <a:rPr dirty="0" sz="1200" spc="-5">
                <a:latin typeface="Arial"/>
                <a:cs typeface="Arial"/>
                <a:hlinkClick r:id="rId15" action="ppaction://hlinksldjump"/>
              </a:rPr>
              <a:t>3.3.1  Trust Algorithm Variations </a:t>
            </a:r>
            <a:r>
              <a:rPr dirty="0" sz="1200">
                <a:latin typeface="Arial"/>
                <a:cs typeface="Arial"/>
                <a:hlinkClick r:id="rId15" action="ppaction://hlinksldjump"/>
              </a:rPr>
              <a:t>..................................................................</a:t>
            </a:r>
            <a:r>
              <a:rPr dirty="0" sz="1200" spc="15">
                <a:latin typeface="Arial"/>
                <a:cs typeface="Arial"/>
                <a:hlinkClick r:id="rId15" action="ppaction://hlinksldjump"/>
              </a:rPr>
              <a:t> </a:t>
            </a:r>
            <a:r>
              <a:rPr dirty="0" sz="1200" spc="-5">
                <a:latin typeface="Arial"/>
                <a:cs typeface="Arial"/>
                <a:hlinkClick r:id="rId15" action="ppaction://hlinksldjump"/>
              </a:rPr>
              <a:t>19</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16" action="ppaction://hlinksldjump"/>
              </a:rPr>
              <a:t>3.4	Network/Environment Components </a:t>
            </a:r>
            <a:r>
              <a:rPr dirty="0" sz="1200">
                <a:latin typeface="Arial"/>
                <a:cs typeface="Arial"/>
                <a:hlinkClick r:id="rId16" action="ppaction://hlinksldjump"/>
              </a:rPr>
              <a:t>..............................................................</a:t>
            </a:r>
            <a:r>
              <a:rPr dirty="0" sz="1200" spc="-175">
                <a:latin typeface="Arial"/>
                <a:cs typeface="Arial"/>
                <a:hlinkClick r:id="rId16" action="ppaction://hlinksldjump"/>
              </a:rPr>
              <a:t> </a:t>
            </a:r>
            <a:r>
              <a:rPr dirty="0" sz="1200" spc="-5">
                <a:latin typeface="Arial"/>
                <a:cs typeface="Arial"/>
                <a:hlinkClick r:id="rId16" action="ppaction://hlinksldjump"/>
              </a:rPr>
              <a:t>21</a:t>
            </a:r>
            <a:endParaRPr sz="1200">
              <a:latin typeface="Arial"/>
              <a:cs typeface="Arial"/>
            </a:endParaRPr>
          </a:p>
          <a:p>
            <a:pPr algn="r" marR="10795">
              <a:lnSpc>
                <a:spcPct val="100000"/>
              </a:lnSpc>
              <a:spcBef>
                <a:spcPts val="540"/>
              </a:spcBef>
            </a:pPr>
            <a:r>
              <a:rPr dirty="0" sz="1200" spc="-5">
                <a:latin typeface="Arial"/>
                <a:cs typeface="Arial"/>
                <a:hlinkClick r:id="rId16" action="ppaction://hlinksldjump"/>
              </a:rPr>
              <a:t>3.4.1  Network Requirements </a:t>
            </a:r>
            <a:r>
              <a:rPr dirty="0" sz="1200">
                <a:latin typeface="Arial"/>
                <a:cs typeface="Arial"/>
                <a:hlinkClick r:id="rId16" action="ppaction://hlinksldjump"/>
              </a:rPr>
              <a:t>to </a:t>
            </a:r>
            <a:r>
              <a:rPr dirty="0" sz="1200" spc="-5">
                <a:latin typeface="Arial"/>
                <a:cs typeface="Arial"/>
                <a:hlinkClick r:id="rId16" action="ppaction://hlinksldjump"/>
              </a:rPr>
              <a:t>Support ZTA </a:t>
            </a:r>
            <a:r>
              <a:rPr dirty="0" sz="1200">
                <a:latin typeface="Arial"/>
                <a:cs typeface="Arial"/>
                <a:hlinkClick r:id="rId16" action="ppaction://hlinksldjump"/>
              </a:rPr>
              <a:t>..............................................</a:t>
            </a:r>
            <a:r>
              <a:rPr dirty="0" sz="1200" spc="-125">
                <a:latin typeface="Arial"/>
                <a:cs typeface="Arial"/>
                <a:hlinkClick r:id="rId16" action="ppaction://hlinksldjump"/>
              </a:rPr>
              <a:t> </a:t>
            </a:r>
            <a:r>
              <a:rPr dirty="0" sz="1200" spc="-5">
                <a:latin typeface="Arial"/>
                <a:cs typeface="Arial"/>
                <a:hlinkClick r:id="rId16" action="ppaction://hlinksldjump"/>
              </a:rPr>
              <a:t>21</a:t>
            </a:r>
            <a:endParaRPr sz="1200">
              <a:latin typeface="Arial"/>
              <a:cs typeface="Arial"/>
            </a:endParaRPr>
          </a:p>
          <a:p>
            <a:pPr algn="r" marR="10795">
              <a:lnSpc>
                <a:spcPct val="100000"/>
              </a:lnSpc>
              <a:spcBef>
                <a:spcPts val="540"/>
              </a:spcBef>
              <a:tabLst>
                <a:tab pos="304165" algn="l"/>
              </a:tabLst>
            </a:pPr>
            <a:r>
              <a:rPr dirty="0" sz="1200" b="1">
                <a:latin typeface="Arial"/>
                <a:cs typeface="Arial"/>
                <a:hlinkClick r:id="rId17" action="ppaction://hlinksldjump"/>
              </a:rPr>
              <a:t>4	</a:t>
            </a:r>
            <a:r>
              <a:rPr dirty="0" sz="1200" spc="-5" b="1">
                <a:latin typeface="Arial"/>
                <a:cs typeface="Arial"/>
                <a:hlinkClick r:id="rId17" action="ppaction://hlinksldjump"/>
              </a:rPr>
              <a:t>Deployment Scenarios/Use Cases </a:t>
            </a:r>
            <a:r>
              <a:rPr dirty="0" sz="1200" b="1">
                <a:latin typeface="Arial"/>
                <a:cs typeface="Arial"/>
                <a:hlinkClick r:id="rId17" action="ppaction://hlinksldjump"/>
              </a:rPr>
              <a:t>.....................................................................</a:t>
            </a:r>
            <a:r>
              <a:rPr dirty="0" sz="1200" spc="-204" b="1">
                <a:latin typeface="Arial"/>
                <a:cs typeface="Arial"/>
                <a:hlinkClick r:id="rId17" action="ppaction://hlinksldjump"/>
              </a:rPr>
              <a:t> </a:t>
            </a:r>
            <a:r>
              <a:rPr dirty="0" sz="1200" spc="-5" b="1">
                <a:latin typeface="Arial"/>
                <a:cs typeface="Arial"/>
                <a:hlinkClick r:id="rId17" action="ppaction://hlinksldjump"/>
              </a:rPr>
              <a:t>23</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17" action="ppaction://hlinksldjump"/>
              </a:rPr>
              <a:t>4.1	Enterprise with Satellite Facilities..................................................................</a:t>
            </a:r>
            <a:r>
              <a:rPr dirty="0" sz="1200" spc="245">
                <a:latin typeface="Arial"/>
                <a:cs typeface="Arial"/>
                <a:hlinkClick r:id="rId17" action="ppaction://hlinksldjump"/>
              </a:rPr>
              <a:t> </a:t>
            </a:r>
            <a:r>
              <a:rPr dirty="0" sz="1200" spc="-5">
                <a:latin typeface="Arial"/>
                <a:cs typeface="Arial"/>
                <a:hlinkClick r:id="rId17" action="ppaction://hlinksldjump"/>
              </a:rPr>
              <a:t>23</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18" action="ppaction://hlinksldjump"/>
              </a:rPr>
              <a:t>4.2	Multi-cloud/Cloud-to-Cloud Enterprise </a:t>
            </a:r>
            <a:r>
              <a:rPr dirty="0" sz="1200">
                <a:latin typeface="Arial"/>
                <a:cs typeface="Arial"/>
                <a:hlinkClick r:id="rId18" action="ppaction://hlinksldjump"/>
              </a:rPr>
              <a:t>..........................................................</a:t>
            </a:r>
            <a:r>
              <a:rPr dirty="0" sz="1200" spc="-204">
                <a:latin typeface="Arial"/>
                <a:cs typeface="Arial"/>
                <a:hlinkClick r:id="rId18" action="ppaction://hlinksldjump"/>
              </a:rPr>
              <a:t> </a:t>
            </a:r>
            <a:r>
              <a:rPr dirty="0" sz="1200" spc="-5">
                <a:latin typeface="Arial"/>
                <a:cs typeface="Arial"/>
                <a:hlinkClick r:id="rId18" action="ppaction://hlinksldjump"/>
              </a:rPr>
              <a:t>24</a:t>
            </a:r>
            <a:endParaRPr sz="1200">
              <a:latin typeface="Arial"/>
              <a:cs typeface="Arial"/>
            </a:endParaRPr>
          </a:p>
          <a:p>
            <a:pPr algn="r" marL="360045" marR="5080">
              <a:lnSpc>
                <a:spcPct val="137500"/>
              </a:lnSpc>
              <a:tabLst>
                <a:tab pos="711200" algn="l"/>
              </a:tabLst>
            </a:pPr>
            <a:r>
              <a:rPr dirty="0" sz="1200" spc="-5">
                <a:latin typeface="Arial"/>
                <a:cs typeface="Arial"/>
                <a:hlinkClick r:id="rId19" action="ppaction://hlinksldjump"/>
              </a:rPr>
              <a:t>4.3	Enterprise with Contracted Services and/or Nonemployee Access</a:t>
            </a:r>
            <a:r>
              <a:rPr dirty="0" sz="1200" spc="-15">
                <a:latin typeface="Arial"/>
                <a:cs typeface="Arial"/>
                <a:hlinkClick r:id="rId19" action="ppaction://hlinksldjump"/>
              </a:rPr>
              <a:t> </a:t>
            </a:r>
            <a:r>
              <a:rPr dirty="0" sz="1200">
                <a:latin typeface="Arial"/>
                <a:cs typeface="Arial"/>
                <a:hlinkClick r:id="rId19" action="ppaction://hlinksldjump"/>
              </a:rPr>
              <a:t>..............</a:t>
            </a:r>
            <a:r>
              <a:rPr dirty="0" sz="1200" spc="-75">
                <a:latin typeface="Arial"/>
                <a:cs typeface="Arial"/>
                <a:hlinkClick r:id="rId19" action="ppaction://hlinksldjump"/>
              </a:rPr>
              <a:t> </a:t>
            </a:r>
            <a:r>
              <a:rPr dirty="0" sz="1200" spc="-5">
                <a:latin typeface="Arial"/>
                <a:cs typeface="Arial"/>
                <a:hlinkClick r:id="rId19" action="ppaction://hlinksldjump"/>
              </a:rPr>
              <a:t>25 </a:t>
            </a:r>
            <a:r>
              <a:rPr dirty="0" sz="1200" spc="-5">
                <a:latin typeface="Arial"/>
                <a:cs typeface="Arial"/>
              </a:rPr>
              <a:t> </a:t>
            </a:r>
            <a:r>
              <a:rPr dirty="0" sz="1200" spc="-5">
                <a:latin typeface="Arial"/>
                <a:cs typeface="Arial"/>
                <a:hlinkClick r:id="rId20" action="ppaction://hlinksldjump"/>
              </a:rPr>
              <a:t>4.4	Collaboration Across Enterprise Boundaries </a:t>
            </a:r>
            <a:r>
              <a:rPr dirty="0" sz="1200">
                <a:latin typeface="Arial"/>
                <a:cs typeface="Arial"/>
                <a:hlinkClick r:id="rId20" action="ppaction://hlinksldjump"/>
              </a:rPr>
              <a:t>................................................</a:t>
            </a:r>
            <a:r>
              <a:rPr dirty="0" sz="1200" spc="-100">
                <a:latin typeface="Arial"/>
                <a:cs typeface="Arial"/>
                <a:hlinkClick r:id="rId20" action="ppaction://hlinksldjump"/>
              </a:rPr>
              <a:t> </a:t>
            </a:r>
            <a:r>
              <a:rPr dirty="0" sz="1200" spc="-5">
                <a:latin typeface="Arial"/>
                <a:cs typeface="Arial"/>
                <a:hlinkClick r:id="rId20" action="ppaction://hlinksldjump"/>
              </a:rPr>
              <a:t>26</a:t>
            </a:r>
            <a:endParaRPr sz="1200">
              <a:latin typeface="Arial"/>
              <a:cs typeface="Arial"/>
            </a:endParaRPr>
          </a:p>
          <a:p>
            <a:pPr algn="r" marL="12700" marR="5080" indent="347345">
              <a:lnSpc>
                <a:spcPct val="137500"/>
              </a:lnSpc>
              <a:tabLst>
                <a:tab pos="316865" algn="l"/>
                <a:tab pos="363855" algn="l"/>
                <a:tab pos="711200" algn="l"/>
              </a:tabLst>
            </a:pPr>
            <a:r>
              <a:rPr dirty="0" sz="1200" spc="-5">
                <a:latin typeface="Arial"/>
                <a:cs typeface="Arial"/>
                <a:hlinkClick r:id="rId21" action="ppaction://hlinksldjump"/>
              </a:rPr>
              <a:t>4.5	Enterprise with Public- or Customer-Facing Services</a:t>
            </a:r>
            <a:r>
              <a:rPr dirty="0" sz="1200" spc="-150">
                <a:latin typeface="Arial"/>
                <a:cs typeface="Arial"/>
                <a:hlinkClick r:id="rId21" action="ppaction://hlinksldjump"/>
              </a:rPr>
              <a:t> </a:t>
            </a:r>
            <a:r>
              <a:rPr dirty="0" sz="1200">
                <a:latin typeface="Arial"/>
                <a:cs typeface="Arial"/>
                <a:hlinkClick r:id="rId21" action="ppaction://hlinksldjump"/>
              </a:rPr>
              <a:t>...................................</a:t>
            </a:r>
            <a:r>
              <a:rPr dirty="0" sz="1200" spc="-80">
                <a:latin typeface="Arial"/>
                <a:cs typeface="Arial"/>
                <a:hlinkClick r:id="rId21" action="ppaction://hlinksldjump"/>
              </a:rPr>
              <a:t> </a:t>
            </a:r>
            <a:r>
              <a:rPr dirty="0" sz="1200" spc="-5">
                <a:latin typeface="Arial"/>
                <a:cs typeface="Arial"/>
                <a:hlinkClick r:id="rId21" action="ppaction://hlinksldjump"/>
              </a:rPr>
              <a:t>27 </a:t>
            </a:r>
            <a:r>
              <a:rPr dirty="0" sz="1200" spc="-5">
                <a:latin typeface="Arial"/>
                <a:cs typeface="Arial"/>
              </a:rPr>
              <a:t> </a:t>
            </a:r>
            <a:r>
              <a:rPr dirty="0" sz="1200" b="1">
                <a:latin typeface="Arial"/>
                <a:cs typeface="Arial"/>
                <a:hlinkClick r:id="rId22" action="ppaction://hlinksldjump"/>
              </a:rPr>
              <a:t>5	</a:t>
            </a:r>
            <a:r>
              <a:rPr dirty="0" sz="1200" spc="-5" b="1">
                <a:latin typeface="Arial"/>
                <a:cs typeface="Arial"/>
                <a:hlinkClick r:id="rId22" action="ppaction://hlinksldjump"/>
              </a:rPr>
              <a:t>Threats Associated </a:t>
            </a:r>
            <a:r>
              <a:rPr dirty="0" sz="1200" b="1">
                <a:latin typeface="Arial"/>
                <a:cs typeface="Arial"/>
                <a:hlinkClick r:id="rId22" action="ppaction://hlinksldjump"/>
              </a:rPr>
              <a:t>with </a:t>
            </a:r>
            <a:r>
              <a:rPr dirty="0" sz="1200" spc="-5" b="1">
                <a:latin typeface="Arial"/>
                <a:cs typeface="Arial"/>
                <a:hlinkClick r:id="rId22" action="ppaction://hlinksldjump"/>
              </a:rPr>
              <a:t>Zero Trust Architecture</a:t>
            </a:r>
            <a:r>
              <a:rPr dirty="0" sz="1200" spc="-110" b="1">
                <a:latin typeface="Arial"/>
                <a:cs typeface="Arial"/>
                <a:hlinkClick r:id="rId22" action="ppaction://hlinksldjump"/>
              </a:rPr>
              <a:t> </a:t>
            </a:r>
            <a:r>
              <a:rPr dirty="0" sz="1200" b="1">
                <a:latin typeface="Arial"/>
                <a:cs typeface="Arial"/>
                <a:hlinkClick r:id="rId22" action="ppaction://hlinksldjump"/>
              </a:rPr>
              <a:t>.............................................</a:t>
            </a:r>
            <a:r>
              <a:rPr dirty="0" sz="1200" spc="-130" b="1">
                <a:latin typeface="Arial"/>
                <a:cs typeface="Arial"/>
                <a:hlinkClick r:id="rId22" action="ppaction://hlinksldjump"/>
              </a:rPr>
              <a:t> </a:t>
            </a:r>
            <a:r>
              <a:rPr dirty="0" sz="1200" spc="-5" b="1">
                <a:latin typeface="Arial"/>
                <a:cs typeface="Arial"/>
                <a:hlinkClick r:id="rId22" action="ppaction://hlinksldjump"/>
              </a:rPr>
              <a:t>28 </a:t>
            </a:r>
            <a:r>
              <a:rPr dirty="0" sz="1200" spc="-5" b="1">
                <a:latin typeface="Arial"/>
                <a:cs typeface="Arial"/>
              </a:rPr>
              <a:t> </a:t>
            </a:r>
            <a:r>
              <a:rPr dirty="0" sz="1200" spc="-5">
                <a:latin typeface="Arial"/>
                <a:cs typeface="Arial"/>
                <a:hlinkClick r:id="rId22" action="ppaction://hlinksldjump"/>
              </a:rPr>
              <a:t>5.1		Subversion of ZTA Decision Process............................................................</a:t>
            </a:r>
            <a:r>
              <a:rPr dirty="0" sz="1200" spc="215">
                <a:latin typeface="Arial"/>
                <a:cs typeface="Arial"/>
                <a:hlinkClick r:id="rId22" action="ppaction://hlinksldjump"/>
              </a:rPr>
              <a:t> </a:t>
            </a:r>
            <a:r>
              <a:rPr dirty="0" sz="1200" spc="-5">
                <a:latin typeface="Arial"/>
                <a:cs typeface="Arial"/>
                <a:hlinkClick r:id="rId22" action="ppaction://hlinksldjump"/>
              </a:rPr>
              <a:t>28</a:t>
            </a:r>
            <a:endParaRPr sz="1200">
              <a:latin typeface="Arial"/>
              <a:cs typeface="Arial"/>
            </a:endParaRPr>
          </a:p>
          <a:p>
            <a:pPr marL="360045">
              <a:lnSpc>
                <a:spcPct val="100000"/>
              </a:lnSpc>
              <a:spcBef>
                <a:spcPts val="540"/>
              </a:spcBef>
              <a:tabLst>
                <a:tab pos="711200" algn="l"/>
              </a:tabLst>
            </a:pPr>
            <a:r>
              <a:rPr dirty="0" sz="1200" spc="-5">
                <a:latin typeface="Arial"/>
                <a:cs typeface="Arial"/>
                <a:hlinkClick r:id="rId22" action="ppaction://hlinksldjump"/>
              </a:rPr>
              <a:t>5.2	Denial-of-Service or Network Disruption </a:t>
            </a:r>
            <a:r>
              <a:rPr dirty="0" sz="1200">
                <a:latin typeface="Arial"/>
                <a:cs typeface="Arial"/>
                <a:hlinkClick r:id="rId22" action="ppaction://hlinksldjump"/>
              </a:rPr>
              <a:t>.......................................................</a:t>
            </a:r>
            <a:r>
              <a:rPr dirty="0" sz="1200" spc="-250">
                <a:latin typeface="Arial"/>
                <a:cs typeface="Arial"/>
                <a:hlinkClick r:id="rId22" action="ppaction://hlinksldjump"/>
              </a:rPr>
              <a:t> </a:t>
            </a:r>
            <a:r>
              <a:rPr dirty="0" sz="1200" spc="-5">
                <a:latin typeface="Arial"/>
                <a:cs typeface="Arial"/>
                <a:hlinkClick r:id="rId22" action="ppaction://hlinksldjump"/>
              </a:rPr>
              <a:t>28</a:t>
            </a:r>
            <a:endParaRPr sz="1200">
              <a:latin typeface="Arial"/>
              <a:cs typeface="Arial"/>
            </a:endParaRPr>
          </a:p>
          <a:p>
            <a:pPr marL="360045">
              <a:lnSpc>
                <a:spcPct val="100000"/>
              </a:lnSpc>
              <a:spcBef>
                <a:spcPts val="540"/>
              </a:spcBef>
              <a:tabLst>
                <a:tab pos="711200" algn="l"/>
              </a:tabLst>
            </a:pPr>
            <a:r>
              <a:rPr dirty="0" sz="1200" spc="-5">
                <a:latin typeface="Arial"/>
                <a:cs typeface="Arial"/>
                <a:hlinkClick r:id="rId23" action="ppaction://hlinksldjump"/>
              </a:rPr>
              <a:t>5.3	Stolen Credentials/Insider Threat </a:t>
            </a:r>
            <a:r>
              <a:rPr dirty="0" sz="1200">
                <a:latin typeface="Arial"/>
                <a:cs typeface="Arial"/>
                <a:hlinkClick r:id="rId23" action="ppaction://hlinksldjump"/>
              </a:rPr>
              <a:t>.................................................................</a:t>
            </a:r>
            <a:r>
              <a:rPr dirty="0" sz="1200" spc="-105">
                <a:latin typeface="Arial"/>
                <a:cs typeface="Arial"/>
                <a:hlinkClick r:id="rId23" action="ppaction://hlinksldjump"/>
              </a:rPr>
              <a:t> </a:t>
            </a:r>
            <a:r>
              <a:rPr dirty="0" sz="1200" spc="-5">
                <a:latin typeface="Arial"/>
                <a:cs typeface="Arial"/>
                <a:hlinkClick r:id="rId23" action="ppaction://hlinksldjump"/>
              </a:rPr>
              <a:t>29</a:t>
            </a:r>
            <a:endParaRPr sz="1200">
              <a:latin typeface="Arial"/>
              <a:cs typeface="Arial"/>
            </a:endParaRPr>
          </a:p>
          <a:p>
            <a:pPr marL="360045">
              <a:lnSpc>
                <a:spcPct val="100000"/>
              </a:lnSpc>
              <a:spcBef>
                <a:spcPts val="540"/>
              </a:spcBef>
              <a:tabLst>
                <a:tab pos="711200" algn="l"/>
              </a:tabLst>
            </a:pPr>
            <a:r>
              <a:rPr dirty="0" sz="1200" spc="-5">
                <a:latin typeface="Arial"/>
                <a:cs typeface="Arial"/>
                <a:hlinkClick r:id="rId23" action="ppaction://hlinksldjump"/>
              </a:rPr>
              <a:t>5.4	Visibility</a:t>
            </a:r>
            <a:r>
              <a:rPr dirty="0" sz="1200" spc="-15">
                <a:latin typeface="Arial"/>
                <a:cs typeface="Arial"/>
                <a:hlinkClick r:id="rId23" action="ppaction://hlinksldjump"/>
              </a:rPr>
              <a:t> </a:t>
            </a:r>
            <a:r>
              <a:rPr dirty="0" sz="1200" spc="-5">
                <a:latin typeface="Arial"/>
                <a:cs typeface="Arial"/>
                <a:hlinkClick r:id="rId23" action="ppaction://hlinksldjump"/>
              </a:rPr>
              <a:t>on</a:t>
            </a:r>
            <a:r>
              <a:rPr dirty="0" sz="1200" spc="-10">
                <a:latin typeface="Arial"/>
                <a:cs typeface="Arial"/>
                <a:hlinkClick r:id="rId23" action="ppaction://hlinksldjump"/>
              </a:rPr>
              <a:t> </a:t>
            </a:r>
            <a:r>
              <a:rPr dirty="0" sz="1200" spc="-5">
                <a:latin typeface="Arial"/>
                <a:cs typeface="Arial"/>
                <a:hlinkClick r:id="rId23" action="ppaction://hlinksldjump"/>
              </a:rPr>
              <a:t>the</a:t>
            </a:r>
            <a:r>
              <a:rPr dirty="0" sz="1200" spc="-10">
                <a:latin typeface="Arial"/>
                <a:cs typeface="Arial"/>
                <a:hlinkClick r:id="rId23" action="ppaction://hlinksldjump"/>
              </a:rPr>
              <a:t> </a:t>
            </a:r>
            <a:r>
              <a:rPr dirty="0" sz="1200" spc="-5">
                <a:latin typeface="Arial"/>
                <a:cs typeface="Arial"/>
                <a:hlinkClick r:id="rId23" action="ppaction://hlinksldjump"/>
              </a:rPr>
              <a:t>Network</a:t>
            </a:r>
            <a:r>
              <a:rPr dirty="0" sz="1200" spc="-245">
                <a:latin typeface="Arial"/>
                <a:cs typeface="Arial"/>
                <a:hlinkClick r:id="rId23" action="ppaction://hlinksldjump"/>
              </a:rPr>
              <a:t> </a:t>
            </a:r>
            <a:r>
              <a:rPr dirty="0" sz="1200">
                <a:latin typeface="Arial"/>
                <a:cs typeface="Arial"/>
                <a:hlinkClick r:id="rId23" action="ppaction://hlinksldjump"/>
              </a:rPr>
              <a:t>................................................................................</a:t>
            </a:r>
            <a:r>
              <a:rPr dirty="0" sz="1200" spc="-85">
                <a:latin typeface="Arial"/>
                <a:cs typeface="Arial"/>
                <a:hlinkClick r:id="rId23" action="ppaction://hlinksldjump"/>
              </a:rPr>
              <a:t> </a:t>
            </a:r>
            <a:r>
              <a:rPr dirty="0" sz="1200" spc="-5">
                <a:latin typeface="Arial"/>
                <a:cs typeface="Arial"/>
                <a:hlinkClick r:id="rId23" action="ppaction://hlinksldjump"/>
              </a:rPr>
              <a:t>29</a:t>
            </a:r>
            <a:endParaRPr sz="1200">
              <a:latin typeface="Arial"/>
              <a:cs typeface="Arial"/>
            </a:endParaRPr>
          </a:p>
        </p:txBody>
      </p:sp>
      <p:sp>
        <p:nvSpPr>
          <p:cNvPr id="7" name="object 7"/>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5</a:t>
            </a:r>
            <a:endParaRPr sz="12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901700" y="840739"/>
            <a:ext cx="5969000" cy="8269605"/>
          </a:xfrm>
          <a:prstGeom prst="rect">
            <a:avLst/>
          </a:prstGeom>
        </p:spPr>
        <p:txBody>
          <a:bodyPr wrap="square" lIns="0" tIns="81280" rIns="0" bIns="0" rtlCol="0" vert="horz">
            <a:spAutoFit/>
          </a:bodyPr>
          <a:lstStyle/>
          <a:p>
            <a:pPr marL="360045">
              <a:lnSpc>
                <a:spcPct val="100000"/>
              </a:lnSpc>
              <a:spcBef>
                <a:spcPts val="640"/>
              </a:spcBef>
              <a:tabLst>
                <a:tab pos="711200" algn="l"/>
              </a:tabLst>
            </a:pPr>
            <a:r>
              <a:rPr dirty="0" sz="1200" spc="-5">
                <a:latin typeface="Arial"/>
                <a:cs typeface="Arial"/>
                <a:hlinkClick r:id="rId2" action="ppaction://hlinksldjump"/>
              </a:rPr>
              <a:t>5.5	Storage of System and Network Information </a:t>
            </a:r>
            <a:r>
              <a:rPr dirty="0" sz="1200">
                <a:latin typeface="Arial"/>
                <a:cs typeface="Arial"/>
                <a:hlinkClick r:id="rId2" action="ppaction://hlinksldjump"/>
              </a:rPr>
              <a:t>................................................</a:t>
            </a:r>
            <a:r>
              <a:rPr dirty="0" sz="1200" spc="-90">
                <a:latin typeface="Arial"/>
                <a:cs typeface="Arial"/>
                <a:hlinkClick r:id="rId2" action="ppaction://hlinksldjump"/>
              </a:rPr>
              <a:t> </a:t>
            </a:r>
            <a:r>
              <a:rPr dirty="0" sz="1200" spc="-5">
                <a:latin typeface="Arial"/>
                <a:cs typeface="Arial"/>
                <a:hlinkClick r:id="rId2" action="ppaction://hlinksldjump"/>
              </a:rPr>
              <a:t>30</a:t>
            </a:r>
            <a:endParaRPr sz="1200">
              <a:latin typeface="Arial"/>
              <a:cs typeface="Arial"/>
            </a:endParaRPr>
          </a:p>
          <a:p>
            <a:pPr lvl="1" marL="711200" indent="-351790">
              <a:lnSpc>
                <a:spcPct val="100000"/>
              </a:lnSpc>
              <a:spcBef>
                <a:spcPts val="540"/>
              </a:spcBef>
              <a:buAutoNum type="arabicPeriod" startAt="6"/>
              <a:tabLst>
                <a:tab pos="711200" algn="l"/>
                <a:tab pos="711835" algn="l"/>
              </a:tabLst>
            </a:pPr>
            <a:r>
              <a:rPr dirty="0" sz="1200" spc="-5">
                <a:latin typeface="Arial"/>
                <a:cs typeface="Arial"/>
                <a:hlinkClick r:id="rId2" action="ppaction://hlinksldjump"/>
              </a:rPr>
              <a:t>Reliance </a:t>
            </a:r>
            <a:r>
              <a:rPr dirty="0" sz="1200">
                <a:latin typeface="Arial"/>
                <a:cs typeface="Arial"/>
                <a:hlinkClick r:id="rId2" action="ppaction://hlinksldjump"/>
              </a:rPr>
              <a:t>on </a:t>
            </a:r>
            <a:r>
              <a:rPr dirty="0" sz="1200" spc="-5">
                <a:latin typeface="Arial"/>
                <a:cs typeface="Arial"/>
                <a:hlinkClick r:id="rId2" action="ppaction://hlinksldjump"/>
              </a:rPr>
              <a:t>Proprietary Data Formats or Solutions</a:t>
            </a:r>
            <a:r>
              <a:rPr dirty="0" sz="1200" spc="-275">
                <a:latin typeface="Arial"/>
                <a:cs typeface="Arial"/>
                <a:hlinkClick r:id="rId2" action="ppaction://hlinksldjump"/>
              </a:rPr>
              <a:t> </a:t>
            </a:r>
            <a:r>
              <a:rPr dirty="0" sz="1200">
                <a:latin typeface="Arial"/>
                <a:cs typeface="Arial"/>
                <a:hlinkClick r:id="rId2" action="ppaction://hlinksldjump"/>
              </a:rPr>
              <a:t>...................................... </a:t>
            </a:r>
            <a:r>
              <a:rPr dirty="0" sz="1200" spc="-5">
                <a:latin typeface="Arial"/>
                <a:cs typeface="Arial"/>
                <a:hlinkClick r:id="rId2" action="ppaction://hlinksldjump"/>
              </a:rPr>
              <a:t>30</a:t>
            </a:r>
            <a:endParaRPr sz="1200">
              <a:latin typeface="Arial"/>
              <a:cs typeface="Arial"/>
            </a:endParaRPr>
          </a:p>
          <a:p>
            <a:pPr lvl="1" marL="711200" indent="-351790">
              <a:lnSpc>
                <a:spcPct val="100000"/>
              </a:lnSpc>
              <a:spcBef>
                <a:spcPts val="540"/>
              </a:spcBef>
              <a:buAutoNum type="arabicPeriod" startAt="6"/>
              <a:tabLst>
                <a:tab pos="711200" algn="l"/>
                <a:tab pos="711835" algn="l"/>
              </a:tabLst>
            </a:pPr>
            <a:r>
              <a:rPr dirty="0" sz="1200" spc="-5">
                <a:latin typeface="Arial"/>
                <a:cs typeface="Arial"/>
                <a:hlinkClick r:id="rId2" action="ppaction://hlinksldjump"/>
              </a:rPr>
              <a:t>Use of Non-person Entities (NPE) in ZTA Administration </a:t>
            </a:r>
            <a:r>
              <a:rPr dirty="0" sz="1200">
                <a:latin typeface="Arial"/>
                <a:cs typeface="Arial"/>
                <a:hlinkClick r:id="rId2" action="ppaction://hlinksldjump"/>
              </a:rPr>
              <a:t>.............................</a:t>
            </a:r>
            <a:r>
              <a:rPr dirty="0" sz="1200" spc="-140">
                <a:latin typeface="Arial"/>
                <a:cs typeface="Arial"/>
                <a:hlinkClick r:id="rId2" action="ppaction://hlinksldjump"/>
              </a:rPr>
              <a:t> </a:t>
            </a:r>
            <a:r>
              <a:rPr dirty="0" sz="1200" spc="-5">
                <a:latin typeface="Arial"/>
                <a:cs typeface="Arial"/>
                <a:hlinkClick r:id="rId2" action="ppaction://hlinksldjump"/>
              </a:rPr>
              <a:t>30</a:t>
            </a:r>
            <a:endParaRPr sz="1200">
              <a:latin typeface="Arial"/>
              <a:cs typeface="Arial"/>
            </a:endParaRPr>
          </a:p>
          <a:p>
            <a:pPr marL="12700" marR="10795">
              <a:lnSpc>
                <a:spcPts val="1380"/>
              </a:lnSpc>
              <a:spcBef>
                <a:spcPts val="635"/>
              </a:spcBef>
              <a:tabLst>
                <a:tab pos="316865" algn="l"/>
              </a:tabLst>
            </a:pPr>
            <a:r>
              <a:rPr dirty="0" sz="1200" b="1">
                <a:latin typeface="Arial"/>
                <a:cs typeface="Arial"/>
                <a:hlinkClick r:id="rId3" action="ppaction://hlinksldjump"/>
              </a:rPr>
              <a:t>6	</a:t>
            </a:r>
            <a:r>
              <a:rPr dirty="0" sz="1200" spc="-5" b="1">
                <a:latin typeface="Arial"/>
                <a:cs typeface="Arial"/>
                <a:hlinkClick r:id="rId3" action="ppaction://hlinksldjump"/>
              </a:rPr>
              <a:t>Zero Trust Architecture and Possible Interactions </a:t>
            </a:r>
            <a:r>
              <a:rPr dirty="0" sz="1200" b="1">
                <a:latin typeface="Arial"/>
                <a:cs typeface="Arial"/>
                <a:hlinkClick r:id="rId3" action="ppaction://hlinksldjump"/>
              </a:rPr>
              <a:t>with </a:t>
            </a:r>
            <a:r>
              <a:rPr dirty="0" sz="1200" spc="-5" b="1">
                <a:latin typeface="Arial"/>
                <a:cs typeface="Arial"/>
                <a:hlinkClick r:id="rId3" action="ppaction://hlinksldjump"/>
              </a:rPr>
              <a:t>Existing Federal </a:t>
            </a:r>
            <a:r>
              <a:rPr dirty="0" sz="1200" spc="-5" b="1">
                <a:latin typeface="Arial"/>
                <a:cs typeface="Arial"/>
                <a:hlinkClick r:id="rId3" action="ppaction://hlinksldjump"/>
              </a:rPr>
              <a:t> Guidance</a:t>
            </a:r>
            <a:r>
              <a:rPr dirty="0" sz="1200" spc="-265" b="1">
                <a:latin typeface="Arial"/>
                <a:cs typeface="Arial"/>
                <a:hlinkClick r:id="rId3" action="ppaction://hlinksldjump"/>
              </a:rPr>
              <a:t> </a:t>
            </a:r>
            <a:r>
              <a:rPr dirty="0" sz="1200" b="1">
                <a:latin typeface="Arial"/>
                <a:cs typeface="Arial"/>
                <a:hlinkClick r:id="rId3" action="ppaction://hlinksldjump"/>
              </a:rPr>
              <a:t>......................................................................................................................</a:t>
            </a:r>
            <a:r>
              <a:rPr dirty="0" sz="1200" spc="-185" b="1">
                <a:latin typeface="Arial"/>
                <a:cs typeface="Arial"/>
                <a:hlinkClick r:id="rId3" action="ppaction://hlinksldjump"/>
              </a:rPr>
              <a:t> </a:t>
            </a:r>
            <a:r>
              <a:rPr dirty="0" sz="1200" spc="-5" b="1">
                <a:latin typeface="Arial"/>
                <a:cs typeface="Arial"/>
                <a:hlinkClick r:id="rId3" action="ppaction://hlinksldjump"/>
              </a:rPr>
              <a:t>32</a:t>
            </a:r>
            <a:endParaRPr sz="1200">
              <a:latin typeface="Arial"/>
              <a:cs typeface="Arial"/>
            </a:endParaRPr>
          </a:p>
          <a:p>
            <a:pPr marL="360045">
              <a:lnSpc>
                <a:spcPct val="100000"/>
              </a:lnSpc>
              <a:spcBef>
                <a:spcPts val="505"/>
              </a:spcBef>
              <a:tabLst>
                <a:tab pos="711200" algn="l"/>
              </a:tabLst>
            </a:pPr>
            <a:r>
              <a:rPr dirty="0" sz="1200" spc="-5">
                <a:latin typeface="Arial"/>
                <a:cs typeface="Arial"/>
                <a:hlinkClick r:id="rId3" action="ppaction://hlinksldjump"/>
              </a:rPr>
              <a:t>6.1	ZTA and NIST Risk Management Framework </a:t>
            </a:r>
            <a:r>
              <a:rPr dirty="0" sz="1200">
                <a:latin typeface="Arial"/>
                <a:cs typeface="Arial"/>
                <a:hlinkClick r:id="rId3" action="ppaction://hlinksldjump"/>
              </a:rPr>
              <a:t>..............................................</a:t>
            </a:r>
            <a:r>
              <a:rPr dirty="0" sz="1200" spc="-160">
                <a:latin typeface="Arial"/>
                <a:cs typeface="Arial"/>
                <a:hlinkClick r:id="rId3" action="ppaction://hlinksldjump"/>
              </a:rPr>
              <a:t> </a:t>
            </a:r>
            <a:r>
              <a:rPr dirty="0" sz="1200" spc="-5">
                <a:latin typeface="Arial"/>
                <a:cs typeface="Arial"/>
                <a:hlinkClick r:id="rId3" action="ppaction://hlinksldjump"/>
              </a:rPr>
              <a:t>32</a:t>
            </a:r>
            <a:endParaRPr sz="1200">
              <a:latin typeface="Arial"/>
              <a:cs typeface="Arial"/>
            </a:endParaRPr>
          </a:p>
          <a:p>
            <a:pPr marL="360045">
              <a:lnSpc>
                <a:spcPct val="100000"/>
              </a:lnSpc>
              <a:spcBef>
                <a:spcPts val="540"/>
              </a:spcBef>
              <a:tabLst>
                <a:tab pos="711200" algn="l"/>
              </a:tabLst>
            </a:pPr>
            <a:r>
              <a:rPr dirty="0" sz="1200" spc="-5">
                <a:latin typeface="Arial"/>
                <a:cs typeface="Arial"/>
                <a:hlinkClick r:id="rId3" action="ppaction://hlinksldjump"/>
              </a:rPr>
              <a:t>6.2	Zero Trust and NIST Privacy </a:t>
            </a:r>
            <a:r>
              <a:rPr dirty="0" sz="1200">
                <a:latin typeface="Arial"/>
                <a:cs typeface="Arial"/>
                <a:hlinkClick r:id="rId3" action="ppaction://hlinksldjump"/>
              </a:rPr>
              <a:t>Framework......................................................</a:t>
            </a:r>
            <a:r>
              <a:rPr dirty="0" sz="1200" spc="-100">
                <a:latin typeface="Arial"/>
                <a:cs typeface="Arial"/>
                <a:hlinkClick r:id="rId3" action="ppaction://hlinksldjump"/>
              </a:rPr>
              <a:t> </a:t>
            </a:r>
            <a:r>
              <a:rPr dirty="0" sz="1200" spc="-5">
                <a:latin typeface="Arial"/>
                <a:cs typeface="Arial"/>
                <a:hlinkClick r:id="rId3" action="ppaction://hlinksldjump"/>
              </a:rPr>
              <a:t>32</a:t>
            </a:r>
            <a:endParaRPr sz="1200">
              <a:latin typeface="Arial"/>
              <a:cs typeface="Arial"/>
            </a:endParaRPr>
          </a:p>
          <a:p>
            <a:pPr marL="711200" marR="132715" indent="-351790">
              <a:lnSpc>
                <a:spcPts val="1380"/>
              </a:lnSpc>
              <a:spcBef>
                <a:spcPts val="630"/>
              </a:spcBef>
              <a:tabLst>
                <a:tab pos="711200" algn="l"/>
              </a:tabLst>
            </a:pPr>
            <a:r>
              <a:rPr dirty="0" sz="1200" spc="-5">
                <a:latin typeface="Arial"/>
                <a:cs typeface="Arial"/>
                <a:hlinkClick r:id="rId4" action="ppaction://hlinksldjump"/>
              </a:rPr>
              <a:t>6.3	ZTA and Federal Identity, Credential, and Access Management Architecture </a:t>
            </a:r>
            <a:r>
              <a:rPr dirty="0" sz="1200" spc="-5">
                <a:latin typeface="Arial"/>
                <a:cs typeface="Arial"/>
                <a:hlinkClick r:id="rId4" action="ppaction://hlinksldjump"/>
              </a:rPr>
              <a:t> 33</a:t>
            </a:r>
            <a:endParaRPr sz="1200">
              <a:latin typeface="Arial"/>
              <a:cs typeface="Arial"/>
            </a:endParaRPr>
          </a:p>
          <a:p>
            <a:pPr marL="360045">
              <a:lnSpc>
                <a:spcPct val="100000"/>
              </a:lnSpc>
              <a:spcBef>
                <a:spcPts val="505"/>
              </a:spcBef>
              <a:tabLst>
                <a:tab pos="711200" algn="l"/>
              </a:tabLst>
            </a:pPr>
            <a:r>
              <a:rPr dirty="0" sz="1200" spc="-5">
                <a:latin typeface="Arial"/>
                <a:cs typeface="Arial"/>
                <a:hlinkClick r:id="rId4" action="ppaction://hlinksldjump"/>
              </a:rPr>
              <a:t>6.4	ZTA and Trusted Internet Connections 3.0 </a:t>
            </a:r>
            <a:r>
              <a:rPr dirty="0" sz="1200">
                <a:latin typeface="Arial"/>
                <a:cs typeface="Arial"/>
                <a:hlinkClick r:id="rId4" action="ppaction://hlinksldjump"/>
              </a:rPr>
              <a:t>...................................................</a:t>
            </a:r>
            <a:r>
              <a:rPr dirty="0" sz="1200" spc="-245">
                <a:latin typeface="Arial"/>
                <a:cs typeface="Arial"/>
                <a:hlinkClick r:id="rId4" action="ppaction://hlinksldjump"/>
              </a:rPr>
              <a:t> </a:t>
            </a:r>
            <a:r>
              <a:rPr dirty="0" sz="1200" spc="-5">
                <a:latin typeface="Arial"/>
                <a:cs typeface="Arial"/>
                <a:hlinkClick r:id="rId4" action="ppaction://hlinksldjump"/>
              </a:rPr>
              <a:t>33</a:t>
            </a:r>
            <a:endParaRPr sz="1200">
              <a:latin typeface="Arial"/>
              <a:cs typeface="Arial"/>
            </a:endParaRPr>
          </a:p>
          <a:p>
            <a:pPr lvl="1" marL="711200" indent="-351790">
              <a:lnSpc>
                <a:spcPct val="100000"/>
              </a:lnSpc>
              <a:spcBef>
                <a:spcPts val="540"/>
              </a:spcBef>
              <a:buAutoNum type="arabicPeriod" startAt="5"/>
              <a:tabLst>
                <a:tab pos="711200" algn="l"/>
                <a:tab pos="711835" algn="l"/>
              </a:tabLst>
            </a:pPr>
            <a:r>
              <a:rPr dirty="0" sz="1200" spc="-5">
                <a:latin typeface="Arial"/>
                <a:cs typeface="Arial"/>
                <a:hlinkClick r:id="rId5" action="ppaction://hlinksldjump"/>
              </a:rPr>
              <a:t>ZTA and EINSTEIN (NCPS </a:t>
            </a:r>
            <a:r>
              <a:rPr dirty="0" sz="1200">
                <a:latin typeface="Arial"/>
                <a:cs typeface="Arial"/>
                <a:hlinkClick r:id="rId5" action="ppaction://hlinksldjump"/>
              </a:rPr>
              <a:t>– </a:t>
            </a:r>
            <a:r>
              <a:rPr dirty="0" sz="1200" spc="-5">
                <a:latin typeface="Arial"/>
                <a:cs typeface="Arial"/>
                <a:hlinkClick r:id="rId5" action="ppaction://hlinksldjump"/>
              </a:rPr>
              <a:t>National Cybersecurity Protection System) </a:t>
            </a:r>
            <a:r>
              <a:rPr dirty="0" sz="1200">
                <a:latin typeface="Arial"/>
                <a:cs typeface="Arial"/>
                <a:hlinkClick r:id="rId5" action="ppaction://hlinksldjump"/>
              </a:rPr>
              <a:t>...</a:t>
            </a:r>
            <a:r>
              <a:rPr dirty="0" sz="1200" spc="-60">
                <a:latin typeface="Arial"/>
                <a:cs typeface="Arial"/>
                <a:hlinkClick r:id="rId5" action="ppaction://hlinksldjump"/>
              </a:rPr>
              <a:t> </a:t>
            </a:r>
            <a:r>
              <a:rPr dirty="0" sz="1200" spc="-5">
                <a:latin typeface="Arial"/>
                <a:cs typeface="Arial"/>
                <a:hlinkClick r:id="rId5" action="ppaction://hlinksldjump"/>
              </a:rPr>
              <a:t>34</a:t>
            </a:r>
            <a:endParaRPr sz="1200">
              <a:latin typeface="Arial"/>
              <a:cs typeface="Arial"/>
            </a:endParaRPr>
          </a:p>
          <a:p>
            <a:pPr lvl="1" marL="360045" marR="5080">
              <a:lnSpc>
                <a:spcPct val="137500"/>
              </a:lnSpc>
              <a:buAutoNum type="arabicPeriod" startAt="5"/>
              <a:tabLst>
                <a:tab pos="711200" algn="l"/>
                <a:tab pos="711835" algn="l"/>
              </a:tabLst>
            </a:pPr>
            <a:r>
              <a:rPr dirty="0" sz="1200" spc="-5">
                <a:latin typeface="Arial"/>
                <a:cs typeface="Arial"/>
                <a:hlinkClick r:id="rId5" action="ppaction://hlinksldjump"/>
              </a:rPr>
              <a:t>ZTA and DHS Continuous Diagnostics and Mitigations (CDM) Program</a:t>
            </a:r>
            <a:r>
              <a:rPr dirty="0" sz="1200" spc="-270">
                <a:latin typeface="Arial"/>
                <a:cs typeface="Arial"/>
                <a:hlinkClick r:id="rId5" action="ppaction://hlinksldjump"/>
              </a:rPr>
              <a:t> </a:t>
            </a:r>
            <a:r>
              <a:rPr dirty="0" sz="1200">
                <a:latin typeface="Arial"/>
                <a:cs typeface="Arial"/>
                <a:hlinkClick r:id="rId5" action="ppaction://hlinksldjump"/>
              </a:rPr>
              <a:t>...... </a:t>
            </a:r>
            <a:r>
              <a:rPr dirty="0" sz="1200" spc="-5">
                <a:latin typeface="Arial"/>
                <a:cs typeface="Arial"/>
                <a:hlinkClick r:id="rId5" action="ppaction://hlinksldjump"/>
              </a:rPr>
              <a:t>34 </a:t>
            </a:r>
            <a:r>
              <a:rPr dirty="0" sz="1200" spc="-5">
                <a:latin typeface="Arial"/>
                <a:cs typeface="Arial"/>
                <a:hlinkClick r:id="rId6" action="ppaction://hlinksldjump"/>
              </a:rPr>
              <a:t> 6.7	ZTA, Cloud Smart, and the Federal Data Strategy </a:t>
            </a:r>
            <a:r>
              <a:rPr dirty="0" sz="1200">
                <a:latin typeface="Arial"/>
                <a:cs typeface="Arial"/>
                <a:hlinkClick r:id="rId6" action="ppaction://hlinksldjump"/>
              </a:rPr>
              <a:t>.......................................</a:t>
            </a:r>
            <a:r>
              <a:rPr dirty="0" sz="1200" spc="-120">
                <a:latin typeface="Arial"/>
                <a:cs typeface="Arial"/>
                <a:hlinkClick r:id="rId6" action="ppaction://hlinksldjump"/>
              </a:rPr>
              <a:t> </a:t>
            </a:r>
            <a:r>
              <a:rPr dirty="0" sz="1200" spc="-5">
                <a:latin typeface="Arial"/>
                <a:cs typeface="Arial"/>
                <a:hlinkClick r:id="rId6" action="ppaction://hlinksldjump"/>
              </a:rPr>
              <a:t>35</a:t>
            </a:r>
            <a:endParaRPr sz="1200">
              <a:latin typeface="Arial"/>
              <a:cs typeface="Arial"/>
            </a:endParaRPr>
          </a:p>
          <a:p>
            <a:pPr algn="r" marR="10795">
              <a:lnSpc>
                <a:spcPct val="100000"/>
              </a:lnSpc>
              <a:spcBef>
                <a:spcPts val="540"/>
              </a:spcBef>
              <a:tabLst>
                <a:tab pos="304165" algn="l"/>
              </a:tabLst>
            </a:pPr>
            <a:r>
              <a:rPr dirty="0" sz="1200" b="1">
                <a:latin typeface="Arial"/>
                <a:cs typeface="Arial"/>
                <a:hlinkClick r:id="rId7" action="ppaction://hlinksldjump"/>
              </a:rPr>
              <a:t>7	</a:t>
            </a:r>
            <a:r>
              <a:rPr dirty="0" sz="1200" spc="-5" b="1">
                <a:latin typeface="Arial"/>
                <a:cs typeface="Arial"/>
                <a:hlinkClick r:id="rId7" action="ppaction://hlinksldjump"/>
              </a:rPr>
              <a:t>Migrating</a:t>
            </a:r>
            <a:r>
              <a:rPr dirty="0" sz="1200" spc="-10" b="1">
                <a:latin typeface="Arial"/>
                <a:cs typeface="Arial"/>
                <a:hlinkClick r:id="rId7" action="ppaction://hlinksldjump"/>
              </a:rPr>
              <a:t> </a:t>
            </a:r>
            <a:r>
              <a:rPr dirty="0" sz="1200" spc="-5" b="1">
                <a:latin typeface="Arial"/>
                <a:cs typeface="Arial"/>
                <a:hlinkClick r:id="rId7" action="ppaction://hlinksldjump"/>
              </a:rPr>
              <a:t>to </a:t>
            </a:r>
            <a:r>
              <a:rPr dirty="0" sz="1200" b="1">
                <a:latin typeface="Arial"/>
                <a:cs typeface="Arial"/>
                <a:hlinkClick r:id="rId7" action="ppaction://hlinksldjump"/>
              </a:rPr>
              <a:t>a</a:t>
            </a:r>
            <a:r>
              <a:rPr dirty="0" sz="1200" spc="-5" b="1">
                <a:latin typeface="Arial"/>
                <a:cs typeface="Arial"/>
                <a:hlinkClick r:id="rId7" action="ppaction://hlinksldjump"/>
              </a:rPr>
              <a:t> Zero</a:t>
            </a:r>
            <a:r>
              <a:rPr dirty="0" sz="1200" b="1">
                <a:latin typeface="Arial"/>
                <a:cs typeface="Arial"/>
                <a:hlinkClick r:id="rId7" action="ppaction://hlinksldjump"/>
              </a:rPr>
              <a:t> </a:t>
            </a:r>
            <a:r>
              <a:rPr dirty="0" sz="1200" spc="-5" b="1">
                <a:latin typeface="Arial"/>
                <a:cs typeface="Arial"/>
                <a:hlinkClick r:id="rId7" action="ppaction://hlinksldjump"/>
              </a:rPr>
              <a:t>Trust</a:t>
            </a:r>
            <a:r>
              <a:rPr dirty="0" sz="1200" b="1">
                <a:latin typeface="Arial"/>
                <a:cs typeface="Arial"/>
                <a:hlinkClick r:id="rId7" action="ppaction://hlinksldjump"/>
              </a:rPr>
              <a:t> </a:t>
            </a:r>
            <a:r>
              <a:rPr dirty="0" sz="1200" spc="-5" b="1">
                <a:latin typeface="Arial"/>
                <a:cs typeface="Arial"/>
                <a:hlinkClick r:id="rId7" action="ppaction://hlinksldjump"/>
              </a:rPr>
              <a:t>Architecture</a:t>
            </a:r>
            <a:r>
              <a:rPr dirty="0" sz="1200" spc="-225" b="1">
                <a:latin typeface="Arial"/>
                <a:cs typeface="Arial"/>
                <a:hlinkClick r:id="rId7" action="ppaction://hlinksldjump"/>
              </a:rPr>
              <a:t> </a:t>
            </a:r>
            <a:r>
              <a:rPr dirty="0" sz="1200" b="1">
                <a:latin typeface="Arial"/>
                <a:cs typeface="Arial"/>
                <a:hlinkClick r:id="rId7" action="ppaction://hlinksldjump"/>
              </a:rPr>
              <a:t>...............................................................</a:t>
            </a:r>
            <a:r>
              <a:rPr dirty="0" sz="1200" spc="-130" b="1">
                <a:latin typeface="Arial"/>
                <a:cs typeface="Arial"/>
                <a:hlinkClick r:id="rId7" action="ppaction://hlinksldjump"/>
              </a:rPr>
              <a:t> </a:t>
            </a:r>
            <a:r>
              <a:rPr dirty="0" sz="1200" spc="-5" b="1">
                <a:latin typeface="Arial"/>
                <a:cs typeface="Arial"/>
                <a:hlinkClick r:id="rId7" action="ppaction://hlinksldjump"/>
              </a:rPr>
              <a:t>36</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7" action="ppaction://hlinksldjump"/>
              </a:rPr>
              <a:t>7.1	Pure Zero Trust </a:t>
            </a:r>
            <a:r>
              <a:rPr dirty="0" sz="1200">
                <a:latin typeface="Arial"/>
                <a:cs typeface="Arial"/>
                <a:hlinkClick r:id="rId7" action="ppaction://hlinksldjump"/>
              </a:rPr>
              <a:t>Architecture.........................................................................</a:t>
            </a:r>
            <a:r>
              <a:rPr dirty="0" sz="1200" spc="-120">
                <a:latin typeface="Arial"/>
                <a:cs typeface="Arial"/>
                <a:hlinkClick r:id="rId7" action="ppaction://hlinksldjump"/>
              </a:rPr>
              <a:t> </a:t>
            </a:r>
            <a:r>
              <a:rPr dirty="0" sz="1200" spc="-5">
                <a:latin typeface="Arial"/>
                <a:cs typeface="Arial"/>
                <a:hlinkClick r:id="rId7" action="ppaction://hlinksldjump"/>
              </a:rPr>
              <a:t>36</a:t>
            </a:r>
            <a:endParaRPr sz="1200">
              <a:latin typeface="Arial"/>
              <a:cs typeface="Arial"/>
            </a:endParaRPr>
          </a:p>
          <a:p>
            <a:pPr algn="r" marR="5080">
              <a:lnSpc>
                <a:spcPct val="100000"/>
              </a:lnSpc>
              <a:spcBef>
                <a:spcPts val="540"/>
              </a:spcBef>
              <a:tabLst>
                <a:tab pos="351155" algn="l"/>
              </a:tabLst>
            </a:pPr>
            <a:r>
              <a:rPr dirty="0" sz="1200" spc="-5">
                <a:latin typeface="Arial"/>
                <a:cs typeface="Arial"/>
                <a:hlinkClick r:id="rId7" action="ppaction://hlinksldjump"/>
              </a:rPr>
              <a:t>7.2	Hybrid ZTA and Perimeter-Based Architecture</a:t>
            </a:r>
            <a:r>
              <a:rPr dirty="0" sz="1200" spc="-285">
                <a:latin typeface="Arial"/>
                <a:cs typeface="Arial"/>
                <a:hlinkClick r:id="rId7" action="ppaction://hlinksldjump"/>
              </a:rPr>
              <a:t> </a:t>
            </a:r>
            <a:r>
              <a:rPr dirty="0" sz="1200">
                <a:latin typeface="Arial"/>
                <a:cs typeface="Arial"/>
                <a:hlinkClick r:id="rId7" action="ppaction://hlinksldjump"/>
              </a:rPr>
              <a:t>............................................. </a:t>
            </a:r>
            <a:r>
              <a:rPr dirty="0" sz="1200" spc="-5">
                <a:latin typeface="Arial"/>
                <a:cs typeface="Arial"/>
                <a:hlinkClick r:id="rId7" action="ppaction://hlinksldjump"/>
              </a:rPr>
              <a:t>36</a:t>
            </a:r>
            <a:endParaRPr sz="1200">
              <a:latin typeface="Arial"/>
              <a:cs typeface="Arial"/>
            </a:endParaRPr>
          </a:p>
          <a:p>
            <a:pPr algn="just" marL="698500" marR="5080" indent="-338455">
              <a:lnSpc>
                <a:spcPct val="137500"/>
              </a:lnSpc>
            </a:pPr>
            <a:r>
              <a:rPr dirty="0" sz="1200" spc="-5">
                <a:latin typeface="Arial"/>
                <a:cs typeface="Arial"/>
                <a:hlinkClick r:id="rId8" action="ppaction://hlinksldjump"/>
              </a:rPr>
              <a:t>7.3 Steps </a:t>
            </a:r>
            <a:r>
              <a:rPr dirty="0" sz="1200">
                <a:latin typeface="Arial"/>
                <a:cs typeface="Arial"/>
                <a:hlinkClick r:id="rId8" action="ppaction://hlinksldjump"/>
              </a:rPr>
              <a:t>to </a:t>
            </a:r>
            <a:r>
              <a:rPr dirty="0" sz="1200" spc="-5">
                <a:latin typeface="Arial"/>
                <a:cs typeface="Arial"/>
                <a:hlinkClick r:id="rId8" action="ppaction://hlinksldjump"/>
              </a:rPr>
              <a:t>Introducing </a:t>
            </a:r>
            <a:r>
              <a:rPr dirty="0" sz="1200">
                <a:latin typeface="Arial"/>
                <a:cs typeface="Arial"/>
                <a:hlinkClick r:id="rId8" action="ppaction://hlinksldjump"/>
              </a:rPr>
              <a:t>ZTA to a </a:t>
            </a:r>
            <a:r>
              <a:rPr dirty="0" sz="1200" spc="-5">
                <a:latin typeface="Arial"/>
                <a:cs typeface="Arial"/>
                <a:hlinkClick r:id="rId8" action="ppaction://hlinksldjump"/>
              </a:rPr>
              <a:t>Perimeter-Based Architected Network........... 37 </a:t>
            </a:r>
            <a:r>
              <a:rPr dirty="0" sz="1200" spc="-5">
                <a:latin typeface="Arial"/>
                <a:cs typeface="Arial"/>
                <a:hlinkClick r:id="rId9" action="ppaction://hlinksldjump"/>
              </a:rPr>
              <a:t> 7.3.1 Identify Actors on the Enterprise </a:t>
            </a:r>
            <a:r>
              <a:rPr dirty="0" sz="1200">
                <a:latin typeface="Arial"/>
                <a:cs typeface="Arial"/>
                <a:hlinkClick r:id="rId9" action="ppaction://hlinksldjump"/>
              </a:rPr>
              <a:t>........................................................ </a:t>
            </a:r>
            <a:r>
              <a:rPr dirty="0" sz="1200" spc="-5">
                <a:latin typeface="Arial"/>
                <a:cs typeface="Arial"/>
                <a:hlinkClick r:id="rId9" action="ppaction://hlinksldjump"/>
              </a:rPr>
              <a:t>38 </a:t>
            </a:r>
            <a:r>
              <a:rPr dirty="0" sz="1200" spc="-5">
                <a:latin typeface="Arial"/>
                <a:cs typeface="Arial"/>
                <a:hlinkClick r:id="rId9" action="ppaction://hlinksldjump"/>
              </a:rPr>
              <a:t> 7.3.2  Identify Assets Owned by the Enterprise </a:t>
            </a:r>
            <a:r>
              <a:rPr dirty="0" sz="1200">
                <a:latin typeface="Arial"/>
                <a:cs typeface="Arial"/>
                <a:hlinkClick r:id="rId9" action="ppaction://hlinksldjump"/>
              </a:rPr>
              <a:t>............................................</a:t>
            </a:r>
            <a:r>
              <a:rPr dirty="0" sz="1200" spc="-80">
                <a:latin typeface="Arial"/>
                <a:cs typeface="Arial"/>
                <a:hlinkClick r:id="rId9" action="ppaction://hlinksldjump"/>
              </a:rPr>
              <a:t> </a:t>
            </a:r>
            <a:r>
              <a:rPr dirty="0" sz="1200" spc="-5">
                <a:latin typeface="Arial"/>
                <a:cs typeface="Arial"/>
                <a:hlinkClick r:id="rId9" action="ppaction://hlinksldjump"/>
              </a:rPr>
              <a:t>38</a:t>
            </a:r>
            <a:endParaRPr sz="1200">
              <a:latin typeface="Arial"/>
              <a:cs typeface="Arial"/>
            </a:endParaRPr>
          </a:p>
          <a:p>
            <a:pPr algn="just" marL="698500" marR="10795">
              <a:lnSpc>
                <a:spcPts val="1380"/>
              </a:lnSpc>
              <a:spcBef>
                <a:spcPts val="635"/>
              </a:spcBef>
            </a:pPr>
            <a:r>
              <a:rPr dirty="0" sz="1200" spc="-5">
                <a:latin typeface="Arial"/>
                <a:cs typeface="Arial"/>
                <a:hlinkClick r:id="rId10" action="ppaction://hlinksldjump"/>
              </a:rPr>
              <a:t>7.3.3 Identify Key Processes and Evaluate Risks Associated with Executing </a:t>
            </a:r>
            <a:r>
              <a:rPr dirty="0" sz="1200" spc="-5">
                <a:latin typeface="Arial"/>
                <a:cs typeface="Arial"/>
                <a:hlinkClick r:id="rId10" action="ppaction://hlinksldjump"/>
              </a:rPr>
              <a:t> Process</a:t>
            </a:r>
            <a:r>
              <a:rPr dirty="0" sz="1200" spc="-175">
                <a:latin typeface="Arial"/>
                <a:cs typeface="Arial"/>
                <a:hlinkClick r:id="rId10" action="ppaction://hlinksldjump"/>
              </a:rPr>
              <a:t> </a:t>
            </a:r>
            <a:r>
              <a:rPr dirty="0" sz="1200">
                <a:latin typeface="Arial"/>
                <a:cs typeface="Arial"/>
                <a:hlinkClick r:id="rId10" action="ppaction://hlinksldjump"/>
              </a:rPr>
              <a:t>.........................................................................................................</a:t>
            </a:r>
            <a:r>
              <a:rPr dirty="0" sz="1200" spc="-175">
                <a:latin typeface="Arial"/>
                <a:cs typeface="Arial"/>
                <a:hlinkClick r:id="rId10" action="ppaction://hlinksldjump"/>
              </a:rPr>
              <a:t> </a:t>
            </a:r>
            <a:r>
              <a:rPr dirty="0" sz="1200" spc="-5">
                <a:latin typeface="Arial"/>
                <a:cs typeface="Arial"/>
                <a:hlinkClick r:id="rId10" action="ppaction://hlinksldjump"/>
              </a:rPr>
              <a:t>39</a:t>
            </a:r>
            <a:endParaRPr sz="1200">
              <a:latin typeface="Arial"/>
              <a:cs typeface="Arial"/>
            </a:endParaRPr>
          </a:p>
          <a:p>
            <a:pPr algn="r" marL="698500" marR="10795">
              <a:lnSpc>
                <a:spcPts val="1980"/>
              </a:lnSpc>
              <a:spcBef>
                <a:spcPts val="120"/>
              </a:spcBef>
            </a:pPr>
            <a:r>
              <a:rPr dirty="0" sz="1200" spc="-5">
                <a:latin typeface="Arial"/>
                <a:cs typeface="Arial"/>
                <a:hlinkClick r:id="rId10" action="ppaction://hlinksldjump"/>
              </a:rPr>
              <a:t>7.3.4 Formulating Policies for the ZTA Candidate</a:t>
            </a:r>
            <a:r>
              <a:rPr dirty="0" sz="1200" spc="-215">
                <a:latin typeface="Arial"/>
                <a:cs typeface="Arial"/>
                <a:hlinkClick r:id="rId10" action="ppaction://hlinksldjump"/>
              </a:rPr>
              <a:t> </a:t>
            </a:r>
            <a:r>
              <a:rPr dirty="0" sz="1200">
                <a:latin typeface="Arial"/>
                <a:cs typeface="Arial"/>
                <a:hlinkClick r:id="rId10" action="ppaction://hlinksldjump"/>
              </a:rPr>
              <a:t>.......................................</a:t>
            </a:r>
            <a:r>
              <a:rPr dirty="0" sz="1200" spc="-130">
                <a:latin typeface="Arial"/>
                <a:cs typeface="Arial"/>
                <a:hlinkClick r:id="rId10" action="ppaction://hlinksldjump"/>
              </a:rPr>
              <a:t> </a:t>
            </a:r>
            <a:r>
              <a:rPr dirty="0" sz="1200" spc="-5">
                <a:latin typeface="Arial"/>
                <a:cs typeface="Arial"/>
                <a:hlinkClick r:id="rId10" action="ppaction://hlinksldjump"/>
              </a:rPr>
              <a:t>39 </a:t>
            </a:r>
            <a:r>
              <a:rPr dirty="0" sz="1200" spc="-5">
                <a:latin typeface="Arial"/>
                <a:cs typeface="Arial"/>
              </a:rPr>
              <a:t> </a:t>
            </a:r>
            <a:r>
              <a:rPr dirty="0" sz="1200" spc="-5">
                <a:latin typeface="Arial"/>
                <a:cs typeface="Arial"/>
                <a:hlinkClick r:id="rId11" action="ppaction://hlinksldjump"/>
              </a:rPr>
              <a:t>7.3.5  Identifying Candidate Solutions </a:t>
            </a:r>
            <a:r>
              <a:rPr dirty="0" sz="1200">
                <a:latin typeface="Arial"/>
                <a:cs typeface="Arial"/>
                <a:hlinkClick r:id="rId11" action="ppaction://hlinksldjump"/>
              </a:rPr>
              <a:t>..........................................................</a:t>
            </a:r>
            <a:r>
              <a:rPr dirty="0" sz="1200" spc="-20">
                <a:latin typeface="Arial"/>
                <a:cs typeface="Arial"/>
                <a:hlinkClick r:id="rId11" action="ppaction://hlinksldjump"/>
              </a:rPr>
              <a:t> </a:t>
            </a:r>
            <a:r>
              <a:rPr dirty="0" sz="1200" spc="-5">
                <a:latin typeface="Arial"/>
                <a:cs typeface="Arial"/>
                <a:hlinkClick r:id="rId11" action="ppaction://hlinksldjump"/>
              </a:rPr>
              <a:t>40</a:t>
            </a:r>
            <a:endParaRPr sz="1200">
              <a:latin typeface="Arial"/>
              <a:cs typeface="Arial"/>
            </a:endParaRPr>
          </a:p>
          <a:p>
            <a:pPr algn="r" marR="10795">
              <a:lnSpc>
                <a:spcPct val="100000"/>
              </a:lnSpc>
              <a:spcBef>
                <a:spcPts val="384"/>
              </a:spcBef>
            </a:pPr>
            <a:r>
              <a:rPr dirty="0" sz="1200" spc="-5">
                <a:latin typeface="Arial"/>
                <a:cs typeface="Arial"/>
                <a:hlinkClick r:id="rId11" action="ppaction://hlinksldjump"/>
              </a:rPr>
              <a:t>7.3.6   Initial Deployment and Monitoring </a:t>
            </a:r>
            <a:r>
              <a:rPr dirty="0" sz="1200">
                <a:latin typeface="Arial"/>
                <a:cs typeface="Arial"/>
                <a:hlinkClick r:id="rId11" action="ppaction://hlinksldjump"/>
              </a:rPr>
              <a:t>......................................................</a:t>
            </a:r>
            <a:r>
              <a:rPr dirty="0" sz="1200" spc="-265">
                <a:latin typeface="Arial"/>
                <a:cs typeface="Arial"/>
                <a:hlinkClick r:id="rId11" action="ppaction://hlinksldjump"/>
              </a:rPr>
              <a:t> </a:t>
            </a:r>
            <a:r>
              <a:rPr dirty="0" sz="1200" spc="-5">
                <a:latin typeface="Arial"/>
                <a:cs typeface="Arial"/>
                <a:hlinkClick r:id="rId11" action="ppaction://hlinksldjump"/>
              </a:rPr>
              <a:t>40</a:t>
            </a:r>
            <a:endParaRPr sz="1200">
              <a:latin typeface="Arial"/>
              <a:cs typeface="Arial"/>
            </a:endParaRPr>
          </a:p>
          <a:p>
            <a:pPr algn="r" marR="10795">
              <a:lnSpc>
                <a:spcPct val="100000"/>
              </a:lnSpc>
              <a:spcBef>
                <a:spcPts val="540"/>
              </a:spcBef>
            </a:pPr>
            <a:r>
              <a:rPr dirty="0" sz="1200" spc="-5">
                <a:latin typeface="Arial"/>
                <a:cs typeface="Arial"/>
                <a:hlinkClick r:id="rId12" action="ppaction://hlinksldjump"/>
              </a:rPr>
              <a:t>7.3.7   Expanding the </a:t>
            </a:r>
            <a:r>
              <a:rPr dirty="0" sz="1200">
                <a:latin typeface="Arial"/>
                <a:cs typeface="Arial"/>
                <a:hlinkClick r:id="rId12" action="ppaction://hlinksldjump"/>
              </a:rPr>
              <a:t>ZTA.............................................................................</a:t>
            </a:r>
            <a:r>
              <a:rPr dirty="0" sz="1200" spc="-175">
                <a:latin typeface="Arial"/>
                <a:cs typeface="Arial"/>
                <a:hlinkClick r:id="rId12" action="ppaction://hlinksldjump"/>
              </a:rPr>
              <a:t> </a:t>
            </a:r>
            <a:r>
              <a:rPr dirty="0" sz="1200" spc="-5">
                <a:latin typeface="Arial"/>
                <a:cs typeface="Arial"/>
                <a:hlinkClick r:id="rId12" action="ppaction://hlinksldjump"/>
              </a:rPr>
              <a:t>41</a:t>
            </a:r>
            <a:endParaRPr sz="1200">
              <a:latin typeface="Arial"/>
              <a:cs typeface="Arial"/>
            </a:endParaRPr>
          </a:p>
          <a:p>
            <a:pPr algn="r" marR="10795">
              <a:lnSpc>
                <a:spcPct val="100000"/>
              </a:lnSpc>
              <a:spcBef>
                <a:spcPts val="540"/>
              </a:spcBef>
            </a:pPr>
            <a:r>
              <a:rPr dirty="0" sz="1200" spc="-5" b="1">
                <a:latin typeface="Arial"/>
                <a:cs typeface="Arial"/>
                <a:hlinkClick r:id="rId13" action="ppaction://hlinksldjump"/>
              </a:rPr>
              <a:t>References</a:t>
            </a:r>
            <a:r>
              <a:rPr dirty="0" sz="1200" spc="-260" b="1">
                <a:latin typeface="Arial"/>
                <a:cs typeface="Arial"/>
                <a:hlinkClick r:id="rId13" action="ppaction://hlinksldjump"/>
              </a:rPr>
              <a:t> </a:t>
            </a:r>
            <a:r>
              <a:rPr dirty="0" sz="1200" b="1">
                <a:latin typeface="Arial"/>
                <a:cs typeface="Arial"/>
                <a:hlinkClick r:id="rId13" action="ppaction://hlinksldjump"/>
              </a:rPr>
              <a:t>...................................................................................................................</a:t>
            </a:r>
            <a:r>
              <a:rPr dirty="0" sz="1200" spc="-180" b="1">
                <a:latin typeface="Arial"/>
                <a:cs typeface="Arial"/>
                <a:hlinkClick r:id="rId13" action="ppaction://hlinksldjump"/>
              </a:rPr>
              <a:t> </a:t>
            </a:r>
            <a:r>
              <a:rPr dirty="0" sz="1200" spc="-5" b="1">
                <a:latin typeface="Arial"/>
                <a:cs typeface="Arial"/>
                <a:hlinkClick r:id="rId13" action="ppaction://hlinksldjump"/>
              </a:rPr>
              <a:t>42</a:t>
            </a:r>
            <a:endParaRPr sz="1200">
              <a:latin typeface="Arial"/>
              <a:cs typeface="Arial"/>
            </a:endParaRPr>
          </a:p>
          <a:p>
            <a:pPr>
              <a:lnSpc>
                <a:spcPct val="100000"/>
              </a:lnSpc>
              <a:spcBef>
                <a:spcPts val="20"/>
              </a:spcBef>
            </a:pPr>
            <a:endParaRPr sz="1650">
              <a:latin typeface="Arial"/>
              <a:cs typeface="Arial"/>
            </a:endParaRPr>
          </a:p>
          <a:p>
            <a:pPr algn="ctr">
              <a:lnSpc>
                <a:spcPct val="100000"/>
              </a:lnSpc>
            </a:pPr>
            <a:r>
              <a:rPr dirty="0" sz="1200" spc="-5" b="1">
                <a:latin typeface="Arial"/>
                <a:cs typeface="Arial"/>
              </a:rPr>
              <a:t>List of Appendices</a:t>
            </a:r>
            <a:endParaRPr sz="1200">
              <a:latin typeface="Arial"/>
              <a:cs typeface="Arial"/>
            </a:endParaRPr>
          </a:p>
          <a:p>
            <a:pPr algn="ctr">
              <a:lnSpc>
                <a:spcPct val="100000"/>
              </a:lnSpc>
              <a:spcBef>
                <a:spcPts val="540"/>
              </a:spcBef>
            </a:pPr>
            <a:r>
              <a:rPr dirty="0" sz="1200" spc="-5" b="1">
                <a:latin typeface="Arial"/>
                <a:cs typeface="Arial"/>
                <a:hlinkClick r:id="rId14" action="ppaction://hlinksldjump"/>
              </a:rPr>
              <a:t>Appendix</a:t>
            </a:r>
            <a:r>
              <a:rPr dirty="0" sz="1200" spc="-20" b="1">
                <a:latin typeface="Arial"/>
                <a:cs typeface="Arial"/>
                <a:hlinkClick r:id="rId14" action="ppaction://hlinksldjump"/>
              </a:rPr>
              <a:t> </a:t>
            </a:r>
            <a:r>
              <a:rPr dirty="0" sz="1200" b="1">
                <a:latin typeface="Arial"/>
                <a:cs typeface="Arial"/>
                <a:hlinkClick r:id="rId14" action="ppaction://hlinksldjump"/>
              </a:rPr>
              <a:t>A—</a:t>
            </a:r>
            <a:r>
              <a:rPr dirty="0" sz="1200" spc="-25" b="1">
                <a:latin typeface="Arial"/>
                <a:cs typeface="Arial"/>
                <a:hlinkClick r:id="rId14" action="ppaction://hlinksldjump"/>
              </a:rPr>
              <a:t> </a:t>
            </a:r>
            <a:r>
              <a:rPr dirty="0" sz="1200" spc="-5" b="1">
                <a:latin typeface="Arial"/>
                <a:cs typeface="Arial"/>
                <a:hlinkClick r:id="rId14" action="ppaction://hlinksldjump"/>
              </a:rPr>
              <a:t>Acronyms</a:t>
            </a:r>
            <a:r>
              <a:rPr dirty="0" sz="1200" spc="-120" b="1">
                <a:latin typeface="Arial"/>
                <a:cs typeface="Arial"/>
                <a:hlinkClick r:id="rId14" action="ppaction://hlinksldjump"/>
              </a:rPr>
              <a:t> </a:t>
            </a:r>
            <a:r>
              <a:rPr dirty="0" sz="1200" b="1">
                <a:latin typeface="Arial"/>
                <a:cs typeface="Arial"/>
                <a:hlinkClick r:id="rId14" action="ppaction://hlinksldjump"/>
              </a:rPr>
              <a:t>............................................................................................</a:t>
            </a:r>
            <a:r>
              <a:rPr dirty="0" sz="1200" spc="-140" b="1">
                <a:latin typeface="Arial"/>
                <a:cs typeface="Arial"/>
                <a:hlinkClick r:id="rId14" action="ppaction://hlinksldjump"/>
              </a:rPr>
              <a:t> </a:t>
            </a:r>
            <a:r>
              <a:rPr dirty="0" sz="1200" spc="-5" b="1">
                <a:latin typeface="Arial"/>
                <a:cs typeface="Arial"/>
                <a:hlinkClick r:id="rId14" action="ppaction://hlinksldjump"/>
              </a:rPr>
              <a:t>45</a:t>
            </a:r>
            <a:endParaRPr sz="1200">
              <a:latin typeface="Arial"/>
              <a:cs typeface="Arial"/>
            </a:endParaRPr>
          </a:p>
          <a:p>
            <a:pPr algn="ctr">
              <a:lnSpc>
                <a:spcPct val="100000"/>
              </a:lnSpc>
              <a:spcBef>
                <a:spcPts val="540"/>
              </a:spcBef>
            </a:pPr>
            <a:r>
              <a:rPr dirty="0" sz="1200" spc="-5" b="1">
                <a:latin typeface="Arial"/>
                <a:cs typeface="Arial"/>
                <a:hlinkClick r:id="rId15" action="ppaction://hlinksldjump"/>
              </a:rPr>
              <a:t>Appendix B— Identified Gaps in the Current State-of-the-Art in ZTA </a:t>
            </a:r>
            <a:r>
              <a:rPr dirty="0" sz="1200" b="1">
                <a:latin typeface="Arial"/>
                <a:cs typeface="Arial"/>
                <a:hlinkClick r:id="rId15" action="ppaction://hlinksldjump"/>
              </a:rPr>
              <a:t>....................</a:t>
            </a:r>
            <a:r>
              <a:rPr dirty="0" sz="1200" spc="-160" b="1">
                <a:latin typeface="Arial"/>
                <a:cs typeface="Arial"/>
                <a:hlinkClick r:id="rId15" action="ppaction://hlinksldjump"/>
              </a:rPr>
              <a:t> </a:t>
            </a:r>
            <a:r>
              <a:rPr dirty="0" sz="1200" spc="-5" b="1">
                <a:latin typeface="Arial"/>
                <a:cs typeface="Arial"/>
                <a:hlinkClick r:id="rId15" action="ppaction://hlinksldjump"/>
              </a:rPr>
              <a:t>46</a:t>
            </a:r>
            <a:endParaRPr sz="1200">
              <a:latin typeface="Arial"/>
              <a:cs typeface="Arial"/>
            </a:endParaRPr>
          </a:p>
          <a:p>
            <a:pPr algn="ctr" marL="347345">
              <a:lnSpc>
                <a:spcPct val="100000"/>
              </a:lnSpc>
              <a:spcBef>
                <a:spcPts val="540"/>
              </a:spcBef>
            </a:pPr>
            <a:r>
              <a:rPr dirty="0" sz="1200" spc="-5">
                <a:latin typeface="Arial"/>
                <a:cs typeface="Arial"/>
                <a:hlinkClick r:id="rId15" action="ppaction://hlinksldjump"/>
              </a:rPr>
              <a:t>B.1  Technology Survey </a:t>
            </a:r>
            <a:r>
              <a:rPr dirty="0" sz="1200">
                <a:latin typeface="Arial"/>
                <a:cs typeface="Arial"/>
                <a:hlinkClick r:id="rId15" action="ppaction://hlinksldjump"/>
              </a:rPr>
              <a:t>.......................................................................................</a:t>
            </a:r>
            <a:r>
              <a:rPr dirty="0" sz="1200" spc="50">
                <a:latin typeface="Arial"/>
                <a:cs typeface="Arial"/>
                <a:hlinkClick r:id="rId15" action="ppaction://hlinksldjump"/>
              </a:rPr>
              <a:t> </a:t>
            </a:r>
            <a:r>
              <a:rPr dirty="0" sz="1200" spc="-5">
                <a:latin typeface="Arial"/>
                <a:cs typeface="Arial"/>
                <a:hlinkClick r:id="rId15" action="ppaction://hlinksldjump"/>
              </a:rPr>
              <a:t>46</a:t>
            </a:r>
            <a:endParaRPr sz="1200">
              <a:latin typeface="Arial"/>
              <a:cs typeface="Arial"/>
            </a:endParaRPr>
          </a:p>
          <a:p>
            <a:pPr algn="ctr" marL="347345">
              <a:lnSpc>
                <a:spcPct val="100000"/>
              </a:lnSpc>
              <a:spcBef>
                <a:spcPts val="540"/>
              </a:spcBef>
            </a:pPr>
            <a:r>
              <a:rPr dirty="0" sz="1200" spc="-5">
                <a:latin typeface="Arial"/>
                <a:cs typeface="Arial"/>
                <a:hlinkClick r:id="rId16" action="ppaction://hlinksldjump"/>
              </a:rPr>
              <a:t>B.2  Gaps that Prevent an Immediate Move </a:t>
            </a:r>
            <a:r>
              <a:rPr dirty="0" sz="1200">
                <a:latin typeface="Arial"/>
                <a:cs typeface="Arial"/>
                <a:hlinkClick r:id="rId16" action="ppaction://hlinksldjump"/>
              </a:rPr>
              <a:t>to </a:t>
            </a:r>
            <a:r>
              <a:rPr dirty="0" sz="1200" spc="-5">
                <a:latin typeface="Arial"/>
                <a:cs typeface="Arial"/>
                <a:hlinkClick r:id="rId16" action="ppaction://hlinksldjump"/>
              </a:rPr>
              <a:t>ZTA </a:t>
            </a:r>
            <a:r>
              <a:rPr dirty="0" sz="1200">
                <a:latin typeface="Arial"/>
                <a:cs typeface="Arial"/>
                <a:hlinkClick r:id="rId16" action="ppaction://hlinksldjump"/>
              </a:rPr>
              <a:t>.............................................</a:t>
            </a:r>
            <a:r>
              <a:rPr dirty="0" sz="1200" spc="10">
                <a:latin typeface="Arial"/>
                <a:cs typeface="Arial"/>
                <a:hlinkClick r:id="rId16" action="ppaction://hlinksldjump"/>
              </a:rPr>
              <a:t> </a:t>
            </a:r>
            <a:r>
              <a:rPr dirty="0" sz="1200" spc="-5">
                <a:latin typeface="Arial"/>
                <a:cs typeface="Arial"/>
                <a:hlinkClick r:id="rId16" action="ppaction://hlinksldjump"/>
              </a:rPr>
              <a:t>47</a:t>
            </a:r>
            <a:endParaRPr sz="1200">
              <a:latin typeface="Arial"/>
              <a:cs typeface="Arial"/>
            </a:endParaRPr>
          </a:p>
          <a:p>
            <a:pPr algn="just" lvl="2" marL="1155700" indent="-457200">
              <a:lnSpc>
                <a:spcPct val="100000"/>
              </a:lnSpc>
              <a:spcBef>
                <a:spcPts val="540"/>
              </a:spcBef>
              <a:buAutoNum type="arabicPeriod"/>
              <a:tabLst>
                <a:tab pos="1155700" algn="l"/>
              </a:tabLst>
            </a:pPr>
            <a:r>
              <a:rPr dirty="0" sz="1200" spc="-5">
                <a:latin typeface="Arial"/>
                <a:cs typeface="Arial"/>
                <a:hlinkClick r:id="rId16" action="ppaction://hlinksldjump"/>
              </a:rPr>
              <a:t>Lack of Common Terms for ZTA Design, Planning, and</a:t>
            </a:r>
            <a:r>
              <a:rPr dirty="0" sz="1200" spc="35">
                <a:latin typeface="Arial"/>
                <a:cs typeface="Arial"/>
                <a:hlinkClick r:id="rId16" action="ppaction://hlinksldjump"/>
              </a:rPr>
              <a:t> </a:t>
            </a:r>
            <a:r>
              <a:rPr dirty="0" sz="1200" spc="-5">
                <a:latin typeface="Arial"/>
                <a:cs typeface="Arial"/>
                <a:hlinkClick r:id="rId16" action="ppaction://hlinksldjump"/>
              </a:rPr>
              <a:t>Procurement47</a:t>
            </a:r>
            <a:endParaRPr sz="1200">
              <a:latin typeface="Arial"/>
              <a:cs typeface="Arial"/>
            </a:endParaRPr>
          </a:p>
          <a:p>
            <a:pPr algn="just" lvl="2" marL="1155700" indent="-457200">
              <a:lnSpc>
                <a:spcPct val="100000"/>
              </a:lnSpc>
              <a:spcBef>
                <a:spcPts val="540"/>
              </a:spcBef>
              <a:buAutoNum type="arabicPeriod"/>
              <a:tabLst>
                <a:tab pos="1155700" algn="l"/>
              </a:tabLst>
            </a:pPr>
            <a:r>
              <a:rPr dirty="0" sz="1200" spc="-5">
                <a:latin typeface="Arial"/>
                <a:cs typeface="Arial"/>
                <a:hlinkClick r:id="rId16" action="ppaction://hlinksldjump"/>
              </a:rPr>
              <a:t>Perception that ZTA Conflicts with Existing Federal</a:t>
            </a:r>
            <a:r>
              <a:rPr dirty="0" sz="1200" spc="50">
                <a:latin typeface="Arial"/>
                <a:cs typeface="Arial"/>
                <a:hlinkClick r:id="rId16" action="ppaction://hlinksldjump"/>
              </a:rPr>
              <a:t> </a:t>
            </a:r>
            <a:r>
              <a:rPr dirty="0" sz="1200" spc="-5">
                <a:latin typeface="Arial"/>
                <a:cs typeface="Arial"/>
                <a:hlinkClick r:id="rId16" action="ppaction://hlinksldjump"/>
              </a:rPr>
              <a:t>Cybersecurity</a:t>
            </a:r>
            <a:endParaRPr sz="1200">
              <a:latin typeface="Arial"/>
              <a:cs typeface="Arial"/>
            </a:endParaRPr>
          </a:p>
        </p:txBody>
      </p:sp>
      <p:sp>
        <p:nvSpPr>
          <p:cNvPr id="7" name="object 7"/>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6</a:t>
            </a:r>
            <a:endParaRPr sz="12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36879"/>
            <a:ext cx="1007744"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NIST SP</a:t>
            </a:r>
            <a:r>
              <a:rPr dirty="0" sz="1000" spc="-175">
                <a:latin typeface="Arial"/>
                <a:cs typeface="Arial"/>
              </a:rPr>
              <a:t> </a:t>
            </a:r>
            <a:r>
              <a:rPr dirty="0" sz="1000">
                <a:latin typeface="Arial"/>
                <a:cs typeface="Arial"/>
              </a:rPr>
              <a:t>800-207</a:t>
            </a:r>
            <a:endParaRPr sz="1000">
              <a:latin typeface="Arial"/>
              <a:cs typeface="Arial"/>
            </a:endParaRPr>
          </a:p>
        </p:txBody>
      </p:sp>
      <p:sp>
        <p:nvSpPr>
          <p:cNvPr id="3" name="object 3"/>
          <p:cNvSpPr txBox="1"/>
          <p:nvPr/>
        </p:nvSpPr>
        <p:spPr>
          <a:xfrm>
            <a:off x="5323585" y="436879"/>
            <a:ext cx="154749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Arial"/>
                <a:cs typeface="Arial"/>
              </a:rPr>
              <a:t>Z</a:t>
            </a:r>
            <a:r>
              <a:rPr dirty="0" sz="800" spc="-5">
                <a:latin typeface="Arial"/>
                <a:cs typeface="Arial"/>
              </a:rPr>
              <a:t>ERO </a:t>
            </a:r>
            <a:r>
              <a:rPr dirty="0" sz="1000" spc="-5">
                <a:latin typeface="Arial"/>
                <a:cs typeface="Arial"/>
              </a:rPr>
              <a:t>T</a:t>
            </a:r>
            <a:r>
              <a:rPr dirty="0" sz="800" spc="-5">
                <a:latin typeface="Arial"/>
                <a:cs typeface="Arial"/>
              </a:rPr>
              <a:t>RUST</a:t>
            </a:r>
            <a:r>
              <a:rPr dirty="0" sz="800" spc="-40">
                <a:latin typeface="Arial"/>
                <a:cs typeface="Arial"/>
              </a:rPr>
              <a:t> </a:t>
            </a:r>
            <a:r>
              <a:rPr dirty="0" sz="1000" spc="-5">
                <a:latin typeface="Arial"/>
                <a:cs typeface="Arial"/>
              </a:rPr>
              <a:t>A</a:t>
            </a:r>
            <a:r>
              <a:rPr dirty="0" sz="800" spc="-5">
                <a:latin typeface="Arial"/>
                <a:cs typeface="Arial"/>
              </a:rPr>
              <a:t>RCHITECTURE</a:t>
            </a:r>
            <a:endParaRPr sz="800">
              <a:latin typeface="Arial"/>
              <a:cs typeface="Arial"/>
            </a:endParaRPr>
          </a:p>
        </p:txBody>
      </p:sp>
      <p:sp>
        <p:nvSpPr>
          <p:cNvPr id="4" name="object 4"/>
          <p:cNvSpPr txBox="1"/>
          <p:nvPr/>
        </p:nvSpPr>
        <p:spPr>
          <a:xfrm>
            <a:off x="213014" y="2943098"/>
            <a:ext cx="153670" cy="4542155"/>
          </a:xfrm>
          <a:prstGeom prst="rect">
            <a:avLst/>
          </a:prstGeom>
        </p:spPr>
        <p:txBody>
          <a:bodyPr wrap="square" lIns="0" tIns="1905" rIns="0" bIns="0" rtlCol="0" vert="vert">
            <a:spAutoFit/>
          </a:bodyPr>
          <a:lstStyle/>
          <a:p>
            <a:pPr marL="12700">
              <a:lnSpc>
                <a:spcPct val="100000"/>
              </a:lnSpc>
              <a:spcBef>
                <a:spcPts val="15"/>
              </a:spcBef>
            </a:pPr>
            <a:r>
              <a:rPr dirty="0" sz="900" spc="-5">
                <a:solidFill>
                  <a:srgbClr val="DADADA"/>
                </a:solidFill>
                <a:latin typeface="Arial"/>
                <a:cs typeface="Arial"/>
              </a:rPr>
              <a:t>This publication is available free of charge from:</a:t>
            </a:r>
            <a:r>
              <a:rPr dirty="0" sz="900" spc="145">
                <a:solidFill>
                  <a:srgbClr val="DADADA"/>
                </a:solidFill>
                <a:latin typeface="Arial"/>
                <a:cs typeface="Arial"/>
              </a:rPr>
              <a:t> </a:t>
            </a:r>
            <a:r>
              <a:rPr dirty="0" sz="900" spc="-5">
                <a:solidFill>
                  <a:srgbClr val="DADADA"/>
                </a:solidFill>
                <a:latin typeface="Arial"/>
                <a:cs typeface="Arial"/>
              </a:rPr>
              <a:t>https://doi.org/10.6028/NIST.SP.800-207</a:t>
            </a:r>
            <a:endParaRPr sz="900">
              <a:latin typeface="Arial"/>
              <a:cs typeface="Arial"/>
            </a:endParaRPr>
          </a:p>
        </p:txBody>
      </p:sp>
      <p:sp>
        <p:nvSpPr>
          <p:cNvPr id="5" name="object 5"/>
          <p:cNvSpPr/>
          <p:nvPr/>
        </p:nvSpPr>
        <p:spPr>
          <a:xfrm>
            <a:off x="518796" y="918183"/>
            <a:ext cx="17780" cy="8229600"/>
          </a:xfrm>
          <a:custGeom>
            <a:avLst/>
            <a:gdLst/>
            <a:ahLst/>
            <a:cxnLst/>
            <a:rect l="l" t="t" r="r" b="b"/>
            <a:pathLst>
              <a:path w="17779" h="8229600">
                <a:moveTo>
                  <a:pt x="0" y="0"/>
                </a:moveTo>
                <a:lnTo>
                  <a:pt x="17780" y="8229600"/>
                </a:lnTo>
              </a:path>
            </a:pathLst>
          </a:custGeom>
          <a:ln w="9524">
            <a:solidFill>
              <a:srgbClr val="DADADA"/>
            </a:solidFill>
          </a:ln>
        </p:spPr>
        <p:txBody>
          <a:bodyPr wrap="square" lIns="0" tIns="0" rIns="0" bIns="0" rtlCol="0"/>
          <a:lstStyle/>
          <a:p/>
        </p:txBody>
      </p:sp>
      <p:sp>
        <p:nvSpPr>
          <p:cNvPr id="6" name="object 6"/>
          <p:cNvSpPr txBox="1"/>
          <p:nvPr/>
        </p:nvSpPr>
        <p:spPr>
          <a:xfrm>
            <a:off x="1249172" y="840739"/>
            <a:ext cx="5621655" cy="1282700"/>
          </a:xfrm>
          <a:prstGeom prst="rect">
            <a:avLst/>
          </a:prstGeom>
        </p:spPr>
        <p:txBody>
          <a:bodyPr wrap="square" lIns="0" tIns="12700" rIns="0" bIns="0" rtlCol="0" vert="horz">
            <a:spAutoFit/>
          </a:bodyPr>
          <a:lstStyle/>
          <a:p>
            <a:pPr algn="r" marL="12700" marR="5080" indent="337820">
              <a:lnSpc>
                <a:spcPct val="137500"/>
              </a:lnSpc>
              <a:spcBef>
                <a:spcPts val="100"/>
              </a:spcBef>
            </a:pPr>
            <a:r>
              <a:rPr dirty="0" sz="1200">
                <a:latin typeface="Arial"/>
                <a:cs typeface="Arial"/>
                <a:hlinkClick r:id="rId2" action="ppaction://hlinksldjump"/>
              </a:rPr>
              <a:t>Policies..........................................................................................................</a:t>
            </a:r>
            <a:r>
              <a:rPr dirty="0" sz="1200" spc="-185">
                <a:latin typeface="Arial"/>
                <a:cs typeface="Arial"/>
                <a:hlinkClick r:id="rId2" action="ppaction://hlinksldjump"/>
              </a:rPr>
              <a:t> </a:t>
            </a:r>
            <a:r>
              <a:rPr dirty="0" sz="1200" spc="-5">
                <a:latin typeface="Arial"/>
                <a:cs typeface="Arial"/>
                <a:hlinkClick r:id="rId2" action="ppaction://hlinksldjump"/>
              </a:rPr>
              <a:t>47 </a:t>
            </a:r>
            <a:r>
              <a:rPr dirty="0" sz="1200" spc="-5">
                <a:latin typeface="Arial"/>
                <a:cs typeface="Arial"/>
              </a:rPr>
              <a:t> </a:t>
            </a:r>
            <a:r>
              <a:rPr dirty="0" sz="1200" spc="-5">
                <a:latin typeface="Arial"/>
                <a:cs typeface="Arial"/>
                <a:hlinkClick r:id="rId2" action="ppaction://hlinksldjump"/>
              </a:rPr>
              <a:t>B.3   Systemic Gaps that Impact ZTA </a:t>
            </a:r>
            <a:r>
              <a:rPr dirty="0" sz="1200">
                <a:latin typeface="Arial"/>
                <a:cs typeface="Arial"/>
                <a:hlinkClick r:id="rId2" action="ppaction://hlinksldjump"/>
              </a:rPr>
              <a:t>...................................................................</a:t>
            </a:r>
            <a:r>
              <a:rPr dirty="0" sz="1200" spc="-185">
                <a:latin typeface="Arial"/>
                <a:cs typeface="Arial"/>
                <a:hlinkClick r:id="rId2" action="ppaction://hlinksldjump"/>
              </a:rPr>
              <a:t> </a:t>
            </a:r>
            <a:r>
              <a:rPr dirty="0" sz="1200" spc="-5">
                <a:latin typeface="Arial"/>
                <a:cs typeface="Arial"/>
                <a:hlinkClick r:id="rId2" action="ppaction://hlinksldjump"/>
              </a:rPr>
              <a:t>47</a:t>
            </a:r>
            <a:endParaRPr sz="1200">
              <a:latin typeface="Arial"/>
              <a:cs typeface="Arial"/>
            </a:endParaRPr>
          </a:p>
          <a:p>
            <a:pPr algn="r" lvl="2" marL="457200" marR="10795" indent="-457200">
              <a:lnSpc>
                <a:spcPct val="100000"/>
              </a:lnSpc>
              <a:spcBef>
                <a:spcPts val="540"/>
              </a:spcBef>
              <a:buAutoNum type="arabicPeriod" startAt="3"/>
              <a:tabLst>
                <a:tab pos="457200" algn="l"/>
              </a:tabLst>
            </a:pPr>
            <a:r>
              <a:rPr dirty="0" sz="1200" spc="-5">
                <a:latin typeface="Arial"/>
                <a:cs typeface="Arial"/>
                <a:hlinkClick r:id="rId2" action="ppaction://hlinksldjump"/>
              </a:rPr>
              <a:t>Standardization of Interfaces Between </a:t>
            </a:r>
            <a:r>
              <a:rPr dirty="0" sz="1200">
                <a:latin typeface="Arial"/>
                <a:cs typeface="Arial"/>
                <a:hlinkClick r:id="rId2" action="ppaction://hlinksldjump"/>
              </a:rPr>
              <a:t>Components..........................</a:t>
            </a:r>
            <a:r>
              <a:rPr dirty="0" sz="1200" spc="-110">
                <a:latin typeface="Arial"/>
                <a:cs typeface="Arial"/>
                <a:hlinkClick r:id="rId2" action="ppaction://hlinksldjump"/>
              </a:rPr>
              <a:t> </a:t>
            </a:r>
            <a:r>
              <a:rPr dirty="0" sz="1200" spc="-5">
                <a:latin typeface="Arial"/>
                <a:cs typeface="Arial"/>
                <a:hlinkClick r:id="rId2" action="ppaction://hlinksldjump"/>
              </a:rPr>
              <a:t>47</a:t>
            </a:r>
            <a:endParaRPr sz="1200">
              <a:latin typeface="Arial"/>
              <a:cs typeface="Arial"/>
            </a:endParaRPr>
          </a:p>
          <a:p>
            <a:pPr algn="r" lvl="2" marL="457200" marR="10795" indent="-457200">
              <a:lnSpc>
                <a:spcPct val="100000"/>
              </a:lnSpc>
              <a:spcBef>
                <a:spcPts val="540"/>
              </a:spcBef>
              <a:buAutoNum type="arabicPeriod" startAt="3"/>
              <a:tabLst>
                <a:tab pos="457200" algn="l"/>
              </a:tabLst>
            </a:pPr>
            <a:r>
              <a:rPr dirty="0" sz="1200" spc="-5">
                <a:latin typeface="Arial"/>
                <a:cs typeface="Arial"/>
                <a:hlinkClick r:id="rId3" action="ppaction://hlinksldjump"/>
              </a:rPr>
              <a:t>Emerging Standards that Address Overreliance on Proprietary APIs.</a:t>
            </a:r>
            <a:r>
              <a:rPr dirty="0" sz="1200" spc="-75">
                <a:latin typeface="Arial"/>
                <a:cs typeface="Arial"/>
                <a:hlinkClick r:id="rId3" action="ppaction://hlinksldjump"/>
              </a:rPr>
              <a:t> </a:t>
            </a:r>
            <a:r>
              <a:rPr dirty="0" sz="1200" spc="-5">
                <a:latin typeface="Arial"/>
                <a:cs typeface="Arial"/>
                <a:hlinkClick r:id="rId3" action="ppaction://hlinksldjump"/>
              </a:rPr>
              <a:t>48</a:t>
            </a:r>
            <a:endParaRPr sz="1200">
              <a:latin typeface="Arial"/>
              <a:cs typeface="Arial"/>
            </a:endParaRPr>
          </a:p>
          <a:p>
            <a:pPr algn="r" marR="5080">
              <a:lnSpc>
                <a:spcPct val="100000"/>
              </a:lnSpc>
              <a:spcBef>
                <a:spcPts val="540"/>
              </a:spcBef>
            </a:pPr>
            <a:r>
              <a:rPr dirty="0" sz="1200" spc="-5">
                <a:latin typeface="Arial"/>
                <a:cs typeface="Arial"/>
                <a:hlinkClick r:id="rId3" action="ppaction://hlinksldjump"/>
              </a:rPr>
              <a:t>B.4   Knowledge Gaps in ZTA and Future Areas of Research </a:t>
            </a:r>
            <a:r>
              <a:rPr dirty="0" sz="1200">
                <a:latin typeface="Arial"/>
                <a:cs typeface="Arial"/>
                <a:hlinkClick r:id="rId3" action="ppaction://hlinksldjump"/>
              </a:rPr>
              <a:t>..............................</a:t>
            </a:r>
            <a:r>
              <a:rPr dirty="0" sz="1200" spc="-180">
                <a:latin typeface="Arial"/>
                <a:cs typeface="Arial"/>
                <a:hlinkClick r:id="rId3" action="ppaction://hlinksldjump"/>
              </a:rPr>
              <a:t> </a:t>
            </a:r>
            <a:r>
              <a:rPr dirty="0" sz="1200" spc="-5">
                <a:latin typeface="Arial"/>
                <a:cs typeface="Arial"/>
                <a:hlinkClick r:id="rId3" action="ppaction://hlinksldjump"/>
              </a:rPr>
              <a:t>48</a:t>
            </a:r>
            <a:endParaRPr sz="1200">
              <a:latin typeface="Arial"/>
              <a:cs typeface="Arial"/>
            </a:endParaRPr>
          </a:p>
        </p:txBody>
      </p:sp>
      <p:sp>
        <p:nvSpPr>
          <p:cNvPr id="10" name="object 10"/>
          <p:cNvSpPr txBox="1"/>
          <p:nvPr/>
        </p:nvSpPr>
        <p:spPr>
          <a:xfrm>
            <a:off x="3767328" y="9267528"/>
            <a:ext cx="237490" cy="194310"/>
          </a:xfrm>
          <a:prstGeom prst="rect">
            <a:avLst/>
          </a:prstGeom>
        </p:spPr>
        <p:txBody>
          <a:bodyPr wrap="square" lIns="0" tIns="0" rIns="0" bIns="0" rtlCol="0" vert="horz">
            <a:spAutoFit/>
          </a:bodyPr>
          <a:lstStyle/>
          <a:p>
            <a:pPr marL="38100">
              <a:lnSpc>
                <a:spcPts val="1410"/>
              </a:lnSpc>
            </a:pPr>
            <a:r>
              <a:rPr dirty="0" sz="1200">
                <a:latin typeface="Times New Roman"/>
                <a:cs typeface="Times New Roman"/>
              </a:rPr>
              <a:t>7</a:t>
            </a:r>
            <a:endParaRPr sz="1200">
              <a:latin typeface="Times New Roman"/>
              <a:cs typeface="Times New Roman"/>
            </a:endParaRPr>
          </a:p>
        </p:txBody>
      </p:sp>
      <p:sp>
        <p:nvSpPr>
          <p:cNvPr id="7" name="object 7"/>
          <p:cNvSpPr txBox="1"/>
          <p:nvPr/>
        </p:nvSpPr>
        <p:spPr>
          <a:xfrm>
            <a:off x="1587500" y="2098038"/>
            <a:ext cx="382270" cy="779145"/>
          </a:xfrm>
          <a:prstGeom prst="rect">
            <a:avLst/>
          </a:prstGeom>
        </p:spPr>
        <p:txBody>
          <a:bodyPr wrap="square" lIns="0" tIns="81280" rIns="0" bIns="0" rtlCol="0" vert="horz">
            <a:spAutoFit/>
          </a:bodyPr>
          <a:lstStyle/>
          <a:p>
            <a:pPr marL="12700">
              <a:lnSpc>
                <a:spcPct val="100000"/>
              </a:lnSpc>
              <a:spcBef>
                <a:spcPts val="640"/>
              </a:spcBef>
            </a:pPr>
            <a:r>
              <a:rPr dirty="0" sz="1200" spc="-5">
                <a:latin typeface="Arial"/>
                <a:cs typeface="Arial"/>
                <a:hlinkClick r:id="rId4" action="ppaction://hlinksldjump"/>
              </a:rPr>
              <a:t>B</a:t>
            </a:r>
            <a:r>
              <a:rPr dirty="0" sz="1200">
                <a:latin typeface="Arial"/>
                <a:cs typeface="Arial"/>
                <a:hlinkClick r:id="rId4" action="ppaction://hlinksldjump"/>
              </a:rPr>
              <a:t>.</a:t>
            </a:r>
            <a:r>
              <a:rPr dirty="0" sz="1200" spc="-5">
                <a:latin typeface="Arial"/>
                <a:cs typeface="Arial"/>
                <a:hlinkClick r:id="rId4" action="ppaction://hlinksldjump"/>
              </a:rPr>
              <a:t>4</a:t>
            </a:r>
            <a:r>
              <a:rPr dirty="0" sz="1200">
                <a:latin typeface="Arial"/>
                <a:cs typeface="Arial"/>
                <a:hlinkClick r:id="rId4" action="ppaction://hlinksldjump"/>
              </a:rPr>
              <a:t>.5</a:t>
            </a:r>
            <a:endParaRPr sz="1200">
              <a:latin typeface="Arial"/>
              <a:cs typeface="Arial"/>
            </a:endParaRPr>
          </a:p>
          <a:p>
            <a:pPr marL="12700">
              <a:lnSpc>
                <a:spcPct val="100000"/>
              </a:lnSpc>
              <a:spcBef>
                <a:spcPts val="540"/>
              </a:spcBef>
            </a:pPr>
            <a:r>
              <a:rPr dirty="0" sz="1200" spc="-5">
                <a:latin typeface="Arial"/>
                <a:cs typeface="Arial"/>
                <a:hlinkClick r:id="rId4" action="ppaction://hlinksldjump"/>
              </a:rPr>
              <a:t>B</a:t>
            </a:r>
            <a:r>
              <a:rPr dirty="0" sz="1200">
                <a:latin typeface="Arial"/>
                <a:cs typeface="Arial"/>
                <a:hlinkClick r:id="rId4" action="ppaction://hlinksldjump"/>
              </a:rPr>
              <a:t>.</a:t>
            </a:r>
            <a:r>
              <a:rPr dirty="0" sz="1200" spc="-5">
                <a:latin typeface="Arial"/>
                <a:cs typeface="Arial"/>
                <a:hlinkClick r:id="rId4" action="ppaction://hlinksldjump"/>
              </a:rPr>
              <a:t>4</a:t>
            </a:r>
            <a:r>
              <a:rPr dirty="0" sz="1200">
                <a:latin typeface="Arial"/>
                <a:cs typeface="Arial"/>
                <a:hlinkClick r:id="rId4" action="ppaction://hlinksldjump"/>
              </a:rPr>
              <a:t>.6</a:t>
            </a:r>
            <a:endParaRPr sz="1200">
              <a:latin typeface="Arial"/>
              <a:cs typeface="Arial"/>
            </a:endParaRPr>
          </a:p>
          <a:p>
            <a:pPr marL="12700">
              <a:lnSpc>
                <a:spcPct val="100000"/>
              </a:lnSpc>
              <a:spcBef>
                <a:spcPts val="535"/>
              </a:spcBef>
            </a:pPr>
            <a:r>
              <a:rPr dirty="0" sz="1200" spc="-5">
                <a:latin typeface="Arial"/>
                <a:cs typeface="Arial"/>
                <a:hlinkClick r:id="rId4" action="ppaction://hlinksldjump"/>
              </a:rPr>
              <a:t>B</a:t>
            </a:r>
            <a:r>
              <a:rPr dirty="0" sz="1200">
                <a:latin typeface="Arial"/>
                <a:cs typeface="Arial"/>
                <a:hlinkClick r:id="rId4" action="ppaction://hlinksldjump"/>
              </a:rPr>
              <a:t>.</a:t>
            </a:r>
            <a:r>
              <a:rPr dirty="0" sz="1200" spc="-5">
                <a:latin typeface="Arial"/>
                <a:cs typeface="Arial"/>
                <a:hlinkClick r:id="rId4" action="ppaction://hlinksldjump"/>
              </a:rPr>
              <a:t>4</a:t>
            </a:r>
            <a:r>
              <a:rPr dirty="0" sz="1200">
                <a:latin typeface="Arial"/>
                <a:cs typeface="Arial"/>
                <a:hlinkClick r:id="rId4" action="ppaction://hlinksldjump"/>
              </a:rPr>
              <a:t>.7</a:t>
            </a:r>
            <a:endParaRPr sz="1200">
              <a:latin typeface="Arial"/>
              <a:cs typeface="Arial"/>
            </a:endParaRPr>
          </a:p>
        </p:txBody>
      </p:sp>
      <p:sp>
        <p:nvSpPr>
          <p:cNvPr id="8" name="object 8"/>
          <p:cNvSpPr txBox="1"/>
          <p:nvPr/>
        </p:nvSpPr>
        <p:spPr>
          <a:xfrm>
            <a:off x="2044700" y="2098038"/>
            <a:ext cx="4820285" cy="779145"/>
          </a:xfrm>
          <a:prstGeom prst="rect">
            <a:avLst/>
          </a:prstGeom>
        </p:spPr>
        <p:txBody>
          <a:bodyPr wrap="square" lIns="0" tIns="81280" rIns="0" bIns="0" rtlCol="0" vert="horz">
            <a:spAutoFit/>
          </a:bodyPr>
          <a:lstStyle/>
          <a:p>
            <a:pPr marL="12700">
              <a:lnSpc>
                <a:spcPct val="100000"/>
              </a:lnSpc>
              <a:spcBef>
                <a:spcPts val="640"/>
              </a:spcBef>
            </a:pPr>
            <a:r>
              <a:rPr dirty="0" sz="1200" spc="-5">
                <a:latin typeface="Arial"/>
                <a:cs typeface="Arial"/>
                <a:hlinkClick r:id="rId4" action="ppaction://hlinksldjump"/>
              </a:rPr>
              <a:t>Attacker Response </a:t>
            </a:r>
            <a:r>
              <a:rPr dirty="0" sz="1200">
                <a:latin typeface="Arial"/>
                <a:cs typeface="Arial"/>
                <a:hlinkClick r:id="rId4" action="ppaction://hlinksldjump"/>
              </a:rPr>
              <a:t>to </a:t>
            </a:r>
            <a:r>
              <a:rPr dirty="0" sz="1200" spc="-5">
                <a:latin typeface="Arial"/>
                <a:cs typeface="Arial"/>
                <a:hlinkClick r:id="rId4" action="ppaction://hlinksldjump"/>
              </a:rPr>
              <a:t>ZTA </a:t>
            </a:r>
            <a:r>
              <a:rPr dirty="0" sz="1200">
                <a:latin typeface="Arial"/>
                <a:cs typeface="Arial"/>
                <a:hlinkClick r:id="rId4" action="ppaction://hlinksldjump"/>
              </a:rPr>
              <a:t>.................................................................</a:t>
            </a:r>
            <a:r>
              <a:rPr dirty="0" sz="1200" spc="-215">
                <a:latin typeface="Arial"/>
                <a:cs typeface="Arial"/>
                <a:hlinkClick r:id="rId4" action="ppaction://hlinksldjump"/>
              </a:rPr>
              <a:t> </a:t>
            </a:r>
            <a:r>
              <a:rPr dirty="0" sz="1200" spc="-5">
                <a:latin typeface="Arial"/>
                <a:cs typeface="Arial"/>
                <a:hlinkClick r:id="rId4" action="ppaction://hlinksldjump"/>
              </a:rPr>
              <a:t>49</a:t>
            </a:r>
            <a:endParaRPr sz="1200">
              <a:latin typeface="Arial"/>
              <a:cs typeface="Arial"/>
            </a:endParaRPr>
          </a:p>
          <a:p>
            <a:pPr marL="12700" marR="5080">
              <a:lnSpc>
                <a:spcPct val="137100"/>
              </a:lnSpc>
              <a:spcBef>
                <a:spcPts val="5"/>
              </a:spcBef>
            </a:pPr>
            <a:r>
              <a:rPr dirty="0" sz="1200" spc="-5">
                <a:latin typeface="Arial"/>
                <a:cs typeface="Arial"/>
                <a:hlinkClick r:id="rId4" action="ppaction://hlinksldjump"/>
              </a:rPr>
              <a:t>User Experience in </a:t>
            </a:r>
            <a:r>
              <a:rPr dirty="0" sz="1200">
                <a:latin typeface="Arial"/>
                <a:cs typeface="Arial"/>
                <a:hlinkClick r:id="rId4" action="ppaction://hlinksldjump"/>
              </a:rPr>
              <a:t>a </a:t>
            </a:r>
            <a:r>
              <a:rPr dirty="0" sz="1200" spc="-5">
                <a:latin typeface="Arial"/>
                <a:cs typeface="Arial"/>
                <a:hlinkClick r:id="rId4" action="ppaction://hlinksldjump"/>
              </a:rPr>
              <a:t>ZTA Environment </a:t>
            </a:r>
            <a:r>
              <a:rPr dirty="0" sz="1200">
                <a:latin typeface="Arial"/>
                <a:cs typeface="Arial"/>
                <a:hlinkClick r:id="rId4" action="ppaction://hlinksldjump"/>
              </a:rPr>
              <a:t>............................................. </a:t>
            </a:r>
            <a:r>
              <a:rPr dirty="0" sz="1200" spc="-5">
                <a:latin typeface="Arial"/>
                <a:cs typeface="Arial"/>
                <a:hlinkClick r:id="rId4" action="ppaction://hlinksldjump"/>
              </a:rPr>
              <a:t>49 </a:t>
            </a:r>
            <a:r>
              <a:rPr dirty="0" sz="1200" spc="-5">
                <a:latin typeface="Arial"/>
                <a:cs typeface="Arial"/>
              </a:rPr>
              <a:t> </a:t>
            </a:r>
            <a:r>
              <a:rPr dirty="0" sz="1200" spc="-5">
                <a:latin typeface="Arial"/>
                <a:cs typeface="Arial"/>
                <a:hlinkClick r:id="rId4" action="ppaction://hlinksldjump"/>
              </a:rPr>
              <a:t>Resilience of</a:t>
            </a:r>
            <a:r>
              <a:rPr dirty="0" sz="1200">
                <a:latin typeface="Arial"/>
                <a:cs typeface="Arial"/>
                <a:hlinkClick r:id="rId4" action="ppaction://hlinksldjump"/>
              </a:rPr>
              <a:t> </a:t>
            </a:r>
            <a:r>
              <a:rPr dirty="0" sz="1200" spc="-5">
                <a:latin typeface="Arial"/>
                <a:cs typeface="Arial"/>
                <a:hlinkClick r:id="rId4" action="ppaction://hlinksldjump"/>
              </a:rPr>
              <a:t>ZTA</a:t>
            </a:r>
            <a:r>
              <a:rPr dirty="0" sz="1200">
                <a:latin typeface="Arial"/>
                <a:cs typeface="Arial"/>
                <a:hlinkClick r:id="rId4" action="ppaction://hlinksldjump"/>
              </a:rPr>
              <a:t> to</a:t>
            </a:r>
            <a:r>
              <a:rPr dirty="0" sz="1200" spc="-5">
                <a:latin typeface="Arial"/>
                <a:cs typeface="Arial"/>
                <a:hlinkClick r:id="rId4" action="ppaction://hlinksldjump"/>
              </a:rPr>
              <a:t> Enterprise</a:t>
            </a:r>
            <a:r>
              <a:rPr dirty="0" sz="1200">
                <a:latin typeface="Arial"/>
                <a:cs typeface="Arial"/>
                <a:hlinkClick r:id="rId4" action="ppaction://hlinksldjump"/>
              </a:rPr>
              <a:t> </a:t>
            </a:r>
            <a:r>
              <a:rPr dirty="0" sz="1200" spc="-5">
                <a:latin typeface="Arial"/>
                <a:cs typeface="Arial"/>
                <a:hlinkClick r:id="rId4" action="ppaction://hlinksldjump"/>
              </a:rPr>
              <a:t>and</a:t>
            </a:r>
            <a:r>
              <a:rPr dirty="0" sz="1200">
                <a:latin typeface="Arial"/>
                <a:cs typeface="Arial"/>
                <a:hlinkClick r:id="rId4" action="ppaction://hlinksldjump"/>
              </a:rPr>
              <a:t> </a:t>
            </a:r>
            <a:r>
              <a:rPr dirty="0" sz="1200" spc="-5">
                <a:latin typeface="Arial"/>
                <a:cs typeface="Arial"/>
                <a:hlinkClick r:id="rId4" action="ppaction://hlinksldjump"/>
              </a:rPr>
              <a:t>Network</a:t>
            </a:r>
            <a:r>
              <a:rPr dirty="0" sz="1200">
                <a:latin typeface="Arial"/>
                <a:cs typeface="Arial"/>
                <a:hlinkClick r:id="rId4" action="ppaction://hlinksldjump"/>
              </a:rPr>
              <a:t> </a:t>
            </a:r>
            <a:r>
              <a:rPr dirty="0" sz="1200" spc="-5">
                <a:latin typeface="Arial"/>
                <a:cs typeface="Arial"/>
                <a:hlinkClick r:id="rId4" action="ppaction://hlinksldjump"/>
              </a:rPr>
              <a:t>Disruption</a:t>
            </a:r>
            <a:r>
              <a:rPr dirty="0" sz="1200" spc="-240">
                <a:latin typeface="Arial"/>
                <a:cs typeface="Arial"/>
                <a:hlinkClick r:id="rId4" action="ppaction://hlinksldjump"/>
              </a:rPr>
              <a:t> </a:t>
            </a:r>
            <a:r>
              <a:rPr dirty="0" sz="1200">
                <a:latin typeface="Arial"/>
                <a:cs typeface="Arial"/>
                <a:hlinkClick r:id="rId4" action="ppaction://hlinksldjump"/>
              </a:rPr>
              <a:t>....................</a:t>
            </a:r>
            <a:r>
              <a:rPr dirty="0" sz="1200" spc="-130">
                <a:latin typeface="Arial"/>
                <a:cs typeface="Arial"/>
                <a:hlinkClick r:id="rId4" action="ppaction://hlinksldjump"/>
              </a:rPr>
              <a:t> </a:t>
            </a:r>
            <a:r>
              <a:rPr dirty="0" sz="1200" spc="-5">
                <a:latin typeface="Arial"/>
                <a:cs typeface="Arial"/>
                <a:hlinkClick r:id="rId4" action="ppaction://hlinksldjump"/>
              </a:rPr>
              <a:t>49</a:t>
            </a:r>
            <a:endParaRPr sz="1200">
              <a:latin typeface="Arial"/>
              <a:cs typeface="Arial"/>
            </a:endParaRPr>
          </a:p>
        </p:txBody>
      </p:sp>
      <p:sp>
        <p:nvSpPr>
          <p:cNvPr id="9" name="object 9"/>
          <p:cNvSpPr txBox="1"/>
          <p:nvPr/>
        </p:nvSpPr>
        <p:spPr>
          <a:xfrm>
            <a:off x="901700" y="2920238"/>
            <a:ext cx="5969000" cy="4711700"/>
          </a:xfrm>
          <a:prstGeom prst="rect">
            <a:avLst/>
          </a:prstGeom>
        </p:spPr>
        <p:txBody>
          <a:bodyPr wrap="square" lIns="0" tIns="12700" rIns="0" bIns="0" rtlCol="0" vert="horz">
            <a:spAutoFit/>
          </a:bodyPr>
          <a:lstStyle/>
          <a:p>
            <a:pPr marL="360045">
              <a:lnSpc>
                <a:spcPct val="100000"/>
              </a:lnSpc>
              <a:spcBef>
                <a:spcPts val="100"/>
              </a:spcBef>
            </a:pPr>
            <a:r>
              <a:rPr dirty="0" sz="1200" spc="-5">
                <a:latin typeface="Arial"/>
                <a:cs typeface="Arial"/>
                <a:hlinkClick r:id="rId5" action="ppaction://hlinksldjump"/>
              </a:rPr>
              <a:t>B.5 References </a:t>
            </a:r>
            <a:r>
              <a:rPr dirty="0" sz="1200">
                <a:latin typeface="Arial"/>
                <a:cs typeface="Arial"/>
                <a:hlinkClick r:id="rId5" action="ppaction://hlinksldjump"/>
              </a:rPr>
              <a:t>...................................................................................................</a:t>
            </a:r>
            <a:r>
              <a:rPr dirty="0" sz="1200" spc="-175">
                <a:latin typeface="Arial"/>
                <a:cs typeface="Arial"/>
                <a:hlinkClick r:id="rId5" action="ppaction://hlinksldjump"/>
              </a:rPr>
              <a:t> </a:t>
            </a:r>
            <a:r>
              <a:rPr dirty="0" sz="1200" spc="-5">
                <a:latin typeface="Arial"/>
                <a:cs typeface="Arial"/>
                <a:hlinkClick r:id="rId5" action="ppaction://hlinksldjump"/>
              </a:rPr>
              <a:t>50</a:t>
            </a:r>
            <a:endParaRPr sz="1200">
              <a:latin typeface="Arial"/>
              <a:cs typeface="Arial"/>
            </a:endParaRPr>
          </a:p>
          <a:p>
            <a:pPr>
              <a:lnSpc>
                <a:spcPct val="100000"/>
              </a:lnSpc>
            </a:pPr>
            <a:endParaRPr sz="1300">
              <a:latin typeface="Arial"/>
              <a:cs typeface="Arial"/>
            </a:endParaRPr>
          </a:p>
          <a:p>
            <a:pPr algn="ctr">
              <a:lnSpc>
                <a:spcPct val="100000"/>
              </a:lnSpc>
              <a:spcBef>
                <a:spcPts val="1025"/>
              </a:spcBef>
            </a:pPr>
            <a:r>
              <a:rPr dirty="0" sz="1200" spc="-5" b="1">
                <a:latin typeface="Arial"/>
                <a:cs typeface="Arial"/>
              </a:rPr>
              <a:t>List of Figures</a:t>
            </a:r>
            <a:endParaRPr sz="1200">
              <a:latin typeface="Arial"/>
              <a:cs typeface="Arial"/>
            </a:endParaRPr>
          </a:p>
          <a:p>
            <a:pPr algn="ctr" marL="12700" marR="10795">
              <a:lnSpc>
                <a:spcPct val="137500"/>
              </a:lnSpc>
              <a:spcBef>
                <a:spcPts val="600"/>
              </a:spcBef>
            </a:pPr>
            <a:r>
              <a:rPr dirty="0" sz="1200" spc="-5">
                <a:latin typeface="Arial"/>
                <a:cs typeface="Arial"/>
                <a:hlinkClick r:id="rId6" action="ppaction://hlinksldjump"/>
              </a:rPr>
              <a:t>Figure</a:t>
            </a:r>
            <a:r>
              <a:rPr dirty="0" sz="1200" spc="-10">
                <a:latin typeface="Arial"/>
                <a:cs typeface="Arial"/>
                <a:hlinkClick r:id="rId6" action="ppaction://hlinksldjump"/>
              </a:rPr>
              <a:t> </a:t>
            </a:r>
            <a:r>
              <a:rPr dirty="0" sz="1200" spc="-5">
                <a:latin typeface="Arial"/>
                <a:cs typeface="Arial"/>
                <a:hlinkClick r:id="rId6" action="ppaction://hlinksldjump"/>
              </a:rPr>
              <a:t>1:</a:t>
            </a:r>
            <a:r>
              <a:rPr dirty="0" sz="1200" spc="-10">
                <a:latin typeface="Arial"/>
                <a:cs typeface="Arial"/>
                <a:hlinkClick r:id="rId6" action="ppaction://hlinksldjump"/>
              </a:rPr>
              <a:t> </a:t>
            </a:r>
            <a:r>
              <a:rPr dirty="0" sz="1200" spc="-5">
                <a:latin typeface="Arial"/>
                <a:cs typeface="Arial"/>
                <a:hlinkClick r:id="rId6" action="ppaction://hlinksldjump"/>
              </a:rPr>
              <a:t>Zero</a:t>
            </a:r>
            <a:r>
              <a:rPr dirty="0" sz="1200" spc="-10">
                <a:latin typeface="Arial"/>
                <a:cs typeface="Arial"/>
                <a:hlinkClick r:id="rId6" action="ppaction://hlinksldjump"/>
              </a:rPr>
              <a:t> </a:t>
            </a:r>
            <a:r>
              <a:rPr dirty="0" sz="1200" spc="-5">
                <a:latin typeface="Arial"/>
                <a:cs typeface="Arial"/>
                <a:hlinkClick r:id="rId6" action="ppaction://hlinksldjump"/>
              </a:rPr>
              <a:t>Trust Access</a:t>
            </a:r>
            <a:r>
              <a:rPr dirty="0" sz="1200" spc="-165">
                <a:latin typeface="Arial"/>
                <a:cs typeface="Arial"/>
                <a:hlinkClick r:id="rId6" action="ppaction://hlinksldjump"/>
              </a:rPr>
              <a:t> </a:t>
            </a:r>
            <a:r>
              <a:rPr dirty="0" sz="1200">
                <a:latin typeface="Arial"/>
                <a:cs typeface="Arial"/>
                <a:hlinkClick r:id="rId6" action="ppaction://hlinksldjump"/>
              </a:rPr>
              <a:t>............................................................................................</a:t>
            </a:r>
            <a:r>
              <a:rPr dirty="0" sz="1200" spc="-145">
                <a:latin typeface="Arial"/>
                <a:cs typeface="Arial"/>
                <a:hlinkClick r:id="rId6" action="ppaction://hlinksldjump"/>
              </a:rPr>
              <a:t> </a:t>
            </a:r>
            <a:r>
              <a:rPr dirty="0" sz="1200">
                <a:latin typeface="Arial"/>
                <a:cs typeface="Arial"/>
                <a:hlinkClick r:id="rId6" action="ppaction://hlinksldjump"/>
              </a:rPr>
              <a:t>5 </a:t>
            </a:r>
            <a:r>
              <a:rPr dirty="0" sz="1200">
                <a:latin typeface="Arial"/>
                <a:cs typeface="Arial"/>
              </a:rPr>
              <a:t> </a:t>
            </a:r>
            <a:r>
              <a:rPr dirty="0" sz="1200" spc="-5">
                <a:latin typeface="Arial"/>
                <a:cs typeface="Arial"/>
                <a:hlinkClick r:id="rId7" action="ppaction://hlinksldjump"/>
              </a:rPr>
              <a:t>Figure 2: Core Zero Trust Logical Components </a:t>
            </a:r>
            <a:r>
              <a:rPr dirty="0" sz="1200">
                <a:latin typeface="Arial"/>
                <a:cs typeface="Arial"/>
                <a:hlinkClick r:id="rId7" action="ppaction://hlinksldjump"/>
              </a:rPr>
              <a:t>..............................................................</a:t>
            </a:r>
            <a:r>
              <a:rPr dirty="0" sz="1200" spc="-210">
                <a:latin typeface="Arial"/>
                <a:cs typeface="Arial"/>
                <a:hlinkClick r:id="rId7" action="ppaction://hlinksldjump"/>
              </a:rPr>
              <a:t> </a:t>
            </a:r>
            <a:r>
              <a:rPr dirty="0" sz="1200">
                <a:latin typeface="Arial"/>
                <a:cs typeface="Arial"/>
                <a:hlinkClick r:id="rId7" action="ppaction://hlinksldjump"/>
              </a:rPr>
              <a:t>9</a:t>
            </a:r>
            <a:endParaRPr sz="1200">
              <a:latin typeface="Arial"/>
              <a:cs typeface="Arial"/>
            </a:endParaRPr>
          </a:p>
          <a:p>
            <a:pPr marL="12700">
              <a:lnSpc>
                <a:spcPct val="100000"/>
              </a:lnSpc>
              <a:spcBef>
                <a:spcPts val="540"/>
              </a:spcBef>
            </a:pPr>
            <a:r>
              <a:rPr dirty="0" sz="1200" spc="-5">
                <a:latin typeface="Arial"/>
                <a:cs typeface="Arial"/>
                <a:hlinkClick r:id="rId8" action="ppaction://hlinksldjump"/>
              </a:rPr>
              <a:t>Figure</a:t>
            </a:r>
            <a:r>
              <a:rPr dirty="0" sz="1200" spc="-10">
                <a:latin typeface="Arial"/>
                <a:cs typeface="Arial"/>
                <a:hlinkClick r:id="rId8" action="ppaction://hlinksldjump"/>
              </a:rPr>
              <a:t> </a:t>
            </a:r>
            <a:r>
              <a:rPr dirty="0" sz="1200" spc="-5">
                <a:latin typeface="Arial"/>
                <a:cs typeface="Arial"/>
                <a:hlinkClick r:id="rId8" action="ppaction://hlinksldjump"/>
              </a:rPr>
              <a:t>3: Device</a:t>
            </a:r>
            <a:r>
              <a:rPr dirty="0" sz="1200" spc="-10">
                <a:latin typeface="Arial"/>
                <a:cs typeface="Arial"/>
                <a:hlinkClick r:id="rId8" action="ppaction://hlinksldjump"/>
              </a:rPr>
              <a:t> </a:t>
            </a:r>
            <a:r>
              <a:rPr dirty="0" sz="1200" spc="-5">
                <a:latin typeface="Arial"/>
                <a:cs typeface="Arial"/>
                <a:hlinkClick r:id="rId8" action="ppaction://hlinksldjump"/>
              </a:rPr>
              <a:t>Agent/Gateway Model</a:t>
            </a:r>
            <a:r>
              <a:rPr dirty="0" sz="1200" spc="-195">
                <a:latin typeface="Arial"/>
                <a:cs typeface="Arial"/>
                <a:hlinkClick r:id="rId8" action="ppaction://hlinksldjump"/>
              </a:rPr>
              <a:t> </a:t>
            </a:r>
            <a:r>
              <a:rPr dirty="0" sz="1200">
                <a:latin typeface="Arial"/>
                <a:cs typeface="Arial"/>
                <a:hlinkClick r:id="rId8" action="ppaction://hlinksldjump"/>
              </a:rPr>
              <a:t>........................................................................</a:t>
            </a:r>
            <a:r>
              <a:rPr dirty="0" sz="1200" spc="-130">
                <a:latin typeface="Arial"/>
                <a:cs typeface="Arial"/>
                <a:hlinkClick r:id="rId8" action="ppaction://hlinksldjump"/>
              </a:rPr>
              <a:t> </a:t>
            </a:r>
            <a:r>
              <a:rPr dirty="0" sz="1200" spc="-5">
                <a:latin typeface="Arial"/>
                <a:cs typeface="Arial"/>
                <a:hlinkClick r:id="rId8" action="ppaction://hlinksldjump"/>
              </a:rPr>
              <a:t>14</a:t>
            </a:r>
            <a:endParaRPr sz="1200">
              <a:latin typeface="Arial"/>
              <a:cs typeface="Arial"/>
            </a:endParaRPr>
          </a:p>
          <a:p>
            <a:pPr marL="12700">
              <a:lnSpc>
                <a:spcPct val="100000"/>
              </a:lnSpc>
              <a:spcBef>
                <a:spcPts val="540"/>
              </a:spcBef>
            </a:pPr>
            <a:r>
              <a:rPr dirty="0" sz="1200" spc="-5">
                <a:latin typeface="Arial"/>
                <a:cs typeface="Arial"/>
                <a:hlinkClick r:id="rId9" action="ppaction://hlinksldjump"/>
              </a:rPr>
              <a:t>Figure 4: Enclave Gateway Model </a:t>
            </a:r>
            <a:r>
              <a:rPr dirty="0" sz="1200">
                <a:latin typeface="Arial"/>
                <a:cs typeface="Arial"/>
                <a:hlinkClick r:id="rId9" action="ppaction://hlinksldjump"/>
              </a:rPr>
              <a:t>................................................................................</a:t>
            </a:r>
            <a:r>
              <a:rPr dirty="0" sz="1200" spc="-160">
                <a:latin typeface="Arial"/>
                <a:cs typeface="Arial"/>
                <a:hlinkClick r:id="rId9" action="ppaction://hlinksldjump"/>
              </a:rPr>
              <a:t> </a:t>
            </a:r>
            <a:r>
              <a:rPr dirty="0" sz="1200" spc="-5">
                <a:latin typeface="Arial"/>
                <a:cs typeface="Arial"/>
                <a:hlinkClick r:id="rId9" action="ppaction://hlinksldjump"/>
              </a:rPr>
              <a:t>15</a:t>
            </a:r>
            <a:endParaRPr sz="1200">
              <a:latin typeface="Arial"/>
              <a:cs typeface="Arial"/>
            </a:endParaRPr>
          </a:p>
          <a:p>
            <a:pPr marL="12700">
              <a:lnSpc>
                <a:spcPct val="100000"/>
              </a:lnSpc>
              <a:spcBef>
                <a:spcPts val="540"/>
              </a:spcBef>
            </a:pPr>
            <a:r>
              <a:rPr dirty="0" sz="1200" spc="-5">
                <a:latin typeface="Arial"/>
                <a:cs typeface="Arial"/>
                <a:hlinkClick r:id="rId10" action="ppaction://hlinksldjump"/>
              </a:rPr>
              <a:t>Figure 5: Resource Portal </a:t>
            </a:r>
            <a:r>
              <a:rPr dirty="0" sz="1200">
                <a:latin typeface="Arial"/>
                <a:cs typeface="Arial"/>
                <a:hlinkClick r:id="rId10" action="ppaction://hlinksldjump"/>
              </a:rPr>
              <a:t>Model...................................................................................</a:t>
            </a:r>
            <a:r>
              <a:rPr dirty="0" sz="1200" spc="-125">
                <a:latin typeface="Arial"/>
                <a:cs typeface="Arial"/>
                <a:hlinkClick r:id="rId10" action="ppaction://hlinksldjump"/>
              </a:rPr>
              <a:t> </a:t>
            </a:r>
            <a:r>
              <a:rPr dirty="0" sz="1200" spc="-5">
                <a:latin typeface="Arial"/>
                <a:cs typeface="Arial"/>
                <a:hlinkClick r:id="rId10" action="ppaction://hlinksldjump"/>
              </a:rPr>
              <a:t>16</a:t>
            </a:r>
            <a:endParaRPr sz="1200">
              <a:latin typeface="Arial"/>
              <a:cs typeface="Arial"/>
            </a:endParaRPr>
          </a:p>
          <a:p>
            <a:pPr marL="12700">
              <a:lnSpc>
                <a:spcPct val="100000"/>
              </a:lnSpc>
              <a:spcBef>
                <a:spcPts val="540"/>
              </a:spcBef>
            </a:pPr>
            <a:r>
              <a:rPr dirty="0" sz="1200" spc="-5">
                <a:latin typeface="Arial"/>
                <a:cs typeface="Arial"/>
                <a:hlinkClick r:id="rId11" action="ppaction://hlinksldjump"/>
              </a:rPr>
              <a:t>Figure 6: Application </a:t>
            </a:r>
            <a:r>
              <a:rPr dirty="0" sz="1200">
                <a:latin typeface="Arial"/>
                <a:cs typeface="Arial"/>
                <a:hlinkClick r:id="rId11" action="ppaction://hlinksldjump"/>
              </a:rPr>
              <a:t>Sandboxes...................................................................................</a:t>
            </a:r>
            <a:r>
              <a:rPr dirty="0" sz="1200" spc="-155">
                <a:latin typeface="Arial"/>
                <a:cs typeface="Arial"/>
                <a:hlinkClick r:id="rId11" action="ppaction://hlinksldjump"/>
              </a:rPr>
              <a:t> </a:t>
            </a:r>
            <a:r>
              <a:rPr dirty="0" sz="1200" spc="-5">
                <a:latin typeface="Arial"/>
                <a:cs typeface="Arial"/>
                <a:hlinkClick r:id="rId11" action="ppaction://hlinksldjump"/>
              </a:rPr>
              <a:t>17</a:t>
            </a:r>
            <a:endParaRPr sz="1200">
              <a:latin typeface="Arial"/>
              <a:cs typeface="Arial"/>
            </a:endParaRPr>
          </a:p>
          <a:p>
            <a:pPr marL="12700">
              <a:lnSpc>
                <a:spcPct val="100000"/>
              </a:lnSpc>
              <a:spcBef>
                <a:spcPts val="540"/>
              </a:spcBef>
            </a:pPr>
            <a:r>
              <a:rPr dirty="0" sz="1200" spc="-5">
                <a:latin typeface="Arial"/>
                <a:cs typeface="Arial"/>
                <a:hlinkClick r:id="rId12" action="ppaction://hlinksldjump"/>
              </a:rPr>
              <a:t>Figure</a:t>
            </a:r>
            <a:r>
              <a:rPr dirty="0" sz="1200" spc="-15">
                <a:latin typeface="Arial"/>
                <a:cs typeface="Arial"/>
                <a:hlinkClick r:id="rId12" action="ppaction://hlinksldjump"/>
              </a:rPr>
              <a:t> </a:t>
            </a:r>
            <a:r>
              <a:rPr dirty="0" sz="1200" spc="-5">
                <a:latin typeface="Arial"/>
                <a:cs typeface="Arial"/>
                <a:hlinkClick r:id="rId12" action="ppaction://hlinksldjump"/>
              </a:rPr>
              <a:t>7:</a:t>
            </a:r>
            <a:r>
              <a:rPr dirty="0" sz="1200" spc="-10">
                <a:latin typeface="Arial"/>
                <a:cs typeface="Arial"/>
                <a:hlinkClick r:id="rId12" action="ppaction://hlinksldjump"/>
              </a:rPr>
              <a:t> </a:t>
            </a:r>
            <a:r>
              <a:rPr dirty="0" sz="1200" spc="-5">
                <a:latin typeface="Arial"/>
                <a:cs typeface="Arial"/>
                <a:hlinkClick r:id="rId12" action="ppaction://hlinksldjump"/>
              </a:rPr>
              <a:t>Trust Algorithm</a:t>
            </a:r>
            <a:r>
              <a:rPr dirty="0" sz="1200" spc="-10">
                <a:latin typeface="Arial"/>
                <a:cs typeface="Arial"/>
                <a:hlinkClick r:id="rId12" action="ppaction://hlinksldjump"/>
              </a:rPr>
              <a:t> </a:t>
            </a:r>
            <a:r>
              <a:rPr dirty="0" sz="1200" spc="-5">
                <a:latin typeface="Arial"/>
                <a:cs typeface="Arial"/>
                <a:hlinkClick r:id="rId12" action="ppaction://hlinksldjump"/>
              </a:rPr>
              <a:t>Input</a:t>
            </a:r>
            <a:r>
              <a:rPr dirty="0" sz="1200" spc="-225">
                <a:latin typeface="Arial"/>
                <a:cs typeface="Arial"/>
                <a:hlinkClick r:id="rId12" action="ppaction://hlinksldjump"/>
              </a:rPr>
              <a:t> </a:t>
            </a:r>
            <a:r>
              <a:rPr dirty="0" sz="1200">
                <a:latin typeface="Arial"/>
                <a:cs typeface="Arial"/>
                <a:hlinkClick r:id="rId12" action="ppaction://hlinksldjump"/>
              </a:rPr>
              <a:t>......................................................................................</a:t>
            </a:r>
            <a:r>
              <a:rPr dirty="0" sz="1200" spc="-135">
                <a:latin typeface="Arial"/>
                <a:cs typeface="Arial"/>
                <a:hlinkClick r:id="rId12" action="ppaction://hlinksldjump"/>
              </a:rPr>
              <a:t> </a:t>
            </a:r>
            <a:r>
              <a:rPr dirty="0" sz="1200" spc="-5">
                <a:latin typeface="Arial"/>
                <a:cs typeface="Arial"/>
                <a:hlinkClick r:id="rId12" action="ppaction://hlinksldjump"/>
              </a:rPr>
              <a:t>18</a:t>
            </a:r>
            <a:endParaRPr sz="1200">
              <a:latin typeface="Arial"/>
              <a:cs typeface="Arial"/>
            </a:endParaRPr>
          </a:p>
          <a:p>
            <a:pPr marL="12700">
              <a:lnSpc>
                <a:spcPct val="100000"/>
              </a:lnSpc>
              <a:spcBef>
                <a:spcPts val="540"/>
              </a:spcBef>
            </a:pPr>
            <a:r>
              <a:rPr dirty="0" sz="1200" spc="-5">
                <a:latin typeface="Arial"/>
                <a:cs typeface="Arial"/>
                <a:hlinkClick r:id="rId13" action="ppaction://hlinksldjump"/>
              </a:rPr>
              <a:t>Figure 8: Enterprise with Remote Employees </a:t>
            </a:r>
            <a:r>
              <a:rPr dirty="0" sz="1200">
                <a:latin typeface="Arial"/>
                <a:cs typeface="Arial"/>
                <a:hlinkClick r:id="rId13" action="ppaction://hlinksldjump"/>
              </a:rPr>
              <a:t>...............................................................</a:t>
            </a:r>
            <a:r>
              <a:rPr dirty="0" sz="1200" spc="-210">
                <a:latin typeface="Arial"/>
                <a:cs typeface="Arial"/>
                <a:hlinkClick r:id="rId13" action="ppaction://hlinksldjump"/>
              </a:rPr>
              <a:t> </a:t>
            </a:r>
            <a:r>
              <a:rPr dirty="0" sz="1200" spc="-5">
                <a:latin typeface="Arial"/>
                <a:cs typeface="Arial"/>
                <a:hlinkClick r:id="rId13" action="ppaction://hlinksldjump"/>
              </a:rPr>
              <a:t>24</a:t>
            </a:r>
            <a:endParaRPr sz="1200">
              <a:latin typeface="Arial"/>
              <a:cs typeface="Arial"/>
            </a:endParaRPr>
          </a:p>
          <a:p>
            <a:pPr marL="12700">
              <a:lnSpc>
                <a:spcPct val="100000"/>
              </a:lnSpc>
              <a:spcBef>
                <a:spcPts val="540"/>
              </a:spcBef>
            </a:pPr>
            <a:r>
              <a:rPr dirty="0" sz="1200" spc="-5">
                <a:latin typeface="Arial"/>
                <a:cs typeface="Arial"/>
                <a:hlinkClick r:id="rId13" action="ppaction://hlinksldjump"/>
              </a:rPr>
              <a:t>Figure</a:t>
            </a:r>
            <a:r>
              <a:rPr dirty="0" sz="1200" spc="-15">
                <a:latin typeface="Arial"/>
                <a:cs typeface="Arial"/>
                <a:hlinkClick r:id="rId13" action="ppaction://hlinksldjump"/>
              </a:rPr>
              <a:t> </a:t>
            </a:r>
            <a:r>
              <a:rPr dirty="0" sz="1200" spc="-5">
                <a:latin typeface="Arial"/>
                <a:cs typeface="Arial"/>
                <a:hlinkClick r:id="rId13" action="ppaction://hlinksldjump"/>
              </a:rPr>
              <a:t>9:</a:t>
            </a:r>
            <a:r>
              <a:rPr dirty="0" sz="1200" spc="-10">
                <a:latin typeface="Arial"/>
                <a:cs typeface="Arial"/>
                <a:hlinkClick r:id="rId13" action="ppaction://hlinksldjump"/>
              </a:rPr>
              <a:t> </a:t>
            </a:r>
            <a:r>
              <a:rPr dirty="0" sz="1200" spc="-5">
                <a:latin typeface="Arial"/>
                <a:cs typeface="Arial"/>
                <a:hlinkClick r:id="rId13" action="ppaction://hlinksldjump"/>
              </a:rPr>
              <a:t>Multi-cloud</a:t>
            </a:r>
            <a:r>
              <a:rPr dirty="0" sz="1200" spc="-10">
                <a:latin typeface="Arial"/>
                <a:cs typeface="Arial"/>
                <a:hlinkClick r:id="rId13" action="ppaction://hlinksldjump"/>
              </a:rPr>
              <a:t> </a:t>
            </a:r>
            <a:r>
              <a:rPr dirty="0" sz="1200">
                <a:latin typeface="Arial"/>
                <a:cs typeface="Arial"/>
                <a:hlinkClick r:id="rId13" action="ppaction://hlinksldjump"/>
              </a:rPr>
              <a:t>Use</a:t>
            </a:r>
            <a:r>
              <a:rPr dirty="0" sz="1200" spc="-15">
                <a:latin typeface="Arial"/>
                <a:cs typeface="Arial"/>
                <a:hlinkClick r:id="rId13" action="ppaction://hlinksldjump"/>
              </a:rPr>
              <a:t> </a:t>
            </a:r>
            <a:r>
              <a:rPr dirty="0" sz="1200" spc="-5">
                <a:latin typeface="Arial"/>
                <a:cs typeface="Arial"/>
                <a:hlinkClick r:id="rId13" action="ppaction://hlinksldjump"/>
              </a:rPr>
              <a:t>Case</a:t>
            </a:r>
            <a:r>
              <a:rPr dirty="0" sz="1200" spc="-150">
                <a:latin typeface="Arial"/>
                <a:cs typeface="Arial"/>
                <a:hlinkClick r:id="rId13" action="ppaction://hlinksldjump"/>
              </a:rPr>
              <a:t> </a:t>
            </a:r>
            <a:r>
              <a:rPr dirty="0" sz="1200">
                <a:latin typeface="Arial"/>
                <a:cs typeface="Arial"/>
                <a:hlinkClick r:id="rId13" action="ppaction://hlinksldjump"/>
              </a:rPr>
              <a:t>.....................................................................................</a:t>
            </a:r>
            <a:r>
              <a:rPr dirty="0" sz="1200" spc="-135">
                <a:latin typeface="Arial"/>
                <a:cs typeface="Arial"/>
                <a:hlinkClick r:id="rId13" action="ppaction://hlinksldjump"/>
              </a:rPr>
              <a:t> </a:t>
            </a:r>
            <a:r>
              <a:rPr dirty="0" sz="1200" spc="-5">
                <a:latin typeface="Arial"/>
                <a:cs typeface="Arial"/>
                <a:hlinkClick r:id="rId13" action="ppaction://hlinksldjump"/>
              </a:rPr>
              <a:t>24</a:t>
            </a:r>
            <a:endParaRPr sz="1200">
              <a:latin typeface="Arial"/>
              <a:cs typeface="Arial"/>
            </a:endParaRPr>
          </a:p>
          <a:p>
            <a:pPr marL="12700">
              <a:lnSpc>
                <a:spcPct val="100000"/>
              </a:lnSpc>
              <a:spcBef>
                <a:spcPts val="540"/>
              </a:spcBef>
            </a:pPr>
            <a:r>
              <a:rPr dirty="0" sz="1200" spc="-5">
                <a:latin typeface="Arial"/>
                <a:cs typeface="Arial"/>
                <a:hlinkClick r:id="rId14" action="ppaction://hlinksldjump"/>
              </a:rPr>
              <a:t>Figure 10:</a:t>
            </a:r>
            <a:r>
              <a:rPr dirty="0" sz="1200">
                <a:latin typeface="Arial"/>
                <a:cs typeface="Arial"/>
                <a:hlinkClick r:id="rId14" action="ppaction://hlinksldjump"/>
              </a:rPr>
              <a:t> </a:t>
            </a:r>
            <a:r>
              <a:rPr dirty="0" sz="1200" spc="-5">
                <a:latin typeface="Arial"/>
                <a:cs typeface="Arial"/>
                <a:hlinkClick r:id="rId14" action="ppaction://hlinksldjump"/>
              </a:rPr>
              <a:t>Enterprise with Nonemployee</a:t>
            </a:r>
            <a:r>
              <a:rPr dirty="0" sz="1200">
                <a:latin typeface="Arial"/>
                <a:cs typeface="Arial"/>
                <a:hlinkClick r:id="rId14" action="ppaction://hlinksldjump"/>
              </a:rPr>
              <a:t> </a:t>
            </a:r>
            <a:r>
              <a:rPr dirty="0" sz="1200" spc="-5">
                <a:latin typeface="Arial"/>
                <a:cs typeface="Arial"/>
                <a:hlinkClick r:id="rId14" action="ppaction://hlinksldjump"/>
              </a:rPr>
              <a:t>Access</a:t>
            </a:r>
            <a:r>
              <a:rPr dirty="0" sz="1200" spc="-215">
                <a:latin typeface="Arial"/>
                <a:cs typeface="Arial"/>
                <a:hlinkClick r:id="rId14" action="ppaction://hlinksldjump"/>
              </a:rPr>
              <a:t> </a:t>
            </a:r>
            <a:r>
              <a:rPr dirty="0" sz="1200">
                <a:latin typeface="Arial"/>
                <a:cs typeface="Arial"/>
                <a:hlinkClick r:id="rId14" action="ppaction://hlinksldjump"/>
              </a:rPr>
              <a:t>..........................................................</a:t>
            </a:r>
            <a:r>
              <a:rPr dirty="0" sz="1200" spc="-130">
                <a:latin typeface="Arial"/>
                <a:cs typeface="Arial"/>
                <a:hlinkClick r:id="rId14" action="ppaction://hlinksldjump"/>
              </a:rPr>
              <a:t> </a:t>
            </a:r>
            <a:r>
              <a:rPr dirty="0" sz="1200" spc="-5">
                <a:latin typeface="Arial"/>
                <a:cs typeface="Arial"/>
                <a:hlinkClick r:id="rId14" action="ppaction://hlinksldjump"/>
              </a:rPr>
              <a:t>25</a:t>
            </a:r>
            <a:endParaRPr sz="1200">
              <a:latin typeface="Arial"/>
              <a:cs typeface="Arial"/>
            </a:endParaRPr>
          </a:p>
          <a:p>
            <a:pPr marL="12700">
              <a:lnSpc>
                <a:spcPct val="100000"/>
              </a:lnSpc>
              <a:spcBef>
                <a:spcPts val="540"/>
              </a:spcBef>
            </a:pPr>
            <a:r>
              <a:rPr dirty="0" sz="1200" spc="-5">
                <a:latin typeface="Arial"/>
                <a:cs typeface="Arial"/>
                <a:hlinkClick r:id="rId15" action="ppaction://hlinksldjump"/>
              </a:rPr>
              <a:t>Figure 11: Cross-Enterprise Collaboration </a:t>
            </a:r>
            <a:r>
              <a:rPr dirty="0" sz="1200">
                <a:latin typeface="Arial"/>
                <a:cs typeface="Arial"/>
                <a:hlinkClick r:id="rId15" action="ppaction://hlinksldjump"/>
              </a:rPr>
              <a:t>....................................................................</a:t>
            </a:r>
            <a:r>
              <a:rPr dirty="0" sz="1200" spc="-235">
                <a:latin typeface="Arial"/>
                <a:cs typeface="Arial"/>
                <a:hlinkClick r:id="rId15" action="ppaction://hlinksldjump"/>
              </a:rPr>
              <a:t> </a:t>
            </a:r>
            <a:r>
              <a:rPr dirty="0" sz="1200" spc="-5">
                <a:latin typeface="Arial"/>
                <a:cs typeface="Arial"/>
                <a:hlinkClick r:id="rId15" action="ppaction://hlinksldjump"/>
              </a:rPr>
              <a:t>26</a:t>
            </a:r>
            <a:endParaRPr sz="1200">
              <a:latin typeface="Arial"/>
              <a:cs typeface="Arial"/>
            </a:endParaRPr>
          </a:p>
          <a:p>
            <a:pPr marL="12700">
              <a:lnSpc>
                <a:spcPct val="100000"/>
              </a:lnSpc>
              <a:spcBef>
                <a:spcPts val="540"/>
              </a:spcBef>
            </a:pPr>
            <a:r>
              <a:rPr dirty="0" sz="1200" spc="-5">
                <a:latin typeface="Arial"/>
                <a:cs typeface="Arial"/>
                <a:hlinkClick r:id="rId16" action="ppaction://hlinksldjump"/>
              </a:rPr>
              <a:t>Figure 12: ZTA Deployment Cycle </a:t>
            </a:r>
            <a:r>
              <a:rPr dirty="0" sz="1200">
                <a:latin typeface="Arial"/>
                <a:cs typeface="Arial"/>
                <a:hlinkClick r:id="rId16" action="ppaction://hlinksldjump"/>
              </a:rPr>
              <a:t>................................................................................</a:t>
            </a:r>
            <a:r>
              <a:rPr dirty="0" sz="1200" spc="-220">
                <a:latin typeface="Arial"/>
                <a:cs typeface="Arial"/>
                <a:hlinkClick r:id="rId16" action="ppaction://hlinksldjump"/>
              </a:rPr>
              <a:t> </a:t>
            </a:r>
            <a:r>
              <a:rPr dirty="0" sz="1200" spc="-5">
                <a:latin typeface="Arial"/>
                <a:cs typeface="Arial"/>
                <a:hlinkClick r:id="rId16" action="ppaction://hlinksldjump"/>
              </a:rPr>
              <a:t>37</a:t>
            </a:r>
            <a:endParaRPr sz="1200">
              <a:latin typeface="Arial"/>
              <a:cs typeface="Arial"/>
            </a:endParaRPr>
          </a:p>
          <a:p>
            <a:pPr>
              <a:lnSpc>
                <a:spcPct val="100000"/>
              </a:lnSpc>
            </a:pPr>
            <a:endParaRPr sz="1300">
              <a:latin typeface="Arial"/>
              <a:cs typeface="Arial"/>
            </a:endParaRPr>
          </a:p>
          <a:p>
            <a:pPr>
              <a:lnSpc>
                <a:spcPct val="100000"/>
              </a:lnSpc>
              <a:spcBef>
                <a:spcPts val="15"/>
              </a:spcBef>
            </a:pPr>
            <a:endParaRPr sz="1400">
              <a:latin typeface="Arial"/>
              <a:cs typeface="Arial"/>
            </a:endParaRPr>
          </a:p>
          <a:p>
            <a:pPr algn="ctr">
              <a:lnSpc>
                <a:spcPct val="100000"/>
              </a:lnSpc>
            </a:pPr>
            <a:r>
              <a:rPr dirty="0" sz="1200" spc="-5" b="1">
                <a:latin typeface="Arial"/>
                <a:cs typeface="Arial"/>
              </a:rPr>
              <a:t>List of Tables</a:t>
            </a:r>
            <a:endParaRPr sz="1200">
              <a:latin typeface="Arial"/>
              <a:cs typeface="Arial"/>
            </a:endParaRPr>
          </a:p>
          <a:p>
            <a:pPr marL="12700">
              <a:lnSpc>
                <a:spcPct val="100000"/>
              </a:lnSpc>
              <a:spcBef>
                <a:spcPts val="1140"/>
              </a:spcBef>
            </a:pPr>
            <a:r>
              <a:rPr dirty="0" sz="1200" spc="-5">
                <a:latin typeface="Arial"/>
                <a:cs typeface="Arial"/>
                <a:hlinkClick r:id="rId17" action="ppaction://hlinksldjump"/>
              </a:rPr>
              <a:t>Table B-1: Summary of Identified Deployment Gaps </a:t>
            </a:r>
            <a:r>
              <a:rPr dirty="0" sz="1200">
                <a:latin typeface="Arial"/>
                <a:cs typeface="Arial"/>
                <a:hlinkClick r:id="rId17" action="ppaction://hlinksldjump"/>
              </a:rPr>
              <a:t>....................................................</a:t>
            </a:r>
            <a:r>
              <a:rPr dirty="0" sz="1200" spc="-175">
                <a:latin typeface="Arial"/>
                <a:cs typeface="Arial"/>
                <a:hlinkClick r:id="rId17" action="ppaction://hlinksldjump"/>
              </a:rPr>
              <a:t> </a:t>
            </a:r>
            <a:r>
              <a:rPr dirty="0" sz="1200" spc="-5">
                <a:latin typeface="Arial"/>
                <a:cs typeface="Arial"/>
                <a:hlinkClick r:id="rId17" action="ppaction://hlinksldjump"/>
              </a:rPr>
              <a:t>46</a:t>
            </a:r>
            <a:endParaRPr sz="1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Scott Rose;Oliver Borchert;Stu Mitchell;Sean Connelly</dc:creator>
  <cp:keywords>architecture; cybersecurity; enterprise; network security; zero trust</cp:keywords>
  <dc:subject>Zero trust (ZT) is the term for an evolving set of cybersecurity paradigms that move defenses from static, network-based perimeters to focus on users, assets, and resources. A zero trust architecture (ZTA) uses zero trust principles to plan industrial and enterprise infrastructure and workflows. Zero trust assumes there is no implicit trust granted to assets or user accounts based solely on their physical or network location (i.e., local area networks versus the internet) or based on asset ownership (enterprise or personally owned). Authentication and authorization (both subject and device) are discrete functions performed before a session to an enterprise resource is established. Zero trust is a response to enterprise network trends that include remote users, bring your own device (BYOD), and cloud-based assets that are not located within an enterprise-owned network boundary. Zero trust focuses on protecting resources (assets, services, workflows, network accounts, etc.), not network segments, as the network location is no longer seen as the prime component to the security posture of the resource. This document contains an abstract definition of zero trust architecture (ZTA) and gives general deployment models and use cases where zero trust could improve an enterprise’s overall information technology security posture.</dc:subject>
  <dc:title>Zero Trust Architecture</dc:title>
  <dcterms:created xsi:type="dcterms:W3CDTF">2020-09-11T14:43:05Z</dcterms:created>
  <dcterms:modified xsi:type="dcterms:W3CDTF">2020-09-11T14:43:05Z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2020-08-10T00:00:00Z</vt:filetime>
  </property>
  <property fmtid="{D5CDD505-2E9C-101B-9397-08002B2CF9AE}" pid="3" name="Creator">
    <vt:lpwstr>Acrobat PDFMaker 20 for Word</vt:lpwstr>
  </property>
  <property fmtid="{D5CDD505-2E9C-101B-9397-08002B2CF9AE}" pid="4" name="LastSaved">
    <vt:filetime>2020-09-11T00:00:00Z</vt:filetime>
  </property>
</Properties>
</file>