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73" r:id="rId7"/>
    <p:sldId id="269" r:id="rId8"/>
    <p:sldId id="270" r:id="rId9"/>
    <p:sldId id="271" r:id="rId10"/>
    <p:sldId id="272" r:id="rId11"/>
    <p:sldId id="27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8A"/>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9" autoAdjust="0"/>
  </p:normalViewPr>
  <p:slideViewPr>
    <p:cSldViewPr snapToGrid="0">
      <p:cViewPr varScale="1">
        <p:scale>
          <a:sx n="58" d="100"/>
          <a:sy n="58" d="100"/>
        </p:scale>
        <p:origin x="233"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1975104"/>
            <a:ext cx="5120639" cy="2011262"/>
          </a:xfrm>
        </p:spPr>
        <p:txBody>
          <a:bodyPr>
            <a:normAutofit/>
          </a:bodyPr>
          <a:lstStyle/>
          <a:p>
            <a:r>
              <a:rPr lang="en-US" sz="2000" dirty="0">
                <a:solidFill>
                  <a:schemeClr val="tx1"/>
                </a:solidFill>
              </a:rPr>
              <a:t>Unsupervised clustering exploration to help Bank of Z understand its credit base</a:t>
            </a:r>
            <a:br>
              <a:rPr lang="en-US" sz="800" dirty="0">
                <a:solidFill>
                  <a:schemeClr val="tx1"/>
                </a:solidFill>
              </a:rPr>
            </a:br>
            <a:endParaRPr lang="en-US" sz="2800" dirty="0">
              <a:solidFill>
                <a:schemeClr val="tx1"/>
              </a:solidFill>
              <a:latin typeface="Arial Black" panose="020B0A04020102020204"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670601"/>
            <a:ext cx="4775075" cy="1157083"/>
          </a:xfrm>
        </p:spPr>
        <p:txBody>
          <a:bodyPr>
            <a:normAutofit/>
          </a:bodyPr>
          <a:lstStyle/>
          <a:p>
            <a:pPr>
              <a:spcAft>
                <a:spcPts val="600"/>
              </a:spcAft>
            </a:pPr>
            <a:r>
              <a:rPr lang="en-US" dirty="0">
                <a:solidFill>
                  <a:schemeClr val="tx1"/>
                </a:solidFill>
              </a:rPr>
              <a:t>Second Round FedEx Interview</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bstract image">
            <a:extLst>
              <a:ext uri="{FF2B5EF4-FFF2-40B4-BE49-F238E27FC236}">
                <a16:creationId xmlns:a16="http://schemas.microsoft.com/office/drawing/2014/main" id="{1C67DBEF-E8FE-4BD5-866E-7CCD51396B1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43000"/>
                    </a14:imgEffect>
                    <a14:imgEffect>
                      <a14:saturation sat="129000"/>
                    </a14:imgEffect>
                    <a14:imgEffect>
                      <a14:brightnessContrast bright="-3000" contrast="-32000"/>
                    </a14:imgEffect>
                  </a14:imgLayer>
                </a14:imgProps>
              </a:ext>
              <a:ext uri="{28A0092B-C50C-407E-A947-70E740481C1C}">
                <a14:useLocalDpi xmlns:a14="http://schemas.microsoft.com/office/drawing/2010/main" val="0"/>
              </a:ext>
            </a:extLst>
          </a:blip>
          <a:srcRect/>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19188" y="392100"/>
            <a:ext cx="10058400" cy="674835"/>
          </a:xfrm>
          <a:solidFill>
            <a:schemeClr val="bg1">
              <a:lumMod val="85000"/>
            </a:schemeClr>
          </a:solidFill>
          <a:ln w="19050">
            <a:solidFill>
              <a:schemeClr val="tx1"/>
            </a:solidFill>
          </a:ln>
        </p:spPr>
        <p:txBody>
          <a:bodyPr>
            <a:normAutofit/>
          </a:bodyPr>
          <a:lstStyle/>
          <a:p>
            <a:pPr algn="ctr"/>
            <a:r>
              <a:rPr lang="en-US" dirty="0"/>
              <a:t>Executive Summary</a:t>
            </a:r>
          </a:p>
        </p:txBody>
      </p:sp>
      <p:sp>
        <p:nvSpPr>
          <p:cNvPr id="4" name="Content Placeholder 3">
            <a:extLst>
              <a:ext uri="{FF2B5EF4-FFF2-40B4-BE49-F238E27FC236}">
                <a16:creationId xmlns:a16="http://schemas.microsoft.com/office/drawing/2014/main" id="{0D42A668-8C71-4B8F-BE4F-E908612AA320}"/>
              </a:ext>
            </a:extLst>
          </p:cNvPr>
          <p:cNvSpPr>
            <a:spLocks noGrp="1"/>
          </p:cNvSpPr>
          <p:nvPr>
            <p:ph idx="1"/>
          </p:nvPr>
        </p:nvSpPr>
        <p:spPr>
          <a:xfrm>
            <a:off x="204789" y="1196086"/>
            <a:ext cx="5671640" cy="5438076"/>
          </a:xfrm>
          <a:solidFill>
            <a:schemeClr val="bg1">
              <a:lumMod val="85000"/>
            </a:schemeClr>
          </a:solidFill>
          <a:ln w="38100">
            <a:solidFill>
              <a:schemeClr val="tx1"/>
            </a:solidFill>
          </a:ln>
        </p:spPr>
        <p:txBody>
          <a:bodyPr>
            <a:normAutofit/>
          </a:bodyPr>
          <a:lstStyle/>
          <a:p>
            <a:r>
              <a:rPr lang="en-US" b="1" dirty="0"/>
              <a:t>Mission: </a:t>
            </a:r>
            <a:r>
              <a:rPr lang="en-US" dirty="0"/>
              <a:t>Bank of Z wishes to investigate credit user data in order to understand how they can differentiate spending patterns in the various credit groups</a:t>
            </a:r>
            <a:endParaRPr lang="en-US" b="1" dirty="0"/>
          </a:p>
          <a:p>
            <a:r>
              <a:rPr lang="en-US" b="1" dirty="0"/>
              <a:t>Objective</a:t>
            </a:r>
            <a:r>
              <a:rPr lang="en-US" dirty="0"/>
              <a:t>: Using an unsupervised learning approach understand the credit user base in order to inform employer, Bank of Z, on credit use patterns of a group of credit consumers</a:t>
            </a:r>
          </a:p>
          <a:p>
            <a:r>
              <a:rPr lang="en-US" b="1" dirty="0"/>
              <a:t>Implementation</a:t>
            </a:r>
            <a:r>
              <a:rPr lang="en-US" dirty="0"/>
              <a:t>: Leverage the power of K-means clustering in order to break out groups, and understand patterns within the various credit groups</a:t>
            </a:r>
          </a:p>
          <a:p>
            <a:r>
              <a:rPr lang="en-US" b="1" dirty="0"/>
              <a:t>Analysis: </a:t>
            </a:r>
            <a:r>
              <a:rPr lang="en-US" dirty="0"/>
              <a:t>Issues encountered during analysis were with </a:t>
            </a:r>
            <a:r>
              <a:rPr lang="en-US" dirty="0" err="1"/>
              <a:t>NaN</a:t>
            </a:r>
            <a:r>
              <a:rPr lang="en-US" dirty="0"/>
              <a:t> data and “0” data. While 0’s were </a:t>
            </a:r>
            <a:r>
              <a:rPr lang="en-US" dirty="0" err="1"/>
              <a:t>infact</a:t>
            </a:r>
            <a:r>
              <a:rPr lang="en-US" dirty="0"/>
              <a:t> data it was making the clustering workflow difficult to usefully interpret. </a:t>
            </a:r>
          </a:p>
          <a:p>
            <a:pPr lvl="1"/>
            <a:r>
              <a:rPr lang="en-US" dirty="0"/>
              <a:t>My solution was to eliminate “0” data and drop all null data. For model </a:t>
            </a:r>
            <a:r>
              <a:rPr lang="en-US" dirty="0" err="1"/>
              <a:t>evalution</a:t>
            </a:r>
            <a:r>
              <a:rPr lang="en-US" dirty="0"/>
              <a:t> I look at the silhouette coefficient, and used elbow plot method to determine optimal cluster number. I then used PCA to visualize clusters</a:t>
            </a:r>
            <a:endParaRPr lang="en-US" b="1" dirty="0"/>
          </a:p>
        </p:txBody>
      </p:sp>
      <p:sp>
        <p:nvSpPr>
          <p:cNvPr id="8" name="Content Placeholder 3">
            <a:extLst>
              <a:ext uri="{FF2B5EF4-FFF2-40B4-BE49-F238E27FC236}">
                <a16:creationId xmlns:a16="http://schemas.microsoft.com/office/drawing/2014/main" id="{8931E8F9-E660-439A-A9B7-DBD40263624F}"/>
              </a:ext>
            </a:extLst>
          </p:cNvPr>
          <p:cNvSpPr txBox="1">
            <a:spLocks/>
          </p:cNvSpPr>
          <p:nvPr/>
        </p:nvSpPr>
        <p:spPr>
          <a:xfrm>
            <a:off x="6223843" y="1196086"/>
            <a:ext cx="5763368" cy="5438076"/>
          </a:xfrm>
          <a:prstGeom prst="rect">
            <a:avLst/>
          </a:prstGeom>
          <a:solidFill>
            <a:schemeClr val="bg1">
              <a:lumMod val="85000"/>
            </a:schemeClr>
          </a:solidFill>
          <a:ln w="38100">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600" b="1" dirty="0"/>
              <a:t>Outcome</a:t>
            </a:r>
            <a:r>
              <a:rPr lang="en-US" sz="1600" dirty="0"/>
              <a:t>: </a:t>
            </a:r>
          </a:p>
          <a:p>
            <a:endParaRPr lang="en-US" sz="1600" dirty="0"/>
          </a:p>
          <a:p>
            <a:pPr lvl="1"/>
            <a:r>
              <a:rPr lang="en-US" dirty="0"/>
              <a:t>Highest credit limit group was responsible, making the most payments and not carrying the highest balance. Marketing could reach out more to inquire about interest in new lines of credit or inquire about interest in a limitless card option</a:t>
            </a:r>
          </a:p>
          <a:p>
            <a:pPr lvl="1"/>
            <a:endParaRPr lang="en-US" dirty="0"/>
          </a:p>
          <a:p>
            <a:pPr lvl="1"/>
            <a:r>
              <a:rPr lang="en-US" dirty="0"/>
              <a:t>Second highest group was carrying the highest balance but making nearly the least amount of purchase/payments. This group could benefit from a purchase incentive program, offering double triple points for every purchase </a:t>
            </a:r>
            <a:r>
              <a:rPr lang="en-US" dirty="0" err="1"/>
              <a:t>etc</a:t>
            </a:r>
            <a:endParaRPr lang="en-US" dirty="0"/>
          </a:p>
          <a:p>
            <a:pPr lvl="1"/>
            <a:endParaRPr lang="en-US" dirty="0"/>
          </a:p>
          <a:p>
            <a:pPr lvl="1"/>
            <a:r>
              <a:rPr lang="en-US" dirty="0"/>
              <a:t>The 3</a:t>
            </a:r>
            <a:r>
              <a:rPr lang="en-US" baseline="30000" dirty="0"/>
              <a:t>rd</a:t>
            </a:r>
            <a:r>
              <a:rPr lang="en-US" dirty="0"/>
              <a:t> tier credit limit group had a lower credit limit and balance and made lots of small purchases. Outreach from marketing to increase credit limits in this group could incentivize to make larger </a:t>
            </a:r>
            <a:r>
              <a:rPr lang="en-US" dirty="0" err="1"/>
              <a:t>purchses</a:t>
            </a:r>
            <a:r>
              <a:rPr lang="en-US" dirty="0"/>
              <a:t>.</a:t>
            </a:r>
          </a:p>
        </p:txBody>
      </p:sp>
    </p:spTree>
    <p:extLst>
      <p:ext uri="{BB962C8B-B14F-4D97-AF65-F5344CB8AC3E}">
        <p14:creationId xmlns:p14="http://schemas.microsoft.com/office/powerpoint/2010/main" val="168292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1109201" y="253346"/>
            <a:ext cx="10058400" cy="1120421"/>
          </a:xfrm>
        </p:spPr>
        <p:txBody>
          <a:bodyPr/>
          <a:lstStyle/>
          <a:p>
            <a:pPr algn="ctr"/>
            <a:r>
              <a:rPr lang="en-US" b="1" dirty="0"/>
              <a:t>Credit Group Breakdown</a:t>
            </a:r>
          </a:p>
        </p:txBody>
      </p:sp>
      <p:sp>
        <p:nvSpPr>
          <p:cNvPr id="4" name="Rectangle 3">
            <a:extLst>
              <a:ext uri="{FF2B5EF4-FFF2-40B4-BE49-F238E27FC236}">
                <a16:creationId xmlns:a16="http://schemas.microsoft.com/office/drawing/2014/main" id="{39B5FB7D-9F59-4D50-A9AC-392EE0450B36}"/>
              </a:ext>
            </a:extLst>
          </p:cNvPr>
          <p:cNvSpPr/>
          <p:nvPr/>
        </p:nvSpPr>
        <p:spPr>
          <a:xfrm>
            <a:off x="4535584" y="1302855"/>
            <a:ext cx="2883310" cy="128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lumMod val="95000"/>
                  </a:schemeClr>
                </a:solidFill>
              </a:rPr>
              <a:t>Bank of Z</a:t>
            </a:r>
          </a:p>
        </p:txBody>
      </p:sp>
      <p:sp>
        <p:nvSpPr>
          <p:cNvPr id="6" name="Oval 5">
            <a:extLst>
              <a:ext uri="{FF2B5EF4-FFF2-40B4-BE49-F238E27FC236}">
                <a16:creationId xmlns:a16="http://schemas.microsoft.com/office/drawing/2014/main" id="{2CC41812-8647-47C9-989B-2452E3AD3D62}"/>
              </a:ext>
            </a:extLst>
          </p:cNvPr>
          <p:cNvSpPr/>
          <p:nvPr/>
        </p:nvSpPr>
        <p:spPr>
          <a:xfrm>
            <a:off x="3095912" y="2975439"/>
            <a:ext cx="1216743" cy="121570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9" name="Oval 8">
            <a:extLst>
              <a:ext uri="{FF2B5EF4-FFF2-40B4-BE49-F238E27FC236}">
                <a16:creationId xmlns:a16="http://schemas.microsoft.com/office/drawing/2014/main" id="{27198CA7-7085-426F-A777-C6A012CAD102}"/>
              </a:ext>
            </a:extLst>
          </p:cNvPr>
          <p:cNvSpPr/>
          <p:nvPr/>
        </p:nvSpPr>
        <p:spPr>
          <a:xfrm>
            <a:off x="7418894" y="2350783"/>
            <a:ext cx="2263878" cy="21564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13" name="Oval 12">
            <a:extLst>
              <a:ext uri="{FF2B5EF4-FFF2-40B4-BE49-F238E27FC236}">
                <a16:creationId xmlns:a16="http://schemas.microsoft.com/office/drawing/2014/main" id="{8418E710-E6A9-479A-B2B3-A1738B118CA8}"/>
              </a:ext>
            </a:extLst>
          </p:cNvPr>
          <p:cNvSpPr/>
          <p:nvPr/>
        </p:nvSpPr>
        <p:spPr>
          <a:xfrm>
            <a:off x="5084556" y="3692526"/>
            <a:ext cx="1785366" cy="173589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TextBox 7">
            <a:extLst>
              <a:ext uri="{FF2B5EF4-FFF2-40B4-BE49-F238E27FC236}">
                <a16:creationId xmlns:a16="http://schemas.microsoft.com/office/drawing/2014/main" id="{4B2C2E4D-6679-4687-AD64-64328547D933}"/>
              </a:ext>
            </a:extLst>
          </p:cNvPr>
          <p:cNvSpPr txBox="1"/>
          <p:nvPr/>
        </p:nvSpPr>
        <p:spPr>
          <a:xfrm flipH="1">
            <a:off x="1429670" y="4455880"/>
            <a:ext cx="2274613" cy="369332"/>
          </a:xfrm>
          <a:prstGeom prst="rect">
            <a:avLst/>
          </a:prstGeom>
          <a:noFill/>
        </p:spPr>
        <p:txBody>
          <a:bodyPr wrap="square" rtlCol="0">
            <a:spAutoFit/>
          </a:bodyPr>
          <a:lstStyle/>
          <a:p>
            <a:r>
              <a:rPr lang="en-US" b="1" dirty="0"/>
              <a:t>Lowest credit limits</a:t>
            </a:r>
          </a:p>
        </p:txBody>
      </p:sp>
      <p:sp>
        <p:nvSpPr>
          <p:cNvPr id="17" name="TextBox 16">
            <a:extLst>
              <a:ext uri="{FF2B5EF4-FFF2-40B4-BE49-F238E27FC236}">
                <a16:creationId xmlns:a16="http://schemas.microsoft.com/office/drawing/2014/main" id="{2C2E4751-0333-48A9-A868-BDEF04AEC65B}"/>
              </a:ext>
            </a:extLst>
          </p:cNvPr>
          <p:cNvSpPr txBox="1"/>
          <p:nvPr/>
        </p:nvSpPr>
        <p:spPr>
          <a:xfrm flipH="1">
            <a:off x="9203685" y="4191142"/>
            <a:ext cx="2452926" cy="369332"/>
          </a:xfrm>
          <a:prstGeom prst="rect">
            <a:avLst/>
          </a:prstGeom>
          <a:noFill/>
        </p:spPr>
        <p:txBody>
          <a:bodyPr wrap="square" rtlCol="0">
            <a:spAutoFit/>
          </a:bodyPr>
          <a:lstStyle/>
          <a:p>
            <a:r>
              <a:rPr lang="en-US" b="1" dirty="0"/>
              <a:t>Highest credit limits</a:t>
            </a:r>
          </a:p>
        </p:txBody>
      </p:sp>
    </p:spTree>
    <p:extLst>
      <p:ext uri="{BB962C8B-B14F-4D97-AF65-F5344CB8AC3E}">
        <p14:creationId xmlns:p14="http://schemas.microsoft.com/office/powerpoint/2010/main" val="101936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7B7C9E7D-1BF7-4AEF-8CCC-53098D186906}"/>
              </a:ext>
            </a:extLst>
          </p:cNvPr>
          <p:cNvPicPr>
            <a:picLocks noChangeAspect="1"/>
          </p:cNvPicPr>
          <p:nvPr/>
        </p:nvPicPr>
        <p:blipFill>
          <a:blip r:embed="rId2"/>
          <a:stretch>
            <a:fillRect/>
          </a:stretch>
        </p:blipFill>
        <p:spPr>
          <a:xfrm>
            <a:off x="2808128" y="1382613"/>
            <a:ext cx="3175981" cy="2082365"/>
          </a:xfrm>
          <a:prstGeom prst="rect">
            <a:avLst/>
          </a:prstGeom>
          <a:ln w="3175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463487" y="403251"/>
            <a:ext cx="10058400" cy="888867"/>
          </a:xfrm>
        </p:spPr>
        <p:txBody>
          <a:bodyPr/>
          <a:lstStyle/>
          <a:p>
            <a:r>
              <a:rPr lang="en-US" dirty="0"/>
              <a:t>Methodology</a:t>
            </a:r>
          </a:p>
        </p:txBody>
      </p:sp>
      <p:sp>
        <p:nvSpPr>
          <p:cNvPr id="25" name="TextBox 24">
            <a:extLst>
              <a:ext uri="{FF2B5EF4-FFF2-40B4-BE49-F238E27FC236}">
                <a16:creationId xmlns:a16="http://schemas.microsoft.com/office/drawing/2014/main" id="{E699FCED-5A08-4D22-A64C-EA39526E505A}"/>
              </a:ext>
            </a:extLst>
          </p:cNvPr>
          <p:cNvSpPr txBox="1"/>
          <p:nvPr/>
        </p:nvSpPr>
        <p:spPr>
          <a:xfrm>
            <a:off x="7477232" y="3998857"/>
            <a:ext cx="4323517" cy="2308324"/>
          </a:xfrm>
          <a:prstGeom prst="rect">
            <a:avLst/>
          </a:prstGeom>
          <a:noFill/>
        </p:spPr>
        <p:txBody>
          <a:bodyPr wrap="square" rtlCol="0">
            <a:spAutoFit/>
          </a:bodyPr>
          <a:lstStyle/>
          <a:p>
            <a:pPr marL="285750" indent="-285750">
              <a:buFont typeface="Courier New" panose="02070309020205020404" pitchFamily="49" charset="0"/>
              <a:buChar char="o"/>
            </a:pPr>
            <a:r>
              <a:rPr lang="en-US" sz="1200" dirty="0"/>
              <a:t>Used </a:t>
            </a:r>
            <a:r>
              <a:rPr lang="en-US" sz="1200" dirty="0" err="1"/>
              <a:t>Kmeans</a:t>
            </a:r>
            <a:r>
              <a:rPr lang="en-US" sz="1200" dirty="0"/>
              <a:t> clustering to group the credit users</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r>
              <a:rPr lang="en-US" sz="1200" dirty="0"/>
              <a:t>To visualize the group segments I employed a boxplot graph</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r>
              <a:rPr lang="en-US" sz="1200" dirty="0"/>
              <a:t>Then to evaluate the clustering I looked at the silhouette score: a positive value up to 1 implies the observed value is like other observed values in cluster, and a neg. value to -1 implies the opposite</a:t>
            </a:r>
          </a:p>
          <a:p>
            <a:pPr marL="742950" lvl="1" indent="-285750">
              <a:buFont typeface="Courier New" panose="02070309020205020404" pitchFamily="49" charset="0"/>
              <a:buChar char="o"/>
            </a:pPr>
            <a:r>
              <a:rPr lang="en-US" sz="1200" dirty="0"/>
              <a:t>Here we can see the outlier data moving negative in some of the clusters</a:t>
            </a:r>
          </a:p>
          <a:p>
            <a:pPr marL="285750" indent="-285750">
              <a:buFont typeface="Courier New" panose="02070309020205020404" pitchFamily="49" charset="0"/>
              <a:buChar char="o"/>
            </a:pPr>
            <a:r>
              <a:rPr lang="en-US" sz="1200" dirty="0"/>
              <a:t>3 PC’s accounted </a:t>
            </a:r>
            <a:r>
              <a:rPr lang="en-US" sz="1200" dirty="0" err="1"/>
              <a:t>fro</a:t>
            </a:r>
            <a:r>
              <a:rPr lang="en-US" sz="1200" dirty="0"/>
              <a:t> 92% of the variance</a:t>
            </a:r>
          </a:p>
        </p:txBody>
      </p:sp>
      <p:cxnSp>
        <p:nvCxnSpPr>
          <p:cNvPr id="30" name="Straight Arrow Connector 29">
            <a:extLst>
              <a:ext uri="{FF2B5EF4-FFF2-40B4-BE49-F238E27FC236}">
                <a16:creationId xmlns:a16="http://schemas.microsoft.com/office/drawing/2014/main" id="{35BF7A90-C394-438B-B280-4A634DA7A759}"/>
              </a:ext>
            </a:extLst>
          </p:cNvPr>
          <p:cNvCxnSpPr>
            <a:cxnSpLocks/>
          </p:cNvCxnSpPr>
          <p:nvPr/>
        </p:nvCxnSpPr>
        <p:spPr>
          <a:xfrm flipH="1">
            <a:off x="4009139" y="2145802"/>
            <a:ext cx="195759" cy="27799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154A1CD-4A03-480B-90A7-6A0269833385}"/>
              </a:ext>
            </a:extLst>
          </p:cNvPr>
          <p:cNvPicPr>
            <a:picLocks noChangeAspect="1"/>
          </p:cNvPicPr>
          <p:nvPr/>
        </p:nvPicPr>
        <p:blipFill>
          <a:blip r:embed="rId3"/>
          <a:stretch>
            <a:fillRect/>
          </a:stretch>
        </p:blipFill>
        <p:spPr>
          <a:xfrm>
            <a:off x="6207892" y="516692"/>
            <a:ext cx="5520621" cy="3126246"/>
          </a:xfrm>
          <a:prstGeom prst="rect">
            <a:avLst/>
          </a:prstGeom>
          <a:ln w="34925">
            <a:solidFill>
              <a:schemeClr val="tx1"/>
            </a:solidFill>
          </a:ln>
        </p:spPr>
      </p:pic>
      <p:pic>
        <p:nvPicPr>
          <p:cNvPr id="51" name="Picture 50">
            <a:extLst>
              <a:ext uri="{FF2B5EF4-FFF2-40B4-BE49-F238E27FC236}">
                <a16:creationId xmlns:a16="http://schemas.microsoft.com/office/drawing/2014/main" id="{9CDF92DE-DEAA-4987-A0A5-517553C44C50}"/>
              </a:ext>
            </a:extLst>
          </p:cNvPr>
          <p:cNvPicPr>
            <a:picLocks noChangeAspect="1"/>
          </p:cNvPicPr>
          <p:nvPr/>
        </p:nvPicPr>
        <p:blipFill>
          <a:blip r:embed="rId4"/>
          <a:stretch>
            <a:fillRect/>
          </a:stretch>
        </p:blipFill>
        <p:spPr>
          <a:xfrm>
            <a:off x="4107018" y="4087108"/>
            <a:ext cx="3183230" cy="2308324"/>
          </a:xfrm>
          <a:prstGeom prst="rect">
            <a:avLst/>
          </a:prstGeom>
          <a:ln w="31750">
            <a:solidFill>
              <a:schemeClr val="tx1"/>
            </a:solidFill>
          </a:ln>
        </p:spPr>
      </p:pic>
      <p:pic>
        <p:nvPicPr>
          <p:cNvPr id="53" name="Picture 52">
            <a:extLst>
              <a:ext uri="{FF2B5EF4-FFF2-40B4-BE49-F238E27FC236}">
                <a16:creationId xmlns:a16="http://schemas.microsoft.com/office/drawing/2014/main" id="{45957B3A-4707-41BA-9390-90B95E83FB22}"/>
              </a:ext>
            </a:extLst>
          </p:cNvPr>
          <p:cNvPicPr>
            <a:picLocks noChangeAspect="1"/>
          </p:cNvPicPr>
          <p:nvPr/>
        </p:nvPicPr>
        <p:blipFill>
          <a:blip r:embed="rId5"/>
          <a:stretch>
            <a:fillRect/>
          </a:stretch>
        </p:blipFill>
        <p:spPr>
          <a:xfrm>
            <a:off x="395638" y="3555473"/>
            <a:ext cx="3617888" cy="2539130"/>
          </a:xfrm>
          <a:prstGeom prst="rect">
            <a:avLst/>
          </a:prstGeom>
          <a:ln w="31750">
            <a:solidFill>
              <a:schemeClr val="tx1"/>
            </a:solidFill>
          </a:ln>
        </p:spPr>
      </p:pic>
    </p:spTree>
    <p:extLst>
      <p:ext uri="{BB962C8B-B14F-4D97-AF65-F5344CB8AC3E}">
        <p14:creationId xmlns:p14="http://schemas.microsoft.com/office/powerpoint/2010/main" val="7495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EE454A0-E9D2-4D8A-BC66-E0D21068242D}"/>
              </a:ext>
            </a:extLst>
          </p:cNvPr>
          <p:cNvPicPr>
            <a:picLocks noChangeAspect="1"/>
          </p:cNvPicPr>
          <p:nvPr/>
        </p:nvPicPr>
        <p:blipFill>
          <a:blip r:embed="rId2"/>
          <a:stretch>
            <a:fillRect/>
          </a:stretch>
        </p:blipFill>
        <p:spPr>
          <a:xfrm>
            <a:off x="7341326" y="464913"/>
            <a:ext cx="4406561" cy="3954370"/>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60" y="464913"/>
            <a:ext cx="10058400" cy="1371600"/>
          </a:xfrm>
        </p:spPr>
        <p:txBody>
          <a:bodyPr/>
          <a:lstStyle/>
          <a:p>
            <a:r>
              <a:rPr lang="en-US" dirty="0"/>
              <a:t>Credit Group 1</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a:xfrm>
            <a:off x="3896759" y="2779640"/>
            <a:ext cx="6761215" cy="3895951"/>
          </a:xfrm>
        </p:spPr>
        <p:txBody>
          <a:bodyPr/>
          <a:lstStyle/>
          <a:p>
            <a:r>
              <a:rPr lang="en-US" dirty="0"/>
              <a:t>Highest limit</a:t>
            </a:r>
          </a:p>
          <a:p>
            <a:endParaRPr lang="en-US" dirty="0"/>
          </a:p>
          <a:p>
            <a:r>
              <a:rPr lang="en-US" dirty="0"/>
              <a:t>Largest purchases</a:t>
            </a:r>
          </a:p>
          <a:p>
            <a:endParaRPr lang="en-US" dirty="0"/>
          </a:p>
          <a:p>
            <a:r>
              <a:rPr lang="en-US" dirty="0"/>
              <a:t>Largest payments</a:t>
            </a:r>
          </a:p>
          <a:p>
            <a:endParaRPr lang="en-US" dirty="0"/>
          </a:p>
          <a:p>
            <a:r>
              <a:rPr lang="en-US" dirty="0"/>
              <a:t>Second highest balance</a:t>
            </a:r>
          </a:p>
          <a:p>
            <a:endParaRPr lang="en-US" dirty="0"/>
          </a:p>
          <a:p>
            <a:r>
              <a:rPr lang="en-US" dirty="0"/>
              <a:t>Mission – advertise new no limit card to this group to attempt to incentive them to spend more, more often</a:t>
            </a:r>
          </a:p>
        </p:txBody>
      </p:sp>
      <p:pic>
        <p:nvPicPr>
          <p:cNvPr id="6" name="Picture 5">
            <a:extLst>
              <a:ext uri="{FF2B5EF4-FFF2-40B4-BE49-F238E27FC236}">
                <a16:creationId xmlns:a16="http://schemas.microsoft.com/office/drawing/2014/main" id="{34BFF30C-E56C-4E36-B6EE-9DACBDF31B5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14266" y="1750510"/>
            <a:ext cx="2714261" cy="2977105"/>
          </a:xfrm>
          <a:prstGeom prst="rect">
            <a:avLst/>
          </a:prstGeom>
        </p:spPr>
      </p:pic>
      <p:sp>
        <p:nvSpPr>
          <p:cNvPr id="9" name="Circle: Hollow 8">
            <a:extLst>
              <a:ext uri="{FF2B5EF4-FFF2-40B4-BE49-F238E27FC236}">
                <a16:creationId xmlns:a16="http://schemas.microsoft.com/office/drawing/2014/main" id="{6E839BCB-AF02-4F44-8260-F617D23C0E7D}"/>
              </a:ext>
            </a:extLst>
          </p:cNvPr>
          <p:cNvSpPr/>
          <p:nvPr/>
        </p:nvSpPr>
        <p:spPr>
          <a:xfrm>
            <a:off x="9265827" y="1060586"/>
            <a:ext cx="1088853" cy="1088545"/>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503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2D02E9-24D2-4A8F-8EC3-9AD0E949419B}"/>
              </a:ext>
            </a:extLst>
          </p:cNvPr>
          <p:cNvPicPr>
            <a:picLocks noChangeAspect="1"/>
          </p:cNvPicPr>
          <p:nvPr/>
        </p:nvPicPr>
        <p:blipFill>
          <a:blip r:embed="rId2"/>
          <a:stretch>
            <a:fillRect/>
          </a:stretch>
        </p:blipFill>
        <p:spPr>
          <a:xfrm>
            <a:off x="7646126" y="464913"/>
            <a:ext cx="4193769" cy="3812889"/>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58" y="464913"/>
            <a:ext cx="10058400" cy="1371600"/>
          </a:xfrm>
        </p:spPr>
        <p:txBody>
          <a:bodyPr/>
          <a:lstStyle/>
          <a:p>
            <a:r>
              <a:rPr lang="en-US" dirty="0"/>
              <a:t>Credit Group 2</a:t>
            </a:r>
          </a:p>
        </p:txBody>
      </p:sp>
      <p:sp>
        <p:nvSpPr>
          <p:cNvPr id="5" name="Content Placeholder 2">
            <a:extLst>
              <a:ext uri="{FF2B5EF4-FFF2-40B4-BE49-F238E27FC236}">
                <a16:creationId xmlns:a16="http://schemas.microsoft.com/office/drawing/2014/main" id="{CF6C3ADF-BF35-47F9-93DD-8FF503A7A625}"/>
              </a:ext>
            </a:extLst>
          </p:cNvPr>
          <p:cNvSpPr>
            <a:spLocks noGrp="1"/>
          </p:cNvSpPr>
          <p:nvPr>
            <p:ph idx="1"/>
          </p:nvPr>
        </p:nvSpPr>
        <p:spPr>
          <a:xfrm>
            <a:off x="3558155" y="2914819"/>
            <a:ext cx="7221066" cy="4091417"/>
          </a:xfrm>
        </p:spPr>
        <p:txBody>
          <a:bodyPr>
            <a:normAutofit/>
          </a:bodyPr>
          <a:lstStyle/>
          <a:p>
            <a:r>
              <a:rPr lang="en-US" sz="1600" dirty="0"/>
              <a:t>2</a:t>
            </a:r>
            <a:r>
              <a:rPr lang="en-US" sz="1600" baseline="30000" dirty="0"/>
              <a:t>nd</a:t>
            </a:r>
            <a:r>
              <a:rPr lang="en-US" sz="1600" dirty="0"/>
              <a:t> highest limit</a:t>
            </a:r>
          </a:p>
          <a:p>
            <a:endParaRPr lang="en-US" sz="1600" dirty="0"/>
          </a:p>
          <a:p>
            <a:r>
              <a:rPr lang="en-US" sz="1600" dirty="0"/>
              <a:t>3</a:t>
            </a:r>
            <a:r>
              <a:rPr lang="en-US" sz="1600" baseline="30000" dirty="0"/>
              <a:t>rd</a:t>
            </a:r>
            <a:r>
              <a:rPr lang="en-US" sz="1600" dirty="0"/>
              <a:t> highest balance</a:t>
            </a:r>
          </a:p>
          <a:p>
            <a:endParaRPr lang="en-US" sz="1600" dirty="0"/>
          </a:p>
          <a:p>
            <a:r>
              <a:rPr lang="en-US" sz="1600" dirty="0"/>
              <a:t>Second highest purchase amount and payment amount</a:t>
            </a:r>
          </a:p>
          <a:p>
            <a:endParaRPr lang="en-US" sz="1600" dirty="0"/>
          </a:p>
          <a:p>
            <a:r>
              <a:rPr lang="en-US" sz="1600" dirty="0"/>
              <a:t>Mission: advise Bank Z to monitor this group for a potential credit limit increase, implement a new larger cash back bonus program when purchase exceed a certain amount to incentivize them the make larger purchases</a:t>
            </a:r>
          </a:p>
        </p:txBody>
      </p:sp>
      <p:pic>
        <p:nvPicPr>
          <p:cNvPr id="6" name="Picture 5">
            <a:extLst>
              <a:ext uri="{FF2B5EF4-FFF2-40B4-BE49-F238E27FC236}">
                <a16:creationId xmlns:a16="http://schemas.microsoft.com/office/drawing/2014/main" id="{65CA7D2C-6A88-43CE-A7CF-7105324973C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2326" y="1836513"/>
            <a:ext cx="2714261" cy="2977105"/>
          </a:xfrm>
          <a:prstGeom prst="rect">
            <a:avLst/>
          </a:prstGeom>
        </p:spPr>
      </p:pic>
      <p:sp>
        <p:nvSpPr>
          <p:cNvPr id="9" name="Circle: Hollow 8">
            <a:extLst>
              <a:ext uri="{FF2B5EF4-FFF2-40B4-BE49-F238E27FC236}">
                <a16:creationId xmlns:a16="http://schemas.microsoft.com/office/drawing/2014/main" id="{17995DDE-945A-4293-9175-5B36CE531D14}"/>
              </a:ext>
            </a:extLst>
          </p:cNvPr>
          <p:cNvSpPr/>
          <p:nvPr/>
        </p:nvSpPr>
        <p:spPr>
          <a:xfrm>
            <a:off x="8314062" y="1291800"/>
            <a:ext cx="1221824" cy="1114346"/>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74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934E95-E26D-4DE6-809B-5C1CC1F55978}"/>
              </a:ext>
            </a:extLst>
          </p:cNvPr>
          <p:cNvPicPr>
            <a:picLocks noChangeAspect="1"/>
          </p:cNvPicPr>
          <p:nvPr/>
        </p:nvPicPr>
        <p:blipFill>
          <a:blip r:embed="rId2"/>
          <a:stretch>
            <a:fillRect/>
          </a:stretch>
        </p:blipFill>
        <p:spPr>
          <a:xfrm>
            <a:off x="7498419" y="399387"/>
            <a:ext cx="4297176" cy="3928774"/>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16427" y="469248"/>
            <a:ext cx="10058400" cy="1371600"/>
          </a:xfrm>
        </p:spPr>
        <p:txBody>
          <a:bodyPr/>
          <a:lstStyle/>
          <a:p>
            <a:r>
              <a:rPr lang="en-US" dirty="0"/>
              <a:t>Credit Group 3</a:t>
            </a:r>
          </a:p>
        </p:txBody>
      </p:sp>
      <p:pic>
        <p:nvPicPr>
          <p:cNvPr id="4" name="Picture 3">
            <a:extLst>
              <a:ext uri="{FF2B5EF4-FFF2-40B4-BE49-F238E27FC236}">
                <a16:creationId xmlns:a16="http://schemas.microsoft.com/office/drawing/2014/main" id="{4322176D-E993-4A23-AB47-DF4BAFF5A2D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9729" y="1840848"/>
            <a:ext cx="2714261" cy="2977105"/>
          </a:xfrm>
          <a:prstGeom prst="rect">
            <a:avLst/>
          </a:prstGeom>
        </p:spPr>
      </p:pic>
      <p:sp>
        <p:nvSpPr>
          <p:cNvPr id="5" name="Content Placeholder 2">
            <a:extLst>
              <a:ext uri="{FF2B5EF4-FFF2-40B4-BE49-F238E27FC236}">
                <a16:creationId xmlns:a16="http://schemas.microsoft.com/office/drawing/2014/main" id="{9E2508EA-3F5D-485E-A91F-8E72A57E9AF7}"/>
              </a:ext>
            </a:extLst>
          </p:cNvPr>
          <p:cNvSpPr>
            <a:spLocks noGrp="1"/>
          </p:cNvSpPr>
          <p:nvPr>
            <p:ph idx="1"/>
          </p:nvPr>
        </p:nvSpPr>
        <p:spPr>
          <a:xfrm>
            <a:off x="4101591" y="3244131"/>
            <a:ext cx="6761215" cy="3081601"/>
          </a:xfrm>
        </p:spPr>
        <p:txBody>
          <a:bodyPr>
            <a:normAutofit/>
          </a:bodyPr>
          <a:lstStyle/>
          <a:p>
            <a:r>
              <a:rPr lang="en-US" sz="1600" dirty="0"/>
              <a:t>3</a:t>
            </a:r>
            <a:r>
              <a:rPr lang="en-US" sz="1600" baseline="30000" dirty="0"/>
              <a:t>rd</a:t>
            </a:r>
            <a:r>
              <a:rPr lang="en-US" sz="1600" dirty="0"/>
              <a:t> highest limit</a:t>
            </a:r>
          </a:p>
          <a:p>
            <a:endParaRPr lang="en-US" sz="1600" dirty="0"/>
          </a:p>
          <a:p>
            <a:r>
              <a:rPr lang="en-US" sz="1600" dirty="0"/>
              <a:t>Highest balance</a:t>
            </a:r>
          </a:p>
          <a:p>
            <a:endParaRPr lang="en-US" sz="1600" dirty="0"/>
          </a:p>
          <a:p>
            <a:r>
              <a:rPr lang="en-US" sz="1600" dirty="0"/>
              <a:t>Largest cash advance group</a:t>
            </a:r>
          </a:p>
          <a:p>
            <a:endParaRPr lang="en-US" sz="1600" dirty="0"/>
          </a:p>
          <a:p>
            <a:r>
              <a:rPr lang="en-US" sz="1600" dirty="0"/>
              <a:t>Mission: collect more data on this group to understand spending patterns</a:t>
            </a:r>
          </a:p>
        </p:txBody>
      </p:sp>
      <p:sp>
        <p:nvSpPr>
          <p:cNvPr id="8" name="Circle: Hollow 7">
            <a:extLst>
              <a:ext uri="{FF2B5EF4-FFF2-40B4-BE49-F238E27FC236}">
                <a16:creationId xmlns:a16="http://schemas.microsoft.com/office/drawing/2014/main" id="{596D78EC-E430-4BD2-8482-61689349D13F}"/>
              </a:ext>
            </a:extLst>
          </p:cNvPr>
          <p:cNvSpPr/>
          <p:nvPr/>
        </p:nvSpPr>
        <p:spPr>
          <a:xfrm>
            <a:off x="10406498" y="1473968"/>
            <a:ext cx="1260366" cy="1129484"/>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255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6FB7-00AD-4BA8-8B0E-8F9F35AE9873}"/>
              </a:ext>
            </a:extLst>
          </p:cNvPr>
          <p:cNvSpPr>
            <a:spLocks noGrp="1"/>
          </p:cNvSpPr>
          <p:nvPr>
            <p:ph type="title"/>
          </p:nvPr>
        </p:nvSpPr>
        <p:spPr>
          <a:xfrm>
            <a:off x="360080" y="65597"/>
            <a:ext cx="10058400" cy="1371600"/>
          </a:xfrm>
        </p:spPr>
        <p:txBody>
          <a:bodyPr/>
          <a:lstStyle/>
          <a:p>
            <a:r>
              <a:rPr lang="en-US" dirty="0"/>
              <a:t>Analysis</a:t>
            </a:r>
          </a:p>
        </p:txBody>
      </p:sp>
      <p:sp>
        <p:nvSpPr>
          <p:cNvPr id="3" name="Content Placeholder 2">
            <a:extLst>
              <a:ext uri="{FF2B5EF4-FFF2-40B4-BE49-F238E27FC236}">
                <a16:creationId xmlns:a16="http://schemas.microsoft.com/office/drawing/2014/main" id="{399C8191-246B-4D0B-804D-0797303132DA}"/>
              </a:ext>
            </a:extLst>
          </p:cNvPr>
          <p:cNvSpPr>
            <a:spLocks noGrp="1"/>
          </p:cNvSpPr>
          <p:nvPr>
            <p:ph idx="1"/>
          </p:nvPr>
        </p:nvSpPr>
        <p:spPr>
          <a:xfrm>
            <a:off x="6792686" y="418012"/>
            <a:ext cx="4943439" cy="6078582"/>
          </a:xfrm>
        </p:spPr>
        <p:txBody>
          <a:bodyPr>
            <a:normAutofit lnSpcReduction="10000"/>
          </a:bodyPr>
          <a:lstStyle/>
          <a:p>
            <a:r>
              <a:rPr lang="en-US" dirty="0"/>
              <a:t>The data set had several null values that needed to be cleaned</a:t>
            </a:r>
          </a:p>
          <a:p>
            <a:endParaRPr lang="en-US" dirty="0"/>
          </a:p>
          <a:p>
            <a:r>
              <a:rPr lang="en-US" dirty="0"/>
              <a:t>There were lots of “0” values that caused cluster analysis to be difficult, so they were removed</a:t>
            </a:r>
          </a:p>
          <a:p>
            <a:endParaRPr lang="en-US" dirty="0"/>
          </a:p>
          <a:p>
            <a:r>
              <a:rPr lang="en-US" dirty="0"/>
              <a:t>Heat plot was used to visualized correlations across all datasets</a:t>
            </a:r>
          </a:p>
          <a:p>
            <a:endParaRPr lang="en-US" dirty="0"/>
          </a:p>
          <a:p>
            <a:r>
              <a:rPr lang="en-US" dirty="0"/>
              <a:t>The data had a highly skewed nature that required log norm adjustment</a:t>
            </a:r>
          </a:p>
          <a:p>
            <a:r>
              <a:rPr lang="en-US" dirty="0"/>
              <a:t>Selected cluster count with elbow plot</a:t>
            </a:r>
          </a:p>
          <a:p>
            <a:r>
              <a:rPr lang="en-US" dirty="0"/>
              <a:t>Used boxplots to visualize the clustering results, and guide interpretation </a:t>
            </a:r>
          </a:p>
          <a:p>
            <a:r>
              <a:rPr lang="en-US" dirty="0"/>
              <a:t>Used silhouette </a:t>
            </a:r>
            <a:r>
              <a:rPr lang="en-US" dirty="0" err="1"/>
              <a:t>coeff</a:t>
            </a:r>
            <a:r>
              <a:rPr lang="en-US" dirty="0"/>
              <a:t> to understand cluster selection</a:t>
            </a:r>
          </a:p>
          <a:p>
            <a:endParaRPr lang="en-US" dirty="0"/>
          </a:p>
          <a:p>
            <a:r>
              <a:rPr lang="en-US" dirty="0"/>
              <a:t>Used PCA with 2 components to visualize clusters</a:t>
            </a:r>
          </a:p>
          <a:p>
            <a:pPr lvl="1"/>
            <a:r>
              <a:rPr lang="en-US" dirty="0"/>
              <a:t>Accounted for 84% of variance (3 PCs accounted for 96% of variance)</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B95E48A-B291-4366-B41B-A96622588B67}"/>
              </a:ext>
            </a:extLst>
          </p:cNvPr>
          <p:cNvPicPr>
            <a:picLocks noChangeAspect="1"/>
          </p:cNvPicPr>
          <p:nvPr/>
        </p:nvPicPr>
        <p:blipFill>
          <a:blip r:embed="rId2"/>
          <a:stretch>
            <a:fillRect/>
          </a:stretch>
        </p:blipFill>
        <p:spPr>
          <a:xfrm>
            <a:off x="515555" y="1177867"/>
            <a:ext cx="3428619" cy="2251133"/>
          </a:xfrm>
          <a:prstGeom prst="rect">
            <a:avLst/>
          </a:prstGeom>
          <a:ln w="34925">
            <a:solidFill>
              <a:schemeClr val="tx1"/>
            </a:solidFill>
          </a:ln>
        </p:spPr>
      </p:pic>
      <p:pic>
        <p:nvPicPr>
          <p:cNvPr id="7" name="Picture 6">
            <a:extLst>
              <a:ext uri="{FF2B5EF4-FFF2-40B4-BE49-F238E27FC236}">
                <a16:creationId xmlns:a16="http://schemas.microsoft.com/office/drawing/2014/main" id="{34D63C92-DFF4-4610-9DFA-9874DE28DEB9}"/>
              </a:ext>
            </a:extLst>
          </p:cNvPr>
          <p:cNvPicPr>
            <a:picLocks noChangeAspect="1"/>
          </p:cNvPicPr>
          <p:nvPr/>
        </p:nvPicPr>
        <p:blipFill>
          <a:blip r:embed="rId3"/>
          <a:stretch>
            <a:fillRect/>
          </a:stretch>
        </p:blipFill>
        <p:spPr>
          <a:xfrm>
            <a:off x="520483" y="4108082"/>
            <a:ext cx="3055900" cy="2206249"/>
          </a:xfrm>
          <a:prstGeom prst="rect">
            <a:avLst/>
          </a:prstGeom>
          <a:ln w="31750">
            <a:solidFill>
              <a:schemeClr val="tx1"/>
            </a:solidFill>
          </a:ln>
        </p:spPr>
      </p:pic>
      <p:pic>
        <p:nvPicPr>
          <p:cNvPr id="8" name="Picture 7">
            <a:extLst>
              <a:ext uri="{FF2B5EF4-FFF2-40B4-BE49-F238E27FC236}">
                <a16:creationId xmlns:a16="http://schemas.microsoft.com/office/drawing/2014/main" id="{98D5552C-01DA-49E6-B3A7-23E090B1E44B}"/>
              </a:ext>
            </a:extLst>
          </p:cNvPr>
          <p:cNvPicPr>
            <a:picLocks noChangeAspect="1"/>
          </p:cNvPicPr>
          <p:nvPr/>
        </p:nvPicPr>
        <p:blipFill>
          <a:blip r:embed="rId4"/>
          <a:stretch>
            <a:fillRect/>
          </a:stretch>
        </p:blipFill>
        <p:spPr>
          <a:xfrm>
            <a:off x="4231214" y="1069847"/>
            <a:ext cx="2316132" cy="1518596"/>
          </a:xfrm>
          <a:prstGeom prst="rect">
            <a:avLst/>
          </a:prstGeom>
          <a:ln w="31750">
            <a:solidFill>
              <a:schemeClr val="tx1"/>
            </a:solidFill>
          </a:ln>
        </p:spPr>
      </p:pic>
      <p:pic>
        <p:nvPicPr>
          <p:cNvPr id="9" name="Picture 8">
            <a:extLst>
              <a:ext uri="{FF2B5EF4-FFF2-40B4-BE49-F238E27FC236}">
                <a16:creationId xmlns:a16="http://schemas.microsoft.com/office/drawing/2014/main" id="{9BDCFC4B-7299-46B9-9D1C-ACE790194435}"/>
              </a:ext>
            </a:extLst>
          </p:cNvPr>
          <p:cNvPicPr>
            <a:picLocks noChangeAspect="1"/>
          </p:cNvPicPr>
          <p:nvPr/>
        </p:nvPicPr>
        <p:blipFill>
          <a:blip r:embed="rId5"/>
          <a:stretch>
            <a:fillRect/>
          </a:stretch>
        </p:blipFill>
        <p:spPr>
          <a:xfrm>
            <a:off x="3511775" y="2901889"/>
            <a:ext cx="2958934" cy="1675601"/>
          </a:xfrm>
          <a:prstGeom prst="rect">
            <a:avLst/>
          </a:prstGeom>
          <a:ln w="34925">
            <a:solidFill>
              <a:schemeClr val="tx1"/>
            </a:solidFill>
          </a:ln>
        </p:spPr>
      </p:pic>
      <p:pic>
        <p:nvPicPr>
          <p:cNvPr id="10" name="Picture 9">
            <a:extLst>
              <a:ext uri="{FF2B5EF4-FFF2-40B4-BE49-F238E27FC236}">
                <a16:creationId xmlns:a16="http://schemas.microsoft.com/office/drawing/2014/main" id="{63FDB4ED-F84B-4870-84BA-BE2A87A44CC9}"/>
              </a:ext>
            </a:extLst>
          </p:cNvPr>
          <p:cNvPicPr>
            <a:picLocks noChangeAspect="1"/>
          </p:cNvPicPr>
          <p:nvPr/>
        </p:nvPicPr>
        <p:blipFill>
          <a:blip r:embed="rId6"/>
          <a:stretch>
            <a:fillRect/>
          </a:stretch>
        </p:blipFill>
        <p:spPr>
          <a:xfrm>
            <a:off x="4020667" y="4723304"/>
            <a:ext cx="2526679" cy="1773290"/>
          </a:xfrm>
          <a:prstGeom prst="rect">
            <a:avLst/>
          </a:prstGeom>
          <a:ln w="31750">
            <a:solidFill>
              <a:schemeClr val="tx1"/>
            </a:solidFill>
          </a:ln>
        </p:spPr>
      </p:pic>
    </p:spTree>
    <p:extLst>
      <p:ext uri="{BB962C8B-B14F-4D97-AF65-F5344CB8AC3E}">
        <p14:creationId xmlns:p14="http://schemas.microsoft.com/office/powerpoint/2010/main" val="346861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433388" y="366369"/>
            <a:ext cx="10058400" cy="1371600"/>
          </a:xfrm>
        </p:spPr>
        <p:txBody>
          <a:bodyPr/>
          <a:lstStyle/>
          <a:p>
            <a:r>
              <a:rPr lang="en-US" dirty="0"/>
              <a:t>Conclusion</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3737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{FC8A79A9-A3CE-418C-A3E0-7140F93DCB91}tf78438558_wac</Template>
  <TotalTime>0</TotalTime>
  <Words>604</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 Black</vt:lpstr>
      <vt:lpstr>Century Gothic</vt:lpstr>
      <vt:lpstr>Courier New</vt:lpstr>
      <vt:lpstr>Garamond</vt:lpstr>
      <vt:lpstr>SavonVTI</vt:lpstr>
      <vt:lpstr>Unsupervised clustering exploration to help Bank of Z understand its credit base </vt:lpstr>
      <vt:lpstr>Executive Summary</vt:lpstr>
      <vt:lpstr>Credit Group Breakdown</vt:lpstr>
      <vt:lpstr>Methodology</vt:lpstr>
      <vt:lpstr>Credit Group 1</vt:lpstr>
      <vt:lpstr>Credit Group 2</vt:lpstr>
      <vt:lpstr>Credit Group 3</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2020-12-18T23:19:14Z</dcterms:created>
  <dcterms:modified xsi:type="dcterms:W3CDTF">2020-12-20T14:25:33Z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