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0" r:id="rId9"/>
    <p:sldId id="271" r:id="rId10"/>
    <p:sldId id="272" r:id="rId11"/>
    <p:sldId id="275" r:id="rId12"/>
    <p:sldId id="267"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306"/>
    <a:srgbClr val="F4F48A"/>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ed_Silhouette_-_Gears.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05F-6B44-45C5-87D7-DB15D454BC1A}"/>
              </a:ext>
            </a:extLst>
          </p:cNvPr>
          <p:cNvSpPr>
            <a:spLocks noGrp="1"/>
          </p:cNvSpPr>
          <p:nvPr>
            <p:ph type="title"/>
          </p:nvPr>
        </p:nvSpPr>
        <p:spPr>
          <a:xfrm>
            <a:off x="1126006" y="2649012"/>
            <a:ext cx="10058400" cy="1371600"/>
          </a:xfrm>
        </p:spPr>
        <p:txBody>
          <a:bodyPr>
            <a:normAutofit fontScale="90000"/>
          </a:bodyPr>
          <a:lstStyle/>
          <a:p>
            <a:pPr algn="ctr"/>
            <a:r>
              <a:rPr lang="en-US" dirty="0"/>
              <a:t>Thank you for your time</a:t>
            </a:r>
            <a:br>
              <a:rPr lang="en-US" dirty="0"/>
            </a:br>
            <a:br>
              <a:rPr lang="en-US" dirty="0"/>
            </a:br>
            <a:r>
              <a:rPr lang="en-US" dirty="0"/>
              <a:t>Questions?</a:t>
            </a:r>
          </a:p>
        </p:txBody>
      </p:sp>
    </p:spTree>
    <p:extLst>
      <p:ext uri="{BB962C8B-B14F-4D97-AF65-F5344CB8AC3E}">
        <p14:creationId xmlns:p14="http://schemas.microsoft.com/office/powerpoint/2010/main" val="363372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A1A9-CD5F-4A84-AD53-82C319E88A59}"/>
              </a:ext>
            </a:extLst>
          </p:cNvPr>
          <p:cNvSpPr>
            <a:spLocks noGrp="1"/>
          </p:cNvSpPr>
          <p:nvPr>
            <p:ph type="title"/>
          </p:nvPr>
        </p:nvSpPr>
        <p:spPr>
          <a:xfrm>
            <a:off x="336378" y="361966"/>
            <a:ext cx="10058400" cy="972798"/>
          </a:xfrm>
        </p:spPr>
        <p:txBody>
          <a:bodyPr/>
          <a:lstStyle/>
          <a:p>
            <a:r>
              <a:rPr lang="en-US" dirty="0"/>
              <a:t>Supplemental		</a:t>
            </a:r>
          </a:p>
        </p:txBody>
      </p:sp>
      <p:sp>
        <p:nvSpPr>
          <p:cNvPr id="3" name="Content Placeholder 2">
            <a:extLst>
              <a:ext uri="{FF2B5EF4-FFF2-40B4-BE49-F238E27FC236}">
                <a16:creationId xmlns:a16="http://schemas.microsoft.com/office/drawing/2014/main" id="{E7F07E03-6A94-4E4D-AEC2-B97D6D3C8BF7}"/>
              </a:ext>
            </a:extLst>
          </p:cNvPr>
          <p:cNvSpPr>
            <a:spLocks noGrp="1"/>
          </p:cNvSpPr>
          <p:nvPr>
            <p:ph idx="1"/>
          </p:nvPr>
        </p:nvSpPr>
        <p:spPr>
          <a:xfrm>
            <a:off x="755525" y="1223109"/>
            <a:ext cx="10484901" cy="4323994"/>
          </a:xfrm>
        </p:spPr>
        <p:txBody>
          <a:bodyPr>
            <a:noAutofit/>
          </a:bodyPr>
          <a:lstStyle/>
          <a:p>
            <a:r>
              <a:rPr lang="en-US" sz="1600" b="1" dirty="0"/>
              <a:t>I implemented an Unsupervised clustering of data then fed results into a supervised workflow to train an inferior dataset to reconstruct the facies log I was able to build with the cluster labels</a:t>
            </a:r>
          </a:p>
          <a:p>
            <a:endParaRPr lang="en-US" sz="1600" b="1" dirty="0"/>
          </a:p>
          <a:p>
            <a:r>
              <a:rPr lang="en-US" sz="1600" b="1" dirty="0"/>
              <a:t>The supervised workflow was an ensemble WRF model and was evaluated on RMSE since it was a regression model and I felt that was a sufficient evaluation metric. RMSE was based on a regression between predicted oil production and actual production in the train and test sets</a:t>
            </a:r>
          </a:p>
          <a:p>
            <a:endParaRPr lang="en-US" sz="1600" b="1" dirty="0"/>
          </a:p>
          <a:p>
            <a:r>
              <a:rPr lang="en-US" sz="1600" b="1" dirty="0"/>
              <a:t>The final product was used to guide subsurface mapping efforts and high grade company acreage based on a correlation to a certain facies and well productivity</a:t>
            </a:r>
          </a:p>
          <a:p>
            <a:endParaRPr lang="en-US" sz="1600" b="1" dirty="0"/>
          </a:p>
          <a:p>
            <a:r>
              <a:rPr lang="en-US" sz="1600" b="1" dirty="0"/>
              <a:t>In addition the model allowed us to visualize lateral distribution of containment facies in the subsurface which helped us to tailor our development strategy in certain areas</a:t>
            </a:r>
          </a:p>
          <a:p>
            <a:endParaRPr lang="en-US" sz="1600" b="1" dirty="0"/>
          </a:p>
          <a:p>
            <a:r>
              <a:rPr lang="en-US" sz="1600" b="1" dirty="0"/>
              <a:t>I was not able to legally share these models today due to an ongoing acquisition and short timeline on project submission(legal dept wouldn’t have gotten back to me until after holidays)</a:t>
            </a:r>
          </a:p>
        </p:txBody>
      </p:sp>
    </p:spTree>
    <p:extLst>
      <p:ext uri="{BB962C8B-B14F-4D97-AF65-F5344CB8AC3E}">
        <p14:creationId xmlns:p14="http://schemas.microsoft.com/office/powerpoint/2010/main" val="1217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in-fact data, they were making the clustering workflow difficult to usefully interpret. Data also needed log norm filter due to skewed nature</a:t>
            </a:r>
          </a:p>
          <a:p>
            <a:pPr lvl="1"/>
            <a:r>
              <a:rPr lang="en-US" dirty="0"/>
              <a:t>My solution was to eliminate “0” data and drop all null data. For model evaluation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etc. Outreach on </a:t>
            </a:r>
            <a:r>
              <a:rPr lang="en-US"/>
              <a:t>a personal loan </a:t>
            </a:r>
            <a:r>
              <a:rPr lang="en-US" dirty="0"/>
              <a:t>program or home equity credit lines</a:t>
            </a:r>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purchases.</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389120" y="1302855"/>
            <a:ext cx="3029774" cy="140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530952" cy="14045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2111772" cy="203161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808128" y="1382613"/>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260336" y="3998857"/>
            <a:ext cx="4540413"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b="1" dirty="0"/>
              <a:t>Used </a:t>
            </a:r>
            <a:r>
              <a:rPr lang="en-US" sz="1200" b="1" dirty="0" err="1"/>
              <a:t>Kmeans</a:t>
            </a:r>
            <a:r>
              <a:rPr lang="en-US" sz="1200" b="1" dirty="0"/>
              <a:t> clustering to group the credit users</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To visualize the group segments I employed a boxplot graph</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b="1" dirty="0"/>
              <a:t>Here we can see the outlier data moving negative in some of the clusters</a:t>
            </a:r>
          </a:p>
          <a:p>
            <a:pPr marL="285750" indent="-285750">
              <a:buFont typeface="Courier New" panose="02070309020205020404" pitchFamily="49" charset="0"/>
              <a:buChar char="o"/>
            </a:pPr>
            <a:r>
              <a:rPr lang="en-US" sz="1200" b="1" dirty="0"/>
              <a:t>3 PC’s accounted </a:t>
            </a:r>
            <a:r>
              <a:rPr lang="en-US" sz="1200" b="1" dirty="0" err="1"/>
              <a:t>fro</a:t>
            </a:r>
            <a:r>
              <a:rPr lang="en-US" sz="1200" b="1"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4009139" y="2145802"/>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009139" y="4146425"/>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617888" cy="2539130"/>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422426" y="1998011"/>
            <a:ext cx="6761215" cy="3895951"/>
          </a:xfrm>
        </p:spPr>
        <p:txBody>
          <a:bodyPr/>
          <a:lstStyle/>
          <a:p>
            <a:r>
              <a:rPr lang="en-US" b="1" dirty="0"/>
              <a:t>Highest limit</a:t>
            </a:r>
          </a:p>
          <a:p>
            <a:endParaRPr lang="en-US" b="1" dirty="0"/>
          </a:p>
          <a:p>
            <a:r>
              <a:rPr lang="en-US" b="1" dirty="0"/>
              <a:t>Largest purchases</a:t>
            </a:r>
          </a:p>
          <a:p>
            <a:endParaRPr lang="en-US" b="1" dirty="0"/>
          </a:p>
          <a:p>
            <a:r>
              <a:rPr lang="en-US" b="1" dirty="0"/>
              <a:t>Largest payments</a:t>
            </a:r>
          </a:p>
          <a:p>
            <a:endParaRPr lang="en-US" b="1" dirty="0"/>
          </a:p>
          <a:p>
            <a:r>
              <a:rPr lang="en-US" b="1" dirty="0"/>
              <a:t>Tied highest balance</a:t>
            </a:r>
          </a:p>
          <a:p>
            <a:endParaRPr lang="en-US" b="1" dirty="0"/>
          </a:p>
          <a:p>
            <a:r>
              <a:rPr lang="en-US" b="1" dirty="0"/>
              <a:t>Mission – advertise new no limit card offers to this group to attempt to incentive them to spend more, more often. Investigate online purchase frequency</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760" y="2283362"/>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420456" y="464913"/>
            <a:ext cx="4419440" cy="3626863"/>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358092" y="2612583"/>
            <a:ext cx="7221066" cy="4091417"/>
          </a:xfrm>
        </p:spPr>
        <p:txBody>
          <a:bodyPr>
            <a:normAutofit/>
          </a:bodyPr>
          <a:lstStyle/>
          <a:p>
            <a:r>
              <a:rPr lang="en-US" sz="1600" b="1" dirty="0"/>
              <a:t>2</a:t>
            </a:r>
            <a:r>
              <a:rPr lang="en-US" sz="1600" b="1" baseline="30000" dirty="0"/>
              <a:t>nd</a:t>
            </a:r>
            <a:r>
              <a:rPr lang="en-US" sz="1600" b="1" dirty="0"/>
              <a:t> highest limit</a:t>
            </a:r>
          </a:p>
          <a:p>
            <a:endParaRPr lang="en-US" sz="1600" b="1" dirty="0"/>
          </a:p>
          <a:p>
            <a:r>
              <a:rPr lang="en-US" sz="1600" b="1" dirty="0"/>
              <a:t>Nearly highest balance</a:t>
            </a:r>
          </a:p>
          <a:p>
            <a:endParaRPr lang="en-US" sz="1600" b="1" dirty="0"/>
          </a:p>
          <a:p>
            <a:r>
              <a:rPr lang="en-US" sz="1600" b="1" dirty="0"/>
              <a:t>Second highest purchase amount and payment amount</a:t>
            </a:r>
          </a:p>
          <a:p>
            <a:endParaRPr lang="en-US" sz="1600" b="1" dirty="0"/>
          </a:p>
          <a:p>
            <a:r>
              <a:rPr lang="en-US" sz="1600" b="1" dirty="0"/>
              <a:t>Highest cash advance group</a:t>
            </a:r>
          </a:p>
          <a:p>
            <a:endParaRPr lang="en-US" sz="1600" b="1" dirty="0"/>
          </a:p>
          <a:p>
            <a:r>
              <a:rPr lang="en-US" sz="1600" b="1" dirty="0"/>
              <a:t>Mission: advise Bank Z to monitor this group for personal loan outreach or home equity credit line outreach. Strategize ways to incentivize group to make frequent credit card purchases</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149602" y="1187865"/>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3562944" y="3329400"/>
            <a:ext cx="6761215" cy="3081601"/>
          </a:xfrm>
        </p:spPr>
        <p:txBody>
          <a:bodyPr>
            <a:normAutofit fontScale="85000" lnSpcReduction="20000"/>
          </a:bodyPr>
          <a:lstStyle/>
          <a:p>
            <a:r>
              <a:rPr lang="en-US" sz="1600" b="1" dirty="0"/>
              <a:t>3</a:t>
            </a:r>
            <a:r>
              <a:rPr lang="en-US" sz="1600" b="1" baseline="30000" dirty="0"/>
              <a:t>rd</a:t>
            </a:r>
            <a:r>
              <a:rPr lang="en-US" sz="1600" b="1" dirty="0"/>
              <a:t> highest limit</a:t>
            </a:r>
          </a:p>
          <a:p>
            <a:endParaRPr lang="en-US" sz="1600" b="1" dirty="0"/>
          </a:p>
          <a:p>
            <a:r>
              <a:rPr lang="en-US" sz="1600" b="1" dirty="0"/>
              <a:t>lowest balance</a:t>
            </a:r>
          </a:p>
          <a:p>
            <a:endParaRPr lang="en-US" sz="1600" b="1" dirty="0"/>
          </a:p>
          <a:p>
            <a:r>
              <a:rPr lang="en-US" sz="1600" b="1" dirty="0"/>
              <a:t>Purchases and Payments seem to be in line with each other</a:t>
            </a:r>
          </a:p>
          <a:p>
            <a:pPr lvl="1"/>
            <a:r>
              <a:rPr lang="en-US" sz="1400" b="1" dirty="0"/>
              <a:t>Consider advertisements for credit limit increases to current cards</a:t>
            </a:r>
          </a:p>
          <a:p>
            <a:endParaRPr lang="en-US" sz="1600" b="1" dirty="0"/>
          </a:p>
          <a:p>
            <a:r>
              <a:rPr lang="en-US" sz="1600" b="1" dirty="0"/>
              <a:t>Mission: collect more data on this group to understand spending patterns </a:t>
            </a:r>
            <a:r>
              <a:rPr lang="en-US" sz="1600" b="1" dirty="0" err="1"/>
              <a:t>purchse</a:t>
            </a:r>
            <a:r>
              <a:rPr lang="en-US" sz="1600" b="1" dirty="0"/>
              <a:t> and payment patterns are very tight, so investigate purchase categories and see if a new or different type of card would incentivize purchases. Entertain credit limit increase</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b="1" dirty="0"/>
              <a:t>The data set had several null values that needed to be cleaned</a:t>
            </a:r>
          </a:p>
          <a:p>
            <a:endParaRPr lang="en-US" b="1" dirty="0"/>
          </a:p>
          <a:p>
            <a:r>
              <a:rPr lang="en-US" b="1" dirty="0"/>
              <a:t>There were lots of “0” values that caused cluster analysis to be difficult, so they were removed</a:t>
            </a:r>
          </a:p>
          <a:p>
            <a:endParaRPr lang="en-US" b="1" dirty="0"/>
          </a:p>
          <a:p>
            <a:r>
              <a:rPr lang="en-US" b="1" dirty="0"/>
              <a:t>Heat plot was used to visualized correlations across all datasets</a:t>
            </a:r>
          </a:p>
          <a:p>
            <a:endParaRPr lang="en-US" b="1" dirty="0"/>
          </a:p>
          <a:p>
            <a:r>
              <a:rPr lang="en-US" b="1" dirty="0"/>
              <a:t>The data had a highly skewed nature that required log norm adjustment</a:t>
            </a:r>
          </a:p>
          <a:p>
            <a:r>
              <a:rPr lang="en-US" b="1" dirty="0"/>
              <a:t>Selected cluster count with elbow plot</a:t>
            </a:r>
          </a:p>
          <a:p>
            <a:r>
              <a:rPr lang="en-US" b="1" dirty="0"/>
              <a:t>Used boxplots to visualize the clustering results, and guide interpretation </a:t>
            </a:r>
          </a:p>
          <a:p>
            <a:r>
              <a:rPr lang="en-US" b="1" dirty="0"/>
              <a:t>Used silhouette </a:t>
            </a:r>
            <a:r>
              <a:rPr lang="en-US" b="1" dirty="0" err="1"/>
              <a:t>coeff</a:t>
            </a:r>
            <a:r>
              <a:rPr lang="en-US" b="1" dirty="0"/>
              <a:t> to understand cluster selection</a:t>
            </a:r>
          </a:p>
          <a:p>
            <a:endParaRPr lang="en-US" b="1" dirty="0"/>
          </a:p>
          <a:p>
            <a:r>
              <a:rPr lang="en-US" b="1" dirty="0"/>
              <a:t>Used PCA with 2 components to visualize clusters</a:t>
            </a:r>
          </a:p>
          <a:p>
            <a:pPr lvl="1"/>
            <a:r>
              <a:rPr lang="en-US" b="1" dirty="0"/>
              <a:t>Accounted for 84% of variance (3 PCs accounted for 96% of variance)</a:t>
            </a:r>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381362" y="366369"/>
            <a:ext cx="5070370" cy="851386"/>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433388" y="1516778"/>
            <a:ext cx="7204441" cy="4974854"/>
          </a:xfrm>
        </p:spPr>
        <p:txBody>
          <a:bodyPr>
            <a:normAutofit lnSpcReduction="10000"/>
          </a:bodyPr>
          <a:lstStyle/>
          <a:p>
            <a:r>
              <a:rPr lang="en-US" b="1" dirty="0"/>
              <a:t>Bank needed to segment its credit consumer base to begin understanding patterns in the various groups</a:t>
            </a:r>
          </a:p>
          <a:p>
            <a:endParaRPr lang="en-US" b="1" dirty="0"/>
          </a:p>
          <a:p>
            <a:r>
              <a:rPr lang="en-US" b="1" dirty="0"/>
              <a:t>Unsupervised clustering work revealed 3 distinct groups with unique credit use patterns</a:t>
            </a:r>
          </a:p>
          <a:p>
            <a:endParaRPr lang="en-US" b="1" dirty="0"/>
          </a:p>
          <a:p>
            <a:r>
              <a:rPr lang="en-US" b="1" dirty="0"/>
              <a:t>Continued data collection is advised but there are some emerging trends in credit use that can be used for outreach and marketing</a:t>
            </a:r>
          </a:p>
          <a:p>
            <a:endParaRPr lang="en-US" b="1" dirty="0"/>
          </a:p>
          <a:p>
            <a:r>
              <a:rPr lang="en-US" b="1" dirty="0"/>
              <a:t>Investigate other types of clustering workflows to see if there is a better way to break out the group – Hierarchical clustering might be a next step</a:t>
            </a:r>
          </a:p>
          <a:p>
            <a:endParaRPr lang="en-US" b="1" dirty="0"/>
          </a:p>
          <a:p>
            <a:r>
              <a:rPr lang="en-US" b="1" dirty="0"/>
              <a:t>Determine if there might be a better way to handle the null data; a insert median value operation might provide more useful data; investigate if running data through a log norm operation was overkill and if the skewed data might be more informative on the individual clusters of credit users</a:t>
            </a:r>
          </a:p>
          <a:p>
            <a:endParaRPr lang="en-US" b="1" dirty="0"/>
          </a:p>
        </p:txBody>
      </p:sp>
      <p:sp>
        <p:nvSpPr>
          <p:cNvPr id="4" name="Oval 3">
            <a:extLst>
              <a:ext uri="{FF2B5EF4-FFF2-40B4-BE49-F238E27FC236}">
                <a16:creationId xmlns:a16="http://schemas.microsoft.com/office/drawing/2014/main" id="{92DFD0CD-1EAF-44D0-AA1B-37881630A951}"/>
              </a:ext>
            </a:extLst>
          </p:cNvPr>
          <p:cNvSpPr/>
          <p:nvPr/>
        </p:nvSpPr>
        <p:spPr>
          <a:xfrm>
            <a:off x="9474959" y="2582847"/>
            <a:ext cx="2210348" cy="201299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5" name="Oval 4">
            <a:extLst>
              <a:ext uri="{FF2B5EF4-FFF2-40B4-BE49-F238E27FC236}">
                <a16:creationId xmlns:a16="http://schemas.microsoft.com/office/drawing/2014/main" id="{D07DA5B0-02C8-4EAC-8A46-B47DF02D4CFE}"/>
              </a:ext>
            </a:extLst>
          </p:cNvPr>
          <p:cNvSpPr/>
          <p:nvPr/>
        </p:nvSpPr>
        <p:spPr>
          <a:xfrm>
            <a:off x="8003807" y="679616"/>
            <a:ext cx="2210348" cy="2012996"/>
          </a:xfrm>
          <a:prstGeom prst="ellipse">
            <a:avLst/>
          </a:prstGeom>
          <a:solidFill>
            <a:srgbClr val="CA63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t>?</a:t>
            </a:r>
          </a:p>
        </p:txBody>
      </p:sp>
      <p:sp>
        <p:nvSpPr>
          <p:cNvPr id="6" name="Oval 5">
            <a:extLst>
              <a:ext uri="{FF2B5EF4-FFF2-40B4-BE49-F238E27FC236}">
                <a16:creationId xmlns:a16="http://schemas.microsoft.com/office/drawing/2014/main" id="{75171BB1-417C-4E79-BD14-D24CE95DF79F}"/>
              </a:ext>
            </a:extLst>
          </p:cNvPr>
          <p:cNvSpPr/>
          <p:nvPr/>
        </p:nvSpPr>
        <p:spPr>
          <a:xfrm>
            <a:off x="8046668" y="4400654"/>
            <a:ext cx="2210348" cy="20129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DE3023-5E11-4EF5-8AE5-5001B55DD3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860756" y="2772374"/>
            <a:ext cx="1438754" cy="1438754"/>
          </a:xfrm>
          <a:prstGeom prst="rect">
            <a:avLst/>
          </a:prstGeom>
        </p:spPr>
      </p:pic>
      <p:pic>
        <p:nvPicPr>
          <p:cNvPr id="14" name="Picture 13">
            <a:extLst>
              <a:ext uri="{FF2B5EF4-FFF2-40B4-BE49-F238E27FC236}">
                <a16:creationId xmlns:a16="http://schemas.microsoft.com/office/drawing/2014/main" id="{2FE93844-1EFB-494E-A9A8-32A113FF5E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04748" y="4692014"/>
            <a:ext cx="1608467" cy="1490471"/>
          </a:xfrm>
          <a:prstGeom prst="rect">
            <a:avLst/>
          </a:prstGeom>
        </p:spPr>
      </p:pic>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987</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Credit Group 1</vt:lpstr>
      <vt:lpstr>Credit Group 2</vt:lpstr>
      <vt:lpstr>Credit Group 3</vt:lpstr>
      <vt:lpstr>Analysis</vt:lpstr>
      <vt:lpstr>Conclusion</vt:lpstr>
      <vt:lpstr>Thank you for your time  Questions?</vt:lpstr>
      <vt:lpstr>Supplemental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2020-12-29T12:18:37Z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