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800"/>
              <a:t>The model says that admissions profiles are somewhat predictive of a student’s graduating GPA, and the factors that best predict GPA are...</a:t>
            </a:r>
            <a:endParaRPr sz="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appears that predicting from 6th grade admissions profiles is slightly more accurate than 9th grade. Also, standardized tests are the best predictors of GPA success, but certain subjects are much more important than others...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6th graders, the most important factors are quantitative standardized test scores (twice as important as Math or Verbal), as well as writing and reading scores.</a:t>
            </a:r>
            <a:endParaRPr/>
          </a:p>
          <a:p>
            <a:pPr indent="0" lvl="0" marL="0">
              <a:spcBef>
                <a:spcPts val="0"/>
              </a:spcBef>
              <a:spcAft>
                <a:spcPts val="0"/>
              </a:spcAft>
              <a:buNone/>
            </a:pPr>
            <a:r>
              <a:t/>
            </a:r>
            <a:endParaRPr/>
          </a:p>
          <a:p>
            <a:pPr indent="0" lvl="0" marL="0" rtl="0">
              <a:spcBef>
                <a:spcPts val="0"/>
              </a:spcBef>
              <a:spcAft>
                <a:spcPts val="0"/>
              </a:spcAft>
              <a:buNone/>
            </a:pPr>
            <a:r>
              <a:rPr lang="en"/>
              <a:t>For 9th graders, a student’s Reading standardized test score is twice as predictive as their Quantitative score, and at least ~5x more predictive than any other factor.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Trending slightly up. Over the past five years, math scores are higher than ever.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Trending slightly up. The last five years have also seen a spike in verbal scores, especially at the lower end of the admitted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GPAs are trending up as well. While we do not know if grade inflation plays a role in the upward trend in GPAs for the bottom 50% of each class, it is encouraging to see that the trend is reflected in admissions testing scores.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boxplots on the right show the 2% and 98% of all entering 6th and 9th graders with tick marks, and then the 25%, 50%, and 75% by the edges of the box and the line in the middle. As you can see, their average test scores are nearly identical.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Yes, massively! As you can see, students who come in 6th grade leave Crystal with a higher GPA than those who enter in 9th grade. Kudos to the middle school!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Before we move on, I would like you to take a moment and talk to the person next to you about whether you think that a student with strong or weak entrance exam scores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Analyzing Admissions Trends with Data Science</a:t>
            </a:r>
            <a:endParaRPr/>
          </a:p>
        </p:txBody>
      </p:sp>
      <p:sp>
        <p:nvSpPr>
          <p:cNvPr id="64" name="Shape 64"/>
          <p:cNvSpPr txBox="1"/>
          <p:nvPr>
            <p:ph idx="1" type="subTitle"/>
          </p:nvPr>
        </p:nvSpPr>
        <p:spPr>
          <a:xfrm>
            <a:off x="1680300" y="3049450"/>
            <a:ext cx="5783400" cy="10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the admissions profiles of our students changed over the years, and what factors predict success?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What aspects of a student’s admissions profile predict success?</a:t>
            </a:r>
            <a:endParaRPr/>
          </a:p>
        </p:txBody>
      </p:sp>
      <p:sp>
        <p:nvSpPr>
          <p:cNvPr id="128" name="Shape 128"/>
          <p:cNvSpPr txBox="1"/>
          <p:nvPr>
            <p:ph idx="2" type="body"/>
          </p:nvPr>
        </p:nvSpPr>
        <p:spPr>
          <a:xfrm>
            <a:off x="4939500" y="951375"/>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Built a machine learning model that takes admissions profiles and uses them to predict cumulative GPAs.</a:t>
            </a:r>
            <a:endParaRPr/>
          </a:p>
          <a:p>
            <a:pPr indent="-342900" lvl="0" marL="457200" rtl="0">
              <a:spcBef>
                <a:spcPts val="0"/>
              </a:spcBef>
              <a:spcAft>
                <a:spcPts val="0"/>
              </a:spcAft>
              <a:buSzPts val="1800"/>
              <a:buChar char="●"/>
            </a:pPr>
            <a:r>
              <a:rPr lang="en"/>
              <a:t>Variables used:</a:t>
            </a:r>
            <a:endParaRPr/>
          </a:p>
          <a:p>
            <a:pPr indent="-317500" lvl="1" marL="914400" rtl="0">
              <a:spcBef>
                <a:spcPts val="0"/>
              </a:spcBef>
              <a:spcAft>
                <a:spcPts val="0"/>
              </a:spcAft>
              <a:buSzPts val="1400"/>
              <a:buChar char="○"/>
            </a:pPr>
            <a:r>
              <a:rPr lang="en"/>
              <a:t>Grade admitted, gender, previous school, year entered, ethnicity, hometown, how they heard about the school, grades, essays, recommendation letter ratings, and standardized test scores.</a:t>
            </a:r>
            <a:endParaRPr/>
          </a:p>
          <a:p>
            <a:pPr indent="-342900" lvl="0" marL="457200" rtl="0">
              <a:spcBef>
                <a:spcPts val="0"/>
              </a:spcBef>
              <a:spcAft>
                <a:spcPts val="0"/>
              </a:spcAft>
              <a:buSzPts val="1800"/>
              <a:buChar char="●"/>
            </a:pPr>
            <a:r>
              <a:rPr lang="en"/>
              <a:t>r</a:t>
            </a:r>
            <a:r>
              <a:rPr baseline="30000" lang="en"/>
              <a:t>2</a:t>
            </a:r>
            <a:r>
              <a:rPr lang="en"/>
              <a:t> = </a:t>
            </a:r>
            <a:r>
              <a:rPr lang="en">
                <a:solidFill>
                  <a:srgbClr val="FFFFFF"/>
                </a:solidFill>
                <a:latin typeface="Roboto Slab"/>
                <a:ea typeface="Roboto Slab"/>
                <a:cs typeface="Roboto Slab"/>
                <a:sym typeface="Roboto Slab"/>
              </a:rPr>
              <a:t>0.565 (6th) and 0.531 (9th)</a:t>
            </a:r>
            <a:endParaRPr sz="2400">
              <a:solidFill>
                <a:srgbClr val="FFFFFF"/>
              </a:solidFill>
              <a:latin typeface="Roboto Slab"/>
              <a:ea typeface="Roboto Slab"/>
              <a:cs typeface="Roboto Slab"/>
              <a:sym typeface="Roboto Slab"/>
            </a:endParaRPr>
          </a:p>
          <a:p>
            <a:pPr indent="-317500" lvl="1" marL="914400" rtl="0">
              <a:spcBef>
                <a:spcPts val="0"/>
              </a:spcBef>
              <a:spcAft>
                <a:spcPts val="0"/>
              </a:spcAft>
              <a:buSzPts val="1400"/>
              <a:buChar char="○"/>
            </a:pPr>
            <a:r>
              <a:rPr lang="en"/>
              <a:t>Means somewhat predictive</a:t>
            </a:r>
            <a:endParaRPr/>
          </a:p>
          <a:p>
            <a:pPr indent="-317500" lvl="1" marL="914400" rtl="0">
              <a:spcBef>
                <a:spcPts val="0"/>
              </a:spcBef>
              <a:spcAft>
                <a:spcPts val="0"/>
              </a:spcAft>
              <a:buSzPts val="1400"/>
              <a:buChar char="○"/>
            </a:pPr>
            <a:r>
              <a:rPr lang="en"/>
              <a:t>r</a:t>
            </a:r>
            <a:r>
              <a:rPr baseline="30000" lang="en"/>
              <a:t>2</a:t>
            </a:r>
            <a:r>
              <a:rPr lang="en"/>
              <a:t> = 1 would be perfect, r</a:t>
            </a:r>
            <a:r>
              <a:rPr baseline="30000" lang="en"/>
              <a:t>2</a:t>
            </a:r>
            <a:r>
              <a:rPr lang="en"/>
              <a:t> = 0 would have no predictive power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253950" y="319275"/>
            <a:ext cx="8636100" cy="665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solidFill>
                  <a:schemeClr val="accent5"/>
                </a:solidFill>
              </a:rPr>
              <a:t>Can the model predict more successfully with 6th or 9th graders?</a:t>
            </a:r>
            <a:endParaRPr/>
          </a:p>
        </p:txBody>
      </p:sp>
      <p:sp>
        <p:nvSpPr>
          <p:cNvPr id="134" name="Shape 134"/>
          <p:cNvSpPr txBox="1"/>
          <p:nvPr/>
        </p:nvSpPr>
        <p:spPr>
          <a:xfrm>
            <a:off x="568350" y="810225"/>
            <a:ext cx="80073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Slab"/>
                <a:ea typeface="Roboto Slab"/>
                <a:cs typeface="Roboto Slab"/>
                <a:sym typeface="Roboto Slab"/>
              </a:rPr>
              <a:t>6th graders, r</a:t>
            </a:r>
            <a:r>
              <a:rPr baseline="30000" lang="en" sz="2400">
                <a:solidFill>
                  <a:srgbClr val="FFFFFF"/>
                </a:solidFill>
                <a:latin typeface="Roboto Slab"/>
                <a:ea typeface="Roboto Slab"/>
                <a:cs typeface="Roboto Slab"/>
                <a:sym typeface="Roboto Slab"/>
              </a:rPr>
              <a:t>2</a:t>
            </a:r>
            <a:r>
              <a:rPr lang="en" sz="2400">
                <a:solidFill>
                  <a:srgbClr val="FFFFFF"/>
                </a:solidFill>
                <a:latin typeface="Roboto Slab"/>
                <a:ea typeface="Roboto Slab"/>
                <a:cs typeface="Roboto Slab"/>
                <a:sym typeface="Roboto Slab"/>
              </a:rPr>
              <a:t> = 0.565				9th graders, r</a:t>
            </a:r>
            <a:r>
              <a:rPr baseline="30000" lang="en" sz="2400">
                <a:solidFill>
                  <a:srgbClr val="FFFFFF"/>
                </a:solidFill>
                <a:latin typeface="Roboto Slab"/>
                <a:ea typeface="Roboto Slab"/>
                <a:cs typeface="Roboto Slab"/>
                <a:sym typeface="Roboto Slab"/>
              </a:rPr>
              <a:t>2</a:t>
            </a:r>
            <a:r>
              <a:rPr lang="en" sz="2400">
                <a:solidFill>
                  <a:srgbClr val="FFFFFF"/>
                </a:solidFill>
                <a:latin typeface="Roboto Slab"/>
                <a:ea typeface="Roboto Slab"/>
                <a:cs typeface="Roboto Slab"/>
                <a:sym typeface="Roboto Slab"/>
              </a:rPr>
              <a:t> = 0.531</a:t>
            </a:r>
            <a:endParaRPr sz="2400">
              <a:solidFill>
                <a:srgbClr val="FFFFFF"/>
              </a:solidFill>
              <a:highlight>
                <a:srgbClr val="FFFFFF"/>
              </a:highlight>
              <a:latin typeface="Roboto Slab"/>
              <a:ea typeface="Roboto Slab"/>
              <a:cs typeface="Roboto Slab"/>
              <a:sym typeface="Roboto Slab"/>
            </a:endParaRPr>
          </a:p>
          <a:p>
            <a:pPr indent="0" lvl="0" marL="0" rtl="0" algn="ctr">
              <a:spcBef>
                <a:spcPts val="0"/>
              </a:spcBef>
              <a:spcAft>
                <a:spcPts val="0"/>
              </a:spcAft>
              <a:buNone/>
            </a:pPr>
            <a:r>
              <a:t/>
            </a:r>
            <a:endParaRPr sz="2400">
              <a:solidFill>
                <a:srgbClr val="FFFFFF"/>
              </a:solidFill>
              <a:latin typeface="Roboto Slab"/>
              <a:ea typeface="Roboto Slab"/>
              <a:cs typeface="Roboto Slab"/>
              <a:sym typeface="Roboto Slab"/>
            </a:endParaRPr>
          </a:p>
        </p:txBody>
      </p:sp>
      <p:sp>
        <p:nvSpPr>
          <p:cNvPr id="135" name="Shape 135"/>
          <p:cNvSpPr txBox="1"/>
          <p:nvPr/>
        </p:nvSpPr>
        <p:spPr>
          <a:xfrm>
            <a:off x="8329950" y="2259175"/>
            <a:ext cx="700500" cy="12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6" name="Shape 136"/>
          <p:cNvSpPr/>
          <p:nvPr/>
        </p:nvSpPr>
        <p:spPr>
          <a:xfrm>
            <a:off x="3374386" y="1823675"/>
            <a:ext cx="151500" cy="1760700"/>
          </a:xfrm>
          <a:prstGeom prst="rightBracket">
            <a:avLst>
              <a:gd fmla="val 8333" name="adj"/>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7" name="Shape 137"/>
          <p:cNvSpPr txBox="1"/>
          <p:nvPr/>
        </p:nvSpPr>
        <p:spPr>
          <a:xfrm>
            <a:off x="6354713" y="3584375"/>
            <a:ext cx="700500" cy="12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8" name="Shape 138"/>
          <p:cNvSpPr txBox="1"/>
          <p:nvPr/>
        </p:nvSpPr>
        <p:spPr>
          <a:xfrm>
            <a:off x="3567725" y="1899450"/>
            <a:ext cx="1227300" cy="17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45% of predictive power from std. tests</a:t>
            </a:r>
            <a:endParaRPr sz="1800">
              <a:solidFill>
                <a:srgbClr val="FFFFFF"/>
              </a:solidFill>
            </a:endParaRPr>
          </a:p>
        </p:txBody>
      </p:sp>
      <p:sp>
        <p:nvSpPr>
          <p:cNvPr id="139" name="Shape 139"/>
          <p:cNvSpPr/>
          <p:nvPr/>
        </p:nvSpPr>
        <p:spPr>
          <a:xfrm>
            <a:off x="7840975" y="1899450"/>
            <a:ext cx="151500" cy="2389800"/>
          </a:xfrm>
          <a:prstGeom prst="rightBracket">
            <a:avLst>
              <a:gd fmla="val 8333" name="adj"/>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txBox="1"/>
          <p:nvPr/>
        </p:nvSpPr>
        <p:spPr>
          <a:xfrm>
            <a:off x="7992476" y="1994125"/>
            <a:ext cx="1227300" cy="17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50% of </a:t>
            </a:r>
            <a:r>
              <a:rPr lang="en" sz="1800">
                <a:solidFill>
                  <a:srgbClr val="FFFFFF"/>
                </a:solidFill>
              </a:rPr>
              <a:t>predictive power</a:t>
            </a:r>
            <a:r>
              <a:rPr lang="en" sz="1800">
                <a:solidFill>
                  <a:srgbClr val="FFFFFF"/>
                </a:solidFill>
              </a:rPr>
              <a:t> from std. tests</a:t>
            </a:r>
            <a:endParaRPr sz="1800">
              <a:solidFill>
                <a:srgbClr val="FFFFFF"/>
              </a:solidFill>
            </a:endParaRPr>
          </a:p>
        </p:txBody>
      </p:sp>
      <p:pic>
        <p:nvPicPr>
          <p:cNvPr id="141" name="Shape 141"/>
          <p:cNvPicPr preferRelativeResize="0"/>
          <p:nvPr/>
        </p:nvPicPr>
        <p:blipFill>
          <a:blip r:embed="rId3">
            <a:alphaModFix/>
          </a:blip>
          <a:stretch>
            <a:fillRect/>
          </a:stretch>
        </p:blipFill>
        <p:spPr>
          <a:xfrm>
            <a:off x="253950" y="1375275"/>
            <a:ext cx="2990377" cy="3391525"/>
          </a:xfrm>
          <a:prstGeom prst="rect">
            <a:avLst/>
          </a:prstGeom>
          <a:noFill/>
          <a:ln>
            <a:noFill/>
          </a:ln>
        </p:spPr>
      </p:pic>
      <p:pic>
        <p:nvPicPr>
          <p:cNvPr id="142" name="Shape 142"/>
          <p:cNvPicPr preferRelativeResize="0"/>
          <p:nvPr/>
        </p:nvPicPr>
        <p:blipFill>
          <a:blip r:embed="rId4">
            <a:alphaModFix/>
          </a:blip>
          <a:stretch>
            <a:fillRect/>
          </a:stretch>
        </p:blipFill>
        <p:spPr>
          <a:xfrm>
            <a:off x="4786550" y="1375375"/>
            <a:ext cx="3077725" cy="339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253950" y="319275"/>
            <a:ext cx="8636100" cy="665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solidFill>
                  <a:schemeClr val="accent5"/>
                </a:solidFill>
              </a:rPr>
              <a:t>Can the model predict more successfully with 6th or 9th graders?</a:t>
            </a:r>
            <a:endParaRPr/>
          </a:p>
        </p:txBody>
      </p:sp>
      <p:sp>
        <p:nvSpPr>
          <p:cNvPr id="148" name="Shape 148"/>
          <p:cNvSpPr txBox="1"/>
          <p:nvPr/>
        </p:nvSpPr>
        <p:spPr>
          <a:xfrm>
            <a:off x="568350" y="810225"/>
            <a:ext cx="80073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Slab"/>
                <a:ea typeface="Roboto Slab"/>
                <a:cs typeface="Roboto Slab"/>
                <a:sym typeface="Roboto Slab"/>
              </a:rPr>
              <a:t>6th graders, r</a:t>
            </a:r>
            <a:r>
              <a:rPr baseline="30000" lang="en" sz="2400">
                <a:solidFill>
                  <a:srgbClr val="FFFFFF"/>
                </a:solidFill>
                <a:latin typeface="Roboto Slab"/>
                <a:ea typeface="Roboto Slab"/>
                <a:cs typeface="Roboto Slab"/>
                <a:sym typeface="Roboto Slab"/>
              </a:rPr>
              <a:t>2</a:t>
            </a:r>
            <a:r>
              <a:rPr lang="en" sz="2400">
                <a:solidFill>
                  <a:srgbClr val="FFFFFF"/>
                </a:solidFill>
                <a:latin typeface="Roboto Slab"/>
                <a:ea typeface="Roboto Slab"/>
                <a:cs typeface="Roboto Slab"/>
                <a:sym typeface="Roboto Slab"/>
              </a:rPr>
              <a:t> = 0.565				9th graders, r</a:t>
            </a:r>
            <a:r>
              <a:rPr baseline="30000" lang="en" sz="2400">
                <a:solidFill>
                  <a:srgbClr val="FFFFFF"/>
                </a:solidFill>
                <a:latin typeface="Roboto Slab"/>
                <a:ea typeface="Roboto Slab"/>
                <a:cs typeface="Roboto Slab"/>
                <a:sym typeface="Roboto Slab"/>
              </a:rPr>
              <a:t>2</a:t>
            </a:r>
            <a:r>
              <a:rPr lang="en" sz="2400">
                <a:solidFill>
                  <a:srgbClr val="FFFFFF"/>
                </a:solidFill>
                <a:latin typeface="Roboto Slab"/>
                <a:ea typeface="Roboto Slab"/>
                <a:cs typeface="Roboto Slab"/>
                <a:sym typeface="Roboto Slab"/>
              </a:rPr>
              <a:t> = 0.531</a:t>
            </a:r>
            <a:endParaRPr sz="2400">
              <a:solidFill>
                <a:srgbClr val="FFFFFF"/>
              </a:solidFill>
              <a:highlight>
                <a:srgbClr val="FFFFFF"/>
              </a:highlight>
              <a:latin typeface="Roboto Slab"/>
              <a:ea typeface="Roboto Slab"/>
              <a:cs typeface="Roboto Slab"/>
              <a:sym typeface="Roboto Slab"/>
            </a:endParaRPr>
          </a:p>
          <a:p>
            <a:pPr indent="0" lvl="0" marL="0" rtl="0" algn="ctr">
              <a:spcBef>
                <a:spcPts val="0"/>
              </a:spcBef>
              <a:spcAft>
                <a:spcPts val="0"/>
              </a:spcAft>
              <a:buNone/>
            </a:pPr>
            <a:r>
              <a:t/>
            </a:r>
            <a:endParaRPr sz="2400">
              <a:solidFill>
                <a:srgbClr val="FFFFFF"/>
              </a:solidFill>
              <a:latin typeface="Roboto Slab"/>
              <a:ea typeface="Roboto Slab"/>
              <a:cs typeface="Roboto Slab"/>
              <a:sym typeface="Roboto Slab"/>
            </a:endParaRPr>
          </a:p>
        </p:txBody>
      </p:sp>
      <p:pic>
        <p:nvPicPr>
          <p:cNvPr id="149" name="Shape 149"/>
          <p:cNvPicPr preferRelativeResize="0"/>
          <p:nvPr/>
        </p:nvPicPr>
        <p:blipFill>
          <a:blip r:embed="rId3">
            <a:alphaModFix/>
          </a:blip>
          <a:stretch>
            <a:fillRect/>
          </a:stretch>
        </p:blipFill>
        <p:spPr>
          <a:xfrm>
            <a:off x="5226675" y="1489775"/>
            <a:ext cx="3348975" cy="3520276"/>
          </a:xfrm>
          <a:prstGeom prst="rect">
            <a:avLst/>
          </a:prstGeom>
          <a:noFill/>
          <a:ln>
            <a:noFill/>
          </a:ln>
        </p:spPr>
      </p:pic>
      <p:pic>
        <p:nvPicPr>
          <p:cNvPr id="150" name="Shape 150"/>
          <p:cNvPicPr preferRelativeResize="0"/>
          <p:nvPr/>
        </p:nvPicPr>
        <p:blipFill>
          <a:blip r:embed="rId4">
            <a:alphaModFix/>
          </a:blip>
          <a:stretch>
            <a:fillRect/>
          </a:stretch>
        </p:blipFill>
        <p:spPr>
          <a:xfrm>
            <a:off x="743900" y="1489775"/>
            <a:ext cx="3348975" cy="352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2" type="body"/>
          </p:nvPr>
        </p:nvSpPr>
        <p:spPr>
          <a:xfrm>
            <a:off x="4916625" y="112835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The students who go to our middle school graduate with higher GPAs</a:t>
            </a:r>
            <a:endParaRPr/>
          </a:p>
          <a:p>
            <a:pPr indent="-342900" lvl="0" marL="457200" rtl="0">
              <a:spcBef>
                <a:spcPts val="0"/>
              </a:spcBef>
              <a:spcAft>
                <a:spcPts val="0"/>
              </a:spcAft>
              <a:buSzPts val="1800"/>
              <a:buChar char="●"/>
            </a:pPr>
            <a:r>
              <a:rPr lang="en"/>
              <a:t>Standardized entrance test scores are the best quantitative metric we have for predicting graduation GPA </a:t>
            </a:r>
            <a:endParaRPr/>
          </a:p>
          <a:p>
            <a:pPr indent="-317500" lvl="1" marL="914400" rtl="0">
              <a:spcBef>
                <a:spcPts val="0"/>
              </a:spcBef>
              <a:spcAft>
                <a:spcPts val="0"/>
              </a:spcAft>
              <a:buSzPts val="1400"/>
              <a:buChar char="○"/>
            </a:pPr>
            <a:r>
              <a:rPr lang="en"/>
              <a:t>For 6th graders, quantitative, and reading scores are most important, along with essays</a:t>
            </a:r>
            <a:endParaRPr/>
          </a:p>
          <a:p>
            <a:pPr indent="-317500" lvl="1" marL="914400" rtl="0">
              <a:spcBef>
                <a:spcPts val="0"/>
              </a:spcBef>
              <a:spcAft>
                <a:spcPts val="0"/>
              </a:spcAft>
              <a:buSzPts val="1400"/>
              <a:buChar char="○"/>
            </a:pPr>
            <a:r>
              <a:rPr lang="en"/>
              <a:t>For 9th graders, reading score is by far the most important metric, followed by quantitative score</a:t>
            </a:r>
            <a:endParaRPr/>
          </a:p>
          <a:p>
            <a:pPr indent="-317500" lvl="1" marL="914400" rtl="0">
              <a:spcBef>
                <a:spcPts val="0"/>
              </a:spcBef>
              <a:spcAft>
                <a:spcPts val="0"/>
              </a:spcAft>
              <a:buSzPts val="1400"/>
              <a:buChar char="○"/>
            </a:pPr>
            <a:r>
              <a:rPr lang="en"/>
              <a:t>Many factors not included:</a:t>
            </a:r>
            <a:endParaRPr/>
          </a:p>
          <a:p>
            <a:pPr indent="-317500" lvl="2" marL="1371600" rtl="0">
              <a:spcBef>
                <a:spcPts val="0"/>
              </a:spcBef>
              <a:spcAft>
                <a:spcPts val="0"/>
              </a:spcAft>
              <a:buSzPts val="1400"/>
              <a:buChar char="■"/>
            </a:pPr>
            <a:r>
              <a:rPr lang="en"/>
              <a:t>Interview scores, sports, arts, multilingual, extracurriculars, etc.</a:t>
            </a:r>
            <a:endParaRPr/>
          </a:p>
          <a:p>
            <a:pPr indent="0" lvl="0" marL="0">
              <a:spcBef>
                <a:spcPts val="1600"/>
              </a:spcBef>
              <a:spcAft>
                <a:spcPts val="1600"/>
              </a:spcAft>
              <a:buNone/>
            </a:pPr>
            <a:r>
              <a:t/>
            </a:r>
            <a:endParaRPr/>
          </a:p>
        </p:txBody>
      </p:sp>
      <p:sp>
        <p:nvSpPr>
          <p:cNvPr id="156" name="Shape 156"/>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Takeaways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SzPts val="1800"/>
              <a:buChar char="●"/>
            </a:pPr>
            <a:r>
              <a:rPr lang="en"/>
              <a:t>Do standardized test scores predict subject area scores?</a:t>
            </a:r>
            <a:endParaRPr/>
          </a:p>
          <a:p>
            <a:pPr indent="-342900" lvl="0" marL="457200" rtl="0">
              <a:spcBef>
                <a:spcPts val="0"/>
              </a:spcBef>
              <a:spcAft>
                <a:spcPts val="0"/>
              </a:spcAft>
              <a:buSzPts val="1800"/>
              <a:buChar char="●"/>
            </a:pPr>
            <a:r>
              <a:rPr lang="en"/>
              <a:t>How much movement between GPA quartiles is there? Do students who test well or poorly tend to graduate at the top or bottom of the class?</a:t>
            </a:r>
            <a:endParaRPr/>
          </a:p>
          <a:p>
            <a:pPr indent="-342900" lvl="0" marL="457200" rtl="0">
              <a:spcBef>
                <a:spcPts val="0"/>
              </a:spcBef>
              <a:spcAft>
                <a:spcPts val="0"/>
              </a:spcAft>
              <a:buSzPts val="1800"/>
              <a:buChar char="●"/>
            </a:pPr>
            <a:r>
              <a:rPr lang="en"/>
              <a:t>Do grades in certain classes or subjects predict PSAT or SAT scores better than others?</a:t>
            </a:r>
            <a:endParaRPr/>
          </a:p>
        </p:txBody>
      </p:sp>
      <p:sp>
        <p:nvSpPr>
          <p:cNvPr id="162" name="Shape 16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Further 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a:t>
            </a:r>
            <a:endParaRPr/>
          </a:p>
        </p:txBody>
      </p:sp>
      <p:sp>
        <p:nvSpPr>
          <p:cNvPr id="168" name="Shape 168"/>
          <p:cNvSpPr txBox="1"/>
          <p:nvPr/>
        </p:nvSpPr>
        <p:spPr>
          <a:xfrm>
            <a:off x="4458625" y="1307250"/>
            <a:ext cx="4002300" cy="2529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Roboto Slab"/>
              <a:buChar char="●"/>
            </a:pPr>
            <a:r>
              <a:rPr lang="en" sz="1800">
                <a:solidFill>
                  <a:srgbClr val="FFFFFF"/>
                </a:solidFill>
                <a:latin typeface="Roboto Slab"/>
                <a:ea typeface="Roboto Slab"/>
                <a:cs typeface="Roboto Slab"/>
                <a:sym typeface="Roboto Slab"/>
              </a:rPr>
              <a:t>Special thanks to the administrative team who suggested the project</a:t>
            </a:r>
            <a:endParaRPr sz="1800">
              <a:solidFill>
                <a:srgbClr val="FFFFFF"/>
              </a:solidFill>
              <a:latin typeface="Roboto Slab"/>
              <a:ea typeface="Roboto Slab"/>
              <a:cs typeface="Roboto Slab"/>
              <a:sym typeface="Roboto Slab"/>
            </a:endParaRPr>
          </a:p>
          <a:p>
            <a:pPr indent="0" lvl="0" marL="0" rtl="0">
              <a:spcBef>
                <a:spcPts val="0"/>
              </a:spcBef>
              <a:spcAft>
                <a:spcPts val="0"/>
              </a:spcAft>
              <a:buNone/>
            </a:pPr>
            <a:r>
              <a:t/>
            </a:r>
            <a:endParaRPr sz="1800">
              <a:solidFill>
                <a:srgbClr val="FFFFFF"/>
              </a:solidFill>
              <a:latin typeface="Roboto Slab"/>
              <a:ea typeface="Roboto Slab"/>
              <a:cs typeface="Roboto Slab"/>
              <a:sym typeface="Roboto Slab"/>
            </a:endParaRPr>
          </a:p>
          <a:p>
            <a:pPr indent="-342900" lvl="0" marL="457200" rtl="0">
              <a:spcBef>
                <a:spcPts val="0"/>
              </a:spcBef>
              <a:spcAft>
                <a:spcPts val="0"/>
              </a:spcAft>
              <a:buClr>
                <a:srgbClr val="FFFFFF"/>
              </a:buClr>
              <a:buSzPts val="1800"/>
              <a:buFont typeface="Roboto Slab"/>
              <a:buChar char="●"/>
            </a:pPr>
            <a:r>
              <a:rPr lang="en" sz="1800">
                <a:solidFill>
                  <a:srgbClr val="FFFFFF"/>
                </a:solidFill>
                <a:latin typeface="Roboto Slab"/>
                <a:ea typeface="Roboto Slab"/>
                <a:cs typeface="Roboto Slab"/>
                <a:sym typeface="Roboto Slab"/>
              </a:rPr>
              <a:t>Kelly, Linda and Admissions, Jeannie, Jean, and Ken who were essential in collecting the data</a:t>
            </a:r>
            <a:endParaRPr sz="1800">
              <a:solidFill>
                <a:srgbClr val="FFFFFF"/>
              </a:solidFill>
              <a:latin typeface="Roboto Slab"/>
              <a:ea typeface="Roboto Slab"/>
              <a:cs typeface="Roboto Slab"/>
              <a:sym typeface="Roboto Slab"/>
            </a:endParaRPr>
          </a:p>
          <a:p>
            <a:pPr indent="0" lvl="0" marL="0">
              <a:spcBef>
                <a:spcPts val="0"/>
              </a:spcBef>
              <a:spcAft>
                <a:spcPts val="0"/>
              </a:spcAft>
              <a:buNone/>
            </a:pPr>
            <a:r>
              <a:t/>
            </a:r>
            <a:endParaRPr sz="1800">
              <a:solidFill>
                <a:srgbClr val="FFFFFF"/>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2" type="body"/>
          </p:nvPr>
        </p:nvSpPr>
        <p:spPr>
          <a:xfrm>
            <a:off x="4939500" y="0"/>
            <a:ext cx="3837000" cy="44397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Excel + Coding + Powerful Visualization Tools + Machine Learning</a:t>
            </a:r>
            <a:endParaRPr/>
          </a:p>
          <a:p>
            <a:pPr indent="-342900" lvl="0" marL="457200" rtl="0">
              <a:spcBef>
                <a:spcPts val="1600"/>
              </a:spcBef>
              <a:spcAft>
                <a:spcPts val="0"/>
              </a:spcAft>
              <a:buSzPts val="1800"/>
              <a:buChar char="●"/>
            </a:pPr>
            <a:r>
              <a:rPr lang="en"/>
              <a:t>By 2020 the number of Data Science and Analytics job listings is projected to grow by 28%</a:t>
            </a:r>
            <a:endParaRPr/>
          </a:p>
          <a:p>
            <a:pPr indent="-342900" lvl="0" marL="457200" rtl="0">
              <a:spcBef>
                <a:spcPts val="1600"/>
              </a:spcBef>
              <a:spcAft>
                <a:spcPts val="1600"/>
              </a:spcAft>
              <a:buSzPts val="1800"/>
              <a:buChar char="●"/>
            </a:pPr>
            <a:r>
              <a:rPr lang="en"/>
              <a:t>Uses Python, which is the language our CS courses are taught in</a:t>
            </a:r>
            <a:endParaRPr/>
          </a:p>
        </p:txBody>
      </p:sp>
      <p:sp>
        <p:nvSpPr>
          <p:cNvPr id="70" name="Shape 70"/>
          <p:cNvSpPr txBox="1"/>
          <p:nvPr>
            <p:ph type="title"/>
          </p:nvPr>
        </p:nvSpPr>
        <p:spPr>
          <a:xfrm>
            <a:off x="250175" y="871100"/>
            <a:ext cx="4045200" cy="131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Data Science</a:t>
            </a:r>
            <a:endParaRPr/>
          </a:p>
        </p:txBody>
      </p:sp>
      <p:pic>
        <p:nvPicPr>
          <p:cNvPr id="71" name="Shape 71"/>
          <p:cNvPicPr preferRelativeResize="0"/>
          <p:nvPr/>
        </p:nvPicPr>
        <p:blipFill>
          <a:blip r:embed="rId3">
            <a:alphaModFix/>
          </a:blip>
          <a:stretch>
            <a:fillRect/>
          </a:stretch>
        </p:blipFill>
        <p:spPr>
          <a:xfrm>
            <a:off x="249088" y="2189300"/>
            <a:ext cx="4047377" cy="2250300"/>
          </a:xfrm>
          <a:prstGeom prst="rect">
            <a:avLst/>
          </a:prstGeom>
          <a:noFill/>
          <a:ln>
            <a:noFill/>
          </a:ln>
        </p:spPr>
      </p:pic>
      <p:pic>
        <p:nvPicPr>
          <p:cNvPr id="72" name="Shape 72"/>
          <p:cNvPicPr preferRelativeResize="0"/>
          <p:nvPr/>
        </p:nvPicPr>
        <p:blipFill>
          <a:blip r:embed="rId4">
            <a:alphaModFix/>
          </a:blip>
          <a:stretch>
            <a:fillRect/>
          </a:stretch>
        </p:blipFill>
        <p:spPr>
          <a:xfrm>
            <a:off x="7152850" y="4034950"/>
            <a:ext cx="1623650" cy="811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87900" y="3606150"/>
            <a:ext cx="8368200" cy="665100"/>
          </a:xfrm>
          <a:prstGeom prst="rect">
            <a:avLst/>
          </a:prstGeom>
        </p:spPr>
        <p:txBody>
          <a:bodyPr anchorCtr="0" anchor="b" bIns="91425" lIns="91425" spcFirstLastPara="1" rIns="91425" wrap="square" tIns="91425">
            <a:noAutofit/>
          </a:bodyPr>
          <a:lstStyle/>
          <a:p>
            <a:pPr indent="-381000" lvl="0" marL="457200">
              <a:spcBef>
                <a:spcPts val="0"/>
              </a:spcBef>
              <a:spcAft>
                <a:spcPts val="0"/>
              </a:spcAft>
              <a:buClr>
                <a:schemeClr val="accent5"/>
              </a:buClr>
              <a:buSzPts val="2400"/>
              <a:buChar char="●"/>
            </a:pPr>
            <a:r>
              <a:rPr lang="en" sz="2400">
                <a:solidFill>
                  <a:schemeClr val="accent5"/>
                </a:solidFill>
              </a:rPr>
              <a:t>Have the admissions profiles of our students changed over the years? </a:t>
            </a:r>
            <a:endParaRPr sz="2400">
              <a:solidFill>
                <a:schemeClr val="accent5"/>
              </a:solidFill>
            </a:endParaRPr>
          </a:p>
          <a:p>
            <a:pPr indent="0" lvl="0" marL="0">
              <a:spcBef>
                <a:spcPts val="0"/>
              </a:spcBef>
              <a:spcAft>
                <a:spcPts val="0"/>
              </a:spcAft>
              <a:buNone/>
            </a:pPr>
            <a:r>
              <a:t/>
            </a:r>
            <a:endParaRPr sz="2400">
              <a:solidFill>
                <a:schemeClr val="accent5"/>
              </a:solidFill>
            </a:endParaRPr>
          </a:p>
          <a:p>
            <a:pPr indent="-381000" lvl="0" marL="457200">
              <a:spcBef>
                <a:spcPts val="0"/>
              </a:spcBef>
              <a:spcAft>
                <a:spcPts val="0"/>
              </a:spcAft>
              <a:buClr>
                <a:schemeClr val="accent5"/>
              </a:buClr>
              <a:buSzPts val="2400"/>
              <a:buChar char="●"/>
            </a:pPr>
            <a:r>
              <a:rPr lang="en" sz="2400">
                <a:solidFill>
                  <a:schemeClr val="accent5"/>
                </a:solidFill>
              </a:rPr>
              <a:t>What factors of an admissions profile best predict academic success?</a:t>
            </a:r>
            <a:endParaRPr/>
          </a:p>
        </p:txBody>
      </p:sp>
      <p:sp>
        <p:nvSpPr>
          <p:cNvPr id="78" name="Shape 78"/>
          <p:cNvSpPr txBox="1"/>
          <p:nvPr/>
        </p:nvSpPr>
        <p:spPr>
          <a:xfrm>
            <a:off x="2467425" y="1320800"/>
            <a:ext cx="3730200" cy="5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chemeClr val="dk1"/>
                </a:solidFill>
                <a:latin typeface="Roboto Slab"/>
                <a:ea typeface="Roboto Slab"/>
                <a:cs typeface="Roboto Slab"/>
                <a:sym typeface="Roboto Slab"/>
              </a:rPr>
              <a:t>The Questions:</a:t>
            </a:r>
            <a:endParaRPr sz="38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Math and Quantitative Entrance Exam Scores (‘04 - ‘17)</a:t>
            </a:r>
            <a:endParaRPr/>
          </a:p>
        </p:txBody>
      </p:sp>
      <p:pic>
        <p:nvPicPr>
          <p:cNvPr descr="Math ISEEs 04-17.png" id="84" name="Shape 84"/>
          <p:cNvPicPr preferRelativeResize="0"/>
          <p:nvPr/>
        </p:nvPicPr>
        <p:blipFill>
          <a:blip r:embed="rId3">
            <a:alphaModFix/>
          </a:blip>
          <a:stretch>
            <a:fillRect/>
          </a:stretch>
        </p:blipFill>
        <p:spPr>
          <a:xfrm>
            <a:off x="413650" y="1258400"/>
            <a:ext cx="3732700" cy="3732700"/>
          </a:xfrm>
          <a:prstGeom prst="rect">
            <a:avLst/>
          </a:prstGeom>
          <a:noFill/>
          <a:ln>
            <a:noFill/>
          </a:ln>
        </p:spPr>
      </p:pic>
      <p:pic>
        <p:nvPicPr>
          <p:cNvPr descr="Quantitative ISEEs 04-17.png" id="85" name="Shape 85"/>
          <p:cNvPicPr preferRelativeResize="0"/>
          <p:nvPr/>
        </p:nvPicPr>
        <p:blipFill>
          <a:blip r:embed="rId4">
            <a:alphaModFix/>
          </a:blip>
          <a:stretch>
            <a:fillRect/>
          </a:stretch>
        </p:blipFill>
        <p:spPr>
          <a:xfrm>
            <a:off x="4458425" y="1258400"/>
            <a:ext cx="3732700" cy="373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Verbal</a:t>
            </a:r>
            <a:r>
              <a:rPr lang="en"/>
              <a:t> and Reading Entrance Exam Scores (‘04 - ‘17)</a:t>
            </a:r>
            <a:endParaRPr/>
          </a:p>
        </p:txBody>
      </p:sp>
      <p:pic>
        <p:nvPicPr>
          <p:cNvPr descr="Verbal ISEEs 04-17.png" id="91" name="Shape 91"/>
          <p:cNvPicPr preferRelativeResize="0"/>
          <p:nvPr/>
        </p:nvPicPr>
        <p:blipFill>
          <a:blip r:embed="rId3">
            <a:alphaModFix/>
          </a:blip>
          <a:stretch>
            <a:fillRect/>
          </a:stretch>
        </p:blipFill>
        <p:spPr>
          <a:xfrm>
            <a:off x="384250" y="1219750"/>
            <a:ext cx="3810000" cy="3810000"/>
          </a:xfrm>
          <a:prstGeom prst="rect">
            <a:avLst/>
          </a:prstGeom>
          <a:noFill/>
          <a:ln>
            <a:noFill/>
          </a:ln>
        </p:spPr>
      </p:pic>
      <p:pic>
        <p:nvPicPr>
          <p:cNvPr descr="Reading ISEEs 04-17.png" id="92" name="Shape 92"/>
          <p:cNvPicPr preferRelativeResize="0"/>
          <p:nvPr/>
        </p:nvPicPr>
        <p:blipFill>
          <a:blip r:embed="rId4">
            <a:alphaModFix/>
          </a:blip>
          <a:stretch>
            <a:fillRect/>
          </a:stretch>
        </p:blipFill>
        <p:spPr>
          <a:xfrm>
            <a:off x="4557825" y="1219750"/>
            <a:ext cx="381000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253950" y="87025"/>
            <a:ext cx="8636100" cy="665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solidFill>
                  <a:schemeClr val="accent5"/>
                </a:solidFill>
              </a:rPr>
              <a:t>Admissions scores are trending up, but what about GPAs?</a:t>
            </a:r>
            <a:endParaRPr/>
          </a:p>
        </p:txBody>
      </p:sp>
      <p:sp>
        <p:nvSpPr>
          <p:cNvPr id="98" name="Shape 98"/>
          <p:cNvSpPr txBox="1"/>
          <p:nvPr/>
        </p:nvSpPr>
        <p:spPr>
          <a:xfrm>
            <a:off x="568350" y="665050"/>
            <a:ext cx="80073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Slab"/>
                <a:ea typeface="Roboto Slab"/>
                <a:cs typeface="Roboto Slab"/>
                <a:sym typeface="Roboto Slab"/>
              </a:rPr>
              <a:t>Graduating GPAs  (‘08 - ‘17)</a:t>
            </a:r>
            <a:endParaRPr sz="3000">
              <a:solidFill>
                <a:schemeClr val="dk1"/>
              </a:solidFill>
              <a:latin typeface="Roboto Slab"/>
              <a:ea typeface="Roboto Slab"/>
              <a:cs typeface="Roboto Slab"/>
              <a:sym typeface="Roboto Slab"/>
            </a:endParaRPr>
          </a:p>
        </p:txBody>
      </p:sp>
      <p:pic>
        <p:nvPicPr>
          <p:cNvPr descr="GPA's over time.png" id="99" name="Shape 99"/>
          <p:cNvPicPr preferRelativeResize="0"/>
          <p:nvPr/>
        </p:nvPicPr>
        <p:blipFill>
          <a:blip r:embed="rId3">
            <a:alphaModFix/>
          </a:blip>
          <a:stretch>
            <a:fillRect/>
          </a:stretch>
        </p:blipFill>
        <p:spPr>
          <a:xfrm>
            <a:off x="481250" y="1260150"/>
            <a:ext cx="3754725" cy="3754700"/>
          </a:xfrm>
          <a:prstGeom prst="rect">
            <a:avLst/>
          </a:prstGeom>
          <a:noFill/>
          <a:ln>
            <a:noFill/>
          </a:ln>
        </p:spPr>
      </p:pic>
      <p:pic>
        <p:nvPicPr>
          <p:cNvPr descr="Reading ISEEs 04-17.png" id="100" name="Shape 100"/>
          <p:cNvPicPr preferRelativeResize="0"/>
          <p:nvPr/>
        </p:nvPicPr>
        <p:blipFill>
          <a:blip r:embed="rId4">
            <a:alphaModFix/>
          </a:blip>
          <a:stretch>
            <a:fillRect/>
          </a:stretch>
        </p:blipFill>
        <p:spPr>
          <a:xfrm>
            <a:off x="4664050" y="1232500"/>
            <a:ext cx="3810000" cy="38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253950" y="319275"/>
            <a:ext cx="8636100" cy="665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solidFill>
                  <a:schemeClr val="accent5"/>
                </a:solidFill>
              </a:rPr>
              <a:t>Is there a difference between the students we admit in 6th grade vs. 9th grade</a:t>
            </a:r>
            <a:r>
              <a:rPr lang="en" sz="2400">
                <a:solidFill>
                  <a:schemeClr val="accent5"/>
                </a:solidFill>
              </a:rPr>
              <a:t>?</a:t>
            </a:r>
            <a:endParaRPr/>
          </a:p>
        </p:txBody>
      </p:sp>
      <p:sp>
        <p:nvSpPr>
          <p:cNvPr id="106" name="Shape 106"/>
          <p:cNvSpPr txBox="1"/>
          <p:nvPr/>
        </p:nvSpPr>
        <p:spPr>
          <a:xfrm>
            <a:off x="568350" y="1071450"/>
            <a:ext cx="80073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Slab"/>
                <a:ea typeface="Roboto Slab"/>
                <a:cs typeface="Roboto Slab"/>
                <a:sym typeface="Roboto Slab"/>
              </a:rPr>
              <a:t>Entrance Exams</a:t>
            </a:r>
            <a:r>
              <a:rPr lang="en" sz="3000">
                <a:solidFill>
                  <a:schemeClr val="dk1"/>
                </a:solidFill>
                <a:latin typeface="Roboto Slab"/>
                <a:ea typeface="Roboto Slab"/>
                <a:cs typeface="Roboto Slab"/>
                <a:sym typeface="Roboto Slab"/>
              </a:rPr>
              <a:t>  (‘04 - ‘17)</a:t>
            </a:r>
            <a:endParaRPr sz="3000">
              <a:solidFill>
                <a:schemeClr val="dk1"/>
              </a:solidFill>
              <a:latin typeface="Roboto Slab"/>
              <a:ea typeface="Roboto Slab"/>
              <a:cs typeface="Roboto Slab"/>
              <a:sym typeface="Roboto Slab"/>
            </a:endParaRPr>
          </a:p>
        </p:txBody>
      </p:sp>
      <p:pic>
        <p:nvPicPr>
          <p:cNvPr descr="entrance tests.png" id="107" name="Shape 107"/>
          <p:cNvPicPr preferRelativeResize="0"/>
          <p:nvPr/>
        </p:nvPicPr>
        <p:blipFill>
          <a:blip r:embed="rId3">
            <a:alphaModFix/>
          </a:blip>
          <a:stretch>
            <a:fillRect/>
          </a:stretch>
        </p:blipFill>
        <p:spPr>
          <a:xfrm>
            <a:off x="4463125" y="1848175"/>
            <a:ext cx="3686175" cy="2457450"/>
          </a:xfrm>
          <a:prstGeom prst="rect">
            <a:avLst/>
          </a:prstGeom>
          <a:noFill/>
          <a:ln>
            <a:noFill/>
          </a:ln>
        </p:spPr>
      </p:pic>
      <p:pic>
        <p:nvPicPr>
          <p:cNvPr descr="entrance tests stats.png" id="108" name="Shape 108"/>
          <p:cNvPicPr preferRelativeResize="0"/>
          <p:nvPr/>
        </p:nvPicPr>
        <p:blipFill>
          <a:blip r:embed="rId4">
            <a:alphaModFix/>
          </a:blip>
          <a:stretch>
            <a:fillRect/>
          </a:stretch>
        </p:blipFill>
        <p:spPr>
          <a:xfrm>
            <a:off x="486225" y="2085100"/>
            <a:ext cx="3592250" cy="198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53950" y="319275"/>
            <a:ext cx="8636100" cy="665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solidFill>
                  <a:schemeClr val="accent5"/>
                </a:solidFill>
              </a:rPr>
              <a:t>Does coming to Crystal in 6th vs 9th effect cumulative GPA though</a:t>
            </a:r>
            <a:r>
              <a:rPr lang="en" sz="2400">
                <a:solidFill>
                  <a:schemeClr val="accent5"/>
                </a:solidFill>
              </a:rPr>
              <a:t>?</a:t>
            </a:r>
            <a:endParaRPr/>
          </a:p>
        </p:txBody>
      </p:sp>
      <p:sp>
        <p:nvSpPr>
          <p:cNvPr id="114" name="Shape 114"/>
          <p:cNvSpPr txBox="1"/>
          <p:nvPr/>
        </p:nvSpPr>
        <p:spPr>
          <a:xfrm>
            <a:off x="568350" y="882775"/>
            <a:ext cx="80073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Slab"/>
                <a:ea typeface="Roboto Slab"/>
                <a:cs typeface="Roboto Slab"/>
                <a:sym typeface="Roboto Slab"/>
              </a:rPr>
              <a:t>Graduating GPAs  (‘08 - ‘17)</a:t>
            </a:r>
            <a:endParaRPr sz="3000">
              <a:solidFill>
                <a:schemeClr val="dk1"/>
              </a:solidFill>
              <a:latin typeface="Roboto Slab"/>
              <a:ea typeface="Roboto Slab"/>
              <a:cs typeface="Roboto Slab"/>
              <a:sym typeface="Roboto Slab"/>
            </a:endParaRPr>
          </a:p>
        </p:txBody>
      </p:sp>
      <p:pic>
        <p:nvPicPr>
          <p:cNvPr id="115" name="Shape 115"/>
          <p:cNvPicPr preferRelativeResize="0"/>
          <p:nvPr/>
        </p:nvPicPr>
        <p:blipFill>
          <a:blip r:embed="rId3">
            <a:alphaModFix/>
          </a:blip>
          <a:stretch>
            <a:fillRect/>
          </a:stretch>
        </p:blipFill>
        <p:spPr>
          <a:xfrm>
            <a:off x="518150" y="2530975"/>
            <a:ext cx="2865975" cy="1399662"/>
          </a:xfrm>
          <a:prstGeom prst="rect">
            <a:avLst/>
          </a:prstGeom>
          <a:noFill/>
          <a:ln>
            <a:noFill/>
          </a:ln>
        </p:spPr>
      </p:pic>
      <p:pic>
        <p:nvPicPr>
          <p:cNvPr id="116" name="Shape 116"/>
          <p:cNvPicPr preferRelativeResize="0"/>
          <p:nvPr/>
        </p:nvPicPr>
        <p:blipFill>
          <a:blip r:embed="rId4">
            <a:alphaModFix/>
          </a:blip>
          <a:stretch>
            <a:fillRect/>
          </a:stretch>
        </p:blipFill>
        <p:spPr>
          <a:xfrm>
            <a:off x="4111125" y="1723150"/>
            <a:ext cx="4464525" cy="301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Do Entrance Exams Matter?</a:t>
            </a:r>
            <a:endParaRPr/>
          </a:p>
        </p:txBody>
      </p:sp>
      <p:sp>
        <p:nvSpPr>
          <p:cNvPr id="122" name="Shape 1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Do entrance exam scores correlate with graduating GPA?</a:t>
            </a:r>
            <a:endParaRPr/>
          </a:p>
          <a:p>
            <a:pPr indent="-342900" lvl="0" marL="457200">
              <a:spcBef>
                <a:spcPts val="0"/>
              </a:spcBef>
              <a:spcAft>
                <a:spcPts val="0"/>
              </a:spcAft>
              <a:buSzPts val="1800"/>
              <a:buChar char="●"/>
            </a:pPr>
            <a:r>
              <a:rPr lang="en"/>
              <a:t>Does </a:t>
            </a:r>
            <a:r>
              <a:rPr lang="en"/>
              <a:t>another aspect of a student’s admissions profile better predict success?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