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58" r:id="rId5"/>
    <p:sldId id="261" r:id="rId6"/>
    <p:sldId id="259" r:id="rId7"/>
    <p:sldId id="260" r:id="rId8"/>
    <p:sldId id="290" r:id="rId9"/>
    <p:sldId id="262" r:id="rId10"/>
    <p:sldId id="264" r:id="rId11"/>
    <p:sldId id="265" r:id="rId12"/>
    <p:sldId id="266" r:id="rId13"/>
    <p:sldId id="288" r:id="rId14"/>
    <p:sldId id="289" r:id="rId15"/>
    <p:sldId id="291" r:id="rId16"/>
    <p:sldId id="280" r:id="rId17"/>
    <p:sldId id="307" r:id="rId18"/>
    <p:sldId id="274" r:id="rId19"/>
    <p:sldId id="308" r:id="rId20"/>
    <p:sldId id="275" r:id="rId21"/>
    <p:sldId id="309" r:id="rId22"/>
    <p:sldId id="286" r:id="rId23"/>
    <p:sldId id="310" r:id="rId24"/>
    <p:sldId id="269" r:id="rId25"/>
    <p:sldId id="271" r:id="rId26"/>
    <p:sldId id="272" r:id="rId27"/>
    <p:sldId id="270"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22.png"/><Relationship Id="rId2" Type="http://schemas.openxmlformats.org/officeDocument/2006/relationships/image" Target="../media/image1.svg"/><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22.png"/><Relationship Id="rId2" Type="http://schemas.openxmlformats.org/officeDocument/2006/relationships/image" Target="../media/image1.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4245D53-049C-4B0E-8916-71381D35EDAD}"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D4E7879-C297-4306-BF77-74D8FF280F38}">
      <dgm:prSet custT="1"/>
      <dgm:spPr/>
      <dgm:t>
        <a:bodyPr/>
        <a:lstStyle/>
        <a:p>
          <a:pPr>
            <a:lnSpc>
              <a:spcPct val="100000"/>
            </a:lnSpc>
          </a:pPr>
          <a:r>
            <a:rPr lang="en-US" sz="3600" dirty="0"/>
            <a:t>Objective:</a:t>
          </a:r>
        </a:p>
      </dgm:t>
    </dgm:pt>
    <dgm:pt modelId="{CC0D3C82-6B59-4294-B41C-E54E55123043}" cxnId="{28187D73-6EDA-4FD2-8F76-DCCD81BFFBAA}" type="parTrans">
      <dgm:prSet/>
      <dgm:spPr/>
      <dgm:t>
        <a:bodyPr/>
        <a:lstStyle/>
        <a:p>
          <a:endParaRPr lang="en-US"/>
        </a:p>
      </dgm:t>
    </dgm:pt>
    <dgm:pt modelId="{D86EC6DB-5F0D-4BD5-9FC8-F9E62A1C5D5E}" cxnId="{28187D73-6EDA-4FD2-8F76-DCCD81BFFBAA}" type="sibTrans">
      <dgm:prSet/>
      <dgm:spPr/>
      <dgm:t>
        <a:bodyPr/>
        <a:lstStyle/>
        <a:p>
          <a:pPr>
            <a:lnSpc>
              <a:spcPct val="100000"/>
            </a:lnSpc>
          </a:pPr>
          <a:endParaRPr lang="en-US"/>
        </a:p>
      </dgm:t>
    </dgm:pt>
    <dgm:pt modelId="{BEC7C8A3-6A47-4624-B3D4-61E24B1AD1B0}">
      <dgm:prSet custT="1"/>
      <dgm:spPr/>
      <dgm:t>
        <a:bodyPr/>
        <a:lstStyle/>
        <a:p>
          <a:pPr>
            <a:lnSpc>
              <a:spcPct val="100000"/>
            </a:lnSpc>
          </a:pPr>
          <a:r>
            <a:rPr lang="en-US" sz="2400" dirty="0"/>
            <a:t>Wine quality testing is to ensure that the wine is of high quality and meet the expectations of consumers using different machine learning algorithms</a:t>
          </a:r>
        </a:p>
      </dgm:t>
    </dgm:pt>
    <dgm:pt modelId="{3BA07C9B-293E-46A3-8023-FDB2559FC594}" cxnId="{52E8E297-4E31-497F-985F-1ED88BABBF19}" type="parTrans">
      <dgm:prSet/>
      <dgm:spPr/>
      <dgm:t>
        <a:bodyPr/>
        <a:lstStyle/>
        <a:p>
          <a:endParaRPr lang="en-US"/>
        </a:p>
      </dgm:t>
    </dgm:pt>
    <dgm:pt modelId="{DEE69DB1-CC29-44C4-97A6-BAA24C127425}" cxnId="{52E8E297-4E31-497F-985F-1ED88BABBF19}" type="sibTrans">
      <dgm:prSet/>
      <dgm:spPr/>
      <dgm:t>
        <a:bodyPr/>
        <a:lstStyle/>
        <a:p>
          <a:endParaRPr lang="en-US"/>
        </a:p>
      </dgm:t>
    </dgm:pt>
    <dgm:pt modelId="{E20CF0B9-8262-4942-9F04-700E2B55B62F}" type="pres">
      <dgm:prSet presAssocID="{14245D53-049C-4B0E-8916-71381D35EDAD}" presName="root" presStyleCnt="0">
        <dgm:presLayoutVars>
          <dgm:dir/>
          <dgm:resizeHandles val="exact"/>
        </dgm:presLayoutVars>
      </dgm:prSet>
      <dgm:spPr/>
    </dgm:pt>
    <dgm:pt modelId="{E25453ED-F65C-4DA8-B111-8072FB0CF3BC}" type="pres">
      <dgm:prSet presAssocID="{14245D53-049C-4B0E-8916-71381D35EDAD}" presName="container" presStyleCnt="0">
        <dgm:presLayoutVars>
          <dgm:dir/>
          <dgm:resizeHandles val="exact"/>
        </dgm:presLayoutVars>
      </dgm:prSet>
      <dgm:spPr/>
    </dgm:pt>
    <dgm:pt modelId="{3EAA5DB2-31C3-4A74-9C8E-87B87F10ADA2}" type="pres">
      <dgm:prSet presAssocID="{6D4E7879-C297-4306-BF77-74D8FF280F38}" presName="compNode" presStyleCnt="0"/>
      <dgm:spPr/>
    </dgm:pt>
    <dgm:pt modelId="{CEED9487-C92F-4F4E-8201-40E9DB4AB795}" type="pres">
      <dgm:prSet presAssocID="{6D4E7879-C297-4306-BF77-74D8FF280F38}" presName="iconBgRect" presStyleLbl="bgShp" presStyleIdx="0" presStyleCnt="2"/>
      <dgm:spPr/>
    </dgm:pt>
    <dgm:pt modelId="{53BCB56A-5ED5-4FD4-A279-ABC4C007C617}" type="pres">
      <dgm:prSet presAssocID="{6D4E7879-C297-4306-BF77-74D8FF280F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5EE8712A-94EE-42CB-AC3E-BB9F78EFB0C7}" type="pres">
      <dgm:prSet presAssocID="{6D4E7879-C297-4306-BF77-74D8FF280F38}" presName="spaceRect" presStyleCnt="0"/>
      <dgm:spPr/>
    </dgm:pt>
    <dgm:pt modelId="{FC4DA67F-67B5-4D6C-AD21-3AB51C6DFB73}" type="pres">
      <dgm:prSet presAssocID="{6D4E7879-C297-4306-BF77-74D8FF280F38}" presName="textRect" presStyleLbl="revTx" presStyleIdx="0" presStyleCnt="2">
        <dgm:presLayoutVars>
          <dgm:chMax val="1"/>
          <dgm:chPref val="1"/>
        </dgm:presLayoutVars>
      </dgm:prSet>
      <dgm:spPr/>
    </dgm:pt>
    <dgm:pt modelId="{5B710B8B-251A-4613-8AA8-2BFD864D31DF}" type="pres">
      <dgm:prSet presAssocID="{D86EC6DB-5F0D-4BD5-9FC8-F9E62A1C5D5E}" presName="sibTrans" presStyleLbl="sibTrans2D1" presStyleIdx="0" presStyleCnt="0"/>
      <dgm:spPr/>
    </dgm:pt>
    <dgm:pt modelId="{7C66B2F5-3B53-4F29-9EF4-E4E8DDAECB56}" type="pres">
      <dgm:prSet presAssocID="{BEC7C8A3-6A47-4624-B3D4-61E24B1AD1B0}" presName="compNode" presStyleCnt="0"/>
      <dgm:spPr/>
    </dgm:pt>
    <dgm:pt modelId="{E903FC38-A73D-43AD-8938-BCF5685B3CF5}" type="pres">
      <dgm:prSet presAssocID="{BEC7C8A3-6A47-4624-B3D4-61E24B1AD1B0}" presName="iconBgRect" presStyleLbl="bgShp" presStyleIdx="1" presStyleCnt="2"/>
      <dgm:spPr/>
    </dgm:pt>
    <dgm:pt modelId="{956C0988-8111-4E19-B313-635E571279AD}" type="pres">
      <dgm:prSet presAssocID="{BEC7C8A3-6A47-4624-B3D4-61E24B1AD1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443C22FE-19AC-42A7-97B8-D5BAB26F18B1}" type="pres">
      <dgm:prSet presAssocID="{BEC7C8A3-6A47-4624-B3D4-61E24B1AD1B0}" presName="spaceRect" presStyleCnt="0"/>
      <dgm:spPr/>
    </dgm:pt>
    <dgm:pt modelId="{E94BFF03-F110-4FA4-BEF8-C3659324468E}" type="pres">
      <dgm:prSet presAssocID="{BEC7C8A3-6A47-4624-B3D4-61E24B1AD1B0}" presName="textRect" presStyleLbl="revTx" presStyleIdx="1" presStyleCnt="2">
        <dgm:presLayoutVars>
          <dgm:chMax val="1"/>
          <dgm:chPref val="1"/>
        </dgm:presLayoutVars>
      </dgm:prSet>
      <dgm:spPr/>
    </dgm:pt>
  </dgm:ptLst>
  <dgm:cxnLst>
    <dgm:cxn modelId="{8E52D85F-00C6-4F9C-9612-215810E056D5}" type="presOf" srcId="{BEC7C8A3-6A47-4624-B3D4-61E24B1AD1B0}" destId="{E94BFF03-F110-4FA4-BEF8-C3659324468E}" srcOrd="0" destOrd="0" presId="urn:microsoft.com/office/officeart/2018/2/layout/IconCircleList"/>
    <dgm:cxn modelId="{28187D73-6EDA-4FD2-8F76-DCCD81BFFBAA}" srcId="{14245D53-049C-4B0E-8916-71381D35EDAD}" destId="{6D4E7879-C297-4306-BF77-74D8FF280F38}" srcOrd="0" destOrd="0" parTransId="{CC0D3C82-6B59-4294-B41C-E54E55123043}" sibTransId="{D86EC6DB-5F0D-4BD5-9FC8-F9E62A1C5D5E}"/>
    <dgm:cxn modelId="{52E8E297-4E31-497F-985F-1ED88BABBF19}" srcId="{14245D53-049C-4B0E-8916-71381D35EDAD}" destId="{BEC7C8A3-6A47-4624-B3D4-61E24B1AD1B0}" srcOrd="1" destOrd="0" parTransId="{3BA07C9B-293E-46A3-8023-FDB2559FC594}" sibTransId="{DEE69DB1-CC29-44C4-97A6-BAA24C127425}"/>
    <dgm:cxn modelId="{74BFB5B9-ECC8-4DA7-99B9-DB6F7F6AE018}" type="presOf" srcId="{6D4E7879-C297-4306-BF77-74D8FF280F38}" destId="{FC4DA67F-67B5-4D6C-AD21-3AB51C6DFB73}" srcOrd="0" destOrd="0" presId="urn:microsoft.com/office/officeart/2018/2/layout/IconCircleList"/>
    <dgm:cxn modelId="{E4E7CBC1-9AC8-4223-8DFE-028275354FB5}" type="presOf" srcId="{D86EC6DB-5F0D-4BD5-9FC8-F9E62A1C5D5E}" destId="{5B710B8B-251A-4613-8AA8-2BFD864D31DF}" srcOrd="0" destOrd="0" presId="urn:microsoft.com/office/officeart/2018/2/layout/IconCircleList"/>
    <dgm:cxn modelId="{16B0C0D4-149C-43DA-8D03-43B1666BE7CA}" type="presOf" srcId="{14245D53-049C-4B0E-8916-71381D35EDAD}" destId="{E20CF0B9-8262-4942-9F04-700E2B55B62F}" srcOrd="0" destOrd="0" presId="urn:microsoft.com/office/officeart/2018/2/layout/IconCircleList"/>
    <dgm:cxn modelId="{3EA83BCC-7E82-4E3F-A9CA-2471FC357A60}" type="presParOf" srcId="{E20CF0B9-8262-4942-9F04-700E2B55B62F}" destId="{E25453ED-F65C-4DA8-B111-8072FB0CF3BC}" srcOrd="0" destOrd="0" presId="urn:microsoft.com/office/officeart/2018/2/layout/IconCircleList"/>
    <dgm:cxn modelId="{631FE624-5958-4EC6-9387-2B29CB3A92CA}" type="presParOf" srcId="{E25453ED-F65C-4DA8-B111-8072FB0CF3BC}" destId="{3EAA5DB2-31C3-4A74-9C8E-87B87F10ADA2}" srcOrd="0" destOrd="0" presId="urn:microsoft.com/office/officeart/2018/2/layout/IconCircleList"/>
    <dgm:cxn modelId="{593F7A96-B446-4E72-8B9E-F3C78F66C51F}" type="presParOf" srcId="{3EAA5DB2-31C3-4A74-9C8E-87B87F10ADA2}" destId="{CEED9487-C92F-4F4E-8201-40E9DB4AB795}" srcOrd="0" destOrd="0" presId="urn:microsoft.com/office/officeart/2018/2/layout/IconCircleList"/>
    <dgm:cxn modelId="{4E215CE0-AEC5-4A6B-A48E-9E6A0A1CE14A}" type="presParOf" srcId="{3EAA5DB2-31C3-4A74-9C8E-87B87F10ADA2}" destId="{53BCB56A-5ED5-4FD4-A279-ABC4C007C617}" srcOrd="1" destOrd="0" presId="urn:microsoft.com/office/officeart/2018/2/layout/IconCircleList"/>
    <dgm:cxn modelId="{56679D2C-D153-45CB-8677-DB3242CD0355}" type="presParOf" srcId="{3EAA5DB2-31C3-4A74-9C8E-87B87F10ADA2}" destId="{5EE8712A-94EE-42CB-AC3E-BB9F78EFB0C7}" srcOrd="2" destOrd="0" presId="urn:microsoft.com/office/officeart/2018/2/layout/IconCircleList"/>
    <dgm:cxn modelId="{FF6F6B84-5CB7-450E-A8A1-464463C4AE23}" type="presParOf" srcId="{3EAA5DB2-31C3-4A74-9C8E-87B87F10ADA2}" destId="{FC4DA67F-67B5-4D6C-AD21-3AB51C6DFB73}" srcOrd="3" destOrd="0" presId="urn:microsoft.com/office/officeart/2018/2/layout/IconCircleList"/>
    <dgm:cxn modelId="{3FB1EACD-1F36-4443-BCC6-D436974E052F}" type="presParOf" srcId="{E25453ED-F65C-4DA8-B111-8072FB0CF3BC}" destId="{5B710B8B-251A-4613-8AA8-2BFD864D31DF}" srcOrd="1" destOrd="0" presId="urn:microsoft.com/office/officeart/2018/2/layout/IconCircleList"/>
    <dgm:cxn modelId="{C88507C5-BE2D-4E83-8AC7-A6B0A35E2955}" type="presParOf" srcId="{E25453ED-F65C-4DA8-B111-8072FB0CF3BC}" destId="{7C66B2F5-3B53-4F29-9EF4-E4E8DDAECB56}" srcOrd="2" destOrd="0" presId="urn:microsoft.com/office/officeart/2018/2/layout/IconCircleList"/>
    <dgm:cxn modelId="{99A106F4-E7F6-468A-8451-98896763AB86}" type="presParOf" srcId="{7C66B2F5-3B53-4F29-9EF4-E4E8DDAECB56}" destId="{E903FC38-A73D-43AD-8938-BCF5685B3CF5}" srcOrd="0" destOrd="0" presId="urn:microsoft.com/office/officeart/2018/2/layout/IconCircleList"/>
    <dgm:cxn modelId="{BA5B6AF0-6460-46BC-814F-FB7FDF9EFE91}" type="presParOf" srcId="{7C66B2F5-3B53-4F29-9EF4-E4E8DDAECB56}" destId="{956C0988-8111-4E19-B313-635E571279AD}" srcOrd="1" destOrd="0" presId="urn:microsoft.com/office/officeart/2018/2/layout/IconCircleList"/>
    <dgm:cxn modelId="{E1ADA6E6-08CE-48CB-9C94-DF4086EB0CC8}" type="presParOf" srcId="{7C66B2F5-3B53-4F29-9EF4-E4E8DDAECB56}" destId="{443C22FE-19AC-42A7-97B8-D5BAB26F18B1}" srcOrd="2" destOrd="0" presId="urn:microsoft.com/office/officeart/2018/2/layout/IconCircleList"/>
    <dgm:cxn modelId="{9714E12B-4941-43E5-BAAD-FA655D1A37F2}" type="presParOf" srcId="{7C66B2F5-3B53-4F29-9EF4-E4E8DDAECB56}" destId="{E94BFF03-F110-4FA4-BEF8-C3659324468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CEED9487-C92F-4F4E-8201-40E9DB4AB795}">
      <dsp:nvSpPr>
        <dsp:cNvPr id="3" name="Oval 2"/>
        <dsp:cNvSpPr/>
      </dsp:nvSpPr>
      <dsp:spPr bwMode="white">
        <a:xfrm>
          <a:off x="1806727" y="187"/>
          <a:ext cx="1932781" cy="1932781"/>
        </a:xfrm>
        <a:prstGeom prst="ellipse">
          <a:avLst/>
        </a:prstGeom>
      </dsp:spPr>
      <dsp:style>
        <a:lnRef idx="0">
          <a:schemeClr val="lt1">
            <a:alpha val="0"/>
          </a:schemeClr>
        </a:lnRef>
        <a:fillRef idx="1">
          <a:schemeClr val="accent4"/>
        </a:fillRef>
        <a:effectRef idx="0">
          <a:scrgbClr r="0" g="0" b="0"/>
        </a:effectRef>
        <a:fontRef idx="minor"/>
      </dsp:style>
      <dsp:txXfrm>
        <a:off x="1806727" y="187"/>
        <a:ext cx="1932781" cy="1932781"/>
      </dsp:txXfrm>
    </dsp:sp>
    <dsp:sp modelId="{53BCB56A-5ED5-4FD4-A279-ABC4C007C617}">
      <dsp:nvSpPr>
        <dsp:cNvPr id="4" name="Rectangles 3"/>
        <dsp:cNvSpPr/>
      </dsp:nvSpPr>
      <dsp:spPr bwMode="white">
        <a:xfrm>
          <a:off x="2212611" y="406071"/>
          <a:ext cx="1121013" cy="112101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212611" y="406071"/>
        <a:ext cx="1121013" cy="1121013"/>
      </dsp:txXfrm>
    </dsp:sp>
    <dsp:sp modelId="{FC4DA67F-67B5-4D6C-AD21-3AB51C6DFB73}">
      <dsp:nvSpPr>
        <dsp:cNvPr id="5" name="Rectangles 4"/>
        <dsp:cNvSpPr/>
      </dsp:nvSpPr>
      <dsp:spPr bwMode="white">
        <a:xfrm>
          <a:off x="4153675" y="187"/>
          <a:ext cx="4555840" cy="193278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600" dirty="0">
              <a:solidFill>
                <a:schemeClr val="tx1"/>
              </a:solidFill>
            </a:rPr>
            <a:t>Objective:</a:t>
          </a:r>
          <a:endParaRPr>
            <a:solidFill>
              <a:schemeClr val="tx1"/>
            </a:solidFill>
          </a:endParaRPr>
        </a:p>
      </dsp:txBody>
      <dsp:txXfrm>
        <a:off x="4153675" y="187"/>
        <a:ext cx="4555840" cy="1932781"/>
      </dsp:txXfrm>
    </dsp:sp>
    <dsp:sp modelId="{E903FC38-A73D-43AD-8938-BCF5685B3CF5}">
      <dsp:nvSpPr>
        <dsp:cNvPr id="6" name="Oval 5"/>
        <dsp:cNvSpPr/>
      </dsp:nvSpPr>
      <dsp:spPr bwMode="white">
        <a:xfrm>
          <a:off x="1806727" y="2418370"/>
          <a:ext cx="1932781" cy="1932781"/>
        </a:xfrm>
        <a:prstGeom prst="ellipse">
          <a:avLst/>
        </a:prstGeom>
      </dsp:spPr>
      <dsp:style>
        <a:lnRef idx="0">
          <a:schemeClr val="lt1">
            <a:alpha val="0"/>
          </a:schemeClr>
        </a:lnRef>
        <a:fillRef idx="1">
          <a:schemeClr val="accent4"/>
        </a:fillRef>
        <a:effectRef idx="0">
          <a:scrgbClr r="0" g="0" b="0"/>
        </a:effectRef>
        <a:fontRef idx="minor"/>
      </dsp:style>
      <dsp:txXfrm>
        <a:off x="1806727" y="2418370"/>
        <a:ext cx="1932781" cy="1932781"/>
      </dsp:txXfrm>
    </dsp:sp>
    <dsp:sp modelId="{956C0988-8111-4E19-B313-635E571279AD}">
      <dsp:nvSpPr>
        <dsp:cNvPr id="7" name="Rectangles 6"/>
        <dsp:cNvSpPr/>
      </dsp:nvSpPr>
      <dsp:spPr bwMode="white">
        <a:xfrm>
          <a:off x="2212611" y="2824254"/>
          <a:ext cx="1121013" cy="11210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212611" y="2824254"/>
        <a:ext cx="1121013" cy="1121013"/>
      </dsp:txXfrm>
    </dsp:sp>
    <dsp:sp modelId="{E94BFF03-F110-4FA4-BEF8-C3659324468E}">
      <dsp:nvSpPr>
        <dsp:cNvPr id="8" name="Rectangles 7"/>
        <dsp:cNvSpPr/>
      </dsp:nvSpPr>
      <dsp:spPr bwMode="white">
        <a:xfrm>
          <a:off x="4153675" y="2418370"/>
          <a:ext cx="4555840" cy="193278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400" dirty="0">
              <a:solidFill>
                <a:schemeClr val="tx1"/>
              </a:solidFill>
            </a:rPr>
            <a:t>Wine quality testing is to ensure that the wine is of high quality and meet the expectations of consumers using different machine learning algorithms</a:t>
          </a:r>
          <a:endParaRPr>
            <a:solidFill>
              <a:schemeClr val="tx1"/>
            </a:solidFill>
          </a:endParaRPr>
        </a:p>
      </dsp:txBody>
      <dsp:txXfrm>
        <a:off x="4153675" y="2418370"/>
        <a:ext cx="4555840" cy="19327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76A6F-E89C-49F6-B7B2-94E26B8C0C1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6B927-28A6-4194-A0A2-D5E795CD99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cstate="print"/>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endParaRPr lang="en-US" altLang="zh-CN" noProof="0"/>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endParaRPr lang="en-US" altLang="zh-CN" noProof="0"/>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8A2DD3-8D8B-4A5C-8C3F-EE1FE9E0DFB1}" type="datetime1">
              <a:rPr lang="en-US" smtClean="0"/>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2FD3D3-4CA1-48F3-A5AD-08529D9A5682}"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DED706-B4F8-486E-8E75-63BD5145ADE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4111E01-7C35-42C7-9000-BEEA8199ADF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63D2E95-CF1B-4780-89DC-930A0279891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6BC0AC-924E-4840-ADC5-89FA563DD84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C01FE04-17F2-4A05-BA5C-8E3A06BEC5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E0E8B04-C924-446F-B732-DB3A6AC4147E}"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3E9B870-D8C3-4900-B418-2961BB4878F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E79E6-CC8C-445B-A77C-E5045D562186}"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4F42C43-018E-433D-87E1-E6A7458F978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F27D68-B70C-46D6-88C3-A05A86F6B5F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cstate="print"/>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16656D0-87DD-489E-9BCE-8574B2912447}" type="datetime1">
              <a:rPr lang="en-US" smtClean="0"/>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D2FD3D3-4CA1-48F3-A5AD-08529D9A568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8773"/>
            <a:ext cx="9144000" cy="2250040"/>
          </a:xfrm>
        </p:spPr>
        <p:txBody>
          <a:bodyPr>
            <a:normAutofit/>
          </a:bodyPr>
          <a:lstStyle/>
          <a:p>
            <a:r>
              <a:rPr lang="en-US" dirty="0">
                <a:latin typeface="Times New Roman" panose="02020603050405020304" pitchFamily="18" charset="0"/>
                <a:cs typeface="Times New Roman" panose="02020603050405020304" pitchFamily="18" charset="0"/>
              </a:rPr>
              <a:t>Wine Quality Prediction Using Machine Learning Algorithms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23435" y="2188210"/>
            <a:ext cx="5291455" cy="3104515"/>
          </a:xfrm>
        </p:spPr>
        <p:txBody>
          <a:bodyPr>
            <a:normAutofit/>
          </a:bodyPr>
          <a:lstStyle/>
          <a:p>
            <a:pPr algn="r"/>
            <a:r>
              <a:rPr lang="en-US" dirty="0"/>
              <a:t>Presented By </a:t>
            </a:r>
            <a:endParaRPr lang="en-US" dirty="0"/>
          </a:p>
          <a:p>
            <a:pPr algn="r"/>
            <a:r>
              <a:rPr lang="en-US" dirty="0"/>
              <a:t>   </a:t>
            </a:r>
            <a:r>
              <a:rPr lang="en-US" dirty="0" err="1"/>
              <a:t>Sushma</a:t>
            </a:r>
            <a:r>
              <a:rPr lang="en-US" dirty="0"/>
              <a:t> </a:t>
            </a:r>
            <a:r>
              <a:rPr lang="en-US" dirty="0" err="1"/>
              <a:t>Mandati</a:t>
            </a:r>
            <a:endParaRPr lang="en-US" dirty="0"/>
          </a:p>
          <a:p>
            <a:pPr algn="r"/>
            <a:r>
              <a:rPr lang="en-US" dirty="0" err="1"/>
              <a:t>Venkata</a:t>
            </a:r>
            <a:r>
              <a:rPr lang="en-US" dirty="0"/>
              <a:t> </a:t>
            </a:r>
            <a:r>
              <a:rPr lang="en-US" dirty="0" err="1"/>
              <a:t>Sruthi</a:t>
            </a:r>
            <a:r>
              <a:rPr lang="en-US" dirty="0"/>
              <a:t> </a:t>
            </a:r>
            <a:r>
              <a:rPr lang="en-US" dirty="0" err="1"/>
              <a:t>Muppa</a:t>
            </a:r>
            <a:endParaRPr lang="en-US" dirty="0"/>
          </a:p>
          <a:p>
            <a:pPr algn="r"/>
            <a:r>
              <a:rPr lang="en-US" dirty="0"/>
              <a:t>Sri </a:t>
            </a:r>
            <a:r>
              <a:rPr lang="en-US" dirty="0" err="1"/>
              <a:t>Sai</a:t>
            </a:r>
            <a:r>
              <a:rPr lang="en-US" dirty="0"/>
              <a:t> </a:t>
            </a:r>
            <a:r>
              <a:rPr lang="en-US" dirty="0" err="1"/>
              <a:t>Singala</a:t>
            </a:r>
            <a:r>
              <a:rPr lang="en-US" dirty="0"/>
              <a:t> </a:t>
            </a:r>
            <a:endParaRPr lang="en-US" dirty="0"/>
          </a:p>
        </p:txBody>
      </p:sp>
      <p:sp>
        <p:nvSpPr>
          <p:cNvPr id="4" name="Slide Number Placeholder 3"/>
          <p:cNvSpPr>
            <a:spLocks noGrp="1"/>
          </p:cNvSpPr>
          <p:nvPr>
            <p:ph type="sldNum" sz="quarter" idx="4"/>
          </p:nvPr>
        </p:nvSpPr>
        <p:spPr/>
        <p:txBody>
          <a:bodyPr/>
          <a:lstStyle/>
          <a:p>
            <a:fld id="{1D2FD3D3-4CA1-48F3-A5AD-08529D9A568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 data</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pic>
        <p:nvPicPr>
          <p:cNvPr id="6" name="Content Placeholder 5" descr="C:\Users\ssing\OneDrive\Pictures\Screenshot 2023-04-30 222346dec.pngScreenshot 2023-04-30 222346dec"/>
          <p:cNvPicPr>
            <a:picLocks noGrp="1" noChangeAspect="1"/>
          </p:cNvPicPr>
          <p:nvPr>
            <p:ph sz="half" idx="1"/>
          </p:nvPr>
        </p:nvPicPr>
        <p:blipFill>
          <a:blip r:embed="rId1"/>
          <a:srcRect/>
          <a:stretch>
            <a:fillRect/>
          </a:stretch>
        </p:blipFill>
        <p:spPr>
          <a:xfrm>
            <a:off x="609600" y="2101215"/>
            <a:ext cx="6123305" cy="3431540"/>
          </a:xfrm>
          <a:prstGeom prst="rect">
            <a:avLst/>
          </a:prstGeom>
        </p:spPr>
      </p:pic>
      <p:pic>
        <p:nvPicPr>
          <p:cNvPr id="10" name="Content Placeholder 9" descr="C:\Users\ssing\OneDrive\Pictures\Screenshot 2023-04-30 222256in.pngScreenshot 2023-04-30 222256in"/>
          <p:cNvPicPr>
            <a:picLocks noGrp="1" noChangeAspect="1"/>
          </p:cNvPicPr>
          <p:nvPr>
            <p:ph sz="half" idx="2"/>
          </p:nvPr>
        </p:nvPicPr>
        <p:blipFill>
          <a:blip r:embed="rId2"/>
          <a:srcRect/>
          <a:stretch>
            <a:fillRect/>
          </a:stretch>
        </p:blipFill>
        <p:spPr>
          <a:xfrm>
            <a:off x="6732905" y="2100898"/>
            <a:ext cx="5229860" cy="3576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 Null Values and Perform EDA</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pic>
        <p:nvPicPr>
          <p:cNvPr id="6" name="Content Placeholder 5" descr="Screenshot 2023-04-30 ull"/>
          <p:cNvPicPr>
            <a:picLocks noChangeAspect="1"/>
          </p:cNvPicPr>
          <p:nvPr>
            <p:ph idx="1"/>
          </p:nvPr>
        </p:nvPicPr>
        <p:blipFill>
          <a:blip r:embed="rId1"/>
          <a:stretch>
            <a:fillRect/>
          </a:stretch>
        </p:blipFill>
        <p:spPr>
          <a:xfrm>
            <a:off x="3268345" y="2331085"/>
            <a:ext cx="5654040" cy="3063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D2FD3D3-4CA1-48F3-A5AD-08529D9A5682}" type="slidenum">
              <a:rPr lang="en-US" smtClean="0"/>
            </a:fld>
            <a:endParaRPr lang="en-US"/>
          </a:p>
        </p:txBody>
      </p:sp>
      <p:pic>
        <p:nvPicPr>
          <p:cNvPr id="4" name="Content Placeholder 3" descr="Screenshot 2023-04-30 222639eds"/>
          <p:cNvPicPr>
            <a:picLocks noChangeAspect="1"/>
          </p:cNvPicPr>
          <p:nvPr>
            <p:ph idx="1"/>
          </p:nvPr>
        </p:nvPicPr>
        <p:blipFill>
          <a:blip r:embed="rId1"/>
          <a:stretch>
            <a:fillRect/>
          </a:stretch>
        </p:blipFill>
        <p:spPr>
          <a:xfrm>
            <a:off x="1568450" y="1327150"/>
            <a:ext cx="9245600" cy="4799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pic>
        <p:nvPicPr>
          <p:cNvPr id="4" name="Content Placeholder 3" descr="Screenshot 2023-04-30 172256"/>
          <p:cNvPicPr>
            <a:picLocks noGrp="1" noChangeAspect="1"/>
          </p:cNvPicPr>
          <p:nvPr>
            <p:ph idx="1"/>
          </p:nvPr>
        </p:nvPicPr>
        <p:blipFill>
          <a:blip r:embed="rId1" cstate="print"/>
          <a:stretch>
            <a:fillRect/>
          </a:stretch>
        </p:blipFill>
        <p:spPr>
          <a:xfrm>
            <a:off x="856615" y="2121535"/>
            <a:ext cx="10477500" cy="34823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16" name="Content Placeholder 2"/>
          <p:cNvSpPr>
            <a:spLocks noGrp="1"/>
          </p:cNvSpPr>
          <p:nvPr>
            <p:ph idx="1"/>
          </p:nvPr>
        </p:nvSpPr>
        <p:spPr>
          <a:xfrm>
            <a:off x="6095999" y="713313"/>
            <a:ext cx="5257801" cy="5431376"/>
          </a:xfrm>
        </p:spPr>
        <p:txBody>
          <a:bodyPr anchor="ctr">
            <a:normAutofit/>
          </a:bodyPr>
          <a:lstStyle/>
          <a:p>
            <a:pPr marL="0" indent="0">
              <a:buNone/>
            </a:pPr>
            <a:r>
              <a:rPr lang="en-US" sz="2000"/>
              <a:t>Machine Learning Algorithms:</a:t>
            </a:r>
            <a:endParaRPr lang="en-US" sz="2000"/>
          </a:p>
          <a:p>
            <a:pPr marL="0" indent="0">
              <a:buNone/>
            </a:pPr>
            <a:r>
              <a:rPr lang="en-US" sz="2000"/>
              <a:t>Some of them are:</a:t>
            </a:r>
            <a:endParaRPr lang="en-US" sz="2000"/>
          </a:p>
          <a:p>
            <a:pPr marL="0" indent="0">
              <a:buNone/>
            </a:pPr>
            <a:r>
              <a:rPr lang="en-US" sz="2000"/>
              <a:t>1.Logistic Regression</a:t>
            </a:r>
            <a:endParaRPr lang="en-US" sz="2000"/>
          </a:p>
          <a:p>
            <a:pPr marL="0" indent="0">
              <a:buNone/>
            </a:pPr>
            <a:r>
              <a:rPr lang="en-US" sz="2000"/>
              <a:t>2.Random forest classifier</a:t>
            </a:r>
            <a:endParaRPr lang="en-US" sz="2000"/>
          </a:p>
          <a:p>
            <a:pPr marL="0" indent="0">
              <a:buNone/>
            </a:pPr>
            <a:r>
              <a:rPr lang="en-US" sz="2000"/>
              <a:t>3.Decision tree classifier</a:t>
            </a:r>
            <a:endParaRPr lang="en-US" sz="2000"/>
          </a:p>
          <a:p>
            <a:pPr marL="0" indent="0">
              <a:buNone/>
            </a:pPr>
            <a:r>
              <a:rPr lang="en-US" sz="2000"/>
              <a:t>4.k-nearest neighbors</a:t>
            </a:r>
            <a:endParaRPr lang="en-US" sz="2000"/>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75" y="2367093"/>
            <a:ext cx="3894531" cy="3424107"/>
          </a:xfrm>
        </p:spPr>
        <p:txBody>
          <a:bodyPr/>
          <a:lstStyle/>
          <a:p>
            <a:r>
              <a:rPr lang="en-US" b="0" i="0" cap="non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Logistic regression is a supervised learning algorithm used to predict a dependent categorical target variable.</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descr="Logistic Regression in Machine Learning - Javatpoin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93241" y="2287400"/>
            <a:ext cx="6586805" cy="395208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C:\Users\ssing\OneDrive\Pictures\Screenshot 2023-04-30 221301lg.pngScreenshot 2023-04-30 221301lg"/>
          <p:cNvPicPr>
            <a:picLocks noChangeAspect="1"/>
          </p:cNvPicPr>
          <p:nvPr>
            <p:ph idx="1"/>
          </p:nvPr>
        </p:nvPicPr>
        <p:blipFill>
          <a:blip r:embed="rId1"/>
          <a:srcRect/>
          <a:stretch>
            <a:fillRect/>
          </a:stretch>
        </p:blipFill>
        <p:spPr>
          <a:xfrm>
            <a:off x="2665095" y="2302510"/>
            <a:ext cx="5898515" cy="3314065"/>
          </a:xfrm>
          <a:prstGeom prst="rect">
            <a:avLst/>
          </a:prstGeom>
        </p:spPr>
      </p:pic>
      <p:sp>
        <p:nvSpPr>
          <p:cNvPr id="4" name="Slide Number Placeholder 3"/>
          <p:cNvSpPr>
            <a:spLocks noGrp="1"/>
          </p:cNvSpPr>
          <p:nvPr>
            <p:ph type="sldNum" sz="quarter" idx="12"/>
          </p:nvPr>
        </p:nvSpPr>
        <p:spPr/>
        <p:txBody>
          <a:bodyPr/>
          <a:p>
            <a:fld id="{1D2FD3D3-4CA1-48F3-A5AD-08529D9A5682}"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dirty="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9" y="713313"/>
            <a:ext cx="5257801" cy="5431376"/>
          </a:xfrm>
        </p:spPr>
        <p:txBody>
          <a:bodyPr anchor="ctr">
            <a:normAutofit/>
          </a:bodyPr>
          <a:lstStyle/>
          <a:p>
            <a:r>
              <a:rPr lang="en-US" sz="2000" b="1" i="0" dirty="0">
                <a:effectLst/>
                <a:latin typeface="Nunito" panose="020B0604020202020204" pitchFamily="2" charset="0"/>
              </a:rPr>
              <a:t>Decision Tree</a:t>
            </a:r>
            <a:r>
              <a:rPr lang="en-US" sz="2000" b="0" i="0" dirty="0">
                <a:effectLst/>
                <a:latin typeface="Nunito" panose="020B0604020202020204" pitchFamily="2" charset="0"/>
              </a:rPr>
              <a:t> is 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endParaRPr lang="en-US" sz="2000" cap="non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023-04-30 221343dts"/>
          <p:cNvPicPr>
            <a:picLocks noChangeAspect="1"/>
          </p:cNvPicPr>
          <p:nvPr>
            <p:ph idx="1"/>
          </p:nvPr>
        </p:nvPicPr>
        <p:blipFill>
          <a:blip r:embed="rId1"/>
          <a:stretch>
            <a:fillRect/>
          </a:stretch>
        </p:blipFill>
        <p:spPr>
          <a:xfrm>
            <a:off x="1975485" y="2325370"/>
            <a:ext cx="7338060" cy="3418840"/>
          </a:xfrm>
          <a:prstGeom prst="rect">
            <a:avLst/>
          </a:prstGeom>
        </p:spPr>
      </p:pic>
      <p:sp>
        <p:nvSpPr>
          <p:cNvPr id="4" name="Slide Number Placeholder 3"/>
          <p:cNvSpPr>
            <a:spLocks noGrp="1"/>
          </p:cNvSpPr>
          <p:nvPr>
            <p:ph type="sldNum" sz="quarter" idx="12"/>
          </p:nvPr>
        </p:nvSpPr>
        <p:spPr/>
        <p:txBody>
          <a:bodyPr/>
          <a:p>
            <a:fld id="{1D2FD3D3-4CA1-48F3-A5AD-08529D9A5682}"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9" y="713313"/>
            <a:ext cx="5257801" cy="5431376"/>
          </a:xfrm>
        </p:spPr>
        <p:txBody>
          <a:bodyPr anchor="ctr">
            <a:normAutofit/>
          </a:bodyPr>
          <a:lstStyle/>
          <a:p>
            <a:r>
              <a:rPr lang="en-US" sz="2000" cap="none">
                <a:effectLst/>
                <a:latin typeface="Times New Roman" panose="02020603050405020304" pitchFamily="18" charset="0"/>
                <a:ea typeface="Calibri" panose="020F0502020204030204" pitchFamily="34" charset="0"/>
                <a:cs typeface="Times New Roman" panose="02020603050405020304" pitchFamily="18"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2000" cap="non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89" y="268710"/>
            <a:ext cx="10364451" cy="1596177"/>
          </a:xfrm>
        </p:spPr>
        <p:txBody>
          <a:bodyPr/>
          <a:lstStyle/>
          <a:p>
            <a:r>
              <a:rPr lang="en-US" dirty="0">
                <a:latin typeface="Times New Roman" panose="02020603050405020304" pitchFamily="18" charset="0"/>
                <a:cs typeface="Times New Roman" panose="02020603050405020304" pitchFamily="18" charset="0"/>
              </a:rPr>
              <a:t>Machine Learning</a:t>
            </a:r>
            <a:endParaRPr lang="en-US" dirty="0">
              <a:latin typeface="Times New Roman" panose="02020603050405020304" pitchFamily="18" charset="0"/>
              <a:cs typeface="Times New Roman" panose="02020603050405020304" pitchFamily="18" charset="0"/>
            </a:endParaRPr>
          </a:p>
        </p:txBody>
      </p:sp>
      <p:pic>
        <p:nvPicPr>
          <p:cNvPr id="2050" name="Picture 2" descr="What is Machine Learning? How does it Work?"/>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1489753" y="1933145"/>
            <a:ext cx="9308386" cy="412860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023-04-30 221410rfs"/>
          <p:cNvPicPr>
            <a:picLocks noChangeAspect="1"/>
          </p:cNvPicPr>
          <p:nvPr>
            <p:ph idx="1"/>
          </p:nvPr>
        </p:nvPicPr>
        <p:blipFill>
          <a:blip r:embed="rId1"/>
          <a:stretch>
            <a:fillRect/>
          </a:stretch>
        </p:blipFill>
        <p:spPr>
          <a:xfrm>
            <a:off x="2670810" y="2497455"/>
            <a:ext cx="6931025" cy="3227705"/>
          </a:xfrm>
          <a:prstGeom prst="rect">
            <a:avLst/>
          </a:prstGeom>
        </p:spPr>
      </p:pic>
      <p:sp>
        <p:nvSpPr>
          <p:cNvPr id="4" name="Slide Number Placeholder 3"/>
          <p:cNvSpPr>
            <a:spLocks noGrp="1"/>
          </p:cNvSpPr>
          <p:nvPr>
            <p:ph type="sldNum" sz="quarter" idx="12"/>
          </p:nvPr>
        </p:nvSpPr>
        <p:spPr/>
        <p:txBody>
          <a:bodyPr/>
          <a:p>
            <a:fld id="{1D2FD3D3-4CA1-48F3-A5AD-08529D9A5682}"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 nearest neighbors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75" y="2367093"/>
            <a:ext cx="4654818" cy="3424107"/>
          </a:xfrm>
        </p:spPr>
        <p:txBody>
          <a:bodyPr/>
          <a:lstStyle/>
          <a:p>
            <a:pPr algn="just"/>
            <a:r>
              <a:rPr lang="en-US" sz="2400" b="0" i="0" cap="none" dirty="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A k-nearest-neighbor algorithm, often abbreviated k-</a:t>
            </a:r>
            <a:r>
              <a:rPr lang="en-US" sz="2400" b="0" i="0" cap="none" dirty="0" err="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nn</a:t>
            </a:r>
            <a:r>
              <a:rPr lang="en-US" sz="2400" b="0" i="0" cap="none" dirty="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is an approach to data classification that estimates how likely a data point is to be a member of one group or the other depending on what group the data points nearest to it are in.</a:t>
            </a:r>
            <a:endParaRPr lang="en-US" sz="2400" cap="none"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1" cstate="print"/>
          <a:stretch>
            <a:fillRect/>
          </a:stretch>
        </p:blipFill>
        <p:spPr>
          <a:xfrm>
            <a:off x="6096000" y="2004659"/>
            <a:ext cx="5677192" cy="2848682"/>
          </a:xfrm>
          <a:prstGeom prst="rect">
            <a:avLst/>
          </a:prstGeom>
        </p:spPr>
      </p:pic>
      <p:sp>
        <p:nvSpPr>
          <p:cNvPr id="6" name="Slide Number Placeholder 5"/>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023-04-30 221438knn"/>
          <p:cNvPicPr>
            <a:picLocks noChangeAspect="1"/>
          </p:cNvPicPr>
          <p:nvPr>
            <p:ph idx="1"/>
          </p:nvPr>
        </p:nvPicPr>
        <p:blipFill>
          <a:blip r:embed="rId1"/>
          <a:stretch>
            <a:fillRect/>
          </a:stretch>
        </p:blipFill>
        <p:spPr>
          <a:xfrm>
            <a:off x="2491105" y="1896745"/>
            <a:ext cx="6995160" cy="3385185"/>
          </a:xfrm>
          <a:prstGeom prst="rect">
            <a:avLst/>
          </a:prstGeom>
        </p:spPr>
      </p:pic>
      <p:sp>
        <p:nvSpPr>
          <p:cNvPr id="4" name="Slide Number Placeholder 3"/>
          <p:cNvSpPr>
            <a:spLocks noGrp="1"/>
          </p:cNvSpPr>
          <p:nvPr>
            <p:ph type="sldNum" sz="quarter" idx="12"/>
          </p:nvPr>
        </p:nvSpPr>
        <p:spPr/>
        <p:txBody>
          <a:bodyPr/>
          <a:p>
            <a:fld id="{1D2FD3D3-4CA1-48F3-A5AD-08529D9A5682}"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831340"/>
            <a:ext cx="10972800" cy="4525963"/>
          </a:xfrm>
        </p:spPr>
        <p:txBody>
          <a:bodyPr>
            <a:noAutofit/>
          </a:bodyPr>
          <a:lstStyle/>
          <a:p>
            <a:pPr marL="0" indent="0" algn="l">
              <a:buNone/>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In machine learning, some of the common applications of supervised learning are:</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Predictive analysis based on the problems of regression and classification.</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Spam detection</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Pattern detection</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Sentiment analysis</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Image classification</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rPr>
              <a:t>Sequence processing</a:t>
            </a:r>
            <a:endParaRPr lang="en-US" sz="2400" i="0"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cap="non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cap="none" dirty="0">
                <a:latin typeface="Times New Roman" panose="02020603050405020304" pitchFamily="18" charset="0"/>
                <a:ea typeface="Calibri" panose="020F0502020204030204" pitchFamily="34" charset="0"/>
                <a:cs typeface="Times New Roman" panose="02020603050405020304" pitchFamily="18" charset="0"/>
              </a:rPr>
              <a:t>Clear understanding.</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Laymen learning process.</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Expected output.</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Well defined classes.</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rPr>
              <a:t>Storage Efficient.</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Efficient in classification problems.</a:t>
            </a:r>
            <a:r>
              <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rPr>
              <a:t>Accurate prediction.</a:t>
            </a:r>
            <a:endParaRPr lang="en-US" sz="2400" b="0" i="0"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cap="non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74" y="1997224"/>
            <a:ext cx="10364452" cy="3424107"/>
          </a:xfrm>
        </p:spPr>
        <p:txBody>
          <a:bodyPr>
            <a:noAutofit/>
          </a:bodyPr>
          <a:lstStyle/>
          <a:p>
            <a:r>
              <a:rPr lang="en-US" sz="2800" cap="none" dirty="0">
                <a:solidFill>
                  <a:srgbClr val="363940"/>
                </a:solidFill>
                <a:latin typeface="Times New Roman" panose="02020603050405020304" pitchFamily="18" charset="0"/>
                <a:ea typeface="Calibri" panose="020F0502020204030204" pitchFamily="34" charset="0"/>
                <a:cs typeface="Times New Roman" panose="02020603050405020304" pitchFamily="18" charset="0"/>
              </a:rPr>
              <a:t>Difficult to handle</a:t>
            </a:r>
            <a:r>
              <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rPr>
              <a:t> complex tasks.</a:t>
            </a:r>
            <a:endPar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rPr>
              <a:t>Hard to predict unknown information.</a:t>
            </a:r>
            <a:endPar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rPr>
              <a:t>Classification and clustering is difficult.</a:t>
            </a:r>
            <a:endPar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rPr>
              <a:t>Accuracy is dependent on data set.</a:t>
            </a:r>
            <a:endPar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800" b="0" i="0" cap="none" dirty="0">
                <a:solidFill>
                  <a:srgbClr val="363940"/>
                </a:solidFill>
                <a:effectLst/>
                <a:latin typeface="Times New Roman" panose="02020603050405020304" pitchFamily="18" charset="0"/>
                <a:ea typeface="Calibri" panose="020F0502020204030204" pitchFamily="34" charset="0"/>
                <a:cs typeface="Times New Roman" panose="02020603050405020304" pitchFamily="18" charset="0"/>
              </a:rPr>
              <a:t>Frequent supervision required.</a:t>
            </a:r>
            <a:endParaRPr lang="en-US" sz="2800" cap="non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6759"/>
            <a:ext cx="10364451" cy="615060"/>
          </a:xfrm>
        </p:spPr>
        <p:txBody>
          <a:bodyPr/>
          <a:lstStyle/>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sp>
        <p:nvSpPr>
          <p:cNvPr id="7" name="Content Placeholder 6"/>
          <p:cNvSpPr/>
          <p:nvPr>
            <p:ph idx="1"/>
          </p:nvPr>
        </p:nvSpPr>
        <p:spPr/>
        <p:txBody>
          <a:bodyPr/>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Random Forest </a:t>
            </a:r>
            <a:r>
              <a:rPr lang="en-US" sz="2400" dirty="0">
                <a:latin typeface="Times New Roman" panose="02020603050405020304" pitchFamily="18" charset="0"/>
                <a:cs typeface="Times New Roman" panose="02020603050405020304" pitchFamily="18" charset="0"/>
                <a:sym typeface="+mn-ea"/>
              </a:rPr>
              <a:t> finally predicted with good accuracy to our wine prediction model very well.</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Logistic regression.</a:t>
            </a:r>
            <a:r>
              <a:rPr lang="en-US" sz="2400" dirty="0">
                <a:latin typeface="Times New Roman" panose="02020603050405020304" pitchFamily="18" charset="0"/>
                <a:cs typeface="Times New Roman" panose="02020603050405020304" pitchFamily="18" charset="0"/>
                <a:sym typeface="+mn-ea"/>
              </a:rPr>
              <a:t> model also resulted in approximately same accuracy value as in </a:t>
            </a:r>
            <a:r>
              <a:rPr lang="en-US" sz="2400" dirty="0">
                <a:latin typeface="Times New Roman" panose="02020603050405020304" pitchFamily="18" charset="0"/>
                <a:cs typeface="Times New Roman" panose="02020603050405020304" pitchFamily="18" charset="0"/>
                <a:sym typeface="+mn-ea"/>
              </a:rPr>
              <a:t>Random Forest</a:t>
            </a:r>
            <a:r>
              <a:rPr lang="en-US" b="1" dirty="0">
                <a:sym typeface="+mn-ea"/>
              </a:rPr>
              <a:t>.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09600" y="-2817495"/>
            <a:ext cx="8306435" cy="1153160"/>
          </a:xfrm>
        </p:spPr>
        <p:txBody>
          <a:bodyPr/>
          <a:lstStyle/>
          <a:p>
            <a:endParaRPr lang="en-US"/>
          </a:p>
        </p:txBody>
      </p:sp>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sp>
        <p:nvSpPr>
          <p:cNvPr id="4" name="Content Placeholder 3"/>
          <p:cNvSpPr>
            <a:spLocks noGrp="1"/>
          </p:cNvSpPr>
          <p:nvPr>
            <p:ph idx="1"/>
          </p:nvPr>
        </p:nvSpPr>
        <p:spPr>
          <a:xfrm>
            <a:off x="3403600" y="2858770"/>
            <a:ext cx="4772660" cy="1639570"/>
          </a:xfrm>
        </p:spPr>
        <p:txBody>
          <a:bodyPr/>
          <a:lstStyle/>
          <a:p>
            <a:pPr marL="0" indent="0">
              <a:buNone/>
            </a:pPr>
            <a:r>
              <a:rPr lang="en-US" sz="9600">
                <a:latin typeface="Brush Script MT" panose="03060802040406070304" charset="0"/>
                <a:cs typeface="Brush Script MT" panose="03060802040406070304" charset="0"/>
              </a:rPr>
              <a:t>Thank you</a:t>
            </a:r>
            <a:endParaRPr lang="en-US" sz="9600">
              <a:latin typeface="Brush Script MT" panose="03060802040406070304" charset="0"/>
              <a:cs typeface="Brush Script MT" panose="0306080204040607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Machine Learning and Why Is It Important?"/>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910119" y="257569"/>
            <a:ext cx="9820289" cy="63428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dirty="0">
                <a:latin typeface="Times New Roman" panose="02020603050405020304" pitchFamily="18" charset="0"/>
                <a:cs typeface="Times New Roman" panose="02020603050405020304" pitchFamily="18" charset="0"/>
              </a:rPr>
              <a:t>Wine Quality prediction</a:t>
            </a:r>
            <a:endParaRPr lang="en-US" dirty="0">
              <a:latin typeface="Times New Roman" panose="02020603050405020304" pitchFamily="18" charset="0"/>
              <a:cs typeface="Times New Roman" panose="02020603050405020304" pitchFamily="18" charset="0"/>
            </a:endParaRPr>
          </a:p>
        </p:txBody>
      </p:sp>
      <p:pic>
        <p:nvPicPr>
          <p:cNvPr id="5122" name="Picture 2" descr="Wine Quality Prediction | Kaggle"/>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2102" r="18364" b="-1"/>
          <a:stretch>
            <a:fillRect/>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513788" y="2333297"/>
            <a:ext cx="4840010" cy="3843666"/>
          </a:xfrm>
        </p:spPr>
        <p:txBody>
          <a:bodyPr>
            <a:normAutofit/>
          </a:bodyPr>
          <a:lstStyle/>
          <a:p>
            <a:r>
              <a:rPr lang="en-US" sz="2000" b="0" i="0" cap="none">
                <a:effectLst/>
                <a:latin typeface="Times New Roman" panose="02020603050405020304" pitchFamily="18" charset="0"/>
                <a:ea typeface="Calibri" panose="020F0502020204030204" pitchFamily="34" charset="0"/>
                <a:cs typeface="Times New Roman" panose="02020603050405020304" pitchFamily="18" charset="0"/>
              </a:rPr>
              <a:t>Here we will predict the quality of wine on the basis of given features. We use the wine quality dataset available on internet for free. This dataset has the fundamental features which are responsible for affecting the quality of the wine. By the use of several machine learning models, we will predict the quality of the wine.</a:t>
            </a:r>
            <a:endParaRPr lang="en-US" sz="2000" cap="none">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0"/>
          <p:cNvPicPr>
            <a:picLocks noChangeAspect="1"/>
          </p:cNvPicPr>
          <p:nvPr/>
        </p:nvPicPr>
        <p:blipFill rotWithShape="1">
          <a:blip r:embed="rId1">
            <a:duotone>
              <a:schemeClr val="bg2">
                <a:shade val="45000"/>
                <a:satMod val="135000"/>
              </a:schemeClr>
              <a:prstClr val="white"/>
            </a:duotone>
          </a:blip>
          <a:srcRect t="3859" b="11872"/>
          <a:stretch>
            <a:fillRect/>
          </a:stretch>
        </p:blipFill>
        <p:spPr>
          <a:xfrm>
            <a:off x="20" y="10"/>
            <a:ext cx="12191980" cy="6857990"/>
          </a:xfrm>
          <a:prstGeom prst="rect">
            <a:avLst/>
          </a:prstGeom>
        </p:spPr>
      </p:pic>
      <p:sp>
        <p:nvSpPr>
          <p:cNvPr id="18"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smtClean="0"/>
            </a:fld>
            <a:endParaRPr lang="en-US"/>
          </a:p>
        </p:txBody>
      </p:sp>
      <p:graphicFrame>
        <p:nvGraphicFramePr>
          <p:cNvPr id="9"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600" kern="1200">
                <a:solidFill>
                  <a:srgbClr val="FFFFFF"/>
                </a:solidFill>
                <a:latin typeface="+mj-lt"/>
                <a:ea typeface="+mj-ea"/>
                <a:cs typeface="+mj-cs"/>
              </a:rPr>
              <a:t>Supervised Learning</a:t>
            </a:r>
            <a:endParaRPr lang="en-US" sz="3600" kern="1200">
              <a:solidFill>
                <a:srgbClr val="FFFFFF"/>
              </a:solidFill>
              <a:latin typeface="+mj-lt"/>
              <a:ea typeface="+mj-ea"/>
              <a:cs typeface="+mj-cs"/>
            </a:endParaRPr>
          </a:p>
        </p:txBody>
      </p:sp>
      <p:pic>
        <p:nvPicPr>
          <p:cNvPr id="8" name="Content Placeholder 7" descr="Diagram&#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77316" y="1164777"/>
            <a:ext cx="6780700" cy="4526116"/>
          </a:xfrm>
          <a:prstGeom prst="rect">
            <a:avLst/>
          </a:prstGeom>
        </p:spPr>
      </p:pic>
      <p:sp>
        <p:nvSpPr>
          <p:cNvPr id="3" name="Slide Number Placeholder 2"/>
          <p:cNvSpPr>
            <a:spLocks noGrp="1"/>
          </p:cNvSpPr>
          <p:nvPr>
            <p:ph type="sldNum" sz="quarter" idx="12"/>
          </p:nvPr>
        </p:nvSpPr>
        <p:spPr>
          <a:xfrm>
            <a:off x="11034184" y="6356350"/>
            <a:ext cx="514349" cy="365125"/>
          </a:xfrm>
        </p:spPr>
        <p:txBody>
          <a:bodyPr vert="horz" lIns="91440" tIns="45720" rIns="91440" bIns="45720" rtlCol="0" anchor="ctr">
            <a:normAutofit/>
          </a:bodyPr>
          <a:lstStyle/>
          <a:p>
            <a:pPr defTabSz="914400">
              <a:spcAft>
                <a:spcPts val="600"/>
              </a:spcAft>
            </a:pPr>
            <a:fld id="{1D2FD3D3-4CA1-48F3-A5AD-08529D9A5682}" type="slidenum">
              <a:rPr lang="en-US" sz="1200">
                <a:solidFill>
                  <a:schemeClr val="tx1">
                    <a:alpha val="80000"/>
                  </a:schemeClr>
                </a:solidFill>
              </a:rPr>
            </a:fld>
            <a:endParaRPr lang="en-US" sz="1200">
              <a:solidFill>
                <a:schemeClr val="tx1">
                  <a:alpha val="8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0477" y="1149626"/>
            <a:ext cx="9951041" cy="4552601"/>
          </a:xfrm>
          <a:prstGeom prst="rect">
            <a:avLst/>
          </a:prstGeom>
        </p:spPr>
      </p:pic>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pPr>
            <a:fld id="{1D2FD3D3-4CA1-48F3-A5AD-08529D9A5682}" type="slidenum">
              <a:rPr lang="en-US">
                <a:solidFill>
                  <a:srgbClr val="FFFFFF"/>
                </a:solidFill>
              </a:rPr>
            </a:fld>
            <a:endParaRPr 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Libraries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gn="l" fontAlgn="base">
              <a:buFont typeface="Arial" panose="020B0604020202020204" pitchFamily="34" charset="0"/>
              <a:buChar char="•"/>
            </a:pPr>
            <a:r>
              <a:rPr lang="en-US" cap="none" dirty="0">
                <a:latin typeface="Calibri" panose="020F0502020204030204" pitchFamily="34" charset="0"/>
                <a:ea typeface="Calibri" panose="020F0502020204030204" pitchFamily="34" charset="0"/>
                <a:cs typeface="Calibri" panose="020F0502020204030204" pitchFamily="34" charset="0"/>
              </a:rPr>
              <a:t>Pandas</a:t>
            </a:r>
            <a:endParaRPr lang="en-US" i="0" cap="none" dirty="0">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cap="none" dirty="0" err="1">
                <a:latin typeface="Calibri" panose="020F0502020204030204" pitchFamily="34" charset="0"/>
                <a:ea typeface="Calibri" panose="020F0502020204030204" pitchFamily="34" charset="0"/>
                <a:cs typeface="Calibri" panose="020F0502020204030204" pitchFamily="34" charset="0"/>
              </a:rPr>
              <a:t>Numpy</a:t>
            </a:r>
            <a:r>
              <a:rPr lang="en-US" i="0" cap="none" dirty="0">
                <a:effectLst/>
                <a:latin typeface="Calibri" panose="020F0502020204030204" pitchFamily="34" charset="0"/>
                <a:ea typeface="Calibri" panose="020F0502020204030204" pitchFamily="34" charset="0"/>
                <a:cs typeface="Calibri" panose="020F0502020204030204" pitchFamily="34" charset="0"/>
              </a:rPr>
              <a:t> </a:t>
            </a:r>
            <a:endParaRPr lang="en-US" i="0" cap="none" dirty="0">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cap="none" dirty="0">
                <a:latin typeface="Calibri" panose="020F0502020204030204" pitchFamily="34" charset="0"/>
                <a:ea typeface="Calibri" panose="020F0502020204030204" pitchFamily="34" charset="0"/>
                <a:cs typeface="Calibri" panose="020F0502020204030204" pitchFamily="34" charset="0"/>
              </a:rPr>
              <a:t>Seaborn</a:t>
            </a:r>
            <a:r>
              <a:rPr lang="en-US" i="0" cap="none" dirty="0">
                <a:effectLst/>
                <a:latin typeface="Calibri" panose="020F0502020204030204" pitchFamily="34" charset="0"/>
                <a:ea typeface="Calibri" panose="020F0502020204030204" pitchFamily="34" charset="0"/>
                <a:cs typeface="Calibri" panose="020F0502020204030204" pitchFamily="34" charset="0"/>
              </a:rPr>
              <a:t>/</a:t>
            </a:r>
            <a:r>
              <a:rPr lang="en-US" cap="none" dirty="0">
                <a:latin typeface="Calibri" panose="020F0502020204030204" pitchFamily="34" charset="0"/>
                <a:ea typeface="Calibri" panose="020F0502020204030204" pitchFamily="34" charset="0"/>
                <a:cs typeface="Calibri" panose="020F0502020204030204" pitchFamily="34" charset="0"/>
              </a:rPr>
              <a:t>matplotlib</a:t>
            </a:r>
            <a:endParaRPr lang="en-US" i="0" cap="none" dirty="0">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i="0" cap="none" dirty="0" err="1">
                <a:effectLst/>
                <a:latin typeface="Calibri" panose="020F0502020204030204" pitchFamily="34" charset="0"/>
                <a:ea typeface="Calibri" panose="020F0502020204030204" pitchFamily="34" charset="0"/>
                <a:cs typeface="Calibri" panose="020F0502020204030204" pitchFamily="34" charset="0"/>
              </a:rPr>
              <a:t>Sklear</a:t>
            </a:r>
            <a:r>
              <a:rPr lang="en-US" cap="none" dirty="0" err="1">
                <a:latin typeface="Calibri" panose="020F0502020204030204" pitchFamily="34" charset="0"/>
                <a:ea typeface="Calibri" panose="020F0502020204030204" pitchFamily="34" charset="0"/>
                <a:cs typeface="Calibri" panose="020F0502020204030204" pitchFamily="34" charset="0"/>
              </a:rPr>
              <a:t>n</a:t>
            </a:r>
            <a:endParaRPr lang="en-US" cap="none" dirty="0">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endParaRPr lang="en-US" i="0" cap="none" dirty="0">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D2FD3D3-4CA1-48F3-A5AD-08529D9A5682}" type="slidenum">
              <a:rPr lang="en-US" smtClean="0"/>
            </a:fld>
            <a:endParaRPr lang="en-US"/>
          </a:p>
        </p:txBody>
      </p:sp>
      <p:pic>
        <p:nvPicPr>
          <p:cNvPr id="7" name="Content Placeholder 6" descr="Screenshot 2023-04-30 173101screen"/>
          <p:cNvPicPr>
            <a:picLocks noGrp="1" noChangeAspect="1"/>
          </p:cNvPicPr>
          <p:nvPr>
            <p:ph sz="half" idx="2"/>
          </p:nvPr>
        </p:nvPicPr>
        <p:blipFill>
          <a:blip r:embed="rId1" cstate="print"/>
          <a:stretch>
            <a:fillRect/>
          </a:stretch>
        </p:blipFill>
        <p:spPr>
          <a:xfrm>
            <a:off x="4485005" y="1495425"/>
            <a:ext cx="7097395" cy="474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Reading the Dataset</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D2FD3D3-4CA1-48F3-A5AD-08529D9A5682}" type="slidenum">
              <a:rPr lang="en-US" smtClean="0"/>
            </a:fld>
            <a:endParaRPr lang="en-US"/>
          </a:p>
        </p:txBody>
      </p:sp>
      <p:pic>
        <p:nvPicPr>
          <p:cNvPr id="8" name="Content Placeholder 7" descr="C:\Users\ssing\OneDrive\Pictures\Screenshot 2023-04-30 222213h.pngScreenshot 2023-04-30 222213h"/>
          <p:cNvPicPr>
            <a:picLocks noGrp="1" noChangeAspect="1"/>
          </p:cNvPicPr>
          <p:nvPr>
            <p:ph idx="1"/>
          </p:nvPr>
        </p:nvPicPr>
        <p:blipFill>
          <a:blip r:embed="rId1"/>
          <a:srcRect/>
          <a:stretch>
            <a:fillRect/>
          </a:stretch>
        </p:blipFill>
        <p:spPr>
          <a:xfrm>
            <a:off x="609600" y="2228850"/>
            <a:ext cx="10972800" cy="298323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2713</Words>
  <Application>WPS Presentation</Application>
  <PresentationFormat>Widescreen</PresentationFormat>
  <Paragraphs>145</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Times New Roman</vt:lpstr>
      <vt:lpstr>Calibri</vt:lpstr>
      <vt:lpstr>Microsoft YaHei</vt:lpstr>
      <vt:lpstr>Arial Unicode MS</vt:lpstr>
      <vt:lpstr>Nunito</vt:lpstr>
      <vt:lpstr>Segoe Print</vt:lpstr>
      <vt:lpstr>Brush Script MT</vt:lpstr>
      <vt:lpstr>Business Cooperate</vt:lpstr>
      <vt:lpstr>Wine Quality Prediction Using Machine Learning Algorithms</vt:lpstr>
      <vt:lpstr>Machine Learning</vt:lpstr>
      <vt:lpstr>PowerPoint 演示文稿</vt:lpstr>
      <vt:lpstr>Wine Quality prediction</vt:lpstr>
      <vt:lpstr>PowerPoint 演示文稿</vt:lpstr>
      <vt:lpstr>Supervised Learning</vt:lpstr>
      <vt:lpstr>PowerPoint 演示文稿</vt:lpstr>
      <vt:lpstr>Libraries Used</vt:lpstr>
      <vt:lpstr>Reading the Dataset</vt:lpstr>
      <vt:lpstr>Understand data</vt:lpstr>
      <vt:lpstr>Find Null Values and Perform EDA</vt:lpstr>
      <vt:lpstr>PowerPoint 演示文稿</vt:lpstr>
      <vt:lpstr>EDA</vt:lpstr>
      <vt:lpstr>PowerPoint 演示文稿</vt:lpstr>
      <vt:lpstr>Logistic Regression</vt:lpstr>
      <vt:lpstr>PowerPoint 演示文稿</vt:lpstr>
      <vt:lpstr>Decision Tree</vt:lpstr>
      <vt:lpstr>PowerPoint 演示文稿</vt:lpstr>
      <vt:lpstr>Random Forest</vt:lpstr>
      <vt:lpstr>PowerPoint 演示文稿</vt:lpstr>
      <vt:lpstr>k nearest neighbors</vt:lpstr>
      <vt:lpstr>PowerPoint 演示文稿</vt:lpstr>
      <vt:lpstr>Applications</vt:lpstr>
      <vt:lpstr>Advantages</vt:lpstr>
      <vt:lpstr>Disadvantages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with Wine Quality Prediction</dc:title>
  <dc:creator>shruthi chintu</dc:creator>
  <cp:lastModifiedBy>ssing</cp:lastModifiedBy>
  <cp:revision>19</cp:revision>
  <dcterms:created xsi:type="dcterms:W3CDTF">2022-12-04T15:32:00Z</dcterms:created>
  <dcterms:modified xsi:type="dcterms:W3CDTF">2023-05-01T03:14:15Z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0x0101005CBDB5D81C3A704086FA06F2A94AB634</vt:lpwstr>
  </property>
  <property fmtid="{D5CDD505-2E9C-101B-9397-08002B2CF9AE}" pid="3" name="ICV">
    <vt:lpwstr>7F9672B229994CA0AFBBE656513965D1</vt:lpwstr>
  </property>
  <property fmtid="{D5CDD505-2E9C-101B-9397-08002B2CF9AE}" pid="4" name="KSOProductBuildVer">
    <vt:lpwstr>1033-11.2.0.11537</vt:lpwstr>
  </property>
</Properties>
</file>