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7" r:id="rId4"/>
    <p:sldId id="266" r:id="rId5"/>
    <p:sldId id="260" r:id="rId6"/>
    <p:sldId id="259" r:id="rId7"/>
    <p:sldId id="269" r:id="rId8"/>
    <p:sldId id="257" r:id="rId9"/>
    <p:sldId id="261" r:id="rId10"/>
    <p:sldId id="262" r:id="rId11"/>
    <p:sldId id="268" r:id="rId12"/>
    <p:sldId id="263" r:id="rId13"/>
    <p:sldId id="264" r:id="rId14"/>
    <p:sldId id="270" r:id="rId15"/>
  </p:sldIdLst>
  <p:sldSz cx="10969625" cy="6170613"/>
  <p:notesSz cx="6858000" cy="9144000"/>
  <p:custDataLst>
    <p:tags r:id="rId16"/>
  </p:custDataLst>
  <p:defaultTextStyle>
    <a:defPPr>
      <a:defRPr lang="en-US"/>
    </a:defPPr>
    <a:lvl1pPr marL="0" algn="l" defTabSz="914400" rtl="0" eaLnBrk="1" latinLnBrk="0" hangingPunct="1">
      <a:buFontTx/>
      <a:buNone/>
      <a:defRPr lang="en-GB" sz="1800" b="0" i="0" u="none" kern="1200">
        <a:solidFill>
          <a:schemeClr val="tx1"/>
        </a:solidFill>
        <a:latin typeface="Bosch Office Sans"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 userDrawn="1">
          <p15:clr>
            <a:srgbClr val="A4A3A4"/>
          </p15:clr>
        </p15:guide>
        <p15:guide id="2" orient="horz" pos="656" userDrawn="1">
          <p15:clr>
            <a:srgbClr val="A4A3A4"/>
          </p15:clr>
        </p15:guide>
        <p15:guide id="3" orient="horz" pos="816" userDrawn="1">
          <p15:clr>
            <a:srgbClr val="A4A3A4"/>
          </p15:clr>
        </p15:guide>
        <p15:guide id="4" orient="horz" pos="3440" userDrawn="1">
          <p15:clr>
            <a:srgbClr val="A4A3A4"/>
          </p15:clr>
        </p15:guide>
        <p15:guide id="5" pos="160" userDrawn="1">
          <p15:clr>
            <a:srgbClr val="A4A3A4"/>
          </p15:clr>
        </p15:guide>
        <p15:guide id="6" pos="674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ngana Sreenivasulu (RBEI/BSO2)" initials="SS(" lastIdx="1" clrIdx="0">
    <p:extLst>
      <p:ext uri="{19B8F6BF-5375-455C-9EA6-DF929625EA0E}">
        <p15:presenceInfo xmlns:p15="http://schemas.microsoft.com/office/powerpoint/2012/main" userId="Singana Sreenivasulu (RBEI/BSO2)"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3832E"/>
    <a:srgbClr val="E3852E"/>
    <a:srgbClr val="C4BD2A"/>
    <a:srgbClr val="FF00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888" autoAdjust="0"/>
  </p:normalViewPr>
  <p:slideViewPr>
    <p:cSldViewPr snapToGrid="0">
      <p:cViewPr varScale="1">
        <p:scale>
          <a:sx n="95" d="100"/>
          <a:sy n="95" d="100"/>
        </p:scale>
        <p:origin x="708" y="78"/>
      </p:cViewPr>
      <p:guideLst>
        <p:guide orient="horz" pos="160"/>
        <p:guide orient="horz" pos="656"/>
        <p:guide orient="horz" pos="816"/>
        <p:guide orient="horz" pos="3440"/>
        <p:guide pos="160"/>
        <p:guide pos="674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itchFamily="2" charset="0"/>
              </a:defRPr>
            </a:lvl1pPr>
            <a:lvl2pPr marL="411358" indent="0" algn="ctr">
              <a:buNone/>
              <a:defRPr sz="1799"/>
            </a:lvl2pPr>
            <a:lvl3pPr marL="822716" indent="0" algn="ctr">
              <a:buNone/>
              <a:defRPr sz="1619"/>
            </a:lvl3pPr>
            <a:lvl4pPr marL="1234075" indent="0" algn="ctr">
              <a:buNone/>
              <a:defRPr sz="1440"/>
            </a:lvl4pPr>
            <a:lvl5pPr marL="1645433" indent="0" algn="ctr">
              <a:buNone/>
              <a:defRPr sz="1440"/>
            </a:lvl5pPr>
            <a:lvl6pPr marL="2056792" indent="0" algn="ctr">
              <a:buNone/>
              <a:defRPr sz="1440"/>
            </a:lvl6pPr>
            <a:lvl7pPr marL="2468150" indent="0" algn="ctr">
              <a:buNone/>
              <a:defRPr sz="1440"/>
            </a:lvl7pPr>
            <a:lvl8pPr marL="2879509" indent="0" algn="ctr">
              <a:buNone/>
              <a:defRPr sz="1440"/>
            </a:lvl8pPr>
            <a:lvl9pPr marL="3290867" indent="0" algn="ctr">
              <a:buNone/>
              <a:defRPr sz="1440"/>
            </a:lvl9pPr>
          </a:lstStyle>
          <a:p>
            <a:r>
              <a:rPr lang="en-US" smtClean="0"/>
              <a:t>Click to edit Master subtitle style</a:t>
            </a:r>
            <a:endParaRPr lang="de-DE" dirty="0"/>
          </a:p>
        </p:txBody>
      </p:sp>
      <p:sp>
        <p:nvSpPr>
          <p:cNvPr id="2" name="Title 1"/>
          <p:cNvSpPr>
            <a:spLocks noGrp="1"/>
          </p:cNvSpPr>
          <p:nvPr>
            <p:ph type="ctrTitle"/>
            <p:custDataLst>
              <p:tags r:id="rId2"/>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itchFamily="2" charset="0"/>
              </a:defRPr>
            </a:lvl1pPr>
          </a:lstStyle>
          <a:p>
            <a:r>
              <a:rPr lang="en-US" smtClean="0"/>
              <a:t>Click to edit Master title style</a:t>
            </a:r>
            <a:endParaRPr lang="de-DE" dirty="0"/>
          </a:p>
        </p:txBody>
      </p:sp>
    </p:spTree>
    <p:extLst>
      <p:ext uri="{BB962C8B-B14F-4D97-AF65-F5344CB8AC3E}">
        <p14:creationId xmlns:p14="http://schemas.microsoft.com/office/powerpoint/2010/main" val="693307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p14="http://schemas.microsoft.com/office/powerpoint/2010/main" val="329108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075" y="328614"/>
            <a:ext cx="2364089" cy="52292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753463" y="328614"/>
            <a:ext cx="6895434" cy="5229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342491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72500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392329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9230" y="1538290"/>
            <a:ext cx="9460586" cy="2566987"/>
          </a:xfrm>
        </p:spPr>
        <p:txBody>
          <a:bodyPr anchor="b"/>
          <a:lstStyle>
            <a:lvl1pPr>
              <a:defRPr sz="5398"/>
            </a:lvl1pPr>
          </a:lstStyle>
          <a:p>
            <a:r>
              <a:rPr lang="en-US" smtClean="0"/>
              <a:t>Click to edit Master title style</a:t>
            </a:r>
            <a:endParaRPr lang="de-DE"/>
          </a:p>
        </p:txBody>
      </p:sp>
      <p:sp>
        <p:nvSpPr>
          <p:cNvPr id="3" name="Text Placeholder 2"/>
          <p:cNvSpPr>
            <a:spLocks noGrp="1"/>
          </p:cNvSpPr>
          <p:nvPr>
            <p:ph type="body" idx="1"/>
          </p:nvPr>
        </p:nvSpPr>
        <p:spPr>
          <a:xfrm>
            <a:off x="749230" y="4129088"/>
            <a:ext cx="9460586" cy="1350962"/>
          </a:xfrm>
        </p:spPr>
        <p:txBody>
          <a:bodyPr/>
          <a:lstStyle>
            <a:lvl1pPr marL="0" indent="0">
              <a:buNone/>
              <a:defRPr sz="2159">
                <a:solidFill>
                  <a:schemeClr val="tx1">
                    <a:tint val="75000"/>
                  </a:schemeClr>
                </a:solidFill>
              </a:defRPr>
            </a:lvl1pPr>
            <a:lvl2pPr marL="411358" indent="0">
              <a:buNone/>
              <a:defRPr sz="1799">
                <a:solidFill>
                  <a:schemeClr val="tx1">
                    <a:tint val="75000"/>
                  </a:schemeClr>
                </a:solidFill>
              </a:defRPr>
            </a:lvl2pPr>
            <a:lvl3pPr marL="822716" indent="0">
              <a:buNone/>
              <a:defRPr sz="1619">
                <a:solidFill>
                  <a:schemeClr val="tx1">
                    <a:tint val="75000"/>
                  </a:schemeClr>
                </a:solidFill>
              </a:defRPr>
            </a:lvl3pPr>
            <a:lvl4pPr marL="1234075" indent="0">
              <a:buNone/>
              <a:defRPr sz="1440">
                <a:solidFill>
                  <a:schemeClr val="tx1">
                    <a:tint val="75000"/>
                  </a:schemeClr>
                </a:solidFill>
              </a:defRPr>
            </a:lvl4pPr>
            <a:lvl5pPr marL="1645433" indent="0">
              <a:buNone/>
              <a:defRPr sz="1440">
                <a:solidFill>
                  <a:schemeClr val="tx1">
                    <a:tint val="75000"/>
                  </a:schemeClr>
                </a:solidFill>
              </a:defRPr>
            </a:lvl5pPr>
            <a:lvl6pPr marL="2056792" indent="0">
              <a:buNone/>
              <a:defRPr sz="1440">
                <a:solidFill>
                  <a:schemeClr val="tx1">
                    <a:tint val="75000"/>
                  </a:schemeClr>
                </a:solidFill>
              </a:defRPr>
            </a:lvl6pPr>
            <a:lvl7pPr marL="2468150" indent="0">
              <a:buNone/>
              <a:defRPr sz="1440">
                <a:solidFill>
                  <a:schemeClr val="tx1">
                    <a:tint val="75000"/>
                  </a:schemeClr>
                </a:solidFill>
              </a:defRPr>
            </a:lvl7pPr>
            <a:lvl8pPr marL="2879509" indent="0">
              <a:buNone/>
              <a:defRPr sz="1440">
                <a:solidFill>
                  <a:schemeClr val="tx1">
                    <a:tint val="75000"/>
                  </a:schemeClr>
                </a:solidFill>
              </a:defRPr>
            </a:lvl8pPr>
            <a:lvl9pPr marL="3290867" indent="0">
              <a:buNone/>
              <a:defRPr sz="144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90272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345567" y="1296000"/>
            <a:ext cx="4861931"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5759445" y="1295999"/>
            <a:ext cx="4861931"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782727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580" y="328613"/>
            <a:ext cx="9460586" cy="1192212"/>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755580" y="1512888"/>
            <a:ext cx="4641401"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Click to edit Master text styles</a:t>
            </a:r>
          </a:p>
        </p:txBody>
      </p:sp>
      <p:sp>
        <p:nvSpPr>
          <p:cNvPr id="4" name="Content Placeholder 3"/>
          <p:cNvSpPr>
            <a:spLocks noGrp="1"/>
          </p:cNvSpPr>
          <p:nvPr>
            <p:ph sz="half" idx="2"/>
          </p:nvPr>
        </p:nvSpPr>
        <p:spPr>
          <a:xfrm>
            <a:off x="755580" y="2254251"/>
            <a:ext cx="4641401"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Text Placeholder 4"/>
          <p:cNvSpPr>
            <a:spLocks noGrp="1"/>
          </p:cNvSpPr>
          <p:nvPr>
            <p:ph type="body" sz="quarter" idx="3"/>
          </p:nvPr>
        </p:nvSpPr>
        <p:spPr>
          <a:xfrm>
            <a:off x="5553598" y="1512888"/>
            <a:ext cx="4662567"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Click to edit Master text styles</a:t>
            </a:r>
          </a:p>
        </p:txBody>
      </p:sp>
      <p:sp>
        <p:nvSpPr>
          <p:cNvPr id="6" name="Content Placeholder 5"/>
          <p:cNvSpPr>
            <a:spLocks noGrp="1"/>
          </p:cNvSpPr>
          <p:nvPr>
            <p:ph sz="quarter" idx="4"/>
          </p:nvPr>
        </p:nvSpPr>
        <p:spPr>
          <a:xfrm>
            <a:off x="5553598" y="2254251"/>
            <a:ext cx="4662567"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151773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2546911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4618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Content Placeholder 2"/>
          <p:cNvSpPr>
            <a:spLocks noGrp="1"/>
          </p:cNvSpPr>
          <p:nvPr>
            <p:ph idx="1"/>
          </p:nvPr>
        </p:nvSpPr>
        <p:spPr>
          <a:xfrm>
            <a:off x="4662566" y="889001"/>
            <a:ext cx="5553598" cy="4384675"/>
          </a:xfrm>
        </p:spPr>
        <p:txBody>
          <a:bodyPr/>
          <a:lstStyle>
            <a:lvl1pPr>
              <a:defRPr sz="2879"/>
            </a:lvl1pPr>
            <a:lvl2pPr>
              <a:defRPr sz="2519"/>
            </a:lvl2pPr>
            <a:lvl3pPr>
              <a:defRPr sz="2159"/>
            </a:lvl3pPr>
            <a:lvl4pPr>
              <a:defRPr sz="1799"/>
            </a:lvl4pPr>
            <a:lvl5pPr>
              <a:defRPr sz="17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Click to edit Master text styles</a:t>
            </a:r>
          </a:p>
        </p:txBody>
      </p:sp>
    </p:spTree>
    <p:extLst>
      <p:ext uri="{BB962C8B-B14F-4D97-AF65-F5344CB8AC3E}">
        <p14:creationId xmlns:p14="http://schemas.microsoft.com/office/powerpoint/2010/main" val="1992483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Picture Placeholder 2"/>
          <p:cNvSpPr>
            <a:spLocks noGrp="1"/>
          </p:cNvSpPr>
          <p:nvPr>
            <p:ph type="pic" idx="1"/>
          </p:nvPr>
        </p:nvSpPr>
        <p:spPr>
          <a:xfrm>
            <a:off x="4662566" y="889001"/>
            <a:ext cx="5553598" cy="4384675"/>
          </a:xfrm>
        </p:spPr>
        <p:txBody>
          <a:bodyPr/>
          <a:lstStyle>
            <a:lvl1pPr marL="0" indent="0">
              <a:buNone/>
              <a:defRPr sz="2879"/>
            </a:lvl1pPr>
            <a:lvl2pPr marL="411358" indent="0">
              <a:buNone/>
              <a:defRPr sz="2519"/>
            </a:lvl2pPr>
            <a:lvl3pPr marL="822716" indent="0">
              <a:buNone/>
              <a:defRPr sz="2159"/>
            </a:lvl3pPr>
            <a:lvl4pPr marL="1234075" indent="0">
              <a:buNone/>
              <a:defRPr sz="1799"/>
            </a:lvl4pPr>
            <a:lvl5pPr marL="1645433" indent="0">
              <a:buNone/>
              <a:defRPr sz="1799"/>
            </a:lvl5pPr>
            <a:lvl6pPr marL="2056792" indent="0">
              <a:buNone/>
              <a:defRPr sz="1799"/>
            </a:lvl6pPr>
            <a:lvl7pPr marL="2468150" indent="0">
              <a:buNone/>
              <a:defRPr sz="1799"/>
            </a:lvl7pPr>
            <a:lvl8pPr marL="2879509" indent="0">
              <a:buNone/>
              <a:defRPr sz="1799"/>
            </a:lvl8pPr>
            <a:lvl9pPr marL="3290867" indent="0">
              <a:buNone/>
              <a:defRPr sz="1799"/>
            </a:lvl9pPr>
          </a:lstStyle>
          <a:p>
            <a:r>
              <a:rPr lang="en-US" smtClean="0"/>
              <a:t>Click icon to add picture</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Click to edit Master text styles</a:t>
            </a:r>
          </a:p>
        </p:txBody>
      </p:sp>
    </p:spTree>
    <p:extLst>
      <p:ext uri="{BB962C8B-B14F-4D97-AF65-F5344CB8AC3E}">
        <p14:creationId xmlns:p14="http://schemas.microsoft.com/office/powerpoint/2010/main" val="3676421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567" y="648000"/>
            <a:ext cx="8221606" cy="388800"/>
          </a:xfrm>
          <a:prstGeom prst="rect">
            <a:avLst/>
          </a:prstGeom>
        </p:spPr>
        <p:txBody>
          <a:bodyPr vert="horz" lIns="0" tIns="0" rIns="0" bIns="0" rtlCol="0" anchor="ctr">
            <a:noAutofit/>
          </a:bodyPr>
          <a:lstStyle/>
          <a:p>
            <a:r>
              <a:rPr lang="en-US" smtClean="0"/>
              <a:t>Click to edit Master title style</a:t>
            </a:r>
            <a:endParaRPr lang="de-DE" dirty="0"/>
          </a:p>
        </p:txBody>
      </p:sp>
      <p:sp>
        <p:nvSpPr>
          <p:cNvPr id="3" name="Text Placeholder 2"/>
          <p:cNvSpPr>
            <a:spLocks noGrp="1"/>
          </p:cNvSpPr>
          <p:nvPr>
            <p:ph type="body" idx="1"/>
          </p:nvPr>
        </p:nvSpPr>
        <p:spPr>
          <a:xfrm>
            <a:off x="345568" y="1296000"/>
            <a:ext cx="10275808"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5" name="Picture 4"/>
          <p:cNvPicPr>
            <a:picLocks/>
          </p:cNvPicPr>
          <p:nvPr userDrawn="1">
            <p:custDataLst>
              <p:tags r:id="rId14"/>
            </p:custDataLst>
          </p:nvPr>
        </p:nvPicPr>
        <p:blipFill>
          <a:blip r:embed="rId16"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userDrawn="1">
            <p:custDataLst>
              <p:tags r:id="rId15"/>
            </p:custDataLst>
          </p:nvPr>
        </p:nvPicPr>
        <p:blipFill>
          <a:blip r:embed="rId17">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2475373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p:titleStyle>
    <p:body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p:bodyStyle>
    <p:otherStyle>
      <a:defPPr>
        <a:defRPr lang="de-DE"/>
      </a:defPPr>
      <a:lvl1pPr marL="0" algn="l" defTabSz="822716" rtl="0" eaLnBrk="1" latinLnBrk="0" hangingPunct="1">
        <a:defRPr sz="1619" kern="1200">
          <a:solidFill>
            <a:schemeClr val="tx1"/>
          </a:solidFill>
          <a:latin typeface="+mn-lt"/>
          <a:ea typeface="+mn-ea"/>
          <a:cs typeface="+mn-cs"/>
        </a:defRPr>
      </a:lvl1pPr>
      <a:lvl2pPr marL="411358" algn="l" defTabSz="822716" rtl="0" eaLnBrk="1" latinLnBrk="0" hangingPunct="1">
        <a:defRPr sz="1619" kern="1200">
          <a:solidFill>
            <a:schemeClr val="tx1"/>
          </a:solidFill>
          <a:latin typeface="+mn-lt"/>
          <a:ea typeface="+mn-ea"/>
          <a:cs typeface="+mn-cs"/>
        </a:defRPr>
      </a:lvl2pPr>
      <a:lvl3pPr marL="822716" algn="l" defTabSz="822716" rtl="0" eaLnBrk="1" latinLnBrk="0" hangingPunct="1">
        <a:defRPr sz="1619" kern="1200">
          <a:solidFill>
            <a:schemeClr val="tx1"/>
          </a:solidFill>
          <a:latin typeface="+mn-lt"/>
          <a:ea typeface="+mn-ea"/>
          <a:cs typeface="+mn-cs"/>
        </a:defRPr>
      </a:lvl3pPr>
      <a:lvl4pPr marL="1234075" algn="l" defTabSz="822716" rtl="0" eaLnBrk="1" latinLnBrk="0" hangingPunct="1">
        <a:defRPr sz="1619" kern="1200">
          <a:solidFill>
            <a:schemeClr val="tx1"/>
          </a:solidFill>
          <a:latin typeface="+mn-lt"/>
          <a:ea typeface="+mn-ea"/>
          <a:cs typeface="+mn-cs"/>
        </a:defRPr>
      </a:lvl4pPr>
      <a:lvl5pPr marL="1645433" algn="l" defTabSz="822716" rtl="0" eaLnBrk="1" latinLnBrk="0" hangingPunct="1">
        <a:defRPr sz="1619" kern="1200">
          <a:solidFill>
            <a:schemeClr val="tx1"/>
          </a:solidFill>
          <a:latin typeface="+mn-lt"/>
          <a:ea typeface="+mn-ea"/>
          <a:cs typeface="+mn-cs"/>
        </a:defRPr>
      </a:lvl5pPr>
      <a:lvl6pPr marL="2056792" algn="l" defTabSz="822716" rtl="0" eaLnBrk="1" latinLnBrk="0" hangingPunct="1">
        <a:defRPr sz="1619" kern="1200">
          <a:solidFill>
            <a:schemeClr val="tx1"/>
          </a:solidFill>
          <a:latin typeface="+mn-lt"/>
          <a:ea typeface="+mn-ea"/>
          <a:cs typeface="+mn-cs"/>
        </a:defRPr>
      </a:lvl6pPr>
      <a:lvl7pPr marL="2468150" algn="l" defTabSz="822716" rtl="0" eaLnBrk="1" latinLnBrk="0" hangingPunct="1">
        <a:defRPr sz="1619" kern="1200">
          <a:solidFill>
            <a:schemeClr val="tx1"/>
          </a:solidFill>
          <a:latin typeface="+mn-lt"/>
          <a:ea typeface="+mn-ea"/>
          <a:cs typeface="+mn-cs"/>
        </a:defRPr>
      </a:lvl7pPr>
      <a:lvl8pPr marL="2879509" algn="l" defTabSz="822716" rtl="0" eaLnBrk="1" latinLnBrk="0" hangingPunct="1">
        <a:defRPr sz="1619" kern="1200">
          <a:solidFill>
            <a:schemeClr val="tx1"/>
          </a:solidFill>
          <a:latin typeface="+mn-lt"/>
          <a:ea typeface="+mn-ea"/>
          <a:cs typeface="+mn-cs"/>
        </a:defRPr>
      </a:lvl8pPr>
      <a:lvl9pPr marL="3290867" algn="l" defTabSz="822716"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tags" Target="../tags/tag17.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5" Type="http://schemas.openxmlformats.org/officeDocument/2006/relationships/slideLayout" Target="../slideLayouts/slideLayout12.xml"/><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s>
</file>

<file path=ppt/slides/_rels/slide10.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image" Target="../media/image8.png"/><Relationship Id="rId3" Type="http://schemas.openxmlformats.org/officeDocument/2006/relationships/tags" Target="../tags/tag113.xml"/><Relationship Id="rId7" Type="http://schemas.openxmlformats.org/officeDocument/2006/relationships/tags" Target="../tags/tag117.xml"/><Relationship Id="rId12" Type="http://schemas.openxmlformats.org/officeDocument/2006/relationships/slideLayout" Target="../slideLayouts/slideLayout12.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11" Type="http://schemas.openxmlformats.org/officeDocument/2006/relationships/tags" Target="../tags/tag121.xml"/><Relationship Id="rId5" Type="http://schemas.openxmlformats.org/officeDocument/2006/relationships/tags" Target="../tags/tag115.xml"/><Relationship Id="rId10" Type="http://schemas.openxmlformats.org/officeDocument/2006/relationships/tags" Target="../tags/tag120.xml"/><Relationship Id="rId4" Type="http://schemas.openxmlformats.org/officeDocument/2006/relationships/tags" Target="../tags/tag114.xml"/><Relationship Id="rId9" Type="http://schemas.openxmlformats.org/officeDocument/2006/relationships/tags" Target="../tags/tag119.xml"/></Relationships>
</file>

<file path=ppt/slides/_rels/slide11.xml.rels><?xml version="1.0" encoding="UTF-8" standalone="yes"?>
<Relationships xmlns="http://schemas.openxmlformats.org/package/2006/relationships"><Relationship Id="rId8" Type="http://schemas.openxmlformats.org/officeDocument/2006/relationships/tags" Target="../tags/tag129.xml"/><Relationship Id="rId13" Type="http://schemas.openxmlformats.org/officeDocument/2006/relationships/tags" Target="../tags/tag134.xml"/><Relationship Id="rId3" Type="http://schemas.openxmlformats.org/officeDocument/2006/relationships/tags" Target="../tags/tag124.xml"/><Relationship Id="rId7" Type="http://schemas.openxmlformats.org/officeDocument/2006/relationships/tags" Target="../tags/tag128.xml"/><Relationship Id="rId12" Type="http://schemas.openxmlformats.org/officeDocument/2006/relationships/tags" Target="../tags/tag133.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tags" Target="../tags/tag127.xml"/><Relationship Id="rId11" Type="http://schemas.openxmlformats.org/officeDocument/2006/relationships/tags" Target="../tags/tag132.xml"/><Relationship Id="rId5" Type="http://schemas.openxmlformats.org/officeDocument/2006/relationships/tags" Target="../tags/tag126.xml"/><Relationship Id="rId15" Type="http://schemas.openxmlformats.org/officeDocument/2006/relationships/slideLayout" Target="../slideLayouts/slideLayout12.xml"/><Relationship Id="rId10" Type="http://schemas.openxmlformats.org/officeDocument/2006/relationships/tags" Target="../tags/tag131.xml"/><Relationship Id="rId4" Type="http://schemas.openxmlformats.org/officeDocument/2006/relationships/tags" Target="../tags/tag125.xml"/><Relationship Id="rId9" Type="http://schemas.openxmlformats.org/officeDocument/2006/relationships/tags" Target="../tags/tag130.xml"/><Relationship Id="rId14" Type="http://schemas.openxmlformats.org/officeDocument/2006/relationships/tags" Target="../tags/tag135.xml"/></Relationships>
</file>

<file path=ppt/slides/_rels/slide12.xml.rels><?xml version="1.0" encoding="UTF-8" standalone="yes"?>
<Relationships xmlns="http://schemas.openxmlformats.org/package/2006/relationships"><Relationship Id="rId8" Type="http://schemas.openxmlformats.org/officeDocument/2006/relationships/tags" Target="../tags/tag143.xml"/><Relationship Id="rId3" Type="http://schemas.openxmlformats.org/officeDocument/2006/relationships/tags" Target="../tags/tag138.xml"/><Relationship Id="rId7" Type="http://schemas.openxmlformats.org/officeDocument/2006/relationships/tags" Target="../tags/tag142.xml"/><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tags" Target="../tags/tag141.xml"/><Relationship Id="rId11" Type="http://schemas.openxmlformats.org/officeDocument/2006/relationships/image" Target="../media/image9.png"/><Relationship Id="rId5" Type="http://schemas.openxmlformats.org/officeDocument/2006/relationships/tags" Target="../tags/tag140.xml"/><Relationship Id="rId10" Type="http://schemas.openxmlformats.org/officeDocument/2006/relationships/slideLayout" Target="../slideLayouts/slideLayout12.xml"/><Relationship Id="rId4" Type="http://schemas.openxmlformats.org/officeDocument/2006/relationships/tags" Target="../tags/tag139.xml"/><Relationship Id="rId9" Type="http://schemas.openxmlformats.org/officeDocument/2006/relationships/tags" Target="../tags/tag144.xml"/></Relationships>
</file>

<file path=ppt/slides/_rels/slide13.xml.rels><?xml version="1.0" encoding="UTF-8" standalone="yes"?>
<Relationships xmlns="http://schemas.openxmlformats.org/package/2006/relationships"><Relationship Id="rId8" Type="http://schemas.openxmlformats.org/officeDocument/2006/relationships/tags" Target="../tags/tag152.xml"/><Relationship Id="rId3" Type="http://schemas.openxmlformats.org/officeDocument/2006/relationships/tags" Target="../tags/tag147.xml"/><Relationship Id="rId7" Type="http://schemas.openxmlformats.org/officeDocument/2006/relationships/tags" Target="../tags/tag151.xml"/><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tags" Target="../tags/tag150.xml"/><Relationship Id="rId11" Type="http://schemas.openxmlformats.org/officeDocument/2006/relationships/image" Target="../media/image10.png"/><Relationship Id="rId5" Type="http://schemas.openxmlformats.org/officeDocument/2006/relationships/tags" Target="../tags/tag149.xml"/><Relationship Id="rId10" Type="http://schemas.openxmlformats.org/officeDocument/2006/relationships/slideLayout" Target="../slideLayouts/slideLayout12.xml"/><Relationship Id="rId4" Type="http://schemas.openxmlformats.org/officeDocument/2006/relationships/tags" Target="../tags/tag148.xml"/><Relationship Id="rId9" Type="http://schemas.openxmlformats.org/officeDocument/2006/relationships/tags" Target="../tags/tag153.xml"/></Relationships>
</file>

<file path=ppt/slides/_rels/slide14.xml.rels><?xml version="1.0" encoding="UTF-8" standalone="yes"?>
<Relationships xmlns="http://schemas.openxmlformats.org/package/2006/relationships"><Relationship Id="rId8" Type="http://schemas.openxmlformats.org/officeDocument/2006/relationships/tags" Target="../tags/tag161.xml"/><Relationship Id="rId3" Type="http://schemas.openxmlformats.org/officeDocument/2006/relationships/tags" Target="../tags/tag156.xml"/><Relationship Id="rId7" Type="http://schemas.openxmlformats.org/officeDocument/2006/relationships/tags" Target="../tags/tag160.xml"/><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tags" Target="../tags/tag159.xml"/><Relationship Id="rId5" Type="http://schemas.openxmlformats.org/officeDocument/2006/relationships/tags" Target="../tags/tag158.xml"/><Relationship Id="rId10" Type="http://schemas.openxmlformats.org/officeDocument/2006/relationships/image" Target="../media/image11.png"/><Relationship Id="rId4" Type="http://schemas.openxmlformats.org/officeDocument/2006/relationships/tags" Target="../tags/tag157.xml"/><Relationship Id="rId9"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tags" Target="../tags/tag32.xml"/><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tags" Target="../tags/tag31.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tags" Target="../tags/tag30.xml"/><Relationship Id="rId5" Type="http://schemas.openxmlformats.org/officeDocument/2006/relationships/tags" Target="../tags/tag24.xml"/><Relationship Id="rId10" Type="http://schemas.openxmlformats.org/officeDocument/2006/relationships/tags" Target="../tags/tag29.xml"/><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tags" Target="../tags/tag45.xml"/><Relationship Id="rId18" Type="http://schemas.openxmlformats.org/officeDocument/2006/relationships/tags" Target="../tags/tag50.xml"/><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tags" Target="../tags/tag44.xml"/><Relationship Id="rId17" Type="http://schemas.openxmlformats.org/officeDocument/2006/relationships/tags" Target="../tags/tag49.xml"/><Relationship Id="rId2" Type="http://schemas.openxmlformats.org/officeDocument/2006/relationships/tags" Target="../tags/tag34.xml"/><Relationship Id="rId16" Type="http://schemas.openxmlformats.org/officeDocument/2006/relationships/tags" Target="../tags/tag48.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tags" Target="../tags/tag43.xml"/><Relationship Id="rId5" Type="http://schemas.openxmlformats.org/officeDocument/2006/relationships/tags" Target="../tags/tag37.xml"/><Relationship Id="rId15" Type="http://schemas.openxmlformats.org/officeDocument/2006/relationships/tags" Target="../tags/tag47.xml"/><Relationship Id="rId10" Type="http://schemas.openxmlformats.org/officeDocument/2006/relationships/tags" Target="../tags/tag42.xml"/><Relationship Id="rId19" Type="http://schemas.openxmlformats.org/officeDocument/2006/relationships/slideLayout" Target="../slideLayouts/slideLayout12.xml"/><Relationship Id="rId4" Type="http://schemas.openxmlformats.org/officeDocument/2006/relationships/tags" Target="../tags/tag36.xml"/><Relationship Id="rId9" Type="http://schemas.openxmlformats.org/officeDocument/2006/relationships/tags" Target="../tags/tag41.xml"/><Relationship Id="rId14" Type="http://schemas.openxmlformats.org/officeDocument/2006/relationships/tags" Target="../tags/tag46.xml"/></Relationships>
</file>

<file path=ppt/slides/_rels/slide4.xml.rels><?xml version="1.0" encoding="UTF-8" standalone="yes"?>
<Relationships xmlns="http://schemas.openxmlformats.org/package/2006/relationships"><Relationship Id="rId8" Type="http://schemas.openxmlformats.org/officeDocument/2006/relationships/tags" Target="../tags/tag58.xm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slideLayout" Target="../slideLayouts/slideLayout12.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tags" Target="../tags/tag61.xml"/><Relationship Id="rId5" Type="http://schemas.openxmlformats.org/officeDocument/2006/relationships/tags" Target="../tags/tag55.xml"/><Relationship Id="rId10" Type="http://schemas.openxmlformats.org/officeDocument/2006/relationships/tags" Target="../tags/tag60.xml"/><Relationship Id="rId4" Type="http://schemas.openxmlformats.org/officeDocument/2006/relationships/tags" Target="../tags/tag54.xml"/><Relationship Id="rId9" Type="http://schemas.openxmlformats.org/officeDocument/2006/relationships/tags" Target="../tags/tag59.xml"/></Relationships>
</file>

<file path=ppt/slides/_rels/slide5.xml.rels><?xml version="1.0" encoding="UTF-8" standalone="yes"?>
<Relationships xmlns="http://schemas.openxmlformats.org/package/2006/relationships"><Relationship Id="rId8" Type="http://schemas.openxmlformats.org/officeDocument/2006/relationships/tags" Target="../tags/tag69.xml"/><Relationship Id="rId13" Type="http://schemas.openxmlformats.org/officeDocument/2006/relationships/image" Target="../media/image3.png"/><Relationship Id="rId3" Type="http://schemas.openxmlformats.org/officeDocument/2006/relationships/tags" Target="../tags/tag64.xml"/><Relationship Id="rId7" Type="http://schemas.openxmlformats.org/officeDocument/2006/relationships/tags" Target="../tags/tag68.xml"/><Relationship Id="rId12" Type="http://schemas.openxmlformats.org/officeDocument/2006/relationships/slideLayout" Target="../slideLayouts/slideLayout12.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11" Type="http://schemas.openxmlformats.org/officeDocument/2006/relationships/tags" Target="../tags/tag72.xml"/><Relationship Id="rId5" Type="http://schemas.openxmlformats.org/officeDocument/2006/relationships/tags" Target="../tags/tag66.xml"/><Relationship Id="rId10" Type="http://schemas.openxmlformats.org/officeDocument/2006/relationships/tags" Target="../tags/tag71.xml"/><Relationship Id="rId4" Type="http://schemas.openxmlformats.org/officeDocument/2006/relationships/tags" Target="../tags/tag65.xml"/><Relationship Id="rId9" Type="http://schemas.openxmlformats.org/officeDocument/2006/relationships/tags" Target="../tags/tag70.xml"/><Relationship Id="rId1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5" Type="http://schemas.openxmlformats.org/officeDocument/2006/relationships/tags" Target="../tags/tag77.xml"/><Relationship Id="rId10" Type="http://schemas.openxmlformats.org/officeDocument/2006/relationships/image" Target="../media/image5.png"/><Relationship Id="rId4" Type="http://schemas.openxmlformats.org/officeDocument/2006/relationships/tags" Target="../tags/tag76.xml"/><Relationship Id="rId9"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tags" Target="../tags/tag88.xml"/><Relationship Id="rId13" Type="http://schemas.openxmlformats.org/officeDocument/2006/relationships/tags" Target="../tags/tag93.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tags" Target="../tags/tag92.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tags" Target="../tags/tag86.xml"/><Relationship Id="rId11" Type="http://schemas.openxmlformats.org/officeDocument/2006/relationships/tags" Target="../tags/tag91.xml"/><Relationship Id="rId5" Type="http://schemas.openxmlformats.org/officeDocument/2006/relationships/tags" Target="../tags/tag85.xml"/><Relationship Id="rId15" Type="http://schemas.openxmlformats.org/officeDocument/2006/relationships/slideLayout" Target="../slideLayouts/slideLayout12.xml"/><Relationship Id="rId10" Type="http://schemas.openxmlformats.org/officeDocument/2006/relationships/tags" Target="../tags/tag90.xml"/><Relationship Id="rId4" Type="http://schemas.openxmlformats.org/officeDocument/2006/relationships/tags" Target="../tags/tag84.xml"/><Relationship Id="rId9" Type="http://schemas.openxmlformats.org/officeDocument/2006/relationships/tags" Target="../tags/tag89.xml"/><Relationship Id="rId14" Type="http://schemas.openxmlformats.org/officeDocument/2006/relationships/tags" Target="../tags/tag94.xml"/></Relationships>
</file>

<file path=ppt/slides/_rels/slide8.xml.rels><?xml version="1.0" encoding="UTF-8" standalone="yes"?>
<Relationships xmlns="http://schemas.openxmlformats.org/package/2006/relationships"><Relationship Id="rId8" Type="http://schemas.openxmlformats.org/officeDocument/2006/relationships/tags" Target="../tags/tag102.xml"/><Relationship Id="rId3" Type="http://schemas.openxmlformats.org/officeDocument/2006/relationships/tags" Target="../tags/tag97.xml"/><Relationship Id="rId7" Type="http://schemas.openxmlformats.org/officeDocument/2006/relationships/tags" Target="../tags/tag101.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tags" Target="../tags/tag100.xml"/><Relationship Id="rId5" Type="http://schemas.openxmlformats.org/officeDocument/2006/relationships/tags" Target="../tags/tag99.xml"/><Relationship Id="rId10" Type="http://schemas.openxmlformats.org/officeDocument/2006/relationships/image" Target="../media/image6.png"/><Relationship Id="rId4" Type="http://schemas.openxmlformats.org/officeDocument/2006/relationships/tags" Target="../tags/tag98.xml"/><Relationship Id="rId9"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tags" Target="../tags/tag110.xml"/><Relationship Id="rId3" Type="http://schemas.openxmlformats.org/officeDocument/2006/relationships/tags" Target="../tags/tag105.xml"/><Relationship Id="rId7" Type="http://schemas.openxmlformats.org/officeDocument/2006/relationships/tags" Target="../tags/tag109.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tags" Target="../tags/tag108.xml"/><Relationship Id="rId5" Type="http://schemas.openxmlformats.org/officeDocument/2006/relationships/tags" Target="../tags/tag107.xml"/><Relationship Id="rId10" Type="http://schemas.openxmlformats.org/officeDocument/2006/relationships/image" Target="../media/image7.png"/><Relationship Id="rId4" Type="http://schemas.openxmlformats.org/officeDocument/2006/relationships/tags" Target="../tags/tag106.xml"/><Relationship Id="rId9"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endParaRPr kumimoji="0" lang="en-GB" sz="600" strike="noStrike" kern="0" cap="none" normalizeH="0" baseline="0" noProof="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a:t>
            </a: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ctr">
              <a:lnSpc>
                <a:spcPct val="89000"/>
              </a:lnSpc>
              <a:spcBef>
                <a:spcPts val="0"/>
              </a:spcBef>
            </a:pPr>
            <a:r>
              <a:rPr lang="en-GB" sz="2800" smtClean="0">
                <a:solidFill>
                  <a:schemeClr val="accent3"/>
                </a:solidFill>
              </a:rPr>
              <a:t>JavaScript Unit Testing</a:t>
            </a:r>
            <a:endParaRPr lang="en-GB" sz="2800">
              <a:solidFill>
                <a:schemeClr val="accent3"/>
              </a:solidFill>
            </a:endParaRPr>
          </a:p>
        </p:txBody>
      </p:sp>
      <p:sp>
        <p:nvSpPr>
          <p:cNvPr id="3" name="Text Placeholder 2"/>
          <p:cNvSpPr>
            <a:spLocks noGrp="1"/>
          </p:cNvSpPr>
          <p:nvPr>
            <p:ph type="body" idx="1"/>
            <p:custDataLst>
              <p:tags r:id="rId8"/>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GB">
                <a:solidFill>
                  <a:schemeClr val="accent3"/>
                </a:solidFill>
              </a:rPr>
              <a:t> </a:t>
            </a:r>
            <a:r>
              <a:rPr lang="en-GB" smtClean="0">
                <a:solidFill>
                  <a:schemeClr val="accent3"/>
                </a:solidFill>
              </a:rPr>
              <a:t>       </a:t>
            </a:r>
            <a:r>
              <a:rPr lang="en-GB" smtClean="0">
                <a:solidFill>
                  <a:schemeClr val="accent3"/>
                </a:solidFill>
              </a:rPr>
              <a:t>Jasmine</a:t>
            </a:r>
            <a:r>
              <a:rPr lang="en-GB" smtClean="0">
                <a:solidFill>
                  <a:schemeClr val="accent3"/>
                </a:solidFill>
              </a:rPr>
              <a:t> </a:t>
            </a:r>
            <a:r>
              <a:rPr lang="en-GB" smtClean="0">
                <a:solidFill>
                  <a:schemeClr val="accent3"/>
                </a:solidFill>
              </a:rPr>
              <a:t>Framework Overview</a:t>
            </a:r>
            <a:endParaRPr lang="en-GB">
              <a:solidFill>
                <a:schemeClr val="accent3"/>
              </a:solidFill>
            </a:endParaRPr>
          </a:p>
          <a:p>
            <a:pPr marL="0" indent="0">
              <a:buNone/>
            </a:pPr>
            <a:endParaRPr lang="en-GB" smtClean="0">
              <a:solidFill>
                <a:schemeClr val="accent3"/>
              </a:solidFill>
            </a:endParaRPr>
          </a:p>
          <a:p>
            <a:pPr marL="233680" lvl="1" indent="0">
              <a:buNone/>
            </a:pPr>
            <a:r>
              <a:rPr lang="en-GB" smtClean="0">
                <a:solidFill>
                  <a:schemeClr val="accent3"/>
                </a:solidFill>
              </a:rPr>
              <a:t>   </a:t>
            </a:r>
          </a:p>
          <a:p>
            <a:pPr marL="233680" lvl="1" indent="0">
              <a:buNone/>
            </a:pPr>
            <a:endParaRPr lang="en-GB">
              <a:solidFill>
                <a:schemeClr val="accent3"/>
              </a:solidFill>
            </a:endParaRPr>
          </a:p>
          <a:p>
            <a:pPr marL="0" indent="0">
              <a:buNone/>
            </a:pPr>
            <a:r>
              <a:rPr lang="en-GB">
                <a:solidFill>
                  <a:schemeClr val="accent3"/>
                </a:solidFill>
              </a:rPr>
              <a:t> </a:t>
            </a:r>
            <a:r>
              <a:rPr lang="en-GB" smtClean="0">
                <a:solidFill>
                  <a:schemeClr val="accent3"/>
                </a:solidFill>
              </a:rPr>
              <a:t>     </a:t>
            </a:r>
            <a:r>
              <a:rPr lang="en-GB">
                <a:solidFill>
                  <a:schemeClr val="accent3"/>
                </a:solidFill>
              </a:rPr>
              <a:t>Integrating Karma with </a:t>
            </a:r>
            <a:r>
              <a:rPr lang="en-GB" smtClean="0">
                <a:solidFill>
                  <a:schemeClr val="accent3"/>
                </a:solidFill>
              </a:rPr>
              <a:t>Jasmine</a:t>
            </a:r>
            <a:endParaRPr lang="en-GB" smtClean="0">
              <a:solidFill>
                <a:schemeClr val="accent3"/>
              </a:solidFill>
            </a:endParaRPr>
          </a:p>
          <a:p>
            <a:pPr marL="0" indent="0">
              <a:buNone/>
            </a:pPr>
            <a:r>
              <a:rPr lang="en-GB">
                <a:solidFill>
                  <a:schemeClr val="accent3"/>
                </a:solidFill>
              </a:rPr>
              <a:t> </a:t>
            </a:r>
            <a:r>
              <a:rPr lang="en-GB" smtClean="0">
                <a:solidFill>
                  <a:schemeClr val="accent3"/>
                </a:solidFill>
              </a:rPr>
              <a:t>     </a:t>
            </a:r>
          </a:p>
          <a:p>
            <a:pPr marL="0" indent="0">
              <a:buNone/>
            </a:pPr>
            <a:endParaRPr lang="en-GB" smtClean="0">
              <a:solidFill>
                <a:schemeClr val="accent3"/>
              </a:solidFill>
            </a:endParaRPr>
          </a:p>
          <a:p>
            <a:pPr marL="0" indent="0">
              <a:buNone/>
            </a:pPr>
            <a:r>
              <a:rPr lang="en-GB">
                <a:solidFill>
                  <a:schemeClr val="accent3"/>
                </a:solidFill>
              </a:rPr>
              <a:t> </a:t>
            </a:r>
            <a:r>
              <a:rPr lang="en-GB" smtClean="0">
                <a:solidFill>
                  <a:schemeClr val="accent3"/>
                </a:solidFill>
              </a:rPr>
              <a:t>     </a:t>
            </a:r>
          </a:p>
          <a:p>
            <a:pPr marL="0" indent="0">
              <a:buNone/>
            </a:pPr>
            <a:endParaRPr lang="en-GB">
              <a:solidFill>
                <a:schemeClr val="accent3"/>
              </a:solidFill>
            </a:endParaRPr>
          </a:p>
          <a:p>
            <a:pPr marL="0" indent="0">
              <a:buNone/>
            </a:pPr>
            <a:r>
              <a:rPr lang="en-GB">
                <a:solidFill>
                  <a:schemeClr val="accent3"/>
                </a:solidFill>
              </a:rPr>
              <a:t> </a:t>
            </a:r>
            <a:r>
              <a:rPr lang="en-GB" smtClean="0">
                <a:solidFill>
                  <a:schemeClr val="accent3"/>
                </a:solidFill>
              </a:rPr>
              <a:t>     </a:t>
            </a:r>
            <a:endParaRPr lang="en-GB">
              <a:solidFill>
                <a:schemeClr val="accent3"/>
              </a:solidFill>
            </a:endParaRPr>
          </a:p>
        </p:txBody>
      </p:sp>
      <p:sp>
        <p:nvSpPr>
          <p:cNvPr id="9" name="Rounded Rectangle 8"/>
          <p:cNvSpPr/>
          <p:nvPr>
            <p:custDataLst>
              <p:tags r:id="rId9"/>
            </p:custDataLst>
          </p:nvPr>
        </p:nvSpPr>
        <p:spPr>
          <a:xfrm>
            <a:off x="593090" y="1169711"/>
            <a:ext cx="6872748" cy="521110"/>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0" name="Rounded Rectangle 9"/>
          <p:cNvSpPr/>
          <p:nvPr>
            <p:custDataLst>
              <p:tags r:id="rId10"/>
            </p:custDataLst>
          </p:nvPr>
        </p:nvSpPr>
        <p:spPr>
          <a:xfrm>
            <a:off x="593090" y="1902172"/>
            <a:ext cx="6872748" cy="521110"/>
          </a:xfrm>
          <a:prstGeom prst="roundRect">
            <a:avLst/>
          </a:prstGeom>
          <a:solidFill>
            <a:srgbClr val="E3832E"/>
          </a:solidFill>
          <a:ln w="9525" cap="flat" cmpd="sng" algn="ctr">
            <a:solidFill>
              <a:srgbClr val="E3832E"/>
            </a:solidFill>
            <a:prstDash val="solid"/>
          </a:ln>
          <a:effectLst/>
        </p:spPr>
        <p:txBody>
          <a:bodyPr rtlCol="0" anchor="ctr"/>
          <a:lstStyle/>
          <a:p>
            <a:r>
              <a:rPr lang="en-GB" smtClean="0">
                <a:solidFill>
                  <a:schemeClr val="accent3"/>
                </a:solidFill>
              </a:rPr>
              <a:t>Automating </a:t>
            </a:r>
            <a:r>
              <a:rPr lang="en-GB" smtClean="0">
                <a:solidFill>
                  <a:schemeClr val="accent3"/>
                </a:solidFill>
              </a:rPr>
              <a:t>Jasmine</a:t>
            </a:r>
            <a:r>
              <a:rPr lang="en-GB" smtClean="0">
                <a:solidFill>
                  <a:schemeClr val="accent3"/>
                </a:solidFill>
              </a:rPr>
              <a:t> </a:t>
            </a:r>
            <a:r>
              <a:rPr lang="en-GB" smtClean="0">
                <a:solidFill>
                  <a:schemeClr val="accent3"/>
                </a:solidFill>
              </a:rPr>
              <a:t>tests using Karma JS</a:t>
            </a:r>
          </a:p>
        </p:txBody>
      </p:sp>
      <p:sp>
        <p:nvSpPr>
          <p:cNvPr id="11" name="Rounded Rectangle 10"/>
          <p:cNvSpPr/>
          <p:nvPr>
            <p:custDataLst>
              <p:tags r:id="rId11"/>
            </p:custDataLst>
          </p:nvPr>
        </p:nvSpPr>
        <p:spPr>
          <a:xfrm>
            <a:off x="593090" y="3278407"/>
            <a:ext cx="6872748" cy="521110"/>
          </a:xfrm>
          <a:prstGeom prst="roundRect">
            <a:avLst/>
          </a:prstGeom>
          <a:solidFill>
            <a:srgbClr val="E3832E"/>
          </a:solidFill>
          <a:ln w="9525" cap="flat" cmpd="sng" algn="ctr">
            <a:solidFill>
              <a:srgbClr val="E3832E"/>
            </a:solidFill>
            <a:prstDash val="solid"/>
          </a:ln>
          <a:effectLst/>
        </p:spPr>
        <p:txBody>
          <a:bodyPr rtlCol="0" anchor="ctr"/>
          <a:lstStyle/>
          <a:p>
            <a:r>
              <a:rPr lang="en-GB" smtClean="0">
                <a:solidFill>
                  <a:schemeClr val="accent3"/>
                </a:solidFill>
              </a:rPr>
              <a:t>Coverage using Karma-coverage</a:t>
            </a:r>
          </a:p>
        </p:txBody>
      </p:sp>
      <p:sp>
        <p:nvSpPr>
          <p:cNvPr id="12" name="Rounded Rectangle 11"/>
          <p:cNvSpPr/>
          <p:nvPr>
            <p:custDataLst>
              <p:tags r:id="rId12"/>
            </p:custDataLst>
          </p:nvPr>
        </p:nvSpPr>
        <p:spPr>
          <a:xfrm>
            <a:off x="554990" y="4073770"/>
            <a:ext cx="6872748" cy="521110"/>
          </a:xfrm>
          <a:prstGeom prst="roundRect">
            <a:avLst/>
          </a:prstGeom>
          <a:noFill/>
          <a:ln w="9525" cap="flat" cmpd="sng" algn="ctr">
            <a:solidFill>
              <a:srgbClr val="E3832E"/>
            </a:solidFill>
            <a:prstDash val="solid"/>
          </a:ln>
          <a:effectLst/>
        </p:spPr>
        <p:txBody>
          <a:bodyPr rtlCol="0" anchor="ctr"/>
          <a:lstStyle/>
          <a:p>
            <a:r>
              <a:rPr lang="en-GB" smtClean="0">
                <a:solidFill>
                  <a:schemeClr val="accent3"/>
                </a:solidFill>
              </a:rPr>
              <a:t>Display Formatted Test Results</a:t>
            </a:r>
          </a:p>
        </p:txBody>
      </p:sp>
      <p:sp>
        <p:nvSpPr>
          <p:cNvPr id="13" name="Rounded Rectangle 12"/>
          <p:cNvSpPr/>
          <p:nvPr>
            <p:custDataLst>
              <p:tags r:id="rId13"/>
            </p:custDataLst>
          </p:nvPr>
        </p:nvSpPr>
        <p:spPr>
          <a:xfrm>
            <a:off x="554990" y="4685050"/>
            <a:ext cx="6872748" cy="521110"/>
          </a:xfrm>
          <a:prstGeom prst="roundRect">
            <a:avLst/>
          </a:prstGeom>
          <a:solidFill>
            <a:srgbClr val="E3832E"/>
          </a:solidFill>
          <a:ln w="9525" cap="flat" cmpd="sng" algn="ctr">
            <a:solidFill>
              <a:srgbClr val="E3832E"/>
            </a:solidFill>
            <a:prstDash val="solid"/>
          </a:ln>
          <a:effectLst/>
        </p:spPr>
        <p:txBody>
          <a:bodyPr rtlCol="0" anchor="ctr"/>
          <a:lstStyle/>
          <a:p>
            <a:r>
              <a:rPr lang="en-GB" smtClean="0">
                <a:solidFill>
                  <a:schemeClr val="accent3"/>
                </a:solidFill>
              </a:rPr>
              <a:t>Javascript Sample </a:t>
            </a:r>
            <a:r>
              <a:rPr lang="en-GB" smtClean="0">
                <a:solidFill>
                  <a:schemeClr val="accent3"/>
                </a:solidFill>
              </a:rPr>
              <a:t>app + </a:t>
            </a:r>
            <a:r>
              <a:rPr lang="en-GB" smtClean="0">
                <a:solidFill>
                  <a:schemeClr val="accent3"/>
                </a:solidFill>
              </a:rPr>
              <a:t>Jasmine</a:t>
            </a:r>
            <a:r>
              <a:rPr lang="en-GB" smtClean="0">
                <a:solidFill>
                  <a:schemeClr val="accent3"/>
                </a:solidFill>
              </a:rPr>
              <a:t> </a:t>
            </a:r>
            <a:r>
              <a:rPr lang="en-GB" smtClean="0">
                <a:solidFill>
                  <a:schemeClr val="accent3"/>
                </a:solidFill>
              </a:rPr>
              <a:t>Demo</a:t>
            </a:r>
          </a:p>
        </p:txBody>
      </p:sp>
      <p:sp>
        <p:nvSpPr>
          <p:cNvPr id="14" name="Rounded Rectangle 13"/>
          <p:cNvSpPr/>
          <p:nvPr>
            <p:custDataLst>
              <p:tags r:id="rId14"/>
            </p:custDataLst>
          </p:nvPr>
        </p:nvSpPr>
        <p:spPr>
          <a:xfrm>
            <a:off x="593090" y="2582426"/>
            <a:ext cx="6872748" cy="562708"/>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Tree>
    <p:custDataLst>
      <p:tags r:id="rId1"/>
    </p:custDataLst>
    <p:extLst>
      <p:ext uri="{BB962C8B-B14F-4D97-AF65-F5344CB8AC3E}">
        <p14:creationId xmlns:p14="http://schemas.microsoft.com/office/powerpoint/2010/main" val="3052776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endParaRPr kumimoji="0" lang="en-GB" sz="600" strike="noStrike" kern="0" cap="none" normalizeH="0" baseline="0" noProof="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10</a:t>
            </a: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ctr">
              <a:lnSpc>
                <a:spcPct val="89000"/>
              </a:lnSpc>
              <a:spcBef>
                <a:spcPts val="0"/>
              </a:spcBef>
            </a:pPr>
            <a:r>
              <a:rPr lang="en-GB" sz="2800">
                <a:solidFill>
                  <a:schemeClr val="accent3"/>
                </a:solidFill>
              </a:rPr>
              <a:t>Display Formatted Test Results</a:t>
            </a:r>
          </a:p>
        </p:txBody>
      </p:sp>
      <p:sp>
        <p:nvSpPr>
          <p:cNvPr id="9" name="Rounded Rectangle 8"/>
          <p:cNvSpPr/>
          <p:nvPr>
            <p:custDataLst>
              <p:tags r:id="rId8"/>
            </p:custDataLst>
          </p:nvPr>
        </p:nvSpPr>
        <p:spPr>
          <a:xfrm>
            <a:off x="400420" y="789367"/>
            <a:ext cx="8472724" cy="492243"/>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3" name="TextBox 12"/>
          <p:cNvSpPr txBox="1"/>
          <p:nvPr>
            <p:custDataLst>
              <p:tags r:id="rId9"/>
            </p:custDataLst>
          </p:nvPr>
        </p:nvSpPr>
        <p:spPr>
          <a:xfrm>
            <a:off x="1543665" y="1484671"/>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endParaRPr kumimoji="0" lang="en-GB" sz="1800" b="0" i="0" u="none" strike="noStrike" kern="0" cap="none" spc="0" normalizeH="0" baseline="0" noProof="0" dirty="0" err="1" smtClean="0">
              <a:ln>
                <a:noFill/>
              </a:ln>
              <a:solidFill>
                <a:srgbClr val="000000"/>
              </a:solidFill>
              <a:effectLst/>
              <a:uLnTx/>
              <a:uFillTx/>
            </a:endParaRPr>
          </a:p>
        </p:txBody>
      </p:sp>
      <p:sp>
        <p:nvSpPr>
          <p:cNvPr id="14" name="TextBox 13"/>
          <p:cNvSpPr txBox="1"/>
          <p:nvPr>
            <p:custDataLst>
              <p:tags r:id="rId10"/>
            </p:custDataLst>
          </p:nvPr>
        </p:nvSpPr>
        <p:spPr>
          <a:xfrm>
            <a:off x="657860" y="873296"/>
            <a:ext cx="8167370" cy="570271"/>
          </a:xfrm>
          <a:prstGeom prst="rect">
            <a:avLst/>
          </a:prstGeom>
          <a:noFill/>
        </p:spPr>
        <p:txBody>
          <a:bodyPr wrap="none" lIns="0" tIns="0" rIns="0" bIns="0" rtlCol="0">
            <a:noAutofit/>
          </a:bodyPr>
          <a:lstStyle/>
          <a:p>
            <a:pPr>
              <a:lnSpc>
                <a:spcPct val="107000"/>
              </a:lnSpc>
              <a:spcBef>
                <a:spcPts val="500"/>
              </a:spcBef>
            </a:pPr>
            <a:r>
              <a:rPr lang="en-GB" kern="0" noProof="0" smtClean="0">
                <a:solidFill>
                  <a:srgbClr val="000000"/>
                </a:solidFill>
              </a:rPr>
              <a:t>Karma test runner displays the results in the console</a:t>
            </a:r>
            <a:endParaRPr kumimoji="0" lang="en-GB" sz="1800" b="0" i="0" u="none" strike="noStrike" kern="0" cap="none" spc="0" normalizeH="0" baseline="0" noProof="0" dirty="0" err="1" smtClean="0">
              <a:ln>
                <a:noFill/>
              </a:ln>
              <a:solidFill>
                <a:srgbClr val="000000"/>
              </a:solidFill>
              <a:effectLst/>
              <a:uLnTx/>
              <a:uFillTx/>
            </a:endParaRPr>
          </a:p>
        </p:txBody>
      </p:sp>
      <p:pic>
        <p:nvPicPr>
          <p:cNvPr id="19" name="Picture 18"/>
          <p:cNvPicPr>
            <a:picLocks noChangeAspect="1"/>
          </p:cNvPicPr>
          <p:nvPr>
            <p:custDataLst>
              <p:tags r:id="rId11"/>
            </p:custDataLst>
          </p:nvPr>
        </p:nvPicPr>
        <p:blipFill>
          <a:blip r:embed="rId13"/>
          <a:stretch>
            <a:fillRect/>
          </a:stretch>
        </p:blipFill>
        <p:spPr>
          <a:xfrm>
            <a:off x="400420" y="1332048"/>
            <a:ext cx="9763125" cy="4541882"/>
          </a:xfrm>
          <a:prstGeom prst="rect">
            <a:avLst/>
          </a:prstGeom>
        </p:spPr>
      </p:pic>
    </p:spTree>
    <p:custDataLst>
      <p:tags r:id="rId1"/>
    </p:custDataLst>
    <p:extLst>
      <p:ext uri="{BB962C8B-B14F-4D97-AF65-F5344CB8AC3E}">
        <p14:creationId xmlns:p14="http://schemas.microsoft.com/office/powerpoint/2010/main" val="20839753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endParaRPr kumimoji="0" lang="en-GB" sz="600" strike="noStrike" kern="0" cap="none" normalizeH="0" baseline="0" noProof="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11</a:t>
            </a: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ctr">
              <a:lnSpc>
                <a:spcPct val="89000"/>
              </a:lnSpc>
              <a:spcBef>
                <a:spcPts val="0"/>
              </a:spcBef>
            </a:pPr>
            <a:r>
              <a:rPr lang="en-GB" sz="2800">
                <a:solidFill>
                  <a:schemeClr val="accent3"/>
                </a:solidFill>
              </a:rPr>
              <a:t>Display Formatted Test Results</a:t>
            </a:r>
          </a:p>
        </p:txBody>
      </p:sp>
      <p:sp>
        <p:nvSpPr>
          <p:cNvPr id="9" name="Rounded Rectangle 8"/>
          <p:cNvSpPr/>
          <p:nvPr>
            <p:custDataLst>
              <p:tags r:id="rId8"/>
            </p:custDataLst>
          </p:nvPr>
        </p:nvSpPr>
        <p:spPr>
          <a:xfrm>
            <a:off x="865239" y="1140542"/>
            <a:ext cx="8596363" cy="682306"/>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0" name="Rounded Rectangle 9"/>
          <p:cNvSpPr/>
          <p:nvPr>
            <p:custDataLst>
              <p:tags r:id="rId9"/>
            </p:custDataLst>
          </p:nvPr>
        </p:nvSpPr>
        <p:spPr>
          <a:xfrm>
            <a:off x="848257" y="2338654"/>
            <a:ext cx="8642555" cy="658761"/>
          </a:xfrm>
          <a:prstGeom prst="roundRect">
            <a:avLst/>
          </a:prstGeom>
          <a:solidFill>
            <a:srgbClr val="E3832E"/>
          </a:solidFill>
          <a:ln w="9525" cap="flat" cmpd="sng" algn="ctr">
            <a:solidFill>
              <a:srgbClr val="FFC000"/>
            </a:solidFill>
            <a:prstDash val="solid"/>
          </a:ln>
          <a:effectLst/>
        </p:spPr>
        <p:txBody>
          <a:bodyPr rtlCol="0" anchor="ctr"/>
          <a:lstStyle/>
          <a:p>
            <a:pPr marL="0" marR="0" indent="0"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latin typeface="Bosch Office Sans"/>
                <a:ea typeface="+mn-ea"/>
                <a:cs typeface="+mn-cs"/>
              </a:rPr>
              <a:t>In order to include the html file reporter into</a:t>
            </a:r>
            <a:r>
              <a:rPr lang="en-GB" kern="0" smtClean="0">
                <a:solidFill>
                  <a:srgbClr val="000000"/>
                </a:solidFill>
                <a:latin typeface="Bosch Office Sans"/>
              </a:rPr>
              <a:t> your project :</a:t>
            </a: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2" name="Rounded Rectangle 11"/>
          <p:cNvSpPr/>
          <p:nvPr>
            <p:custDataLst>
              <p:tags r:id="rId10"/>
            </p:custDataLst>
          </p:nvPr>
        </p:nvSpPr>
        <p:spPr>
          <a:xfrm>
            <a:off x="848257" y="3353404"/>
            <a:ext cx="8642555" cy="658761"/>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3" name="TextBox 12"/>
          <p:cNvSpPr txBox="1"/>
          <p:nvPr>
            <p:custDataLst>
              <p:tags r:id="rId11"/>
            </p:custDataLst>
          </p:nvPr>
        </p:nvSpPr>
        <p:spPr>
          <a:xfrm>
            <a:off x="1543665" y="1484671"/>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endParaRPr kumimoji="0" lang="en-GB" sz="1800" b="0" i="0" u="none" strike="noStrike" kern="0" cap="none" spc="0" normalizeH="0" baseline="0" noProof="0" dirty="0" err="1" smtClean="0">
              <a:ln>
                <a:noFill/>
              </a:ln>
              <a:solidFill>
                <a:srgbClr val="000000"/>
              </a:solidFill>
              <a:effectLst/>
              <a:uLnTx/>
              <a:uFillTx/>
            </a:endParaRPr>
          </a:p>
        </p:txBody>
      </p:sp>
      <p:sp>
        <p:nvSpPr>
          <p:cNvPr id="14" name="TextBox 13"/>
          <p:cNvSpPr txBox="1"/>
          <p:nvPr>
            <p:custDataLst>
              <p:tags r:id="rId12"/>
            </p:custDataLst>
          </p:nvPr>
        </p:nvSpPr>
        <p:spPr>
          <a:xfrm>
            <a:off x="997913" y="1305253"/>
            <a:ext cx="8167370" cy="570271"/>
          </a:xfrm>
          <a:prstGeom prst="rect">
            <a:avLst/>
          </a:prstGeom>
          <a:noFill/>
        </p:spPr>
        <p:txBody>
          <a:bodyPr wrap="none" lIns="0" tIns="0" rIns="0" bIns="0" rtlCol="0">
            <a:noAutofit/>
          </a:bodyPr>
          <a:lstStyle/>
          <a:p>
            <a:pPr>
              <a:lnSpc>
                <a:spcPct val="107000"/>
              </a:lnSpc>
              <a:spcBef>
                <a:spcPts val="500"/>
              </a:spcBef>
            </a:pPr>
            <a:r>
              <a:rPr lang="en-GB" kern="0" noProof="0" smtClean="0">
                <a:solidFill>
                  <a:srgbClr val="000000"/>
                </a:solidFill>
              </a:rPr>
              <a:t>We</a:t>
            </a:r>
            <a:r>
              <a:rPr lang="en-US" smtClean="0"/>
              <a:t> will export test results as a styled HTML file using the Karma html file reporter js.</a:t>
            </a:r>
            <a:endParaRPr kumimoji="0" lang="en-GB" sz="1800" b="0" i="0" u="none" strike="noStrike" kern="0" cap="none" spc="0" normalizeH="0" baseline="0" noProof="0" dirty="0" err="1" smtClean="0">
              <a:ln>
                <a:noFill/>
              </a:ln>
              <a:solidFill>
                <a:srgbClr val="000000"/>
              </a:solidFill>
              <a:effectLst/>
              <a:uLnTx/>
              <a:uFillTx/>
            </a:endParaRPr>
          </a:p>
        </p:txBody>
      </p:sp>
      <p:sp>
        <p:nvSpPr>
          <p:cNvPr id="16" name="TextBox 15"/>
          <p:cNvSpPr txBox="1"/>
          <p:nvPr>
            <p:custDataLst>
              <p:tags r:id="rId13"/>
            </p:custDataLst>
          </p:nvPr>
        </p:nvSpPr>
        <p:spPr>
          <a:xfrm>
            <a:off x="1056640" y="3533377"/>
            <a:ext cx="6309360" cy="537445"/>
          </a:xfrm>
          <a:prstGeom prst="rect">
            <a:avLst/>
          </a:prstGeom>
          <a:noFill/>
        </p:spPr>
        <p:txBody>
          <a:bodyPr wrap="none" lIns="0" tIns="0" rIns="0" bIns="0" rtlCol="0">
            <a:noAutofit/>
          </a:bodyPr>
          <a:lstStyle/>
          <a:p>
            <a:pPr>
              <a:lnSpc>
                <a:spcPct val="107000"/>
              </a:lnSpc>
              <a:spcBef>
                <a:spcPts val="500"/>
              </a:spcBef>
            </a:pPr>
            <a:r>
              <a:rPr lang="en-GB" kern="0">
                <a:solidFill>
                  <a:srgbClr val="000000"/>
                </a:solidFill>
              </a:rPr>
              <a:t>npm install karma-htmlfile-reporter --save-dev</a:t>
            </a:r>
            <a:endParaRPr kumimoji="0" lang="en-GB" sz="1800" b="0" i="0" u="none" strike="noStrike" kern="0" cap="none" spc="0" normalizeH="0" baseline="0" noProof="0" dirty="0" err="1" smtClean="0">
              <a:ln>
                <a:noFill/>
              </a:ln>
              <a:solidFill>
                <a:srgbClr val="000000"/>
              </a:solidFill>
              <a:effectLst/>
              <a:uLnTx/>
              <a:uFillTx/>
            </a:endParaRPr>
          </a:p>
        </p:txBody>
      </p:sp>
      <p:sp>
        <p:nvSpPr>
          <p:cNvPr id="18" name="Rounded Rectangle 17"/>
          <p:cNvSpPr/>
          <p:nvPr>
            <p:custDataLst>
              <p:tags r:id="rId14"/>
            </p:custDataLst>
          </p:nvPr>
        </p:nvSpPr>
        <p:spPr>
          <a:xfrm>
            <a:off x="819047" y="4469313"/>
            <a:ext cx="8642555" cy="658761"/>
          </a:xfrm>
          <a:prstGeom prst="roundRect">
            <a:avLst/>
          </a:prstGeom>
          <a:solidFill>
            <a:srgbClr val="E3832E"/>
          </a:solidFill>
          <a:ln w="9525" cap="flat" cmpd="sng" algn="ctr">
            <a:solidFill>
              <a:srgbClr val="FFC000"/>
            </a:solidFill>
            <a:prstDash val="solid"/>
          </a:ln>
          <a:effectLst/>
        </p:spPr>
        <p:txBody>
          <a:bodyPr rtlCol="0" anchor="ctr"/>
          <a:lstStyle/>
          <a:p>
            <a:pPr marL="0" marR="0" indent="0"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latin typeface="Bosch Office Sans"/>
                <a:ea typeface="+mn-ea"/>
                <a:cs typeface="+mn-cs"/>
              </a:rPr>
              <a:t>Add htmlfile reporter</a:t>
            </a:r>
            <a:r>
              <a:rPr kumimoji="0" lang="en-GB" sz="1800" b="0" i="0" u="none" strike="noStrike" kern="0" cap="none" spc="0" normalizeH="0" noProof="0" smtClean="0">
                <a:ln>
                  <a:noFill/>
                </a:ln>
                <a:solidFill>
                  <a:srgbClr val="000000"/>
                </a:solidFill>
                <a:effectLst/>
                <a:uLnTx/>
                <a:uFillTx/>
                <a:latin typeface="Bosch Office Sans"/>
                <a:ea typeface="+mn-ea"/>
                <a:cs typeface="+mn-cs"/>
              </a:rPr>
              <a:t> parameters to karma config file.</a:t>
            </a: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Tree>
    <p:custDataLst>
      <p:tags r:id="rId1"/>
    </p:custDataLst>
    <p:extLst>
      <p:ext uri="{BB962C8B-B14F-4D97-AF65-F5344CB8AC3E}">
        <p14:creationId xmlns:p14="http://schemas.microsoft.com/office/powerpoint/2010/main" val="3322268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endParaRPr kumimoji="0" lang="en-GB" sz="600" strike="noStrike" kern="0" cap="none" normalizeH="0" baseline="0" noProof="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12</a:t>
            </a: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ctr">
              <a:lnSpc>
                <a:spcPct val="89000"/>
              </a:lnSpc>
              <a:spcBef>
                <a:spcPts val="0"/>
              </a:spcBef>
            </a:pPr>
            <a:r>
              <a:rPr lang="en-GB" sz="2800" smtClean="0">
                <a:solidFill>
                  <a:schemeClr val="accent3"/>
                </a:solidFill>
              </a:rPr>
              <a:t>Test Case HTML Reporter</a:t>
            </a:r>
            <a:endParaRPr lang="en-GB" sz="2800">
              <a:solidFill>
                <a:schemeClr val="accent3"/>
              </a:solidFill>
            </a:endParaRPr>
          </a:p>
        </p:txBody>
      </p:sp>
      <p:sp>
        <p:nvSpPr>
          <p:cNvPr id="13" name="TextBox 12"/>
          <p:cNvSpPr txBox="1"/>
          <p:nvPr>
            <p:custDataLst>
              <p:tags r:id="rId8"/>
            </p:custDataLst>
          </p:nvPr>
        </p:nvSpPr>
        <p:spPr>
          <a:xfrm>
            <a:off x="1543665" y="1484671"/>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endParaRPr kumimoji="0" lang="en-GB" sz="1800" b="0" i="0" u="none" strike="noStrike" kern="0" cap="none" spc="0" normalizeH="0" baseline="0" noProof="0" dirty="0" err="1" smtClean="0">
              <a:ln>
                <a:noFill/>
              </a:ln>
              <a:solidFill>
                <a:srgbClr val="000000"/>
              </a:solidFill>
              <a:effectLst/>
              <a:uLnTx/>
              <a:uFillTx/>
            </a:endParaRPr>
          </a:p>
        </p:txBody>
      </p:sp>
      <p:pic>
        <p:nvPicPr>
          <p:cNvPr id="3" name="Picture 2"/>
          <p:cNvPicPr>
            <a:picLocks noChangeAspect="1"/>
          </p:cNvPicPr>
          <p:nvPr>
            <p:custDataLst>
              <p:tags r:id="rId9"/>
            </p:custDataLst>
          </p:nvPr>
        </p:nvPicPr>
        <p:blipFill>
          <a:blip r:embed="rId11"/>
          <a:stretch>
            <a:fillRect/>
          </a:stretch>
        </p:blipFill>
        <p:spPr>
          <a:xfrm>
            <a:off x="151447" y="647700"/>
            <a:ext cx="10667365" cy="4954734"/>
          </a:xfrm>
          <a:prstGeom prst="rect">
            <a:avLst/>
          </a:prstGeom>
        </p:spPr>
      </p:pic>
    </p:spTree>
    <p:custDataLst>
      <p:tags r:id="rId1"/>
    </p:custDataLst>
    <p:extLst>
      <p:ext uri="{BB962C8B-B14F-4D97-AF65-F5344CB8AC3E}">
        <p14:creationId xmlns:p14="http://schemas.microsoft.com/office/powerpoint/2010/main" val="32689018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endParaRPr kumimoji="0" lang="en-GB" sz="600" strike="noStrike" kern="0" cap="none" normalizeH="0" baseline="0" noProof="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13</a:t>
            </a: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ctr">
              <a:lnSpc>
                <a:spcPct val="89000"/>
              </a:lnSpc>
              <a:spcBef>
                <a:spcPts val="0"/>
              </a:spcBef>
            </a:pPr>
            <a:r>
              <a:rPr lang="en-GB" sz="2800" smtClean="0">
                <a:solidFill>
                  <a:schemeClr val="accent3"/>
                </a:solidFill>
              </a:rPr>
              <a:t>Test Case HTML Reporter</a:t>
            </a:r>
            <a:endParaRPr lang="en-GB" sz="2800">
              <a:solidFill>
                <a:schemeClr val="accent3"/>
              </a:solidFill>
            </a:endParaRPr>
          </a:p>
        </p:txBody>
      </p:sp>
      <p:sp>
        <p:nvSpPr>
          <p:cNvPr id="13" name="TextBox 12"/>
          <p:cNvSpPr txBox="1"/>
          <p:nvPr>
            <p:custDataLst>
              <p:tags r:id="rId8"/>
            </p:custDataLst>
          </p:nvPr>
        </p:nvSpPr>
        <p:spPr>
          <a:xfrm>
            <a:off x="1543665" y="1484671"/>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endParaRPr kumimoji="0" lang="en-GB" sz="1800" b="0" i="0" u="none" strike="noStrike" kern="0" cap="none" spc="0" normalizeH="0" baseline="0" noProof="0" dirty="0" err="1" smtClean="0">
              <a:ln>
                <a:noFill/>
              </a:ln>
              <a:solidFill>
                <a:srgbClr val="000000"/>
              </a:solidFill>
              <a:effectLst/>
              <a:uLnTx/>
              <a:uFillTx/>
            </a:endParaRPr>
          </a:p>
        </p:txBody>
      </p:sp>
      <p:pic>
        <p:nvPicPr>
          <p:cNvPr id="9" name="Picture 8"/>
          <p:cNvPicPr>
            <a:picLocks noChangeAspect="1"/>
          </p:cNvPicPr>
          <p:nvPr>
            <p:custDataLst>
              <p:tags r:id="rId9"/>
            </p:custDataLst>
          </p:nvPr>
        </p:nvPicPr>
        <p:blipFill>
          <a:blip r:embed="rId11"/>
          <a:stretch>
            <a:fillRect/>
          </a:stretch>
        </p:blipFill>
        <p:spPr>
          <a:xfrm>
            <a:off x="0" y="707922"/>
            <a:ext cx="10711180" cy="4914367"/>
          </a:xfrm>
          <a:prstGeom prst="rect">
            <a:avLst/>
          </a:prstGeom>
        </p:spPr>
      </p:pic>
    </p:spTree>
    <p:custDataLst>
      <p:tags r:id="rId1"/>
    </p:custDataLst>
    <p:extLst>
      <p:ext uri="{BB962C8B-B14F-4D97-AF65-F5344CB8AC3E}">
        <p14:creationId xmlns:p14="http://schemas.microsoft.com/office/powerpoint/2010/main" val="2963912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endParaRPr kumimoji="0" lang="en-GB" sz="600" strike="noStrike" kern="0" cap="none" normalizeH="0" baseline="0" noProof="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14</a:t>
            </a: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13" name="TextBox 12"/>
          <p:cNvSpPr txBox="1"/>
          <p:nvPr>
            <p:custDataLst>
              <p:tags r:id="rId7"/>
            </p:custDataLst>
          </p:nvPr>
        </p:nvSpPr>
        <p:spPr>
          <a:xfrm>
            <a:off x="1543665" y="1484671"/>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endParaRPr kumimoji="0" lang="en-GB" sz="1800" b="0" i="0" u="none" strike="noStrike" kern="0" cap="none" spc="0" normalizeH="0" baseline="0" noProof="0" dirty="0" err="1" smtClean="0">
              <a:ln>
                <a:noFill/>
              </a:ln>
              <a:solidFill>
                <a:srgbClr val="000000"/>
              </a:solidFill>
              <a:effectLst/>
              <a:uLnTx/>
              <a:uFillTx/>
            </a:endParaRPr>
          </a:p>
        </p:txBody>
      </p:sp>
      <p:pic>
        <p:nvPicPr>
          <p:cNvPr id="10" name="Picture 9"/>
          <p:cNvPicPr>
            <a:picLocks noChangeAspect="1"/>
          </p:cNvPicPr>
          <p:nvPr>
            <p:custDataLst>
              <p:tags r:id="rId8"/>
            </p:custDataLst>
          </p:nvPr>
        </p:nvPicPr>
        <p:blipFill>
          <a:blip r:embed="rId10"/>
          <a:stretch>
            <a:fillRect/>
          </a:stretch>
        </p:blipFill>
        <p:spPr>
          <a:xfrm>
            <a:off x="3698874" y="1808956"/>
            <a:ext cx="3571875" cy="2552700"/>
          </a:xfrm>
          <a:prstGeom prst="rect">
            <a:avLst/>
          </a:prstGeom>
        </p:spPr>
      </p:pic>
    </p:spTree>
    <p:custDataLst>
      <p:tags r:id="rId1"/>
    </p:custDataLst>
    <p:extLst>
      <p:ext uri="{BB962C8B-B14F-4D97-AF65-F5344CB8AC3E}">
        <p14:creationId xmlns:p14="http://schemas.microsoft.com/office/powerpoint/2010/main" val="9421721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endParaRPr kumimoji="0" lang="en-GB" sz="600" strike="noStrike" kern="0" cap="none" normalizeH="0" baseline="0" noProof="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2</a:t>
            </a: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ctr"/>
            <a:r>
              <a:rPr lang="en-GB" sz="2800" smtClean="0">
                <a:solidFill>
                  <a:schemeClr val="accent3"/>
                </a:solidFill>
              </a:rPr>
              <a:t>Jasmine</a:t>
            </a:r>
            <a:r>
              <a:rPr lang="en-GB" sz="2800" smtClean="0">
                <a:solidFill>
                  <a:schemeClr val="accent3"/>
                </a:solidFill>
              </a:rPr>
              <a:t> </a:t>
            </a:r>
            <a:r>
              <a:rPr lang="en-GB" sz="2800">
                <a:solidFill>
                  <a:schemeClr val="accent3"/>
                </a:solidFill>
              </a:rPr>
              <a:t>Overview</a:t>
            </a:r>
          </a:p>
        </p:txBody>
      </p:sp>
      <p:sp>
        <p:nvSpPr>
          <p:cNvPr id="9" name="Rounded Rectangle 8"/>
          <p:cNvSpPr/>
          <p:nvPr>
            <p:custDataLst>
              <p:tags r:id="rId8"/>
            </p:custDataLst>
          </p:nvPr>
        </p:nvSpPr>
        <p:spPr>
          <a:xfrm>
            <a:off x="963561" y="1150374"/>
            <a:ext cx="8260449" cy="648929"/>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0" name="Rounded Rectangle 9"/>
          <p:cNvSpPr/>
          <p:nvPr>
            <p:custDataLst>
              <p:tags r:id="rId9"/>
            </p:custDataLst>
          </p:nvPr>
        </p:nvSpPr>
        <p:spPr>
          <a:xfrm>
            <a:off x="963561" y="2309679"/>
            <a:ext cx="8260449" cy="648929"/>
          </a:xfrm>
          <a:prstGeom prst="roundRect">
            <a:avLst/>
          </a:prstGeom>
          <a:solidFill>
            <a:srgbClr val="E3832E"/>
          </a:solid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1" name="Rounded Rectangle 10"/>
          <p:cNvSpPr/>
          <p:nvPr>
            <p:custDataLst>
              <p:tags r:id="rId10"/>
            </p:custDataLst>
          </p:nvPr>
        </p:nvSpPr>
        <p:spPr>
          <a:xfrm>
            <a:off x="961328" y="3468984"/>
            <a:ext cx="8260449" cy="648929"/>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3" name="TextBox 12"/>
          <p:cNvSpPr txBox="1"/>
          <p:nvPr>
            <p:custDataLst>
              <p:tags r:id="rId11"/>
            </p:custDataLst>
          </p:nvPr>
        </p:nvSpPr>
        <p:spPr>
          <a:xfrm>
            <a:off x="1238865" y="1347264"/>
            <a:ext cx="914400" cy="914400"/>
          </a:xfrm>
          <a:prstGeom prst="rect">
            <a:avLst/>
          </a:prstGeom>
          <a:noFill/>
        </p:spPr>
        <p:txBody>
          <a:bodyPr wrap="none" lIns="0" tIns="0" rIns="0" bIns="0" rtlCol="0">
            <a:noAutofit/>
          </a:bodyPr>
          <a:lstStyle/>
          <a:p>
            <a:pPr>
              <a:lnSpc>
                <a:spcPct val="107000"/>
              </a:lnSpc>
              <a:spcBef>
                <a:spcPts val="500"/>
              </a:spcBef>
            </a:pPr>
            <a:r>
              <a:rPr lang="en-US" smtClean="0"/>
              <a:t>It </a:t>
            </a:r>
            <a:r>
              <a:rPr lang="en-US" smtClean="0"/>
              <a:t>is </a:t>
            </a:r>
            <a:r>
              <a:rPr lang="en-US" smtClean="0"/>
              <a:t>a </a:t>
            </a:r>
            <a:r>
              <a:rPr lang="en-US" smtClean="0"/>
              <a:t>Behaviour-driven development testing </a:t>
            </a:r>
            <a:r>
              <a:rPr lang="en-US" smtClean="0"/>
              <a:t>framework.</a:t>
            </a:r>
            <a:endParaRPr kumimoji="0" lang="en-GB" sz="1800" b="0" i="0" u="none" strike="noStrike" kern="0" cap="none" spc="0" normalizeH="0" baseline="0" noProof="0" dirty="0" err="1" smtClean="0">
              <a:ln>
                <a:noFill/>
              </a:ln>
              <a:solidFill>
                <a:srgbClr val="000000"/>
              </a:solidFill>
              <a:effectLst/>
              <a:uLnTx/>
              <a:uFillTx/>
            </a:endParaRPr>
          </a:p>
        </p:txBody>
      </p:sp>
      <p:sp>
        <p:nvSpPr>
          <p:cNvPr id="14" name="TextBox 13"/>
          <p:cNvSpPr txBox="1"/>
          <p:nvPr>
            <p:custDataLst>
              <p:tags r:id="rId12"/>
            </p:custDataLst>
          </p:nvPr>
        </p:nvSpPr>
        <p:spPr>
          <a:xfrm>
            <a:off x="1238865" y="2501408"/>
            <a:ext cx="914400" cy="914400"/>
          </a:xfrm>
          <a:prstGeom prst="rect">
            <a:avLst/>
          </a:prstGeom>
          <a:noFill/>
        </p:spPr>
        <p:txBody>
          <a:bodyPr wrap="none" lIns="0" tIns="0" rIns="0" bIns="0" rtlCol="0">
            <a:noAutofit/>
          </a:bodyPr>
          <a:lstStyle/>
          <a:p>
            <a:pPr>
              <a:lnSpc>
                <a:spcPct val="107000"/>
              </a:lnSpc>
              <a:spcBef>
                <a:spcPts val="500"/>
              </a:spcBef>
            </a:pPr>
            <a:r>
              <a:rPr lang="en-US"/>
              <a:t>It does not depend on any other JavaScript frameworks</a:t>
            </a:r>
            <a:r>
              <a:rPr lang="en-US"/>
              <a:t>. </a:t>
            </a:r>
            <a:endParaRPr kumimoji="0" lang="en-GB" sz="1800" b="0" i="0" u="none" strike="noStrike" kern="0" cap="none" spc="0" normalizeH="0" baseline="0" noProof="0" dirty="0" err="1" smtClean="0">
              <a:ln>
                <a:noFill/>
              </a:ln>
              <a:solidFill>
                <a:srgbClr val="000000"/>
              </a:solidFill>
              <a:effectLst/>
              <a:uLnTx/>
              <a:uFillTx/>
            </a:endParaRPr>
          </a:p>
        </p:txBody>
      </p:sp>
      <p:sp>
        <p:nvSpPr>
          <p:cNvPr id="15" name="TextBox 14"/>
          <p:cNvSpPr txBox="1"/>
          <p:nvPr>
            <p:custDataLst>
              <p:tags r:id="rId13"/>
            </p:custDataLst>
          </p:nvPr>
        </p:nvSpPr>
        <p:spPr>
          <a:xfrm>
            <a:off x="1238865" y="3617452"/>
            <a:ext cx="914400" cy="914400"/>
          </a:xfrm>
          <a:prstGeom prst="rect">
            <a:avLst/>
          </a:prstGeom>
          <a:noFill/>
        </p:spPr>
        <p:txBody>
          <a:bodyPr wrap="none" lIns="0" tIns="0" rIns="0" bIns="0" rtlCol="0">
            <a:noAutofit/>
          </a:bodyPr>
          <a:lstStyle/>
          <a:p>
            <a:pPr>
              <a:lnSpc>
                <a:spcPct val="107000"/>
              </a:lnSpc>
              <a:spcBef>
                <a:spcPts val="500"/>
              </a:spcBef>
            </a:pPr>
            <a:r>
              <a:rPr lang="en-US"/>
              <a:t>It does not require a DOM. </a:t>
            </a:r>
            <a:endParaRPr kumimoji="0" lang="en-GB" sz="1800" b="0" i="0" u="none" strike="noStrike" kern="0" cap="none" spc="0" normalizeH="0" baseline="0" noProof="0" dirty="0" err="1" smtClean="0">
              <a:ln>
                <a:noFill/>
              </a:ln>
              <a:solidFill>
                <a:srgbClr val="000000"/>
              </a:solidFill>
              <a:effectLst/>
              <a:uLnTx/>
              <a:uFillTx/>
            </a:endParaRPr>
          </a:p>
        </p:txBody>
      </p:sp>
    </p:spTree>
    <p:custDataLst>
      <p:tags r:id="rId1"/>
    </p:custDataLst>
    <p:extLst>
      <p:ext uri="{BB962C8B-B14F-4D97-AF65-F5344CB8AC3E}">
        <p14:creationId xmlns:p14="http://schemas.microsoft.com/office/powerpoint/2010/main" val="2267506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endParaRPr kumimoji="0" lang="en-GB" sz="600" strike="noStrike" kern="0" cap="none" normalizeH="0" baseline="0" noProof="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3</a:t>
            </a: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ctr"/>
            <a:r>
              <a:rPr lang="en-GB" sz="2800" smtClean="0">
                <a:solidFill>
                  <a:schemeClr val="accent3"/>
                </a:solidFill>
              </a:rPr>
              <a:t>Jasmine</a:t>
            </a:r>
            <a:r>
              <a:rPr lang="en-GB" sz="2800" smtClean="0">
                <a:solidFill>
                  <a:schemeClr val="accent3"/>
                </a:solidFill>
              </a:rPr>
              <a:t> </a:t>
            </a:r>
            <a:r>
              <a:rPr lang="en-GB" sz="2800">
                <a:solidFill>
                  <a:schemeClr val="accent3"/>
                </a:solidFill>
              </a:rPr>
              <a:t>Overview</a:t>
            </a:r>
          </a:p>
        </p:txBody>
      </p:sp>
      <p:sp>
        <p:nvSpPr>
          <p:cNvPr id="3" name="Rounded Rectangle 2"/>
          <p:cNvSpPr/>
          <p:nvPr>
            <p:custDataLst>
              <p:tags r:id="rId8"/>
            </p:custDataLst>
          </p:nvPr>
        </p:nvSpPr>
        <p:spPr>
          <a:xfrm>
            <a:off x="668594" y="525042"/>
            <a:ext cx="2556387" cy="511278"/>
          </a:xfrm>
          <a:prstGeom prst="roundRect">
            <a:avLst/>
          </a:prstGeom>
          <a:solidFill>
            <a:srgbClr val="E3832E"/>
          </a:solid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9" name="TextBox 8"/>
          <p:cNvSpPr txBox="1"/>
          <p:nvPr>
            <p:custDataLst>
              <p:tags r:id="rId9"/>
            </p:custDataLst>
          </p:nvPr>
        </p:nvSpPr>
        <p:spPr>
          <a:xfrm>
            <a:off x="865238" y="630329"/>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rPr>
              <a:t>Sample </a:t>
            </a:r>
            <a:r>
              <a:rPr lang="en-GB" kern="0" smtClean="0">
                <a:solidFill>
                  <a:srgbClr val="000000"/>
                </a:solidFill>
              </a:rPr>
              <a:t>Jasmine</a:t>
            </a:r>
            <a:r>
              <a:rPr kumimoji="0" lang="en-GB" sz="1800" b="0" i="0" u="none" strike="noStrike" kern="0" cap="none" spc="0" normalizeH="0" noProof="0" smtClean="0">
                <a:ln>
                  <a:noFill/>
                </a:ln>
                <a:solidFill>
                  <a:srgbClr val="000000"/>
                </a:solidFill>
                <a:effectLst/>
                <a:uLnTx/>
                <a:uFillTx/>
              </a:rPr>
              <a:t> </a:t>
            </a:r>
            <a:r>
              <a:rPr kumimoji="0" lang="en-GB" sz="1800" b="0" i="0" u="none" strike="noStrike" kern="0" cap="none" spc="0" normalizeH="0" noProof="0" smtClean="0">
                <a:ln>
                  <a:noFill/>
                </a:ln>
                <a:solidFill>
                  <a:srgbClr val="000000"/>
                </a:solidFill>
                <a:effectLst/>
                <a:uLnTx/>
                <a:uFillTx/>
              </a:rPr>
              <a:t>Test :</a:t>
            </a:r>
            <a:endParaRPr kumimoji="0" lang="en-GB" sz="1800" b="0" i="0" u="none" strike="noStrike" kern="0" cap="none" spc="0" normalizeH="0" baseline="0" noProof="0" dirty="0" err="1" smtClean="0">
              <a:ln>
                <a:noFill/>
              </a:ln>
              <a:solidFill>
                <a:srgbClr val="000000"/>
              </a:solidFill>
              <a:effectLst/>
              <a:uLnTx/>
              <a:uFillTx/>
            </a:endParaRPr>
          </a:p>
        </p:txBody>
      </p:sp>
      <p:sp>
        <p:nvSpPr>
          <p:cNvPr id="10" name="Rounded Rectangle 9"/>
          <p:cNvSpPr/>
          <p:nvPr>
            <p:custDataLst>
              <p:tags r:id="rId10"/>
            </p:custDataLst>
          </p:nvPr>
        </p:nvSpPr>
        <p:spPr>
          <a:xfrm>
            <a:off x="1002890" y="1068685"/>
            <a:ext cx="7777316" cy="1897625"/>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5" name="TextBox 14"/>
          <p:cNvSpPr txBox="1"/>
          <p:nvPr>
            <p:custDataLst>
              <p:tags r:id="rId11"/>
            </p:custDataLst>
          </p:nvPr>
        </p:nvSpPr>
        <p:spPr>
          <a:xfrm>
            <a:off x="1229033" y="1146914"/>
            <a:ext cx="6135329" cy="1443538"/>
          </a:xfrm>
          <a:prstGeom prst="rect">
            <a:avLst/>
          </a:prstGeom>
          <a:noFill/>
        </p:spPr>
        <p:txBody>
          <a:bodyPr wrap="none" lIns="0" tIns="0" rIns="0" bIns="0" rtlCol="0">
            <a:noAutofit/>
          </a:bodyPr>
          <a:lstStyle/>
          <a:p>
            <a:pPr>
              <a:lnSpc>
                <a:spcPct val="107000"/>
              </a:lnSpc>
              <a:spcBef>
                <a:spcPts val="500"/>
              </a:spcBef>
            </a:pPr>
            <a:r>
              <a:rPr lang="en-US"/>
              <a:t>describe</a:t>
            </a:r>
            <a:r>
              <a:rPr lang="en-GB" kern="0" smtClean="0">
                <a:solidFill>
                  <a:srgbClr val="000000"/>
                </a:solidFill>
              </a:rPr>
              <a:t>( </a:t>
            </a:r>
            <a:r>
              <a:rPr lang="en-GB" kern="0">
                <a:solidFill>
                  <a:srgbClr val="000000"/>
                </a:solidFill>
              </a:rPr>
              <a:t>"Module Name", function() </a:t>
            </a:r>
            <a:r>
              <a:rPr lang="en-GB" kern="0" smtClean="0">
                <a:solidFill>
                  <a:srgbClr val="000000"/>
                </a:solidFill>
              </a:rPr>
              <a:t>{</a:t>
            </a:r>
          </a:p>
          <a:p>
            <a:pPr>
              <a:lnSpc>
                <a:spcPct val="107000"/>
              </a:lnSpc>
              <a:spcBef>
                <a:spcPts val="500"/>
              </a:spcBef>
            </a:pPr>
            <a:r>
              <a:rPr lang="en-GB" kern="0" smtClean="0">
                <a:solidFill>
                  <a:srgbClr val="000000"/>
                </a:solidFill>
              </a:rPr>
              <a:t>    </a:t>
            </a:r>
            <a:r>
              <a:rPr lang="en-GB" kern="0" smtClean="0">
                <a:solidFill>
                  <a:srgbClr val="000000"/>
                </a:solidFill>
              </a:rPr>
              <a:t>it</a:t>
            </a:r>
            <a:r>
              <a:rPr lang="en-GB" kern="0">
                <a:solidFill>
                  <a:srgbClr val="000000"/>
                </a:solidFill>
              </a:rPr>
              <a:t>( "Testcase Name", function</a:t>
            </a:r>
            <a:r>
              <a:rPr lang="en-GB" kern="0" smtClean="0">
                <a:solidFill>
                  <a:srgbClr val="000000"/>
                </a:solidFill>
              </a:rPr>
              <a:t>() </a:t>
            </a:r>
            <a:r>
              <a:rPr lang="en-GB" kern="0">
                <a:solidFill>
                  <a:srgbClr val="000000"/>
                </a:solidFill>
              </a:rPr>
              <a:t>{</a:t>
            </a:r>
          </a:p>
          <a:p>
            <a:pPr>
              <a:lnSpc>
                <a:spcPct val="107000"/>
              </a:lnSpc>
              <a:spcBef>
                <a:spcPts val="500"/>
              </a:spcBef>
            </a:pPr>
            <a:r>
              <a:rPr lang="en-GB" kern="0">
                <a:solidFill>
                  <a:srgbClr val="000000"/>
                </a:solidFill>
              </a:rPr>
              <a:t> </a:t>
            </a:r>
            <a:r>
              <a:rPr lang="en-GB" kern="0">
                <a:solidFill>
                  <a:srgbClr val="000000"/>
                </a:solidFill>
              </a:rPr>
              <a:t> </a:t>
            </a:r>
            <a:r>
              <a:rPr lang="en-GB" kern="0" smtClean="0">
                <a:solidFill>
                  <a:srgbClr val="000000"/>
                </a:solidFill>
              </a:rPr>
              <a:t>     expect(actual).toEqual(expected); </a:t>
            </a:r>
            <a:endParaRPr lang="en-GB" kern="0">
              <a:solidFill>
                <a:srgbClr val="000000"/>
              </a:solidFill>
            </a:endParaRPr>
          </a:p>
          <a:p>
            <a:pPr>
              <a:lnSpc>
                <a:spcPct val="107000"/>
              </a:lnSpc>
              <a:spcBef>
                <a:spcPts val="500"/>
              </a:spcBef>
            </a:pPr>
            <a:r>
              <a:rPr lang="en-GB" kern="0">
                <a:solidFill>
                  <a:srgbClr val="000000"/>
                </a:solidFill>
              </a:rPr>
              <a:t>});</a:t>
            </a:r>
            <a:endParaRPr kumimoji="0" lang="en-GB" sz="1800" b="0" i="0" u="none" strike="noStrike" kern="0" cap="none" spc="0" normalizeH="0" baseline="0" noProof="0" dirty="0" err="1" smtClean="0">
              <a:ln>
                <a:noFill/>
              </a:ln>
              <a:solidFill>
                <a:srgbClr val="000000"/>
              </a:solidFill>
              <a:effectLst/>
              <a:uLnTx/>
              <a:uFillTx/>
            </a:endParaRPr>
          </a:p>
        </p:txBody>
      </p:sp>
      <p:sp>
        <p:nvSpPr>
          <p:cNvPr id="16" name="Rounded Rectangle 15"/>
          <p:cNvSpPr/>
          <p:nvPr>
            <p:custDataLst>
              <p:tags r:id="rId12"/>
            </p:custDataLst>
          </p:nvPr>
        </p:nvSpPr>
        <p:spPr>
          <a:xfrm>
            <a:off x="668594" y="2994168"/>
            <a:ext cx="3303638" cy="530942"/>
          </a:xfrm>
          <a:prstGeom prst="roundRect">
            <a:avLst/>
          </a:prstGeom>
          <a:solidFill>
            <a:srgbClr val="E3832E"/>
          </a:solidFill>
          <a:ln w="9525" cap="flat" cmpd="sng" algn="ctr">
            <a:solidFill>
              <a:srgbClr val="E3832E"/>
            </a:solidFill>
            <a:prstDash val="solid"/>
          </a:ln>
          <a:effectLst/>
        </p:spPr>
        <p:txBody>
          <a:bodyPr rtlCol="0" anchor="ctr"/>
          <a:lstStyle/>
          <a:p>
            <a:pPr marL="0" marR="0" indent="0"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latin typeface="Bosch Office Sans"/>
                <a:ea typeface="+mn-ea"/>
                <a:cs typeface="+mn-cs"/>
              </a:rPr>
              <a:t>Main </a:t>
            </a:r>
            <a:r>
              <a:rPr lang="en-GB" kern="0" smtClean="0">
                <a:solidFill>
                  <a:srgbClr val="000000"/>
                </a:solidFill>
                <a:latin typeface="Bosch Office Sans"/>
              </a:rPr>
              <a:t>Jasmine</a:t>
            </a:r>
            <a:r>
              <a:rPr kumimoji="0" lang="en-GB" sz="1800" b="0" i="0" u="none" strike="noStrike" kern="0" cap="none" spc="0" normalizeH="0" noProof="0" smtClean="0">
                <a:ln>
                  <a:noFill/>
                </a:ln>
                <a:solidFill>
                  <a:srgbClr val="000000"/>
                </a:solidFill>
                <a:effectLst/>
                <a:uLnTx/>
                <a:uFillTx/>
                <a:latin typeface="Bosch Office Sans"/>
                <a:ea typeface="+mn-ea"/>
                <a:cs typeface="+mn-cs"/>
              </a:rPr>
              <a:t> </a:t>
            </a:r>
            <a:r>
              <a:rPr kumimoji="0" lang="en-GB" sz="1800" b="0" i="0" u="none" strike="noStrike" kern="0" cap="none" spc="0" normalizeH="0" noProof="0" smtClean="0">
                <a:ln>
                  <a:noFill/>
                </a:ln>
                <a:solidFill>
                  <a:srgbClr val="000000"/>
                </a:solidFill>
                <a:effectLst/>
                <a:uLnTx/>
                <a:uFillTx/>
                <a:latin typeface="Bosch Office Sans"/>
                <a:ea typeface="+mn-ea"/>
                <a:cs typeface="+mn-cs"/>
              </a:rPr>
              <a:t>Constructs:</a:t>
            </a: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8" name="Rounded Rectangle 17"/>
          <p:cNvSpPr/>
          <p:nvPr>
            <p:custDataLst>
              <p:tags r:id="rId13"/>
            </p:custDataLst>
          </p:nvPr>
        </p:nvSpPr>
        <p:spPr>
          <a:xfrm>
            <a:off x="1002887" y="4275259"/>
            <a:ext cx="8327923" cy="570271"/>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9" name="Rounded Rectangle 18"/>
          <p:cNvSpPr/>
          <p:nvPr>
            <p:custDataLst>
              <p:tags r:id="rId14"/>
            </p:custDataLst>
          </p:nvPr>
        </p:nvSpPr>
        <p:spPr>
          <a:xfrm>
            <a:off x="1002888" y="5008225"/>
            <a:ext cx="8327923" cy="570271"/>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0" name="Rounded Rectangle 19"/>
          <p:cNvSpPr/>
          <p:nvPr>
            <p:custDataLst>
              <p:tags r:id="rId15"/>
            </p:custDataLst>
          </p:nvPr>
        </p:nvSpPr>
        <p:spPr>
          <a:xfrm>
            <a:off x="1002889" y="3594857"/>
            <a:ext cx="8327923" cy="570271"/>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1" name="TextBox 20"/>
          <p:cNvSpPr txBox="1"/>
          <p:nvPr>
            <p:custDataLst>
              <p:tags r:id="rId16"/>
            </p:custDataLst>
          </p:nvPr>
        </p:nvSpPr>
        <p:spPr>
          <a:xfrm>
            <a:off x="1258529" y="3714278"/>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rPr>
              <a:t>Test module begins with a call to </a:t>
            </a:r>
            <a:r>
              <a:rPr kumimoji="0" lang="en-GB" sz="1800" b="0" i="0" u="none" strike="noStrike" kern="0" cap="none" spc="0" normalizeH="0" baseline="0" noProof="0" smtClean="0">
                <a:ln>
                  <a:noFill/>
                </a:ln>
                <a:solidFill>
                  <a:srgbClr val="000000"/>
                </a:solidFill>
                <a:effectLst/>
                <a:uLnTx/>
                <a:uFillTx/>
              </a:rPr>
              <a:t>describe()</a:t>
            </a:r>
            <a:endParaRPr kumimoji="0" lang="en-GB" sz="1800" b="0" i="0" u="none" strike="noStrike" kern="0" cap="none" spc="0" normalizeH="0" baseline="0" noProof="0" dirty="0" err="1" smtClean="0">
              <a:ln>
                <a:noFill/>
              </a:ln>
              <a:solidFill>
                <a:srgbClr val="000000"/>
              </a:solidFill>
              <a:effectLst/>
              <a:uLnTx/>
              <a:uFillTx/>
            </a:endParaRPr>
          </a:p>
        </p:txBody>
      </p:sp>
      <p:sp>
        <p:nvSpPr>
          <p:cNvPr id="22" name="TextBox 21"/>
          <p:cNvSpPr txBox="1"/>
          <p:nvPr>
            <p:custDataLst>
              <p:tags r:id="rId17"/>
            </p:custDataLst>
          </p:nvPr>
        </p:nvSpPr>
        <p:spPr>
          <a:xfrm>
            <a:off x="1272744" y="4406909"/>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rPr>
              <a:t>Test case begins with a call to </a:t>
            </a:r>
            <a:r>
              <a:rPr kumimoji="0" lang="en-GB" sz="1800" b="0" i="0" u="none" strike="noStrike" kern="0" cap="none" spc="0" normalizeH="0" baseline="0" noProof="0" smtClean="0">
                <a:ln>
                  <a:noFill/>
                </a:ln>
                <a:solidFill>
                  <a:srgbClr val="000000"/>
                </a:solidFill>
                <a:effectLst/>
                <a:uLnTx/>
                <a:uFillTx/>
              </a:rPr>
              <a:t>it</a:t>
            </a:r>
            <a:r>
              <a:rPr kumimoji="0" lang="en-GB" sz="1800" b="0" i="0" u="none" strike="noStrike" kern="0" cap="none" spc="0" normalizeH="0" baseline="0" noProof="0" smtClean="0">
                <a:ln>
                  <a:noFill/>
                </a:ln>
                <a:solidFill>
                  <a:srgbClr val="000000"/>
                </a:solidFill>
                <a:effectLst/>
                <a:uLnTx/>
                <a:uFillTx/>
              </a:rPr>
              <a:t>()</a:t>
            </a:r>
            <a:endParaRPr kumimoji="0" lang="en-GB" sz="1800" b="0" i="0" u="none" strike="noStrike" kern="0" cap="none" spc="0" normalizeH="0" baseline="0" noProof="0" dirty="0" err="1" smtClean="0">
              <a:ln>
                <a:noFill/>
              </a:ln>
              <a:solidFill>
                <a:srgbClr val="000000"/>
              </a:solidFill>
              <a:effectLst/>
              <a:uLnTx/>
              <a:uFillTx/>
            </a:endParaRPr>
          </a:p>
        </p:txBody>
      </p:sp>
      <p:sp>
        <p:nvSpPr>
          <p:cNvPr id="23" name="TextBox 22"/>
          <p:cNvSpPr txBox="1"/>
          <p:nvPr>
            <p:custDataLst>
              <p:tags r:id="rId18"/>
            </p:custDataLst>
          </p:nvPr>
        </p:nvSpPr>
        <p:spPr>
          <a:xfrm>
            <a:off x="1258529" y="5147720"/>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rPr>
              <a:t>Assertions used to compare the actual and</a:t>
            </a:r>
            <a:r>
              <a:rPr kumimoji="0" lang="en-GB" sz="1800" b="0" i="0" u="none" strike="noStrike" kern="0" cap="none" spc="0" normalizeH="0" noProof="0" smtClean="0">
                <a:ln>
                  <a:noFill/>
                </a:ln>
                <a:solidFill>
                  <a:srgbClr val="000000"/>
                </a:solidFill>
                <a:effectLst/>
                <a:uLnTx/>
                <a:uFillTx/>
              </a:rPr>
              <a:t> expected values. Starts with </a:t>
            </a:r>
            <a:r>
              <a:rPr kumimoji="0" lang="en-GB" sz="1800" b="0" i="0" u="none" strike="noStrike" kern="0" cap="none" spc="0" normalizeH="0" noProof="0" smtClean="0">
                <a:ln>
                  <a:noFill/>
                </a:ln>
                <a:solidFill>
                  <a:srgbClr val="000000"/>
                </a:solidFill>
                <a:effectLst/>
                <a:uLnTx/>
                <a:uFillTx/>
              </a:rPr>
              <a:t>expect.</a:t>
            </a:r>
            <a:endParaRPr kumimoji="0" lang="en-GB" sz="1800" b="0" i="0" u="none" strike="noStrike" kern="0" cap="none" spc="0" normalizeH="0" baseline="0" noProof="0" dirty="0" err="1" smtClean="0">
              <a:ln>
                <a:noFill/>
              </a:ln>
              <a:solidFill>
                <a:srgbClr val="000000"/>
              </a:solidFill>
              <a:effectLst/>
              <a:uLnTx/>
              <a:uFillTx/>
            </a:endParaRPr>
          </a:p>
        </p:txBody>
      </p:sp>
    </p:spTree>
    <p:custDataLst>
      <p:tags r:id="rId1"/>
    </p:custDataLst>
    <p:extLst>
      <p:ext uri="{BB962C8B-B14F-4D97-AF65-F5344CB8AC3E}">
        <p14:creationId xmlns:p14="http://schemas.microsoft.com/office/powerpoint/2010/main" val="28899289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endParaRPr kumimoji="0" lang="en-GB" sz="600" strike="noStrike" kern="0" cap="none" normalizeH="0" baseline="0" noProof="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4</a:t>
            </a: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ctr"/>
            <a:r>
              <a:rPr lang="en-GB" sz="2800" smtClean="0">
                <a:solidFill>
                  <a:schemeClr val="accent3"/>
                </a:solidFill>
              </a:rPr>
              <a:t>Jasmine Overview</a:t>
            </a:r>
            <a:endParaRPr lang="en-GB" sz="2800">
              <a:solidFill>
                <a:schemeClr val="accent3"/>
              </a:solidFill>
            </a:endParaRPr>
          </a:p>
        </p:txBody>
      </p:sp>
      <p:sp>
        <p:nvSpPr>
          <p:cNvPr id="3" name="Rounded Rectangle 2"/>
          <p:cNvSpPr/>
          <p:nvPr>
            <p:custDataLst>
              <p:tags r:id="rId8"/>
            </p:custDataLst>
          </p:nvPr>
        </p:nvSpPr>
        <p:spPr>
          <a:xfrm>
            <a:off x="593090" y="681130"/>
            <a:ext cx="3320149" cy="586003"/>
          </a:xfrm>
          <a:prstGeom prst="roundRect">
            <a:avLst/>
          </a:prstGeom>
          <a:solidFill>
            <a:srgbClr val="E3832E"/>
          </a:solidFill>
          <a:ln w="9525" cap="flat" cmpd="sng" algn="ctr">
            <a:solidFill>
              <a:srgbClr val="E3832E"/>
            </a:solidFill>
            <a:prstDash val="solid"/>
          </a:ln>
          <a:effectLst/>
        </p:spPr>
        <p:txBody>
          <a:bodyPr rtlCol="0" anchor="ctr"/>
          <a:lstStyle/>
          <a:p>
            <a:pPr marL="0" marR="0" indent="0" defTabSz="914400" eaLnBrk="1" fontAlgn="auto" latinLnBrk="0" hangingPunct="1">
              <a:lnSpc>
                <a:spcPct val="100000"/>
              </a:lnSpc>
              <a:spcBef>
                <a:spcPts val="0"/>
              </a:spcBef>
              <a:spcAft>
                <a:spcPts val="0"/>
              </a:spcAft>
              <a:buClrTx/>
              <a:buSzTx/>
              <a:buFontTx/>
              <a:buNone/>
              <a:tabLst/>
            </a:pPr>
            <a:r>
              <a:rPr lang="en-GB" kern="0" smtClean="0">
                <a:solidFill>
                  <a:srgbClr val="000000"/>
                </a:solidFill>
                <a:latin typeface="Bosch Office Sans"/>
              </a:rPr>
              <a:t>Jasmine Matchers</a:t>
            </a: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7" name="TextBox 16"/>
          <p:cNvSpPr txBox="1"/>
          <p:nvPr>
            <p:custDataLst>
              <p:tags r:id="rId9"/>
            </p:custDataLst>
          </p:nvPr>
        </p:nvSpPr>
        <p:spPr>
          <a:xfrm>
            <a:off x="410845" y="2088957"/>
            <a:ext cx="3194080" cy="2553381"/>
          </a:xfrm>
          <a:prstGeom prst="rect">
            <a:avLst/>
          </a:prstGeom>
          <a:noFill/>
        </p:spPr>
        <p:txBody>
          <a:bodyPr wrap="none" lIns="0" tIns="0" rIns="0" bIns="0" rtlCol="0">
            <a:noAutofit/>
          </a:bodyPr>
          <a:lstStyle/>
          <a:p>
            <a:pPr>
              <a:lnSpc>
                <a:spcPct val="107000"/>
              </a:lnSpc>
              <a:spcBef>
                <a:spcPts val="500"/>
              </a:spcBef>
            </a:pPr>
            <a:r>
              <a:rPr lang="en-GB" kern="0">
                <a:solidFill>
                  <a:srgbClr val="000000"/>
                </a:solidFill>
              </a:rPr>
              <a:t>expect(array).toBeArray();</a:t>
            </a:r>
          </a:p>
          <a:p>
            <a:pPr>
              <a:lnSpc>
                <a:spcPct val="107000"/>
              </a:lnSpc>
              <a:spcBef>
                <a:spcPts val="500"/>
              </a:spcBef>
            </a:pPr>
            <a:r>
              <a:rPr lang="en-GB" kern="0">
                <a:solidFill>
                  <a:srgbClr val="000000"/>
                </a:solidFill>
              </a:rPr>
              <a:t>expect(array).toBeArrayOfBooleans();</a:t>
            </a:r>
          </a:p>
          <a:p>
            <a:pPr>
              <a:lnSpc>
                <a:spcPct val="107000"/>
              </a:lnSpc>
              <a:spcBef>
                <a:spcPts val="500"/>
              </a:spcBef>
            </a:pPr>
            <a:r>
              <a:rPr lang="en-GB" kern="0">
                <a:solidFill>
                  <a:srgbClr val="000000"/>
                </a:solidFill>
              </a:rPr>
              <a:t>expect(array).toBeArrayOfNumbers();</a:t>
            </a:r>
          </a:p>
          <a:p>
            <a:pPr>
              <a:lnSpc>
                <a:spcPct val="107000"/>
              </a:lnSpc>
              <a:spcBef>
                <a:spcPts val="500"/>
              </a:spcBef>
            </a:pPr>
            <a:r>
              <a:rPr lang="en-GB" kern="0">
                <a:solidFill>
                  <a:srgbClr val="000000"/>
                </a:solidFill>
              </a:rPr>
              <a:t>expect(array).toBeArrayOfObjects();</a:t>
            </a:r>
          </a:p>
          <a:p>
            <a:pPr>
              <a:lnSpc>
                <a:spcPct val="107000"/>
              </a:lnSpc>
              <a:spcBef>
                <a:spcPts val="500"/>
              </a:spcBef>
            </a:pPr>
            <a:r>
              <a:rPr lang="en-GB" kern="0">
                <a:solidFill>
                  <a:srgbClr val="000000"/>
                </a:solidFill>
              </a:rPr>
              <a:t>expect(array).toBeArrayOfSize(number);</a:t>
            </a:r>
          </a:p>
          <a:p>
            <a:pPr>
              <a:lnSpc>
                <a:spcPct val="107000"/>
              </a:lnSpc>
              <a:spcBef>
                <a:spcPts val="500"/>
              </a:spcBef>
            </a:pPr>
            <a:r>
              <a:rPr lang="en-GB" kern="0">
                <a:solidFill>
                  <a:srgbClr val="000000"/>
                </a:solidFill>
              </a:rPr>
              <a:t>expect(array).toBeArrayOfStrings();</a:t>
            </a:r>
          </a:p>
          <a:p>
            <a:pPr>
              <a:lnSpc>
                <a:spcPct val="107000"/>
              </a:lnSpc>
              <a:spcBef>
                <a:spcPts val="500"/>
              </a:spcBef>
            </a:pPr>
            <a:r>
              <a:rPr lang="en-GB" kern="0">
                <a:solidFill>
                  <a:srgbClr val="000000"/>
                </a:solidFill>
              </a:rPr>
              <a:t>expect(array).toBeEmptyArray();</a:t>
            </a:r>
            <a:endParaRPr kumimoji="0" lang="en-GB" sz="1800" b="0" i="0" u="none" strike="noStrike" kern="0" cap="none" spc="0" normalizeH="0" baseline="0" noProof="0" dirty="0" err="1" smtClean="0">
              <a:ln>
                <a:noFill/>
              </a:ln>
              <a:solidFill>
                <a:srgbClr val="000000"/>
              </a:solidFill>
              <a:effectLst/>
              <a:uLnTx/>
              <a:uFillTx/>
            </a:endParaRPr>
          </a:p>
        </p:txBody>
      </p:sp>
      <p:sp>
        <p:nvSpPr>
          <p:cNvPr id="16" name="Rounded Rectangle 15"/>
          <p:cNvSpPr/>
          <p:nvPr>
            <p:custDataLst>
              <p:tags r:id="rId10"/>
            </p:custDataLst>
          </p:nvPr>
        </p:nvSpPr>
        <p:spPr>
          <a:xfrm>
            <a:off x="250328" y="1593564"/>
            <a:ext cx="10460852" cy="3711966"/>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0" name="TextBox 19"/>
          <p:cNvSpPr txBox="1"/>
          <p:nvPr>
            <p:custDataLst>
              <p:tags r:id="rId11"/>
            </p:custDataLst>
          </p:nvPr>
        </p:nvSpPr>
        <p:spPr>
          <a:xfrm>
            <a:off x="4582047" y="1941656"/>
            <a:ext cx="3547069" cy="2542233"/>
          </a:xfrm>
          <a:prstGeom prst="rect">
            <a:avLst/>
          </a:prstGeom>
          <a:noFill/>
        </p:spPr>
        <p:txBody>
          <a:bodyPr wrap="none" lIns="0" tIns="0" rIns="0" bIns="0" rtlCol="0">
            <a:noAutofit/>
          </a:bodyPr>
          <a:lstStyle/>
          <a:p>
            <a:pPr>
              <a:lnSpc>
                <a:spcPct val="107000"/>
              </a:lnSpc>
              <a:spcBef>
                <a:spcPts val="500"/>
              </a:spcBef>
            </a:pPr>
            <a:r>
              <a:rPr lang="en-GB" kern="0">
                <a:solidFill>
                  <a:srgbClr val="000000"/>
                </a:solidFill>
              </a:rPr>
              <a:t>expect(number).toBeEvenNumber();</a:t>
            </a:r>
          </a:p>
          <a:p>
            <a:pPr>
              <a:lnSpc>
                <a:spcPct val="107000"/>
              </a:lnSpc>
              <a:spcBef>
                <a:spcPts val="500"/>
              </a:spcBef>
            </a:pPr>
            <a:r>
              <a:rPr lang="en-GB" kern="0">
                <a:solidFill>
                  <a:srgbClr val="000000"/>
                </a:solidFill>
              </a:rPr>
              <a:t>expect(number).toBeGreaterThanOrEqualTo(otherNumber);</a:t>
            </a:r>
          </a:p>
          <a:p>
            <a:pPr>
              <a:lnSpc>
                <a:spcPct val="107000"/>
              </a:lnSpc>
              <a:spcBef>
                <a:spcPts val="500"/>
              </a:spcBef>
            </a:pPr>
            <a:r>
              <a:rPr lang="en-GB" kern="0">
                <a:solidFill>
                  <a:srgbClr val="000000"/>
                </a:solidFill>
              </a:rPr>
              <a:t>expect(number).toBeLessThanOrEqualTo(otherNumber);</a:t>
            </a:r>
          </a:p>
          <a:p>
            <a:pPr>
              <a:lnSpc>
                <a:spcPct val="107000"/>
              </a:lnSpc>
              <a:spcBef>
                <a:spcPts val="500"/>
              </a:spcBef>
            </a:pPr>
            <a:r>
              <a:rPr lang="en-GB" kern="0">
                <a:solidFill>
                  <a:srgbClr val="000000"/>
                </a:solidFill>
              </a:rPr>
              <a:t>expect(number).toBeNear(otherNumber, epsilon);</a:t>
            </a:r>
          </a:p>
          <a:p>
            <a:pPr>
              <a:lnSpc>
                <a:spcPct val="107000"/>
              </a:lnSpc>
              <a:spcBef>
                <a:spcPts val="500"/>
              </a:spcBef>
            </a:pPr>
            <a:r>
              <a:rPr lang="en-GB" kern="0">
                <a:solidFill>
                  <a:srgbClr val="000000"/>
                </a:solidFill>
              </a:rPr>
              <a:t>expect(number).toBeNumber();</a:t>
            </a:r>
          </a:p>
          <a:p>
            <a:pPr>
              <a:lnSpc>
                <a:spcPct val="107000"/>
              </a:lnSpc>
              <a:spcBef>
                <a:spcPts val="500"/>
              </a:spcBef>
            </a:pPr>
            <a:r>
              <a:rPr lang="en-GB" kern="0">
                <a:solidFill>
                  <a:srgbClr val="000000"/>
                </a:solidFill>
              </a:rPr>
              <a:t>expect(number).toBeOddNumber();</a:t>
            </a:r>
          </a:p>
          <a:p>
            <a:pPr>
              <a:lnSpc>
                <a:spcPct val="107000"/>
              </a:lnSpc>
              <a:spcBef>
                <a:spcPts val="500"/>
              </a:spcBef>
            </a:pPr>
            <a:r>
              <a:rPr lang="en-GB" kern="0">
                <a:solidFill>
                  <a:srgbClr val="000000"/>
                </a:solidFill>
              </a:rPr>
              <a:t>expect(number).toBeWholeNumber();</a:t>
            </a:r>
          </a:p>
          <a:p>
            <a:pPr>
              <a:lnSpc>
                <a:spcPct val="107000"/>
              </a:lnSpc>
              <a:spcBef>
                <a:spcPts val="500"/>
              </a:spcBef>
            </a:pPr>
            <a:r>
              <a:rPr lang="en-GB" kern="0">
                <a:solidFill>
                  <a:srgbClr val="000000"/>
                </a:solidFill>
              </a:rPr>
              <a:t>expect(number).toBeWithinRange(floor, ceiling);</a:t>
            </a:r>
            <a:endParaRPr kumimoji="0" lang="en-GB" sz="1800" b="0" i="0" u="none" strike="noStrike" kern="0" cap="none" spc="0" normalizeH="0" baseline="0" noProof="0" dirty="0" err="1" smtClean="0">
              <a:ln>
                <a:noFill/>
              </a:ln>
              <a:solidFill>
                <a:srgbClr val="000000"/>
              </a:solidFill>
              <a:effectLst/>
              <a:uLnTx/>
              <a:uFillTx/>
            </a:endParaRPr>
          </a:p>
        </p:txBody>
      </p:sp>
    </p:spTree>
    <p:custDataLst>
      <p:tags r:id="rId1"/>
    </p:custDataLst>
    <p:extLst>
      <p:ext uri="{BB962C8B-B14F-4D97-AF65-F5344CB8AC3E}">
        <p14:creationId xmlns:p14="http://schemas.microsoft.com/office/powerpoint/2010/main" val="2932938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endParaRPr kumimoji="0" lang="en-GB" sz="600" strike="noStrike" kern="0" cap="none" normalizeH="0" baseline="0" noProof="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5</a:t>
            </a: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ctr">
              <a:lnSpc>
                <a:spcPct val="89000"/>
              </a:lnSpc>
              <a:spcBef>
                <a:spcPts val="0"/>
              </a:spcBef>
            </a:pPr>
            <a:r>
              <a:rPr lang="en-GB" sz="2800">
                <a:solidFill>
                  <a:schemeClr val="accent3"/>
                </a:solidFill>
              </a:rPr>
              <a:t>Test Runner</a:t>
            </a:r>
          </a:p>
        </p:txBody>
      </p:sp>
      <p:pic>
        <p:nvPicPr>
          <p:cNvPr id="3" name="Picture 2"/>
          <p:cNvPicPr>
            <a:picLocks noChangeAspect="1"/>
          </p:cNvPicPr>
          <p:nvPr>
            <p:custDataLst>
              <p:tags r:id="rId8"/>
            </p:custDataLst>
          </p:nvPr>
        </p:nvPicPr>
        <p:blipFill>
          <a:blip r:embed="rId13"/>
          <a:stretch>
            <a:fillRect/>
          </a:stretch>
        </p:blipFill>
        <p:spPr>
          <a:xfrm>
            <a:off x="593090" y="1841982"/>
            <a:ext cx="8696325" cy="3686175"/>
          </a:xfrm>
          <a:prstGeom prst="rect">
            <a:avLst/>
          </a:prstGeom>
        </p:spPr>
      </p:pic>
      <p:sp>
        <p:nvSpPr>
          <p:cNvPr id="9" name="Rounded Rectangle 8"/>
          <p:cNvSpPr/>
          <p:nvPr>
            <p:custDataLst>
              <p:tags r:id="rId9"/>
            </p:custDataLst>
          </p:nvPr>
        </p:nvSpPr>
        <p:spPr>
          <a:xfrm>
            <a:off x="683288" y="673198"/>
            <a:ext cx="8448127" cy="502418"/>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0" name="TextBox 9"/>
          <p:cNvSpPr txBox="1"/>
          <p:nvPr>
            <p:custDataLst>
              <p:tags r:id="rId10"/>
            </p:custDataLst>
          </p:nvPr>
        </p:nvSpPr>
        <p:spPr>
          <a:xfrm>
            <a:off x="864159" y="803636"/>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GB" kern="0" noProof="0" smtClean="0">
                <a:solidFill>
                  <a:srgbClr val="000000"/>
                </a:solidFill>
              </a:rPr>
              <a:t>In order to automate Javascript test cases, we require javascript runner.</a:t>
            </a:r>
            <a:endParaRPr kumimoji="0" lang="en-GB" sz="1800" b="0" i="0" u="none" strike="noStrike" kern="0" cap="none" spc="0" normalizeH="0" baseline="0" noProof="0" dirty="0" err="1" smtClean="0">
              <a:ln>
                <a:noFill/>
              </a:ln>
              <a:solidFill>
                <a:srgbClr val="000000"/>
              </a:solidFill>
              <a:effectLst/>
              <a:uLnTx/>
              <a:uFillTx/>
            </a:endParaRPr>
          </a:p>
        </p:txBody>
      </p:sp>
      <p:pic>
        <p:nvPicPr>
          <p:cNvPr id="11" name="Picture 10"/>
          <p:cNvPicPr>
            <a:picLocks noChangeAspect="1"/>
          </p:cNvPicPr>
          <p:nvPr>
            <p:custDataLst>
              <p:tags r:id="rId11"/>
            </p:custDataLst>
          </p:nvPr>
        </p:nvPicPr>
        <p:blipFill>
          <a:blip r:embed="rId14"/>
          <a:stretch>
            <a:fillRect/>
          </a:stretch>
        </p:blipFill>
        <p:spPr>
          <a:xfrm>
            <a:off x="1180036" y="1214918"/>
            <a:ext cx="6800850" cy="752475"/>
          </a:xfrm>
          <a:prstGeom prst="rect">
            <a:avLst/>
          </a:prstGeom>
        </p:spPr>
      </p:pic>
    </p:spTree>
    <p:custDataLst>
      <p:tags r:id="rId1"/>
    </p:custDataLst>
    <p:extLst>
      <p:ext uri="{BB962C8B-B14F-4D97-AF65-F5344CB8AC3E}">
        <p14:creationId xmlns:p14="http://schemas.microsoft.com/office/powerpoint/2010/main" val="18210147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endParaRPr kumimoji="0" lang="en-GB" sz="600" strike="noStrike" kern="0" cap="none" normalizeH="0" baseline="0" noProof="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6</a:t>
            </a: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ctr">
              <a:lnSpc>
                <a:spcPct val="89000"/>
              </a:lnSpc>
              <a:spcBef>
                <a:spcPts val="0"/>
              </a:spcBef>
            </a:pPr>
            <a:r>
              <a:rPr lang="en-GB" sz="2800">
                <a:solidFill>
                  <a:schemeClr val="accent3"/>
                </a:solidFill>
              </a:rPr>
              <a:t>Test Runner</a:t>
            </a:r>
          </a:p>
        </p:txBody>
      </p:sp>
      <p:pic>
        <p:nvPicPr>
          <p:cNvPr id="3" name="Picture 2"/>
          <p:cNvPicPr>
            <a:picLocks noChangeAspect="1"/>
          </p:cNvPicPr>
          <p:nvPr>
            <p:custDataLst>
              <p:tags r:id="rId8"/>
            </p:custDataLst>
          </p:nvPr>
        </p:nvPicPr>
        <p:blipFill>
          <a:blip r:embed="rId10"/>
          <a:stretch>
            <a:fillRect/>
          </a:stretch>
        </p:blipFill>
        <p:spPr>
          <a:xfrm>
            <a:off x="1069974" y="748144"/>
            <a:ext cx="8829675" cy="4832711"/>
          </a:xfrm>
          <a:prstGeom prst="rect">
            <a:avLst/>
          </a:prstGeom>
        </p:spPr>
      </p:pic>
    </p:spTree>
    <p:custDataLst>
      <p:tags r:id="rId1"/>
    </p:custDataLst>
    <p:extLst>
      <p:ext uri="{BB962C8B-B14F-4D97-AF65-F5344CB8AC3E}">
        <p14:creationId xmlns:p14="http://schemas.microsoft.com/office/powerpoint/2010/main" val="14529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endParaRPr kumimoji="0" lang="en-GB" sz="600" strike="noStrike" kern="0" cap="none" normalizeH="0" baseline="0" noProof="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7</a:t>
            </a: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ctr">
              <a:lnSpc>
                <a:spcPct val="89000"/>
              </a:lnSpc>
              <a:spcBef>
                <a:spcPts val="0"/>
              </a:spcBef>
            </a:pPr>
            <a:r>
              <a:rPr lang="en-GB" sz="2800" smtClean="0">
                <a:solidFill>
                  <a:schemeClr val="accent3"/>
                </a:solidFill>
              </a:rPr>
              <a:t>Integrating Karma with QUnit</a:t>
            </a:r>
            <a:endParaRPr lang="en-GB" sz="2800">
              <a:solidFill>
                <a:schemeClr val="accent3"/>
              </a:solidFill>
            </a:endParaRPr>
          </a:p>
        </p:txBody>
      </p:sp>
      <p:sp>
        <p:nvSpPr>
          <p:cNvPr id="9" name="Rounded Rectangle 8"/>
          <p:cNvSpPr/>
          <p:nvPr>
            <p:custDataLst>
              <p:tags r:id="rId8"/>
            </p:custDataLst>
          </p:nvPr>
        </p:nvSpPr>
        <p:spPr>
          <a:xfrm>
            <a:off x="1147187" y="1042670"/>
            <a:ext cx="7606602" cy="541271"/>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0" name="Rounded Rectangle 9"/>
          <p:cNvSpPr/>
          <p:nvPr>
            <p:custDataLst>
              <p:tags r:id="rId9"/>
            </p:custDataLst>
          </p:nvPr>
        </p:nvSpPr>
        <p:spPr>
          <a:xfrm>
            <a:off x="1147187" y="2186675"/>
            <a:ext cx="7606602" cy="541271"/>
          </a:xfrm>
          <a:prstGeom prst="roundRect">
            <a:avLst/>
          </a:prstGeom>
          <a:solidFill>
            <a:srgbClr val="E3832E"/>
          </a:solidFill>
          <a:ln w="9525" cap="flat" cmpd="sng" algn="ctr">
            <a:solidFill>
              <a:srgbClr val="E3832E"/>
            </a:solidFill>
            <a:prstDash val="solid"/>
          </a:ln>
          <a:effectLst/>
        </p:spPr>
        <p:txBody>
          <a:bodyPr rtlCol="0" anchor="ctr"/>
          <a:lstStyle/>
          <a:p>
            <a:r>
              <a:rPr lang="en-GB" kern="0">
                <a:solidFill>
                  <a:srgbClr val="000000"/>
                </a:solidFill>
                <a:latin typeface="Bosch Office Sans"/>
              </a:rPr>
              <a:t>npm install </a:t>
            </a:r>
            <a:r>
              <a:rPr lang="en-GB" kern="0" smtClean="0">
                <a:solidFill>
                  <a:srgbClr val="000000"/>
                </a:solidFill>
                <a:latin typeface="Bosch Office Sans"/>
              </a:rPr>
              <a:t>karma-jasmine </a:t>
            </a:r>
            <a:r>
              <a:rPr lang="en-GB" kern="0">
                <a:solidFill>
                  <a:srgbClr val="000000"/>
                </a:solidFill>
                <a:latin typeface="Bosch Office Sans"/>
              </a:rPr>
              <a:t>--save-dev</a:t>
            </a: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1" name="Rounded Rectangle 10"/>
          <p:cNvSpPr/>
          <p:nvPr>
            <p:custDataLst>
              <p:tags r:id="rId10"/>
            </p:custDataLst>
          </p:nvPr>
        </p:nvSpPr>
        <p:spPr>
          <a:xfrm>
            <a:off x="1147187" y="4576689"/>
            <a:ext cx="7606602" cy="541271"/>
          </a:xfrm>
          <a:prstGeom prst="roundRect">
            <a:avLst/>
          </a:prstGeom>
          <a:solidFill>
            <a:srgbClr val="E3832E"/>
          </a:solidFill>
          <a:ln w="9525" cap="flat" cmpd="sng" algn="ctr">
            <a:solidFill>
              <a:srgbClr val="E3832E"/>
            </a:solidFill>
            <a:prstDash val="solid"/>
          </a:ln>
          <a:effectLst/>
        </p:spPr>
        <p:txBody>
          <a:bodyPr rtlCol="0" anchor="ctr"/>
          <a:lstStyle/>
          <a:p>
            <a:r>
              <a:rPr lang="en-GB" kern="0">
                <a:solidFill>
                  <a:srgbClr val="000000"/>
                </a:solidFill>
                <a:latin typeface="Bosch Office Sans"/>
              </a:rPr>
              <a:t>npm install -g karma-cli</a:t>
            </a: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2" name="Rounded Rectangle 11"/>
          <p:cNvSpPr/>
          <p:nvPr>
            <p:custDataLst>
              <p:tags r:id="rId11"/>
            </p:custDataLst>
          </p:nvPr>
        </p:nvSpPr>
        <p:spPr>
          <a:xfrm>
            <a:off x="1147187" y="3407424"/>
            <a:ext cx="7606602" cy="541271"/>
          </a:xfrm>
          <a:prstGeom prst="roundRect">
            <a:avLst/>
          </a:prstGeom>
          <a:noFill/>
          <a:ln w="9525" cap="flat" cmpd="sng" algn="ctr">
            <a:solidFill>
              <a:srgbClr val="E3832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3" name="TextBox 12"/>
          <p:cNvSpPr txBox="1"/>
          <p:nvPr>
            <p:custDataLst>
              <p:tags r:id="rId12"/>
            </p:custDataLst>
          </p:nvPr>
        </p:nvSpPr>
        <p:spPr>
          <a:xfrm>
            <a:off x="1296237" y="1181854"/>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rPr>
              <a:t>In</a:t>
            </a:r>
            <a:r>
              <a:rPr kumimoji="0" lang="en-GB" sz="1800" b="0" i="0" u="none" strike="noStrike" kern="0" cap="none" spc="0" normalizeH="0" noProof="0" smtClean="0">
                <a:ln>
                  <a:noFill/>
                </a:ln>
                <a:solidFill>
                  <a:srgbClr val="000000"/>
                </a:solidFill>
                <a:effectLst/>
                <a:uLnTx/>
                <a:uFillTx/>
              </a:rPr>
              <a:t> order to include </a:t>
            </a:r>
            <a:r>
              <a:rPr kumimoji="0" lang="en-GB" sz="1800" b="0" i="0" u="none" strike="noStrike" kern="0" cap="none" spc="0" normalizeH="0" noProof="0" smtClean="0">
                <a:ln>
                  <a:noFill/>
                </a:ln>
                <a:solidFill>
                  <a:srgbClr val="000000"/>
                </a:solidFill>
                <a:effectLst/>
                <a:uLnTx/>
                <a:uFillTx/>
              </a:rPr>
              <a:t>karma-jasmine </a:t>
            </a:r>
            <a:r>
              <a:rPr kumimoji="0" lang="en-GB" sz="1800" b="0" i="0" u="none" strike="noStrike" kern="0" cap="none" spc="0" normalizeH="0" noProof="0" smtClean="0">
                <a:ln>
                  <a:noFill/>
                </a:ln>
                <a:solidFill>
                  <a:srgbClr val="000000"/>
                </a:solidFill>
                <a:effectLst/>
                <a:uLnTx/>
                <a:uFillTx/>
              </a:rPr>
              <a:t>plugin into our project:</a:t>
            </a:r>
            <a:endParaRPr kumimoji="0" lang="en-GB" sz="1800" b="0" i="0" u="none" strike="noStrike" kern="0" cap="none" spc="0" normalizeH="0" baseline="0" noProof="0" dirty="0" err="1" smtClean="0">
              <a:ln>
                <a:noFill/>
              </a:ln>
              <a:solidFill>
                <a:srgbClr val="000000"/>
              </a:solidFill>
              <a:effectLst/>
              <a:uLnTx/>
              <a:uFillTx/>
            </a:endParaRPr>
          </a:p>
        </p:txBody>
      </p:sp>
      <p:sp>
        <p:nvSpPr>
          <p:cNvPr id="15" name="TextBox 14"/>
          <p:cNvSpPr txBox="1"/>
          <p:nvPr>
            <p:custDataLst>
              <p:tags r:id="rId13"/>
            </p:custDataLst>
          </p:nvPr>
        </p:nvSpPr>
        <p:spPr>
          <a:xfrm>
            <a:off x="1577591" y="3687745"/>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endParaRPr kumimoji="0" lang="en-GB" sz="1800" b="0" i="0" u="none" strike="noStrike" kern="0" cap="none" spc="0" normalizeH="0" baseline="0" noProof="0" dirty="0" err="1" smtClean="0">
              <a:ln>
                <a:noFill/>
              </a:ln>
              <a:solidFill>
                <a:srgbClr val="000000"/>
              </a:solidFill>
              <a:effectLst/>
              <a:uLnTx/>
              <a:uFillTx/>
            </a:endParaRPr>
          </a:p>
        </p:txBody>
      </p:sp>
      <p:sp>
        <p:nvSpPr>
          <p:cNvPr id="16" name="TextBox 15"/>
          <p:cNvSpPr txBox="1"/>
          <p:nvPr>
            <p:custDataLst>
              <p:tags r:id="rId14"/>
            </p:custDataLst>
          </p:nvPr>
        </p:nvSpPr>
        <p:spPr>
          <a:xfrm>
            <a:off x="1296237" y="3522129"/>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1800" b="0" i="0" u="none" strike="noStrike" kern="0" cap="none" spc="0" normalizeH="0" baseline="0" noProof="0" smtClean="0">
                <a:ln>
                  <a:noFill/>
                </a:ln>
                <a:solidFill>
                  <a:srgbClr val="000000"/>
                </a:solidFill>
                <a:effectLst/>
                <a:uLnTx/>
                <a:uFillTx/>
              </a:rPr>
              <a:t>Installing Karma-CLI globally</a:t>
            </a:r>
            <a:endParaRPr kumimoji="0" lang="en-GB" sz="1800" b="0" i="0" u="none" strike="noStrike" kern="0" cap="none" spc="0" normalizeH="0" baseline="0" noProof="0" dirty="0" err="1" smtClean="0">
              <a:ln>
                <a:noFill/>
              </a:ln>
              <a:solidFill>
                <a:srgbClr val="000000"/>
              </a:solidFill>
              <a:effectLst/>
              <a:uLnTx/>
              <a:uFillTx/>
            </a:endParaRPr>
          </a:p>
        </p:txBody>
      </p:sp>
    </p:spTree>
    <p:custDataLst>
      <p:tags r:id="rId1"/>
    </p:custDataLst>
    <p:extLst>
      <p:ext uri="{BB962C8B-B14F-4D97-AF65-F5344CB8AC3E}">
        <p14:creationId xmlns:p14="http://schemas.microsoft.com/office/powerpoint/2010/main" val="1724613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endParaRPr kumimoji="0" lang="en-GB" sz="600" strike="noStrike" kern="0" cap="none" normalizeH="0" baseline="0" noProof="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8</a:t>
            </a: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ctr">
              <a:lnSpc>
                <a:spcPct val="89000"/>
              </a:lnSpc>
              <a:spcBef>
                <a:spcPts val="0"/>
              </a:spcBef>
            </a:pPr>
            <a:r>
              <a:rPr lang="en-GB" sz="2800" smtClean="0">
                <a:solidFill>
                  <a:schemeClr val="accent3"/>
                </a:solidFill>
              </a:rPr>
              <a:t>Code Coverage</a:t>
            </a:r>
            <a:endParaRPr lang="en-GB" sz="2800">
              <a:solidFill>
                <a:schemeClr val="accent3"/>
              </a:solidFill>
            </a:endParaRPr>
          </a:p>
        </p:txBody>
      </p:sp>
      <p:pic>
        <p:nvPicPr>
          <p:cNvPr id="9" name="Picture 8"/>
          <p:cNvPicPr>
            <a:picLocks noChangeAspect="1"/>
          </p:cNvPicPr>
          <p:nvPr>
            <p:custDataLst>
              <p:tags r:id="rId8"/>
            </p:custDataLst>
          </p:nvPr>
        </p:nvPicPr>
        <p:blipFill>
          <a:blip r:embed="rId10"/>
          <a:stretch>
            <a:fillRect/>
          </a:stretch>
        </p:blipFill>
        <p:spPr>
          <a:xfrm>
            <a:off x="1229765" y="791312"/>
            <a:ext cx="8142836" cy="4837328"/>
          </a:xfrm>
          <a:prstGeom prst="rect">
            <a:avLst/>
          </a:prstGeom>
        </p:spPr>
      </p:pic>
    </p:spTree>
    <p:custDataLst>
      <p:tags r:id="rId1"/>
    </p:custDataLst>
    <p:extLst>
      <p:ext uri="{BB962C8B-B14F-4D97-AF65-F5344CB8AC3E}">
        <p14:creationId xmlns:p14="http://schemas.microsoft.com/office/powerpoint/2010/main" val="886633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RBEI/BSO14 | 05/09/2017</a:t>
            </a:r>
            <a:endParaRPr kumimoji="0" lang="en-GB" sz="600" strike="noStrike" kern="0" cap="none" normalizeH="0" baseline="0" noProof="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9</a:t>
            </a: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43901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ctr">
              <a:lnSpc>
                <a:spcPct val="89000"/>
              </a:lnSpc>
              <a:spcBef>
                <a:spcPts val="0"/>
              </a:spcBef>
            </a:pPr>
            <a:r>
              <a:rPr lang="en-GB" sz="2800" smtClean="0">
                <a:solidFill>
                  <a:schemeClr val="accent3"/>
                </a:solidFill>
              </a:rPr>
              <a:t>Code Coverage</a:t>
            </a:r>
            <a:endParaRPr lang="en-GB" sz="2800">
              <a:solidFill>
                <a:schemeClr val="accent3"/>
              </a:solidFill>
            </a:endParaRPr>
          </a:p>
        </p:txBody>
      </p:sp>
      <p:pic>
        <p:nvPicPr>
          <p:cNvPr id="3" name="Picture 2"/>
          <p:cNvPicPr>
            <a:picLocks noChangeAspect="1"/>
          </p:cNvPicPr>
          <p:nvPr>
            <p:custDataLst>
              <p:tags r:id="rId8"/>
            </p:custDataLst>
          </p:nvPr>
        </p:nvPicPr>
        <p:blipFill>
          <a:blip r:embed="rId10"/>
          <a:stretch>
            <a:fillRect/>
          </a:stretch>
        </p:blipFill>
        <p:spPr>
          <a:xfrm>
            <a:off x="93519" y="1184592"/>
            <a:ext cx="10617662" cy="4187508"/>
          </a:xfrm>
          <a:prstGeom prst="rect">
            <a:avLst/>
          </a:prstGeom>
        </p:spPr>
      </p:pic>
    </p:spTree>
    <p:custDataLst>
      <p:tags r:id="rId1"/>
    </p:custDataLst>
    <p:extLst>
      <p:ext uri="{BB962C8B-B14F-4D97-AF65-F5344CB8AC3E}">
        <p14:creationId xmlns:p14="http://schemas.microsoft.com/office/powerpoint/2010/main" val="403290361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2057"/>
  <p:tag name="CFG.LAYOUT" val="BOSCH2"/>
  <p:tag name="CFG.CUSTOMERVERSION" val="9"/>
  <p:tag name="ML_1" val="RBEI_Ban5"/>
  <p:tag name="ML_2" val="Bosch2.mcr"/>
  <p:tag name="ML_LAYOUT_RESOURCE" val="BOSCH2_16_9.mcr"/>
  <p:tag name="FIELD.DATE.CONTENT" val="05/09/2017"/>
  <p:tag name="FIELD.DATE.VALUE" val="05/09/2017"/>
  <p:tag name="FIELD.CONF.SUFFIX.CONTENT" val="\n | "/>
  <p:tag name="FIELD.REM_ABL.SUFFIX.CONTENT" val="&#10;\n"/>
  <p:tag name="FIELD.COPY.CONTENT" val="©  Robert Bosch Engineering and Business Solutions Private Limited 2017. All rights reserved, also regarding any disposal, exploitation, reproduction, editing, distribution, as well as in the event of applications for industrial property rights."/>
  <p:tag name="FIELD.COPY.VALUE" val="©  Robert Bosch Engineering and Business Solutions Private Limited 2017. All rights reserved, also regarding any disposal, exploitation, reproduction, editing, distribution, as well as in the event of applications for industrial property rights."/>
  <p:tag name="FIELD.COPY.COMBOINDEX" val="0"/>
  <p:tag name="FIELD.BGROUP.SUFFIX.CONTENT" val=" | "/>
  <p:tag name="FIELD.BGROUP.COMBOINDEX" val="0"/>
  <p:tag name="FIELD.DPT.CONTENT" val="RBEI/BSO14"/>
  <p:tag name="FIELD.DPT.VALUE" val="RBEI/BSO14 | "/>
  <p:tag name="FIELD.DPT.SUFFIX.CONTENT" val=" | "/>
  <p:tag name="MIWBCLNT.HOMEURL" val="C:\Program Files (x86)\eForms\FB\portal_index.htm"/>
  <p:tag name="FIELDS.INITIALIZED" val="1"/>
  <p:tag name="FIELD.DATE.COMBOINDEX" val="-2"/>
  <p:tag name="FIELD.CONF.CONTENT" val="Internal "/>
  <p:tag name="FIELD.CONF.VALUE" val="Internal \n | "/>
  <p:tag name="FIELD.CONF.COMBOINDEX" val="1"/>
  <p:tag name="FIELD.REM_ABL.COMBOINDEX" val="-2"/>
  <p:tag name="FIELD.CHAPTER.CONTENT" val="Qunit"/>
  <p:tag name="FIELD.CHAPTER.VALUE" val="Qunit"/>
  <p:tag name="FIELD.CHAPTER.COMBOINDEX" val="-2"/>
  <p:tag name="FIELD.REM_ANL.COMBOINDEX" val="-2"/>
  <p:tag name="FIELD.DPT.COMBOINDEX" val="-2"/>
  <p:tag name="CONFIG" val="BOSCH2"/>
  <p:tag name="CFG.VERSION" val="0"/>
  <p:tag name="CFG.LAYOUTID" val="Bosch Layout 16:9 (new colored style)"/>
  <p:tag name="CFG.LAYOUTRES" val="BOSCH2_16_9"/>
  <p:tag name="MAPNAME" val="Map1"/>
  <p:tag name="LICENSEKEY" val="46504b9e-b1c9-48ed-967f-a36de42ae84b"/>
  <p:tag name="SLIDEMASTERMASTERNAME" val="Slide"/>
  <p:tag name="SLIDEMASTERSHAPESETGROUPCLASSNAME" val="ShapeSetGroup1"/>
  <p:tag name="SLIDEMASTERCOLORSETGROUPCLASSNAME" val="ColorSetGroup3"/>
  <p:tag name="SLIDEMASTERFONTSETGROUPCLASSNAME" val="FontSetGroup1"/>
  <p:tag name="SLIDEMASTERSTYLESETGROUPCLASSNAME" val="StyleSetGroup1"/>
  <p:tag name="SLIDEMASTERMODIFIED" val="1"/>
</p:tagLst>
</file>

<file path=ppt/tags/tag1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StaticAgenda"/>
  <p:tag name="COLORSETGROUPCLASSNAME" val="ColorSetGroup3"/>
  <p:tag name="FONTSETGROUPCLASSNAME" val="FontSetGroup1"/>
  <p:tag name="SHAPECLASSNAME" val="Attachment"/>
  <p:tag name="SHAPECLASSPROTECTIONTYPE" val="3"/>
  <p:tag name="COLORS" val="-2;-2;-2;-2;-1;-2"/>
</p:tagLst>
</file>

<file path=ppt/tags/tag10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10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3"/>
  <p:tag name="FONTSETGROUPCLASSNAME" val="FontSetGroup1"/>
  <p:tag name="SHAPECLASSNAME" val="TitleOnAgenda"/>
  <p:tag name="SHAPECLASSPROTECTIONTYPE" val="9"/>
  <p:tag name="COLORS" val="-2;-2;-2;-2;Primary;-2"/>
</p:tagLst>
</file>

<file path=ppt/tags/tag10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3.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10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10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10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10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3"/>
  <p:tag name="FONTSETGROUPCLASSNAME" val="FontSetGroup1"/>
  <p:tag name="SHAPECLASSNAME" val="Attachment"/>
  <p:tag name="SHAPECLASSPROTECTIONTYPE" val="3"/>
</p:tagLst>
</file>

<file path=ppt/tags/tag10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10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3"/>
  <p:tag name="FONTSETGROUPCLASSNAME" val="FontSetGroup1"/>
  <p:tag name="SHAPECLASSNAME" val="TitleOnAgenda"/>
  <p:tag name="SHAPECLASSPROTECTIONTYPE" val="9"/>
  <p:tag name="COLORS" val="-2;-2;-2;-2;Primary;-2"/>
</p:tagLst>
</file>

<file path=ppt/tags/tag1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11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1.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11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11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11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11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StaticAgenda"/>
  <p:tag name="COLORSETGROUPCLASSNAME" val="ColorSetGroup3"/>
  <p:tag name="FONTSETGROUPCLASSNAME" val="FontSetGroup1"/>
  <p:tag name="SHAPECLASSNAME" val="Attachment"/>
  <p:tag name="SHAPECLASSPROTECTIONTYPE" val="3"/>
  <p:tag name="COLORS" val="-2;-2;-2;-2;-1;-2"/>
</p:tagLst>
</file>

<file path=ppt/tags/tag11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11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3"/>
  <p:tag name="FONTSETGROUPCLASSNAME" val="FontSetGroup1"/>
  <p:tag name="SHAPECLASSNAME" val="TitleOnAgenda"/>
  <p:tag name="SHAPECLASSPROTECTIONTYPE" val="9"/>
  <p:tag name="COLORS" val="-2;-2;-2;-2;Primary;-2"/>
</p:tagLst>
</file>

<file path=ppt/tags/tag11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3"/>
  <p:tag name="FONTSETGROUPCLASSNAME" val="FontSetGroup1"/>
  <p:tag name="SHAPECLASSNAME" val="TitleOnAgenda"/>
  <p:tag name="SHAPECLASSPROTECTIONTYPE" val="9"/>
  <p:tag name="COLORS" val="-2;-2;-2;-2;Primary;-2"/>
</p:tagLst>
</file>

<file path=ppt/tags/tag12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2.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12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12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12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12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3"/>
  <p:tag name="FONTSETGROUPCLASSNAME" val="FontSetGroup1"/>
  <p:tag name="SHAPECLASSNAME" val="Attachment"/>
  <p:tag name="SHAPECLASSPROTECTIONTYPE" val="3"/>
</p:tagLst>
</file>

<file path=ppt/tags/tag12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12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3"/>
  <p:tag name="FONTSETGROUPCLASSNAME" val="FontSetGroup1"/>
  <p:tag name="SHAPECLASSNAME" val="TitleOnAgenda"/>
  <p:tag name="SHAPECLASSPROTECTIONTYPE" val="9"/>
  <p:tag name="COLORS" val="-2;-2;-2;-2;Primary;-2"/>
</p:tagLst>
</file>

<file path=ppt/tags/tag12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StaticAgenda"/>
  <p:tag name="COLORSETGROUPCLASSNAME" val="ColorSetGroup3"/>
  <p:tag name="FONTSETGROUPCLASSNAME" val="FontSetGroup1"/>
  <p:tag name="SHAPECLASSNAME" val="BodyOnAgenda"/>
  <p:tag name="SHAPECLASSPROTECTIONTYPE" val="0"/>
  <p:tag name="COLORS" val="-2;-2;-2;-2;Primary;-2"/>
</p:tagLst>
</file>

<file path=ppt/tags/tag13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3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3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36.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13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13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13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4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3"/>
  <p:tag name="FONTSETGROUPCLASSNAME" val="FontSetGroup1"/>
  <p:tag name="SHAPECLASSNAME" val="Attachment"/>
  <p:tag name="SHAPECLASSPROTECTIONTYPE" val="3"/>
</p:tagLst>
</file>

<file path=ppt/tags/tag14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14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3"/>
  <p:tag name="FONTSETGROUPCLASSNAME" val="FontSetGroup1"/>
  <p:tag name="SHAPECLASSNAME" val="TitleOnAgenda"/>
  <p:tag name="SHAPECLASSPROTECTIONTYPE" val="9"/>
  <p:tag name="COLORS" val="-2;-2;-2;-2;Primary;-2"/>
</p:tagLst>
</file>

<file path=ppt/tags/tag14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5.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14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14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14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14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3"/>
  <p:tag name="FONTSETGROUPCLASSNAME" val="FontSetGroup1"/>
  <p:tag name="SHAPECLASSNAME" val="Attachment"/>
  <p:tag name="SHAPECLASSPROTECTIONTYPE" val="3"/>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2"/>
  <p:tag name="COLORS" val="-1;-1;-1;-1;Primary;-2"/>
</p:tagLst>
</file>

<file path=ppt/tags/tag15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15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3"/>
  <p:tag name="FONTSETGROUPCLASSNAME" val="FontSetGroup1"/>
  <p:tag name="SHAPECLASSNAME" val="TitleOnAgenda"/>
  <p:tag name="SHAPECLASSPROTECTIONTYPE" val="9"/>
  <p:tag name="COLORS" val="-2;-2;-2;-2;Primary;-2"/>
</p:tagLst>
</file>

<file path=ppt/tags/tag15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4.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15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15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15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15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3"/>
  <p:tag name="FONTSETGROUPCLASSNAME" val="FontSetGroup1"/>
  <p:tag name="SHAPECLASSNAME" val="Attachment"/>
  <p:tag name="SHAPECLASSPROTECTIONTYPE" val="3"/>
</p:tagLst>
</file>

<file path=ppt/tags/tag15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2"/>
  <p:tag name="COLORS" val="-1;-1;-1;-1;Primary;-2"/>
</p:tagLst>
</file>

<file path=ppt/tags/tag16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2"/>
  <p:tag name="COLORS" val="-2;-2;-1;-1;Primary;-2"/>
</p:tagLst>
</file>

<file path=ppt/tags/tag18.xml><?xml version="1.0" encoding="utf-8"?>
<p:tagLst xmlns:a="http://schemas.openxmlformats.org/drawingml/2006/main" xmlns:r="http://schemas.openxmlformats.org/officeDocument/2006/relationships" xmlns:p="http://schemas.openxmlformats.org/presentationml/2006/main">
  <p:tag name="COLORSETCLASSNAME" val="ColorSet2"/>
  <p:tag name="COLORS" val="-1;-1;-1;-1;Primary;-2"/>
</p:tagLst>
</file>

<file path=ppt/tags/tag1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Logo2016.emf"/>
  <p:tag name="MLI" val="1"/>
  <p:tag name="SHAPECLASSNAME" val="LogoOnSlides"/>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2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2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2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2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3"/>
  <p:tag name="FONTSETGROUPCLASSNAME" val="FontSetGroup1"/>
  <p:tag name="SHAPECLASSNAME" val="Attachment"/>
  <p:tag name="SHAPECLASSPROTECTIONTYPE" val="3"/>
</p:tagLst>
</file>

<file path=ppt/tags/tag2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2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3"/>
  <p:tag name="FONTSETGROUPCLASSNAME" val="FontSetGroup1"/>
  <p:tag name="SHAPECLASSNAME" val="TitleOnAgenda"/>
  <p:tag name="SHAPECLASSPROTECTIONTYPE" val="9"/>
  <p:tag name="COLORS" val="-2;-2;-2;-2;Primary;-2"/>
</p:tagLst>
</file>

<file path=ppt/tags/tag2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3.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3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3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3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3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3"/>
  <p:tag name="FONTSETGROUPCLASSNAME" val="FontSetGroup1"/>
  <p:tag name="SHAPECLASSNAME" val="Attachment"/>
  <p:tag name="SHAPECLASSPROTECTIONTYPE" val="3"/>
</p:tagLst>
</file>

<file path=ppt/tags/tag3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3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3"/>
  <p:tag name="FONTSETGROUPCLASSNAME" val="FontSetGroup1"/>
  <p:tag name="SHAPECLASSNAME" val="TitleOnAgenda"/>
  <p:tag name="SHAPECLASSPROTECTIONTYPE" val="9"/>
  <p:tag name="COLORS" val="-2;-2;-2;-2;Primary;-2"/>
</p:tagLst>
</file>

<file path=ppt/tags/tag4.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3"/>
  <p:tag name="FONTSETGROUPCLASSNAME" val="FontSetGroup1"/>
  <p:tag name="SHAPECLASSNAME" val="HiddenSubtitle"/>
  <p:tag name="SHAPECLASSPROTECTIONTYPE" val="0"/>
  <p:tag name="ML_SENDTOBACK" val=" 1"/>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3"/>
  <p:tag name="FONTSETGROUPCLASSNAME" val="FontSetGroup1"/>
  <p:tag name="SHAPECLASSNAME" val="TitleOnTitleSlides"/>
  <p:tag name="SHAPECLASSPROTECTIONTYPE" val="3"/>
</p:tagLst>
</file>

<file path=ppt/tags/tag5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1.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5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5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5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5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StaticAgenda"/>
  <p:tag name="COLORSETGROUPCLASSNAME" val="ColorSetGroup3"/>
  <p:tag name="FONTSETGROUPCLASSNAME" val="FontSetGroup1"/>
  <p:tag name="SHAPECLASSNAME" val="Attachment"/>
  <p:tag name="SHAPECLASSPROTECTIONTYPE" val="3"/>
  <p:tag name="COLORS" val="-2;-2;-2;-2;-1;-2"/>
</p:tagLst>
</file>

<file path=ppt/tags/tag5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5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3"/>
  <p:tag name="FONTSETGROUPCLASSNAME" val="FontSetGroup1"/>
  <p:tag name="SHAPECLASSNAME" val="TitleOnAgenda"/>
  <p:tag name="SHAPECLASSPROTECTIONTYPE" val="9"/>
  <p:tag name="COLORS" val="-2;-2;-2;-2;Primary;-2"/>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2.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 name="TEXT PLACEHOLDER 8_SHAPECLASSPROTECTIONTYPE" val="0"/>
</p:tagLst>
</file>

<file path=ppt/tags/tag6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6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6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6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StaticAgenda"/>
  <p:tag name="COLORSETGROUPCLASSNAME" val="ColorSetGroup3"/>
  <p:tag name="FONTSETGROUPCLASSNAME" val="FontSetGroup1"/>
  <p:tag name="SHAPECLASSNAME" val="Attachment"/>
  <p:tag name="SHAPECLASSPROTECTIONTYPE" val="3"/>
  <p:tag name="COLORS" val="-2;-2;-2;-2;-2;-2"/>
</p:tagLst>
</file>

<file path=ppt/tags/tag6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6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3"/>
  <p:tag name="FONTSETGROUPCLASSNAME" val="FontSetGroup1"/>
  <p:tag name="SHAPECLASSNAME" val="TitleOnAgenda"/>
  <p:tag name="SHAPECLASSPROTECTIONTYPE" val="9"/>
  <p:tag name="COLORS" val="-2;-2;-2;-2;Primary;-2"/>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3.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 name="TEXT PLACEHOLDER 8_SHAPECLASSPROTECTIONTYPE" val="0"/>
</p:tagLst>
</file>

<file path=ppt/tags/tag7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7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7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7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3"/>
  <p:tag name="FONTSETGROUPCLASSNAME" val="FontSetGroup1"/>
  <p:tag name="SHAPECLASSNAME" val="Attachment"/>
  <p:tag name="SHAPECLASSPROTECTIONTYPE" val="3"/>
</p:tagLst>
</file>

<file path=ppt/tags/tag7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7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3"/>
  <p:tag name="FONTSETGROUPCLASSNAME" val="FontSetGroup1"/>
  <p:tag name="SHAPECLASSNAME" val="TitleOnAgenda"/>
  <p:tag name="SHAPECLASSPROTECTIONTYPE" val="9"/>
  <p:tag name="COLORS" val="-2;-2;-2;-2;Primary;-2"/>
</p:tagLst>
</file>

<file path=ppt/tags/tag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1.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 name="TEXT PLACEHOLDER 8_SHAPECLASSPROTECTIONTYPE" val="0"/>
</p:tagLst>
</file>

<file path=ppt/tags/tag8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8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8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8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3"/>
  <p:tag name="FONTSETGROUPCLASSNAME" val="FontSetGroup1"/>
  <p:tag name="SHAPECLASSNAME" val="Attachment"/>
  <p:tag name="SHAPECLASSPROTECTIONTYPE" val="3"/>
</p:tagLst>
</file>

<file path=ppt/tags/tag8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8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3"/>
  <p:tag name="FONTSETGROUPCLASSNAME" val="FontSetGroup1"/>
  <p:tag name="SHAPECLASSNAME" val="TitleOnAgenda"/>
  <p:tag name="SHAPECLASSPROTECTIONTYPE" val="9"/>
  <p:tag name="COLORS" val="-2;-2;-2;-2;Primary;-2"/>
</p:tagLst>
</file>

<file path=ppt/tags/tag8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8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9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9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9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5.xml><?xml version="1.0" encoding="utf-8"?>
<p:tagLst xmlns:a="http://schemas.openxmlformats.org/drawingml/2006/main" xmlns:r="http://schemas.openxmlformats.org/officeDocument/2006/relationships" xmlns:p="http://schemas.openxmlformats.org/presentationml/2006/main">
  <p:tag name="FIELD.CHAPTER.CONTENT" val="Qunit"/>
  <p:tag name="FIELD.CHAPTER.VALUE" val="Qunit"/>
  <p:tag name="FIELD.DPT.CONTENT" val="RBEI/BSO14"/>
  <p:tag name="FIELD.DPT.VALUE" val="RBEI/BSO14 | "/>
  <p:tag name="FIELDS.INITIALIZED" val="1"/>
  <p:tag name="ML_1" val="RBEI_Ban5"/>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9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9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9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9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3"/>
  <p:tag name="FONTSETGROUPCLASSNAME" val="FontSetGroup1"/>
  <p:tag name="SHAPECLASSNAME" val="Attachment"/>
  <p:tag name="SHAPECLASSPROTECTIONTYPE" val="3"/>
</p:tagLst>
</file>

<file path=ppt/theme/theme1.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ct val="107000"/>
          </a:lnSpc>
          <a:spcBef>
            <a:spcPts val="500"/>
          </a:spcBef>
          <a:spcAft>
            <a:spcPts val="0"/>
          </a:spcAft>
          <a:buClrTx/>
          <a:buSzTx/>
          <a:buFontTx/>
          <a:buNone/>
          <a:tabLst/>
          <a:defRPr kumimoji="0" sz="1800" b="0" i="0" u="none" strike="noStrike" kern="0" cap="none" spc="0" normalizeH="0" baseline="0" noProof="0" dirty="0" err="1"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DefaultBosch2016.potx" id="{E6E424A2-CDFE-4FF3-B632-69E2B49B4471}" vid="{8DB00A46-DBD2-41A3-9952-545226F8B356}"/>
    </a:ext>
  </a:extLst>
</a:theme>
</file>

<file path=docProps/app.xml><?xml version="1.0" encoding="utf-8"?>
<Properties xmlns="http://schemas.openxmlformats.org/officeDocument/2006/extended-properties" xmlns:vt="http://schemas.openxmlformats.org/officeDocument/2006/docPropsVTypes">
  <Template/>
  <TotalTime>0</TotalTime>
  <Words>972</Words>
  <Application>Microsoft Office PowerPoint</Application>
  <PresentationFormat>Custom</PresentationFormat>
  <Paragraphs>107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Bosch Office Sans</vt:lpstr>
      <vt:lpstr>Wingdings 3</vt:lpstr>
      <vt:lpstr>Bosch</vt:lpstr>
      <vt:lpstr>JavaScript Unit Testing</vt:lpstr>
      <vt:lpstr>Jasmine Overview</vt:lpstr>
      <vt:lpstr>Jasmine Overview</vt:lpstr>
      <vt:lpstr>Jasmine Overview</vt:lpstr>
      <vt:lpstr>Test Runner</vt:lpstr>
      <vt:lpstr>Test Runner</vt:lpstr>
      <vt:lpstr>Integrating Karma with QUnit</vt:lpstr>
      <vt:lpstr>Code Coverage</vt:lpstr>
      <vt:lpstr>Code Coverage</vt:lpstr>
      <vt:lpstr>Display Formatted Test Results</vt:lpstr>
      <vt:lpstr>Display Formatted Test Results</vt:lpstr>
      <vt:lpstr>Test Case HTML Reporter</vt:lpstr>
      <vt:lpstr>Test Case HTML Reporter</vt:lpstr>
      <vt:lpstr>PowerPoint Presentation</vt:lpstr>
    </vt:vector>
  </TitlesOfParts>
  <Company>BOSCH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Unit Testing</dc:title>
  <dc:creator>Singana Sreenivasulu (RBEI/BSO4)</dc:creator>
  <cp:lastModifiedBy>Singana Sreenivasulu (RBEI/BSO2)</cp:lastModifiedBy>
  <cp:revision>70</cp:revision>
  <dcterms:created xsi:type="dcterms:W3CDTF">2017-09-05T06:00:56Z</dcterms:created>
  <dcterms:modified xsi:type="dcterms:W3CDTF">2018-04-14T13:06:31Z</dcterms:modified>
</cp:coreProperties>
</file>