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3" r:id="rId4"/>
    <p:sldId id="277" r:id="rId5"/>
    <p:sldId id="276" r:id="rId6"/>
    <p:sldId id="275" r:id="rId7"/>
    <p:sldId id="278" r:id="rId8"/>
    <p:sldId id="271" r:id="rId9"/>
    <p:sldId id="265" r:id="rId10"/>
    <p:sldId id="267" r:id="rId11"/>
    <p:sldId id="266" r:id="rId12"/>
    <p:sldId id="260" r:id="rId13"/>
    <p:sldId id="259" r:id="rId14"/>
    <p:sldId id="269" r:id="rId15"/>
    <p:sldId id="257" r:id="rId16"/>
    <p:sldId id="261" r:id="rId17"/>
    <p:sldId id="262" r:id="rId18"/>
    <p:sldId id="268" r:id="rId19"/>
    <p:sldId id="263" r:id="rId20"/>
    <p:sldId id="264" r:id="rId21"/>
    <p:sldId id="279" r:id="rId22"/>
  </p:sldIdLst>
  <p:sldSz cx="10969625" cy="6170613"/>
  <p:notesSz cx="6858000" cy="9144000"/>
  <p:custDataLst>
    <p:tags r:id="rId23"/>
  </p:custDataLst>
  <p:defaultTextStyle>
    <a:defPPr>
      <a:defRPr lang="en-US"/>
    </a:defPPr>
    <a:lvl1pPr marL="0" algn="l" defTabSz="914400" rtl="0" eaLnBrk="1" latinLnBrk="0" hangingPunct="1">
      <a:buFontTx/>
      <a:buNone/>
      <a:defRPr lang="en-GB"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ngana Sreenivasulu (RBEI/BSO2)" initials="SS(" lastIdx="1" clrIdx="0">
    <p:extLst>
      <p:ext uri="{19B8F6BF-5375-455C-9EA6-DF929625EA0E}">
        <p15:presenceInfo xmlns:p15="http://schemas.microsoft.com/office/powerpoint/2012/main" userId="Singana Sreenivasulu (RBEI/BSO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3832E"/>
    <a:srgbClr val="E3852E"/>
    <a:srgbClr val="C4BD2A"/>
    <a:srgbClr val="FF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88" autoAdjust="0"/>
  </p:normalViewPr>
  <p:slideViewPr>
    <p:cSldViewPr snapToGrid="0">
      <p:cViewPr varScale="1">
        <p:scale>
          <a:sx n="95" d="100"/>
          <a:sy n="95" d="100"/>
        </p:scale>
        <p:origin x="708" y="78"/>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69330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329108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42491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72500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92329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90272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78272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15177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54691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4618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199248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3676421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5"/>
            </p:custDataLst>
          </p:nvPr>
        </p:nvPicPr>
        <p:blipFill>
          <a:blip r:embed="rId17">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2475373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s>
</file>

<file path=ppt/slides/_rels/slide10.xml.rels><?xml version="1.0" encoding="UTF-8" standalone="yes"?>
<Relationships xmlns="http://schemas.openxmlformats.org/package/2006/relationships"><Relationship Id="rId8" Type="http://schemas.openxmlformats.org/officeDocument/2006/relationships/tags" Target="../tags/tag114.xml"/><Relationship Id="rId13" Type="http://schemas.openxmlformats.org/officeDocument/2006/relationships/tags" Target="../tags/tag119.xml"/><Relationship Id="rId18" Type="http://schemas.openxmlformats.org/officeDocument/2006/relationships/tags" Target="../tags/tag124.xml"/><Relationship Id="rId3" Type="http://schemas.openxmlformats.org/officeDocument/2006/relationships/tags" Target="../tags/tag109.xml"/><Relationship Id="rId7" Type="http://schemas.openxmlformats.org/officeDocument/2006/relationships/tags" Target="../tags/tag113.xml"/><Relationship Id="rId12" Type="http://schemas.openxmlformats.org/officeDocument/2006/relationships/tags" Target="../tags/tag118.xml"/><Relationship Id="rId17" Type="http://schemas.openxmlformats.org/officeDocument/2006/relationships/tags" Target="../tags/tag123.xml"/><Relationship Id="rId2" Type="http://schemas.openxmlformats.org/officeDocument/2006/relationships/tags" Target="../tags/tag108.xml"/><Relationship Id="rId16" Type="http://schemas.openxmlformats.org/officeDocument/2006/relationships/tags" Target="../tags/tag122.xml"/><Relationship Id="rId1" Type="http://schemas.openxmlformats.org/officeDocument/2006/relationships/tags" Target="../tags/tag107.xml"/><Relationship Id="rId6" Type="http://schemas.openxmlformats.org/officeDocument/2006/relationships/tags" Target="../tags/tag112.xml"/><Relationship Id="rId11" Type="http://schemas.openxmlformats.org/officeDocument/2006/relationships/tags" Target="../tags/tag117.xml"/><Relationship Id="rId5" Type="http://schemas.openxmlformats.org/officeDocument/2006/relationships/tags" Target="../tags/tag111.xml"/><Relationship Id="rId15" Type="http://schemas.openxmlformats.org/officeDocument/2006/relationships/tags" Target="../tags/tag121.xml"/><Relationship Id="rId10" Type="http://schemas.openxmlformats.org/officeDocument/2006/relationships/tags" Target="../tags/tag116.xml"/><Relationship Id="rId19" Type="http://schemas.openxmlformats.org/officeDocument/2006/relationships/slideLayout" Target="../slideLayouts/slideLayout12.xml"/><Relationship Id="rId4" Type="http://schemas.openxmlformats.org/officeDocument/2006/relationships/tags" Target="../tags/tag110.xml"/><Relationship Id="rId9" Type="http://schemas.openxmlformats.org/officeDocument/2006/relationships/tags" Target="../tags/tag115.xml"/><Relationship Id="rId14" Type="http://schemas.openxmlformats.org/officeDocument/2006/relationships/tags" Target="../tags/tag120.xml"/></Relationships>
</file>

<file path=ppt/slides/_rels/slide11.xml.rels><?xml version="1.0" encoding="UTF-8" standalone="yes"?>
<Relationships xmlns="http://schemas.openxmlformats.org/package/2006/relationships"><Relationship Id="rId8" Type="http://schemas.openxmlformats.org/officeDocument/2006/relationships/tags" Target="../tags/tag132.xml"/><Relationship Id="rId13" Type="http://schemas.openxmlformats.org/officeDocument/2006/relationships/tags" Target="../tags/tag137.xml"/><Relationship Id="rId18" Type="http://schemas.openxmlformats.org/officeDocument/2006/relationships/tags" Target="../tags/tag142.xml"/><Relationship Id="rId3" Type="http://schemas.openxmlformats.org/officeDocument/2006/relationships/tags" Target="../tags/tag127.xml"/><Relationship Id="rId21" Type="http://schemas.openxmlformats.org/officeDocument/2006/relationships/slideLayout" Target="../slideLayouts/slideLayout12.xml"/><Relationship Id="rId7" Type="http://schemas.openxmlformats.org/officeDocument/2006/relationships/tags" Target="../tags/tag131.xml"/><Relationship Id="rId12" Type="http://schemas.openxmlformats.org/officeDocument/2006/relationships/tags" Target="../tags/tag136.xml"/><Relationship Id="rId17" Type="http://schemas.openxmlformats.org/officeDocument/2006/relationships/tags" Target="../tags/tag141.xml"/><Relationship Id="rId2" Type="http://schemas.openxmlformats.org/officeDocument/2006/relationships/tags" Target="../tags/tag126.xml"/><Relationship Id="rId16" Type="http://schemas.openxmlformats.org/officeDocument/2006/relationships/tags" Target="../tags/tag140.xml"/><Relationship Id="rId20" Type="http://schemas.openxmlformats.org/officeDocument/2006/relationships/tags" Target="../tags/tag144.xml"/><Relationship Id="rId1" Type="http://schemas.openxmlformats.org/officeDocument/2006/relationships/tags" Target="../tags/tag125.xml"/><Relationship Id="rId6" Type="http://schemas.openxmlformats.org/officeDocument/2006/relationships/tags" Target="../tags/tag130.xml"/><Relationship Id="rId11" Type="http://schemas.openxmlformats.org/officeDocument/2006/relationships/tags" Target="../tags/tag135.xml"/><Relationship Id="rId5" Type="http://schemas.openxmlformats.org/officeDocument/2006/relationships/tags" Target="../tags/tag129.xml"/><Relationship Id="rId15" Type="http://schemas.openxmlformats.org/officeDocument/2006/relationships/tags" Target="../tags/tag139.xml"/><Relationship Id="rId10" Type="http://schemas.openxmlformats.org/officeDocument/2006/relationships/tags" Target="../tags/tag134.xml"/><Relationship Id="rId19" Type="http://schemas.openxmlformats.org/officeDocument/2006/relationships/tags" Target="../tags/tag143.xml"/><Relationship Id="rId4" Type="http://schemas.openxmlformats.org/officeDocument/2006/relationships/tags" Target="../tags/tag128.xml"/><Relationship Id="rId9" Type="http://schemas.openxmlformats.org/officeDocument/2006/relationships/tags" Target="../tags/tag133.xml"/><Relationship Id="rId14" Type="http://schemas.openxmlformats.org/officeDocument/2006/relationships/tags" Target="../tags/tag138.xml"/></Relationships>
</file>

<file path=ppt/slides/_rels/slide12.xml.rels><?xml version="1.0" encoding="UTF-8" standalone="yes"?>
<Relationships xmlns="http://schemas.openxmlformats.org/package/2006/relationships"><Relationship Id="rId8" Type="http://schemas.openxmlformats.org/officeDocument/2006/relationships/tags" Target="../tags/tag152.xml"/><Relationship Id="rId13" Type="http://schemas.openxmlformats.org/officeDocument/2006/relationships/image" Target="../media/image4.png"/><Relationship Id="rId3" Type="http://schemas.openxmlformats.org/officeDocument/2006/relationships/tags" Target="../tags/tag147.xml"/><Relationship Id="rId7" Type="http://schemas.openxmlformats.org/officeDocument/2006/relationships/tags" Target="../tags/tag151.xml"/><Relationship Id="rId12" Type="http://schemas.openxmlformats.org/officeDocument/2006/relationships/slideLayout" Target="../slideLayouts/slideLayout12.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tags" Target="../tags/tag155.xml"/><Relationship Id="rId5" Type="http://schemas.openxmlformats.org/officeDocument/2006/relationships/tags" Target="../tags/tag149.xml"/><Relationship Id="rId10" Type="http://schemas.openxmlformats.org/officeDocument/2006/relationships/tags" Target="../tags/tag154.xml"/><Relationship Id="rId4" Type="http://schemas.openxmlformats.org/officeDocument/2006/relationships/tags" Target="../tags/tag148.xml"/><Relationship Id="rId9" Type="http://schemas.openxmlformats.org/officeDocument/2006/relationships/tags" Target="../tags/tag153.xml"/><Relationship Id="rId1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tags" Target="../tags/tag163.xml"/><Relationship Id="rId3" Type="http://schemas.openxmlformats.org/officeDocument/2006/relationships/tags" Target="../tags/tag158.xml"/><Relationship Id="rId7" Type="http://schemas.openxmlformats.org/officeDocument/2006/relationships/tags" Target="../tags/tag162.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5" Type="http://schemas.openxmlformats.org/officeDocument/2006/relationships/tags" Target="../tags/tag160.xml"/><Relationship Id="rId10" Type="http://schemas.openxmlformats.org/officeDocument/2006/relationships/image" Target="../media/image6.png"/><Relationship Id="rId4" Type="http://schemas.openxmlformats.org/officeDocument/2006/relationships/tags" Target="../tags/tag159.xml"/><Relationship Id="rId9"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tags" Target="../tags/tag176.xml"/><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tags" Target="../tags/tag175.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tags" Target="../tags/tag169.xml"/><Relationship Id="rId11" Type="http://schemas.openxmlformats.org/officeDocument/2006/relationships/tags" Target="../tags/tag174.xml"/><Relationship Id="rId5" Type="http://schemas.openxmlformats.org/officeDocument/2006/relationships/tags" Target="../tags/tag168.xml"/><Relationship Id="rId15" Type="http://schemas.openxmlformats.org/officeDocument/2006/relationships/slideLayout" Target="../slideLayouts/slideLayout12.xml"/><Relationship Id="rId10" Type="http://schemas.openxmlformats.org/officeDocument/2006/relationships/tags" Target="../tags/tag173.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tags" Target="../tags/tag177.xml"/></Relationships>
</file>

<file path=ppt/slides/_rels/slide15.xml.rels><?xml version="1.0" encoding="UTF-8" standalone="yes"?>
<Relationships xmlns="http://schemas.openxmlformats.org/package/2006/relationships"><Relationship Id="rId8" Type="http://schemas.openxmlformats.org/officeDocument/2006/relationships/tags" Target="../tags/tag185.xml"/><Relationship Id="rId3" Type="http://schemas.openxmlformats.org/officeDocument/2006/relationships/tags" Target="../tags/tag180.xml"/><Relationship Id="rId7" Type="http://schemas.openxmlformats.org/officeDocument/2006/relationships/tags" Target="../tags/tag184.xm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tags" Target="../tags/tag183.xml"/><Relationship Id="rId5" Type="http://schemas.openxmlformats.org/officeDocument/2006/relationships/tags" Target="../tags/tag182.xml"/><Relationship Id="rId10" Type="http://schemas.openxmlformats.org/officeDocument/2006/relationships/image" Target="../media/image7.png"/><Relationship Id="rId4" Type="http://schemas.openxmlformats.org/officeDocument/2006/relationships/tags" Target="../tags/tag181.xml"/><Relationship Id="rId9"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tags" Target="../tags/tag193.xml"/><Relationship Id="rId3" Type="http://schemas.openxmlformats.org/officeDocument/2006/relationships/tags" Target="../tags/tag188.xml"/><Relationship Id="rId7" Type="http://schemas.openxmlformats.org/officeDocument/2006/relationships/tags" Target="../tags/tag192.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tags" Target="../tags/tag191.xml"/><Relationship Id="rId5" Type="http://schemas.openxmlformats.org/officeDocument/2006/relationships/tags" Target="../tags/tag190.xml"/><Relationship Id="rId10" Type="http://schemas.openxmlformats.org/officeDocument/2006/relationships/image" Target="../media/image8.png"/><Relationship Id="rId4" Type="http://schemas.openxmlformats.org/officeDocument/2006/relationships/tags" Target="../tags/tag189.xml"/><Relationship Id="rId9"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tags" Target="../tags/tag201.xml"/><Relationship Id="rId13" Type="http://schemas.openxmlformats.org/officeDocument/2006/relationships/image" Target="../media/image9.png"/><Relationship Id="rId3" Type="http://schemas.openxmlformats.org/officeDocument/2006/relationships/tags" Target="../tags/tag196.xml"/><Relationship Id="rId7" Type="http://schemas.openxmlformats.org/officeDocument/2006/relationships/tags" Target="../tags/tag200.xml"/><Relationship Id="rId12" Type="http://schemas.openxmlformats.org/officeDocument/2006/relationships/slideLayout" Target="../slideLayouts/slideLayout12.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11" Type="http://schemas.openxmlformats.org/officeDocument/2006/relationships/tags" Target="../tags/tag204.xml"/><Relationship Id="rId5" Type="http://schemas.openxmlformats.org/officeDocument/2006/relationships/tags" Target="../tags/tag198.xml"/><Relationship Id="rId10" Type="http://schemas.openxmlformats.org/officeDocument/2006/relationships/tags" Target="../tags/tag203.xml"/><Relationship Id="rId4" Type="http://schemas.openxmlformats.org/officeDocument/2006/relationships/tags" Target="../tags/tag197.xml"/><Relationship Id="rId9" Type="http://schemas.openxmlformats.org/officeDocument/2006/relationships/tags" Target="../tags/tag202.xml"/></Relationships>
</file>

<file path=ppt/slides/_rels/slide18.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3" Type="http://schemas.openxmlformats.org/officeDocument/2006/relationships/tags" Target="../tags/tag207.xml"/><Relationship Id="rId7" Type="http://schemas.openxmlformats.org/officeDocument/2006/relationships/tags" Target="../tags/tag211.xml"/><Relationship Id="rId12" Type="http://schemas.openxmlformats.org/officeDocument/2006/relationships/tags" Target="../tags/tag216.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tags" Target="../tags/tag210.xml"/><Relationship Id="rId11" Type="http://schemas.openxmlformats.org/officeDocument/2006/relationships/tags" Target="../tags/tag215.xml"/><Relationship Id="rId5" Type="http://schemas.openxmlformats.org/officeDocument/2006/relationships/tags" Target="../tags/tag209.xml"/><Relationship Id="rId15" Type="http://schemas.openxmlformats.org/officeDocument/2006/relationships/slideLayout" Target="../slideLayouts/slideLayout12.xml"/><Relationship Id="rId10" Type="http://schemas.openxmlformats.org/officeDocument/2006/relationships/tags" Target="../tags/tag214.xml"/><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s>
</file>

<file path=ppt/slides/_rels/slide19.xml.rels><?xml version="1.0" encoding="UTF-8" standalone="yes"?>
<Relationships xmlns="http://schemas.openxmlformats.org/package/2006/relationships"><Relationship Id="rId8" Type="http://schemas.openxmlformats.org/officeDocument/2006/relationships/tags" Target="../tags/tag226.xml"/><Relationship Id="rId3" Type="http://schemas.openxmlformats.org/officeDocument/2006/relationships/tags" Target="../tags/tag221.xml"/><Relationship Id="rId7" Type="http://schemas.openxmlformats.org/officeDocument/2006/relationships/tags" Target="../tags/tag225.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image" Target="../media/image10.png"/><Relationship Id="rId5" Type="http://schemas.openxmlformats.org/officeDocument/2006/relationships/tags" Target="../tags/tag223.xml"/><Relationship Id="rId10" Type="http://schemas.openxmlformats.org/officeDocument/2006/relationships/slideLayout" Target="../slideLayouts/slideLayout12.xml"/><Relationship Id="rId4" Type="http://schemas.openxmlformats.org/officeDocument/2006/relationships/tags" Target="../tags/tag222.xml"/><Relationship Id="rId9" Type="http://schemas.openxmlformats.org/officeDocument/2006/relationships/tags" Target="../tags/tag227.xml"/></Relationships>
</file>

<file path=ppt/slides/_rels/slide2.xml.rels><?xml version="1.0" encoding="UTF-8" standalone="yes"?>
<Relationships xmlns="http://schemas.openxmlformats.org/package/2006/relationships"><Relationship Id="rId8" Type="http://schemas.openxmlformats.org/officeDocument/2006/relationships/tags" Target="../tags/tag20.xml"/><Relationship Id="rId3" Type="http://schemas.openxmlformats.org/officeDocument/2006/relationships/tags" Target="../tags/tag15.xml"/><Relationship Id="rId7" Type="http://schemas.openxmlformats.org/officeDocument/2006/relationships/tags" Target="../tags/tag19.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slideLayout" Target="../slideLayouts/slideLayout12.xml"/><Relationship Id="rId5" Type="http://schemas.openxmlformats.org/officeDocument/2006/relationships/tags" Target="../tags/tag17.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s>
</file>

<file path=ppt/slides/_rels/slide20.xml.rels><?xml version="1.0" encoding="UTF-8" standalone="yes"?>
<Relationships xmlns="http://schemas.openxmlformats.org/package/2006/relationships"><Relationship Id="rId8" Type="http://schemas.openxmlformats.org/officeDocument/2006/relationships/tags" Target="../tags/tag235.xml"/><Relationship Id="rId3" Type="http://schemas.openxmlformats.org/officeDocument/2006/relationships/tags" Target="../tags/tag230.xml"/><Relationship Id="rId7" Type="http://schemas.openxmlformats.org/officeDocument/2006/relationships/tags" Target="../tags/tag234.xml"/><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tags" Target="../tags/tag233.xml"/><Relationship Id="rId11" Type="http://schemas.openxmlformats.org/officeDocument/2006/relationships/image" Target="../media/image11.png"/><Relationship Id="rId5" Type="http://schemas.openxmlformats.org/officeDocument/2006/relationships/tags" Target="../tags/tag232.xml"/><Relationship Id="rId10" Type="http://schemas.openxmlformats.org/officeDocument/2006/relationships/slideLayout" Target="../slideLayouts/slideLayout12.xml"/><Relationship Id="rId4" Type="http://schemas.openxmlformats.org/officeDocument/2006/relationships/tags" Target="../tags/tag231.xml"/><Relationship Id="rId9" Type="http://schemas.openxmlformats.org/officeDocument/2006/relationships/tags" Target="../tags/tag236.xml"/></Relationships>
</file>

<file path=ppt/slides/_rels/slide21.xml.rels><?xml version="1.0" encoding="UTF-8" standalone="yes"?>
<Relationships xmlns="http://schemas.openxmlformats.org/package/2006/relationships"><Relationship Id="rId8" Type="http://schemas.openxmlformats.org/officeDocument/2006/relationships/tags" Target="../tags/tag244.xml"/><Relationship Id="rId3" Type="http://schemas.openxmlformats.org/officeDocument/2006/relationships/tags" Target="../tags/tag239.xml"/><Relationship Id="rId7" Type="http://schemas.openxmlformats.org/officeDocument/2006/relationships/tags" Target="../tags/tag243.xml"/><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tags" Target="../tags/tag242.xml"/><Relationship Id="rId5" Type="http://schemas.openxmlformats.org/officeDocument/2006/relationships/tags" Target="../tags/tag241.xml"/><Relationship Id="rId10" Type="http://schemas.openxmlformats.org/officeDocument/2006/relationships/image" Target="../media/image12.png"/><Relationship Id="rId4" Type="http://schemas.openxmlformats.org/officeDocument/2006/relationships/tags" Target="../tags/tag240.xml"/><Relationship Id="rId9"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tags" Target="../tags/tag34.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slideLayout" Target="../slideLayouts/slideLayout12.xml"/><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s>
</file>

<file path=ppt/slides/_rels/slide4.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image" Target="../media/image3.png"/><Relationship Id="rId5" Type="http://schemas.openxmlformats.org/officeDocument/2006/relationships/tags" Target="../tags/tag41.xml"/><Relationship Id="rId10" Type="http://schemas.openxmlformats.org/officeDocument/2006/relationships/slideLayout" Target="../slideLayouts/slideLayout12.xml"/><Relationship Id="rId4" Type="http://schemas.openxmlformats.org/officeDocument/2006/relationships/tags" Target="../tags/tag40.xml"/><Relationship Id="rId9" Type="http://schemas.openxmlformats.org/officeDocument/2006/relationships/tags" Target="../tags/tag45.xml"/></Relationships>
</file>

<file path=ppt/slides/_rels/slide5.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tags" Target="../tags/tag58.xml"/><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tags" Target="../tags/tag57.xml"/><Relationship Id="rId2" Type="http://schemas.openxmlformats.org/officeDocument/2006/relationships/tags" Target="../tags/tag47.xml"/><Relationship Id="rId16" Type="http://schemas.openxmlformats.org/officeDocument/2006/relationships/slideLayout" Target="../slideLayouts/slideLayout12.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tags" Target="../tags/tag56.xml"/><Relationship Id="rId5" Type="http://schemas.openxmlformats.org/officeDocument/2006/relationships/tags" Target="../tags/tag50.xml"/><Relationship Id="rId15" Type="http://schemas.openxmlformats.org/officeDocument/2006/relationships/tags" Target="../tags/tag60.xml"/><Relationship Id="rId10" Type="http://schemas.openxmlformats.org/officeDocument/2006/relationships/tags" Target="../tags/tag55.xml"/><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tags" Target="../tags/tag59.xml"/></Relationships>
</file>

<file path=ppt/slides/_rels/slide6.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slideLayout" Target="../slideLayouts/slideLayout12.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s>
</file>

<file path=ppt/slides/_rels/slide8.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tags" Target="../tags/tag90.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5" Type="http://schemas.openxmlformats.org/officeDocument/2006/relationships/slideLayout" Target="../slideLayouts/slideLayout12.xml"/><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s>
</file>

<file path=ppt/slides/_rels/slide9.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tags" Target="../tags/tag105.xml"/><Relationship Id="rId3" Type="http://schemas.openxmlformats.org/officeDocument/2006/relationships/tags" Target="../tags/tag95.xml"/><Relationship Id="rId7" Type="http://schemas.openxmlformats.org/officeDocument/2006/relationships/tags" Target="../tags/tag99.xml"/><Relationship Id="rId12" Type="http://schemas.openxmlformats.org/officeDocument/2006/relationships/tags" Target="../tags/tag104.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tags" Target="../tags/tag103.xml"/><Relationship Id="rId5" Type="http://schemas.openxmlformats.org/officeDocument/2006/relationships/tags" Target="../tags/tag97.xml"/><Relationship Id="rId15" Type="http://schemas.openxmlformats.org/officeDocument/2006/relationships/slideLayout" Target="../slideLayouts/slideLayout12.xml"/><Relationship Id="rId10" Type="http://schemas.openxmlformats.org/officeDocument/2006/relationships/tags" Target="../tags/tag102.xml"/><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tags" Target="../tags/tag10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a:t>
            </a:r>
          </a:p>
        </p:txBody>
      </p:sp>
      <p:sp>
        <p:nvSpPr>
          <p:cNvPr id="4" name="TextBox 3" hidden="1"/>
          <p:cNvSpPr txBox="1"/>
          <p:nvPr>
            <p:custDataLst>
              <p:tags r:id="rId5"/>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17" name="TextBox 16"/>
          <p:cNvSpPr txBox="1"/>
          <p:nvPr>
            <p:custDataLst>
              <p:tags r:id="rId6"/>
            </p:custDataLst>
          </p:nvPr>
        </p:nvSpPr>
        <p:spPr>
          <a:xfrm>
            <a:off x="4370112" y="1195754"/>
            <a:ext cx="5375868" cy="914400"/>
          </a:xfrm>
          <a:prstGeom prst="rect">
            <a:avLst/>
          </a:prstGeom>
          <a:noFill/>
        </p:spPr>
        <p:txBody>
          <a:bodyPr wrap="none" lIns="0" tIns="0" rIns="0" bIns="0" rtlCol="0">
            <a:noAutofit/>
          </a:bodyPr>
          <a:lstStyle/>
          <a:p>
            <a:pPr marR="0" algn="r" defTabSz="914400" eaLnBrk="1" fontAlgn="auto" latinLnBrk="0" hangingPunct="1">
              <a:lnSpc>
                <a:spcPct val="107000"/>
              </a:lnSpc>
              <a:spcBef>
                <a:spcPts val="500"/>
              </a:spcBef>
              <a:spcAft>
                <a:spcPts val="0"/>
              </a:spcAft>
              <a:buClrTx/>
              <a:buSzTx/>
              <a:buFontTx/>
              <a:buNone/>
              <a:tabLst/>
            </a:pPr>
            <a:r>
              <a:rPr kumimoji="0" lang="en-GB" sz="7200" b="0" i="0" u="none" strike="noStrike" kern="0" cap="none" spc="0" normalizeH="0" baseline="0" noProof="0" smtClean="0">
                <a:ln>
                  <a:noFill/>
                </a:ln>
                <a:solidFill>
                  <a:srgbClr val="E3832E"/>
                </a:solidFill>
                <a:effectLst/>
                <a:uLnTx/>
                <a:uFillTx/>
              </a:rPr>
              <a:t>Unit Testing</a:t>
            </a:r>
            <a:endParaRPr kumimoji="0" lang="en-GB" sz="7200" b="0" i="0" u="none" strike="noStrike" kern="0" cap="none" spc="0" normalizeH="0" baseline="0" noProof="0" dirty="0" err="1" smtClean="0">
              <a:ln>
                <a:noFill/>
              </a:ln>
              <a:solidFill>
                <a:srgbClr val="E3832E"/>
              </a:solidFill>
              <a:effectLst/>
              <a:uLnTx/>
              <a:uFillTx/>
            </a:endParaRPr>
          </a:p>
        </p:txBody>
      </p:sp>
      <p:sp>
        <p:nvSpPr>
          <p:cNvPr id="19" name="TextBox 18"/>
          <p:cNvSpPr txBox="1"/>
          <p:nvPr>
            <p:custDataLst>
              <p:tags r:id="rId7"/>
            </p:custDataLst>
          </p:nvPr>
        </p:nvSpPr>
        <p:spPr>
          <a:xfrm>
            <a:off x="3024553" y="3324358"/>
            <a:ext cx="5144756" cy="462224"/>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2800" b="0" i="0" u="none" strike="noStrike" kern="0" cap="none" spc="0" normalizeH="0" baseline="0" noProof="0" smtClean="0">
                <a:ln>
                  <a:noFill/>
                </a:ln>
                <a:solidFill>
                  <a:srgbClr val="E3832E"/>
                </a:solidFill>
                <a:effectLst/>
                <a:uLnTx/>
                <a:uFillTx/>
              </a:rPr>
              <a:t>Concepts, JavaScript frameworks</a:t>
            </a:r>
            <a:r>
              <a:rPr lang="en-GB" sz="2800" kern="0" noProof="0" smtClean="0">
                <a:solidFill>
                  <a:srgbClr val="E3832E"/>
                </a:solidFill>
              </a:rPr>
              <a:t> and </a:t>
            </a:r>
            <a:r>
              <a:rPr lang="en-GB" sz="2800" kern="0" smtClean="0">
                <a:solidFill>
                  <a:srgbClr val="E3832E"/>
                </a:solidFill>
              </a:rPr>
              <a:t>Demo</a:t>
            </a:r>
            <a:endParaRPr kumimoji="0" lang="en-GB" sz="2800" b="0" i="0" u="none" strike="noStrike" kern="0" cap="none" spc="0" normalizeH="0" baseline="0" noProof="0" dirty="0" err="1" smtClean="0">
              <a:ln>
                <a:noFill/>
              </a:ln>
              <a:solidFill>
                <a:srgbClr val="E3832E"/>
              </a:solidFill>
              <a:effectLst/>
              <a:uLnTx/>
              <a:uFillTx/>
            </a:endParaRPr>
          </a:p>
        </p:txBody>
      </p:sp>
    </p:spTree>
    <p:custDataLst>
      <p:tags r:id="rId1"/>
    </p:custDataLst>
    <p:extLst>
      <p:ext uri="{BB962C8B-B14F-4D97-AF65-F5344CB8AC3E}">
        <p14:creationId xmlns:p14="http://schemas.microsoft.com/office/powerpoint/2010/main" val="3052776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10</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r>
              <a:rPr lang="en-GB" sz="2800" smtClean="0">
                <a:solidFill>
                  <a:srgbClr val="E3832E"/>
                </a:solidFill>
              </a:rPr>
              <a:t>QUnit </a:t>
            </a:r>
            <a:r>
              <a:rPr lang="en-GB" sz="2800">
                <a:solidFill>
                  <a:srgbClr val="E3832E"/>
                </a:solidFill>
              </a:rPr>
              <a:t>Overview</a:t>
            </a:r>
          </a:p>
        </p:txBody>
      </p:sp>
      <p:sp>
        <p:nvSpPr>
          <p:cNvPr id="3" name="Rounded Rectangle 2"/>
          <p:cNvSpPr/>
          <p:nvPr>
            <p:custDataLst>
              <p:tags r:id="rId8"/>
            </p:custDataLst>
          </p:nvPr>
        </p:nvSpPr>
        <p:spPr>
          <a:xfrm>
            <a:off x="668594" y="525042"/>
            <a:ext cx="2556387" cy="511278"/>
          </a:xfrm>
          <a:prstGeom prst="roundRect">
            <a:avLst/>
          </a:prstGeom>
          <a:solidFill>
            <a:srgbClr val="E3832E"/>
          </a:solid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9" name="TextBox 8"/>
          <p:cNvSpPr txBox="1"/>
          <p:nvPr>
            <p:custDataLst>
              <p:tags r:id="rId9"/>
            </p:custDataLst>
          </p:nvPr>
        </p:nvSpPr>
        <p:spPr>
          <a:xfrm>
            <a:off x="865238" y="630329"/>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Sample QUnit</a:t>
            </a:r>
            <a:r>
              <a:rPr kumimoji="0" lang="en-GB" sz="1800" b="0" i="0" u="none" strike="noStrike" kern="0" cap="none" spc="0" normalizeH="0" noProof="0" smtClean="0">
                <a:ln>
                  <a:noFill/>
                </a:ln>
                <a:solidFill>
                  <a:srgbClr val="000000"/>
                </a:solidFill>
                <a:effectLst/>
                <a:uLnTx/>
                <a:uFillTx/>
              </a:rPr>
              <a:t> Test :</a:t>
            </a:r>
            <a:endParaRPr kumimoji="0" lang="en-GB" sz="1800" b="0" i="0" u="none" strike="noStrike" kern="0" cap="none" spc="0" normalizeH="0" baseline="0" noProof="0" dirty="0" err="1" smtClean="0">
              <a:ln>
                <a:noFill/>
              </a:ln>
              <a:solidFill>
                <a:srgbClr val="000000"/>
              </a:solidFill>
              <a:effectLst/>
              <a:uLnTx/>
              <a:uFillTx/>
            </a:endParaRPr>
          </a:p>
        </p:txBody>
      </p:sp>
      <p:sp>
        <p:nvSpPr>
          <p:cNvPr id="10" name="Rounded Rectangle 9"/>
          <p:cNvSpPr/>
          <p:nvPr>
            <p:custDataLst>
              <p:tags r:id="rId10"/>
            </p:custDataLst>
          </p:nvPr>
        </p:nvSpPr>
        <p:spPr>
          <a:xfrm>
            <a:off x="1002890" y="1068685"/>
            <a:ext cx="7777316" cy="1897625"/>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TextBox 14"/>
          <p:cNvSpPr txBox="1"/>
          <p:nvPr>
            <p:custDataLst>
              <p:tags r:id="rId11"/>
            </p:custDataLst>
          </p:nvPr>
        </p:nvSpPr>
        <p:spPr>
          <a:xfrm>
            <a:off x="1229033" y="1146914"/>
            <a:ext cx="6135329" cy="1443538"/>
          </a:xfrm>
          <a:prstGeom prst="rect">
            <a:avLst/>
          </a:prstGeom>
          <a:noFill/>
        </p:spPr>
        <p:txBody>
          <a:bodyPr wrap="none" lIns="0" tIns="0" rIns="0" bIns="0" rtlCol="0">
            <a:noAutofit/>
          </a:bodyPr>
          <a:lstStyle/>
          <a:p>
            <a:pPr>
              <a:lnSpc>
                <a:spcPct val="107000"/>
              </a:lnSpc>
              <a:spcBef>
                <a:spcPts val="500"/>
              </a:spcBef>
            </a:pPr>
            <a:r>
              <a:rPr lang="en-GB" kern="0">
                <a:solidFill>
                  <a:srgbClr val="000000"/>
                </a:solidFill>
              </a:rPr>
              <a:t>QUnit.module( "Module Name", function() </a:t>
            </a:r>
            <a:r>
              <a:rPr lang="en-GB" kern="0" smtClean="0">
                <a:solidFill>
                  <a:srgbClr val="000000"/>
                </a:solidFill>
              </a:rPr>
              <a:t>{</a:t>
            </a:r>
          </a:p>
          <a:p>
            <a:pPr>
              <a:lnSpc>
                <a:spcPct val="107000"/>
              </a:lnSpc>
              <a:spcBef>
                <a:spcPts val="500"/>
              </a:spcBef>
            </a:pPr>
            <a:r>
              <a:rPr lang="en-GB" kern="0" smtClean="0">
                <a:solidFill>
                  <a:srgbClr val="000000"/>
                </a:solidFill>
              </a:rPr>
              <a:t>    QUnit.test</a:t>
            </a:r>
            <a:r>
              <a:rPr lang="en-GB" kern="0">
                <a:solidFill>
                  <a:srgbClr val="000000"/>
                </a:solidFill>
              </a:rPr>
              <a:t>( "Testcase Name", function( assert ) </a:t>
            </a:r>
            <a:r>
              <a:rPr lang="en-GB" kern="0" smtClean="0">
                <a:solidFill>
                  <a:srgbClr val="000000"/>
                </a:solidFill>
              </a:rPr>
              <a:t>{</a:t>
            </a:r>
          </a:p>
          <a:p>
            <a:pPr>
              <a:lnSpc>
                <a:spcPct val="107000"/>
              </a:lnSpc>
              <a:spcBef>
                <a:spcPts val="500"/>
              </a:spcBef>
            </a:pPr>
            <a:r>
              <a:rPr lang="en-GB" kern="0">
                <a:solidFill>
                  <a:srgbClr val="000000"/>
                </a:solidFill>
              </a:rPr>
              <a:t> </a:t>
            </a:r>
            <a:r>
              <a:rPr lang="en-GB" kern="0" smtClean="0">
                <a:solidFill>
                  <a:srgbClr val="000000"/>
                </a:solidFill>
              </a:rPr>
              <a:t>      expected = call_js_function(var inputParams);</a:t>
            </a:r>
            <a:endParaRPr lang="en-GB" kern="0">
              <a:solidFill>
                <a:srgbClr val="000000"/>
              </a:solidFill>
            </a:endParaRPr>
          </a:p>
          <a:p>
            <a:pPr>
              <a:lnSpc>
                <a:spcPct val="107000"/>
              </a:lnSpc>
              <a:spcBef>
                <a:spcPts val="500"/>
              </a:spcBef>
            </a:pPr>
            <a:r>
              <a:rPr lang="en-GB" kern="0">
                <a:solidFill>
                  <a:srgbClr val="000000"/>
                </a:solidFill>
              </a:rPr>
              <a:t>    </a:t>
            </a:r>
            <a:r>
              <a:rPr lang="en-GB" kern="0" smtClean="0">
                <a:solidFill>
                  <a:srgbClr val="000000"/>
                </a:solidFill>
              </a:rPr>
              <a:t>    assert.equal( actual, </a:t>
            </a:r>
            <a:r>
              <a:rPr lang="en-GB" kern="0">
                <a:solidFill>
                  <a:srgbClr val="000000"/>
                </a:solidFill>
              </a:rPr>
              <a:t>expected[,</a:t>
            </a:r>
            <a:r>
              <a:rPr lang="en-GB" kern="0" smtClean="0">
                <a:solidFill>
                  <a:srgbClr val="000000"/>
                </a:solidFill>
              </a:rPr>
              <a:t>message] </a:t>
            </a:r>
            <a:r>
              <a:rPr lang="en-GB" kern="0">
                <a:solidFill>
                  <a:srgbClr val="000000"/>
                </a:solidFill>
              </a:rPr>
              <a:t>);</a:t>
            </a:r>
          </a:p>
          <a:p>
            <a:pPr>
              <a:lnSpc>
                <a:spcPct val="107000"/>
              </a:lnSpc>
              <a:spcBef>
                <a:spcPts val="500"/>
              </a:spcBef>
            </a:pPr>
            <a:r>
              <a:rPr lang="en-GB" kern="0">
                <a:solidFill>
                  <a:srgbClr val="000000"/>
                </a:solidFill>
              </a:rPr>
              <a:t>  </a:t>
            </a:r>
            <a:r>
              <a:rPr lang="en-GB" kern="0" smtClean="0">
                <a:solidFill>
                  <a:srgbClr val="000000"/>
                </a:solidFill>
              </a:rPr>
              <a:t>});   });</a:t>
            </a:r>
            <a:endParaRPr kumimoji="0" lang="en-GB" sz="1800" b="0" i="0" u="none" strike="noStrike" kern="0" cap="none" spc="0" normalizeH="0" baseline="0" noProof="0" dirty="0" err="1" smtClean="0">
              <a:ln>
                <a:noFill/>
              </a:ln>
              <a:solidFill>
                <a:srgbClr val="000000"/>
              </a:solidFill>
              <a:effectLst/>
              <a:uLnTx/>
              <a:uFillTx/>
            </a:endParaRPr>
          </a:p>
        </p:txBody>
      </p:sp>
      <p:sp>
        <p:nvSpPr>
          <p:cNvPr id="16" name="Rounded Rectangle 15"/>
          <p:cNvSpPr/>
          <p:nvPr>
            <p:custDataLst>
              <p:tags r:id="rId12"/>
            </p:custDataLst>
          </p:nvPr>
        </p:nvSpPr>
        <p:spPr>
          <a:xfrm>
            <a:off x="668594" y="2994168"/>
            <a:ext cx="3303638" cy="530942"/>
          </a:xfrm>
          <a:prstGeom prst="roundRect">
            <a:avLst/>
          </a:prstGeom>
          <a:solidFill>
            <a:srgbClr val="E3832E"/>
          </a:solidFill>
          <a:ln w="9525" cap="flat" cmpd="sng" algn="ctr">
            <a:solidFill>
              <a:srgbClr val="E3832E"/>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latin typeface="Bosch Office Sans"/>
                <a:ea typeface="+mn-ea"/>
                <a:cs typeface="+mn-cs"/>
              </a:rPr>
              <a:t>Main QUnit</a:t>
            </a:r>
            <a:r>
              <a:rPr kumimoji="0" lang="en-GB" sz="1800" b="0" i="0" u="none" strike="noStrike" kern="0" cap="none" spc="0" normalizeH="0" noProof="0" smtClean="0">
                <a:ln>
                  <a:noFill/>
                </a:ln>
                <a:solidFill>
                  <a:srgbClr val="000000"/>
                </a:solidFill>
                <a:effectLst/>
                <a:uLnTx/>
                <a:uFillTx/>
                <a:latin typeface="Bosch Office Sans"/>
                <a:ea typeface="+mn-ea"/>
                <a:cs typeface="+mn-cs"/>
              </a:rPr>
              <a:t> Constructs:</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8" name="Rounded Rectangle 17"/>
          <p:cNvSpPr/>
          <p:nvPr>
            <p:custDataLst>
              <p:tags r:id="rId13"/>
            </p:custDataLst>
          </p:nvPr>
        </p:nvSpPr>
        <p:spPr>
          <a:xfrm>
            <a:off x="1002887" y="4275259"/>
            <a:ext cx="8327923" cy="570271"/>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9" name="Rounded Rectangle 18"/>
          <p:cNvSpPr/>
          <p:nvPr>
            <p:custDataLst>
              <p:tags r:id="rId14"/>
            </p:custDataLst>
          </p:nvPr>
        </p:nvSpPr>
        <p:spPr>
          <a:xfrm>
            <a:off x="1002888" y="5008225"/>
            <a:ext cx="8327923" cy="570271"/>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0" name="Rounded Rectangle 19"/>
          <p:cNvSpPr/>
          <p:nvPr>
            <p:custDataLst>
              <p:tags r:id="rId15"/>
            </p:custDataLst>
          </p:nvPr>
        </p:nvSpPr>
        <p:spPr>
          <a:xfrm>
            <a:off x="1002889" y="3594857"/>
            <a:ext cx="8327923" cy="570271"/>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1" name="TextBox 20"/>
          <p:cNvSpPr txBox="1"/>
          <p:nvPr>
            <p:custDataLst>
              <p:tags r:id="rId16"/>
            </p:custDataLst>
          </p:nvPr>
        </p:nvSpPr>
        <p:spPr>
          <a:xfrm>
            <a:off x="1258529" y="3714278"/>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Test module begins with a call to QUnit.module()</a:t>
            </a:r>
            <a:endParaRPr kumimoji="0" lang="en-GB" sz="1800" b="0" i="0" u="none" strike="noStrike" kern="0" cap="none" spc="0" normalizeH="0" baseline="0" noProof="0" dirty="0" err="1" smtClean="0">
              <a:ln>
                <a:noFill/>
              </a:ln>
              <a:solidFill>
                <a:srgbClr val="000000"/>
              </a:solidFill>
              <a:effectLst/>
              <a:uLnTx/>
              <a:uFillTx/>
            </a:endParaRPr>
          </a:p>
        </p:txBody>
      </p:sp>
      <p:sp>
        <p:nvSpPr>
          <p:cNvPr id="22" name="TextBox 21"/>
          <p:cNvSpPr txBox="1"/>
          <p:nvPr>
            <p:custDataLst>
              <p:tags r:id="rId17"/>
            </p:custDataLst>
          </p:nvPr>
        </p:nvSpPr>
        <p:spPr>
          <a:xfrm>
            <a:off x="1272744" y="4406909"/>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Test case begins with a call to QUnit.test()</a:t>
            </a:r>
            <a:endParaRPr kumimoji="0" lang="en-GB" sz="1800" b="0" i="0" u="none" strike="noStrike" kern="0" cap="none" spc="0" normalizeH="0" baseline="0" noProof="0" dirty="0" err="1" smtClean="0">
              <a:ln>
                <a:noFill/>
              </a:ln>
              <a:solidFill>
                <a:srgbClr val="000000"/>
              </a:solidFill>
              <a:effectLst/>
              <a:uLnTx/>
              <a:uFillTx/>
            </a:endParaRPr>
          </a:p>
        </p:txBody>
      </p:sp>
      <p:sp>
        <p:nvSpPr>
          <p:cNvPr id="23" name="TextBox 22"/>
          <p:cNvSpPr txBox="1"/>
          <p:nvPr>
            <p:custDataLst>
              <p:tags r:id="rId18"/>
            </p:custDataLst>
          </p:nvPr>
        </p:nvSpPr>
        <p:spPr>
          <a:xfrm>
            <a:off x="1258529" y="5147720"/>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Assertions used to compare the actual and</a:t>
            </a:r>
            <a:r>
              <a:rPr kumimoji="0" lang="en-GB" sz="1800" b="0" i="0" u="none" strike="noStrike" kern="0" cap="none" spc="0" normalizeH="0" noProof="0" smtClean="0">
                <a:ln>
                  <a:noFill/>
                </a:ln>
                <a:solidFill>
                  <a:srgbClr val="000000"/>
                </a:solidFill>
                <a:effectLst/>
                <a:uLnTx/>
                <a:uFillTx/>
              </a:rPr>
              <a:t> expected values. Starts with assert.</a:t>
            </a:r>
            <a:endParaRPr kumimoji="0" lang="en-GB" sz="1800" b="0" i="0" u="none"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2889928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11</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r>
              <a:rPr lang="en-GB" sz="2800" smtClean="0">
                <a:solidFill>
                  <a:srgbClr val="E3832E"/>
                </a:solidFill>
              </a:rPr>
              <a:t>QUnit</a:t>
            </a:r>
            <a:r>
              <a:rPr lang="en-GB" sz="2800" smtClean="0">
                <a:solidFill>
                  <a:schemeClr val="accent3"/>
                </a:solidFill>
              </a:rPr>
              <a:t> </a:t>
            </a:r>
            <a:r>
              <a:rPr lang="en-GB" sz="2800">
                <a:solidFill>
                  <a:srgbClr val="E3832E"/>
                </a:solidFill>
              </a:rPr>
              <a:t>Overview</a:t>
            </a:r>
          </a:p>
        </p:txBody>
      </p:sp>
      <p:sp>
        <p:nvSpPr>
          <p:cNvPr id="3" name="Rounded Rectangle 2"/>
          <p:cNvSpPr/>
          <p:nvPr>
            <p:custDataLst>
              <p:tags r:id="rId8"/>
            </p:custDataLst>
          </p:nvPr>
        </p:nvSpPr>
        <p:spPr>
          <a:xfrm>
            <a:off x="593090" y="681130"/>
            <a:ext cx="3320149" cy="586003"/>
          </a:xfrm>
          <a:prstGeom prst="roundRect">
            <a:avLst/>
          </a:prstGeom>
          <a:solidFill>
            <a:srgbClr val="E3832E"/>
          </a:solidFill>
          <a:ln w="9525" cap="flat" cmpd="sng" algn="ctr">
            <a:solidFill>
              <a:srgbClr val="E3832E"/>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lang="en-GB" kern="0" smtClean="0">
                <a:solidFill>
                  <a:srgbClr val="000000"/>
                </a:solidFill>
                <a:latin typeface="Bosch Office Sans"/>
              </a:rPr>
              <a:t>QUnit Main Assertions:</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9" name="Rounded Rectangle 8"/>
          <p:cNvSpPr/>
          <p:nvPr>
            <p:custDataLst>
              <p:tags r:id="rId9"/>
            </p:custDataLst>
          </p:nvPr>
        </p:nvSpPr>
        <p:spPr>
          <a:xfrm>
            <a:off x="747252" y="1671484"/>
            <a:ext cx="4306529" cy="648929"/>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 name="Rounded Rectangle 9"/>
          <p:cNvSpPr/>
          <p:nvPr>
            <p:custDataLst>
              <p:tags r:id="rId10"/>
            </p:custDataLst>
          </p:nvPr>
        </p:nvSpPr>
        <p:spPr>
          <a:xfrm>
            <a:off x="5589639" y="1671483"/>
            <a:ext cx="4011561" cy="648929"/>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 name="Rounded Rectangle 10"/>
          <p:cNvSpPr/>
          <p:nvPr>
            <p:custDataLst>
              <p:tags r:id="rId11"/>
            </p:custDataLst>
          </p:nvPr>
        </p:nvSpPr>
        <p:spPr>
          <a:xfrm>
            <a:off x="747252" y="2738017"/>
            <a:ext cx="4306529" cy="648929"/>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2" name="Rounded Rectangle 11"/>
          <p:cNvSpPr/>
          <p:nvPr>
            <p:custDataLst>
              <p:tags r:id="rId12"/>
            </p:custDataLst>
          </p:nvPr>
        </p:nvSpPr>
        <p:spPr>
          <a:xfrm>
            <a:off x="5589639" y="2738016"/>
            <a:ext cx="4011561" cy="648929"/>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Rounded Rectangle 12"/>
          <p:cNvSpPr/>
          <p:nvPr>
            <p:custDataLst>
              <p:tags r:id="rId13"/>
            </p:custDataLst>
          </p:nvPr>
        </p:nvSpPr>
        <p:spPr>
          <a:xfrm>
            <a:off x="747252" y="3804550"/>
            <a:ext cx="4306529" cy="648929"/>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Rounded Rectangle 14"/>
          <p:cNvSpPr/>
          <p:nvPr>
            <p:custDataLst>
              <p:tags r:id="rId14"/>
            </p:custDataLst>
          </p:nvPr>
        </p:nvSpPr>
        <p:spPr>
          <a:xfrm>
            <a:off x="747252" y="4724214"/>
            <a:ext cx="4306529" cy="648929"/>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7" name="TextBox 16"/>
          <p:cNvSpPr txBox="1"/>
          <p:nvPr>
            <p:custDataLst>
              <p:tags r:id="rId15"/>
            </p:custDataLst>
          </p:nvPr>
        </p:nvSpPr>
        <p:spPr>
          <a:xfrm>
            <a:off x="855406" y="1837749"/>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GB" kern="0" smtClean="0">
                <a:solidFill>
                  <a:srgbClr val="000000"/>
                </a:solidFill>
              </a:rPr>
              <a:t>assert.equal(act, exp, [,msg])</a:t>
            </a:r>
            <a:endParaRPr kumimoji="0" lang="en-GB" sz="1800" b="0" i="0" u="none" strike="noStrike" kern="0" cap="none" spc="0" normalizeH="0" baseline="0" noProof="0" dirty="0" err="1" smtClean="0">
              <a:ln>
                <a:noFill/>
              </a:ln>
              <a:solidFill>
                <a:srgbClr val="000000"/>
              </a:solidFill>
              <a:effectLst/>
              <a:uLnTx/>
              <a:uFillTx/>
            </a:endParaRPr>
          </a:p>
        </p:txBody>
      </p:sp>
      <p:sp>
        <p:nvSpPr>
          <p:cNvPr id="18" name="TextBox 17"/>
          <p:cNvSpPr txBox="1"/>
          <p:nvPr>
            <p:custDataLst>
              <p:tags r:id="rId16"/>
            </p:custDataLst>
          </p:nvPr>
        </p:nvSpPr>
        <p:spPr>
          <a:xfrm>
            <a:off x="934065" y="2918414"/>
            <a:ext cx="914400" cy="914400"/>
          </a:xfrm>
          <a:prstGeom prst="rect">
            <a:avLst/>
          </a:prstGeom>
          <a:noFill/>
        </p:spPr>
        <p:txBody>
          <a:bodyPr wrap="none" lIns="0" tIns="0" rIns="0" bIns="0" rtlCol="0">
            <a:noAutofit/>
          </a:bodyPr>
          <a:lstStyle/>
          <a:p>
            <a:pPr>
              <a:lnSpc>
                <a:spcPct val="107000"/>
              </a:lnSpc>
              <a:spcBef>
                <a:spcPts val="500"/>
              </a:spcBef>
            </a:pPr>
            <a:r>
              <a:rPr lang="en-GB" kern="0" smtClean="0">
                <a:solidFill>
                  <a:srgbClr val="000000"/>
                </a:solidFill>
              </a:rPr>
              <a:t>assert.deepEqual(act, exp, [,msg])</a:t>
            </a:r>
            <a:endParaRPr lang="en-GB" kern="0">
              <a:solidFill>
                <a:srgbClr val="000000"/>
              </a:solidFill>
            </a:endParaRPr>
          </a:p>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19" name="TextBox 18"/>
          <p:cNvSpPr txBox="1"/>
          <p:nvPr>
            <p:custDataLst>
              <p:tags r:id="rId17"/>
            </p:custDataLst>
          </p:nvPr>
        </p:nvSpPr>
        <p:spPr>
          <a:xfrm>
            <a:off x="934065" y="3973347"/>
            <a:ext cx="914400" cy="914400"/>
          </a:xfrm>
          <a:prstGeom prst="rect">
            <a:avLst/>
          </a:prstGeom>
          <a:noFill/>
        </p:spPr>
        <p:txBody>
          <a:bodyPr wrap="none" lIns="0" tIns="0" rIns="0" bIns="0" rtlCol="0">
            <a:noAutofit/>
          </a:bodyPr>
          <a:lstStyle/>
          <a:p>
            <a:pPr>
              <a:lnSpc>
                <a:spcPct val="107000"/>
              </a:lnSpc>
              <a:spcBef>
                <a:spcPts val="500"/>
              </a:spcBef>
            </a:pPr>
            <a:r>
              <a:rPr lang="en-GB" kern="0" smtClean="0">
                <a:solidFill>
                  <a:srgbClr val="000000"/>
                </a:solidFill>
              </a:rPr>
              <a:t>assert.strictEqual(act, exp, [,msg])</a:t>
            </a:r>
            <a:endParaRPr lang="en-GB" kern="0">
              <a:solidFill>
                <a:srgbClr val="000000"/>
              </a:solidFill>
            </a:endParaRPr>
          </a:p>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21" name="TextBox 20"/>
          <p:cNvSpPr txBox="1"/>
          <p:nvPr>
            <p:custDataLst>
              <p:tags r:id="rId18"/>
            </p:custDataLst>
          </p:nvPr>
        </p:nvSpPr>
        <p:spPr>
          <a:xfrm>
            <a:off x="934065" y="4871083"/>
            <a:ext cx="914400" cy="914400"/>
          </a:xfrm>
          <a:prstGeom prst="rect">
            <a:avLst/>
          </a:prstGeom>
          <a:noFill/>
        </p:spPr>
        <p:txBody>
          <a:bodyPr wrap="none" lIns="0" tIns="0" rIns="0" bIns="0" rtlCol="0">
            <a:noAutofit/>
          </a:bodyPr>
          <a:lstStyle/>
          <a:p>
            <a:pPr>
              <a:lnSpc>
                <a:spcPct val="107000"/>
              </a:lnSpc>
              <a:spcBef>
                <a:spcPts val="500"/>
              </a:spcBef>
            </a:pPr>
            <a:r>
              <a:rPr lang="en-GB" kern="0">
                <a:solidFill>
                  <a:srgbClr val="000000"/>
                </a:solidFill>
              </a:rPr>
              <a:t>assert.ok(booleanstate [, message ])</a:t>
            </a:r>
            <a:endParaRPr kumimoji="0" lang="en-GB" sz="1800" b="0" i="0" u="none" strike="noStrike" kern="0" cap="none" spc="0" normalizeH="0" baseline="0" noProof="0" dirty="0" err="1" smtClean="0">
              <a:ln>
                <a:noFill/>
              </a:ln>
              <a:solidFill>
                <a:srgbClr val="000000"/>
              </a:solidFill>
              <a:effectLst/>
              <a:uLnTx/>
              <a:uFillTx/>
            </a:endParaRPr>
          </a:p>
        </p:txBody>
      </p:sp>
      <p:sp>
        <p:nvSpPr>
          <p:cNvPr id="22" name="TextBox 21"/>
          <p:cNvSpPr txBox="1"/>
          <p:nvPr>
            <p:custDataLst>
              <p:tags r:id="rId19"/>
            </p:custDataLst>
          </p:nvPr>
        </p:nvSpPr>
        <p:spPr>
          <a:xfrm>
            <a:off x="5850195" y="1837748"/>
            <a:ext cx="914400" cy="914400"/>
          </a:xfrm>
          <a:prstGeom prst="rect">
            <a:avLst/>
          </a:prstGeom>
          <a:noFill/>
        </p:spPr>
        <p:txBody>
          <a:bodyPr wrap="none" lIns="0" tIns="0" rIns="0" bIns="0" rtlCol="0">
            <a:noAutofit/>
          </a:bodyPr>
          <a:lstStyle/>
          <a:p>
            <a:pPr>
              <a:lnSpc>
                <a:spcPct val="107000"/>
              </a:lnSpc>
              <a:spcBef>
                <a:spcPts val="500"/>
              </a:spcBef>
            </a:pPr>
            <a:r>
              <a:rPr lang="en-GB" kern="0">
                <a:solidFill>
                  <a:srgbClr val="000000"/>
                </a:solidFill>
              </a:rPr>
              <a:t>assert.propEqual(act,exp [,msg])</a:t>
            </a:r>
            <a:endParaRPr kumimoji="0" lang="en-GB" sz="1800" b="0" i="0" u="none" strike="noStrike" kern="0" cap="none" spc="0" normalizeH="0" baseline="0" noProof="0" dirty="0" err="1" smtClean="0">
              <a:ln>
                <a:noFill/>
              </a:ln>
              <a:solidFill>
                <a:srgbClr val="000000"/>
              </a:solidFill>
              <a:effectLst/>
              <a:uLnTx/>
              <a:uFillTx/>
            </a:endParaRPr>
          </a:p>
        </p:txBody>
      </p:sp>
      <p:sp>
        <p:nvSpPr>
          <p:cNvPr id="23" name="TextBox 22"/>
          <p:cNvSpPr txBox="1"/>
          <p:nvPr>
            <p:custDataLst>
              <p:tags r:id="rId20"/>
            </p:custDataLst>
          </p:nvPr>
        </p:nvSpPr>
        <p:spPr>
          <a:xfrm>
            <a:off x="5742039" y="2905519"/>
            <a:ext cx="914400" cy="914400"/>
          </a:xfrm>
          <a:prstGeom prst="rect">
            <a:avLst/>
          </a:prstGeom>
          <a:noFill/>
        </p:spPr>
        <p:txBody>
          <a:bodyPr wrap="none" lIns="0" tIns="0" rIns="0" bIns="0" rtlCol="0">
            <a:noAutofit/>
          </a:bodyPr>
          <a:lstStyle/>
          <a:p>
            <a:pPr>
              <a:lnSpc>
                <a:spcPct val="107000"/>
              </a:lnSpc>
              <a:spcBef>
                <a:spcPts val="500"/>
              </a:spcBef>
            </a:pPr>
            <a:r>
              <a:rPr lang="en-GB" kern="0">
                <a:solidFill>
                  <a:srgbClr val="000000"/>
                </a:solidFill>
              </a:rPr>
              <a:t>assert.async([acceptCallCount = 1])</a:t>
            </a:r>
            <a:endParaRPr kumimoji="0" lang="en-GB" sz="1800" b="0" i="0" u="none"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2932938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12</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a:solidFill>
                  <a:srgbClr val="E3832E"/>
                </a:solidFill>
              </a:rPr>
              <a:t>Test </a:t>
            </a:r>
            <a:r>
              <a:rPr lang="en-GB" sz="2800" smtClean="0">
                <a:solidFill>
                  <a:srgbClr val="E3832E"/>
                </a:solidFill>
              </a:rPr>
              <a:t>Runner</a:t>
            </a:r>
            <a:endParaRPr lang="en-GB" sz="2800">
              <a:solidFill>
                <a:srgbClr val="E3832E"/>
              </a:solidFill>
            </a:endParaRPr>
          </a:p>
        </p:txBody>
      </p:sp>
      <p:pic>
        <p:nvPicPr>
          <p:cNvPr id="3" name="Picture 2"/>
          <p:cNvPicPr>
            <a:picLocks noChangeAspect="1"/>
          </p:cNvPicPr>
          <p:nvPr>
            <p:custDataLst>
              <p:tags r:id="rId8"/>
            </p:custDataLst>
          </p:nvPr>
        </p:nvPicPr>
        <p:blipFill>
          <a:blip r:embed="rId13"/>
          <a:stretch>
            <a:fillRect/>
          </a:stretch>
        </p:blipFill>
        <p:spPr>
          <a:xfrm>
            <a:off x="593090" y="1841982"/>
            <a:ext cx="8696325" cy="3686175"/>
          </a:xfrm>
          <a:prstGeom prst="rect">
            <a:avLst/>
          </a:prstGeom>
        </p:spPr>
      </p:pic>
      <p:sp>
        <p:nvSpPr>
          <p:cNvPr id="9" name="Rounded Rectangle 8"/>
          <p:cNvSpPr/>
          <p:nvPr>
            <p:custDataLst>
              <p:tags r:id="rId9"/>
            </p:custDataLst>
          </p:nvPr>
        </p:nvSpPr>
        <p:spPr>
          <a:xfrm>
            <a:off x="683288" y="673198"/>
            <a:ext cx="8448127" cy="502418"/>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 name="TextBox 9"/>
          <p:cNvSpPr txBox="1"/>
          <p:nvPr>
            <p:custDataLst>
              <p:tags r:id="rId10"/>
            </p:custDataLst>
          </p:nvPr>
        </p:nvSpPr>
        <p:spPr>
          <a:xfrm>
            <a:off x="864159" y="803636"/>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GB" kern="0" noProof="0" smtClean="0">
                <a:solidFill>
                  <a:srgbClr val="000000"/>
                </a:solidFill>
              </a:rPr>
              <a:t>In order to automate Javascript test cases, we require javascript runner.</a:t>
            </a:r>
            <a:endParaRPr kumimoji="0" lang="en-GB" sz="1800" b="0" i="0" u="none" strike="noStrike" kern="0" cap="none" spc="0" normalizeH="0" baseline="0" noProof="0" dirty="0" err="1" smtClean="0">
              <a:ln>
                <a:noFill/>
              </a:ln>
              <a:solidFill>
                <a:srgbClr val="000000"/>
              </a:solidFill>
              <a:effectLst/>
              <a:uLnTx/>
              <a:uFillTx/>
            </a:endParaRPr>
          </a:p>
        </p:txBody>
      </p:sp>
      <p:pic>
        <p:nvPicPr>
          <p:cNvPr id="11" name="Picture 10"/>
          <p:cNvPicPr>
            <a:picLocks noChangeAspect="1"/>
          </p:cNvPicPr>
          <p:nvPr>
            <p:custDataLst>
              <p:tags r:id="rId11"/>
            </p:custDataLst>
          </p:nvPr>
        </p:nvPicPr>
        <p:blipFill>
          <a:blip r:embed="rId14"/>
          <a:stretch>
            <a:fillRect/>
          </a:stretch>
        </p:blipFill>
        <p:spPr>
          <a:xfrm>
            <a:off x="1180036" y="1214918"/>
            <a:ext cx="6800850" cy="752475"/>
          </a:xfrm>
          <a:prstGeom prst="rect">
            <a:avLst/>
          </a:prstGeom>
        </p:spPr>
      </p:pic>
    </p:spTree>
    <p:custDataLst>
      <p:tags r:id="rId1"/>
    </p:custDataLst>
    <p:extLst>
      <p:ext uri="{BB962C8B-B14F-4D97-AF65-F5344CB8AC3E}">
        <p14:creationId xmlns:p14="http://schemas.microsoft.com/office/powerpoint/2010/main" val="1821014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13</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a:solidFill>
                  <a:srgbClr val="E3832E"/>
                </a:solidFill>
              </a:rPr>
              <a:t>Test Runner</a:t>
            </a:r>
          </a:p>
        </p:txBody>
      </p:sp>
      <p:pic>
        <p:nvPicPr>
          <p:cNvPr id="3" name="Picture 2"/>
          <p:cNvPicPr>
            <a:picLocks noChangeAspect="1"/>
          </p:cNvPicPr>
          <p:nvPr>
            <p:custDataLst>
              <p:tags r:id="rId8"/>
            </p:custDataLst>
          </p:nvPr>
        </p:nvPicPr>
        <p:blipFill>
          <a:blip r:embed="rId10"/>
          <a:stretch>
            <a:fillRect/>
          </a:stretch>
        </p:blipFill>
        <p:spPr>
          <a:xfrm>
            <a:off x="1069974" y="748144"/>
            <a:ext cx="8829675" cy="4832711"/>
          </a:xfrm>
          <a:prstGeom prst="rect">
            <a:avLst/>
          </a:prstGeom>
        </p:spPr>
      </p:pic>
    </p:spTree>
    <p:custDataLst>
      <p:tags r:id="rId1"/>
    </p:custDataLst>
    <p:extLst>
      <p:ext uri="{BB962C8B-B14F-4D97-AF65-F5344CB8AC3E}">
        <p14:creationId xmlns:p14="http://schemas.microsoft.com/office/powerpoint/2010/main" val="14529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14</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smtClean="0">
                <a:solidFill>
                  <a:srgbClr val="E3832E"/>
                </a:solidFill>
              </a:rPr>
              <a:t>Integrating Karma with QUnit</a:t>
            </a:r>
            <a:endParaRPr lang="en-GB" sz="2800">
              <a:solidFill>
                <a:srgbClr val="E3832E"/>
              </a:solidFill>
            </a:endParaRPr>
          </a:p>
        </p:txBody>
      </p:sp>
      <p:sp>
        <p:nvSpPr>
          <p:cNvPr id="9" name="Rounded Rectangle 8"/>
          <p:cNvSpPr/>
          <p:nvPr>
            <p:custDataLst>
              <p:tags r:id="rId8"/>
            </p:custDataLst>
          </p:nvPr>
        </p:nvSpPr>
        <p:spPr>
          <a:xfrm>
            <a:off x="1147187" y="1042670"/>
            <a:ext cx="7606602" cy="541271"/>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 name="Rounded Rectangle 9"/>
          <p:cNvSpPr/>
          <p:nvPr>
            <p:custDataLst>
              <p:tags r:id="rId9"/>
            </p:custDataLst>
          </p:nvPr>
        </p:nvSpPr>
        <p:spPr>
          <a:xfrm>
            <a:off x="1147187" y="2186675"/>
            <a:ext cx="7606602" cy="541271"/>
          </a:xfrm>
          <a:prstGeom prst="roundRect">
            <a:avLst/>
          </a:prstGeom>
          <a:solidFill>
            <a:srgbClr val="E3832E"/>
          </a:solidFill>
          <a:ln w="9525" cap="flat" cmpd="sng" algn="ctr">
            <a:solidFill>
              <a:srgbClr val="E3832E"/>
            </a:solidFill>
            <a:prstDash val="solid"/>
          </a:ln>
          <a:effectLst/>
        </p:spPr>
        <p:txBody>
          <a:bodyPr rtlCol="0" anchor="ctr"/>
          <a:lstStyle/>
          <a:p>
            <a:r>
              <a:rPr lang="en-GB" kern="0">
                <a:solidFill>
                  <a:srgbClr val="000000"/>
                </a:solidFill>
                <a:latin typeface="Bosch Office Sans"/>
              </a:rPr>
              <a:t>npm install karma-qunit --save-dev</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 name="Rounded Rectangle 10"/>
          <p:cNvSpPr/>
          <p:nvPr>
            <p:custDataLst>
              <p:tags r:id="rId10"/>
            </p:custDataLst>
          </p:nvPr>
        </p:nvSpPr>
        <p:spPr>
          <a:xfrm>
            <a:off x="1147187" y="4576689"/>
            <a:ext cx="7606602" cy="541271"/>
          </a:xfrm>
          <a:prstGeom prst="roundRect">
            <a:avLst/>
          </a:prstGeom>
          <a:solidFill>
            <a:srgbClr val="E3832E"/>
          </a:solidFill>
          <a:ln w="9525" cap="flat" cmpd="sng" algn="ctr">
            <a:solidFill>
              <a:srgbClr val="E3832E"/>
            </a:solidFill>
            <a:prstDash val="solid"/>
          </a:ln>
          <a:effectLst/>
        </p:spPr>
        <p:txBody>
          <a:bodyPr rtlCol="0" anchor="ctr"/>
          <a:lstStyle/>
          <a:p>
            <a:r>
              <a:rPr lang="en-GB" kern="0">
                <a:solidFill>
                  <a:srgbClr val="000000"/>
                </a:solidFill>
                <a:latin typeface="Bosch Office Sans"/>
              </a:rPr>
              <a:t>npm install -g karma-cli</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2" name="Rounded Rectangle 11"/>
          <p:cNvSpPr/>
          <p:nvPr>
            <p:custDataLst>
              <p:tags r:id="rId11"/>
            </p:custDataLst>
          </p:nvPr>
        </p:nvSpPr>
        <p:spPr>
          <a:xfrm>
            <a:off x="1147187" y="3407424"/>
            <a:ext cx="7606602" cy="541271"/>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TextBox 12"/>
          <p:cNvSpPr txBox="1"/>
          <p:nvPr>
            <p:custDataLst>
              <p:tags r:id="rId12"/>
            </p:custDataLst>
          </p:nvPr>
        </p:nvSpPr>
        <p:spPr>
          <a:xfrm>
            <a:off x="1296237" y="1181854"/>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In</a:t>
            </a:r>
            <a:r>
              <a:rPr kumimoji="0" lang="en-GB" sz="1800" b="0" i="0" u="none" strike="noStrike" kern="0" cap="none" spc="0" normalizeH="0" noProof="0" smtClean="0">
                <a:ln>
                  <a:noFill/>
                </a:ln>
                <a:solidFill>
                  <a:srgbClr val="000000"/>
                </a:solidFill>
                <a:effectLst/>
                <a:uLnTx/>
                <a:uFillTx/>
              </a:rPr>
              <a:t> order to include karma-qunit plugin into our project:</a:t>
            </a:r>
            <a:endParaRPr kumimoji="0" lang="en-GB" sz="1800" b="0" i="0" u="none" strike="noStrike" kern="0" cap="none" spc="0" normalizeH="0" baseline="0" noProof="0" dirty="0" err="1" smtClean="0">
              <a:ln>
                <a:noFill/>
              </a:ln>
              <a:solidFill>
                <a:srgbClr val="000000"/>
              </a:solidFill>
              <a:effectLst/>
              <a:uLnTx/>
              <a:uFillTx/>
            </a:endParaRPr>
          </a:p>
        </p:txBody>
      </p:sp>
      <p:sp>
        <p:nvSpPr>
          <p:cNvPr id="15" name="TextBox 14"/>
          <p:cNvSpPr txBox="1"/>
          <p:nvPr>
            <p:custDataLst>
              <p:tags r:id="rId13"/>
            </p:custDataLst>
          </p:nvPr>
        </p:nvSpPr>
        <p:spPr>
          <a:xfrm>
            <a:off x="1577591" y="3687745"/>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16" name="TextBox 15"/>
          <p:cNvSpPr txBox="1"/>
          <p:nvPr>
            <p:custDataLst>
              <p:tags r:id="rId14"/>
            </p:custDataLst>
          </p:nvPr>
        </p:nvSpPr>
        <p:spPr>
          <a:xfrm>
            <a:off x="1296237" y="3522129"/>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Installing Karma-CLI globally</a:t>
            </a:r>
            <a:endParaRPr kumimoji="0" lang="en-GB" sz="1800" b="0" i="0" u="none"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172461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15</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smtClean="0">
                <a:solidFill>
                  <a:srgbClr val="E3832E"/>
                </a:solidFill>
              </a:rPr>
              <a:t>Code Coverage</a:t>
            </a:r>
            <a:endParaRPr lang="en-GB" sz="2800">
              <a:solidFill>
                <a:srgbClr val="E3832E"/>
              </a:solidFill>
            </a:endParaRPr>
          </a:p>
        </p:txBody>
      </p:sp>
      <p:pic>
        <p:nvPicPr>
          <p:cNvPr id="9" name="Picture 8"/>
          <p:cNvPicPr>
            <a:picLocks noChangeAspect="1"/>
          </p:cNvPicPr>
          <p:nvPr>
            <p:custDataLst>
              <p:tags r:id="rId8"/>
            </p:custDataLst>
          </p:nvPr>
        </p:nvPicPr>
        <p:blipFill>
          <a:blip r:embed="rId10"/>
          <a:stretch>
            <a:fillRect/>
          </a:stretch>
        </p:blipFill>
        <p:spPr>
          <a:xfrm>
            <a:off x="1229765" y="791312"/>
            <a:ext cx="8142836" cy="4837328"/>
          </a:xfrm>
          <a:prstGeom prst="rect">
            <a:avLst/>
          </a:prstGeom>
        </p:spPr>
      </p:pic>
    </p:spTree>
    <p:custDataLst>
      <p:tags r:id="rId1"/>
    </p:custDataLst>
    <p:extLst>
      <p:ext uri="{BB962C8B-B14F-4D97-AF65-F5344CB8AC3E}">
        <p14:creationId xmlns:p14="http://schemas.microsoft.com/office/powerpoint/2010/main" val="886633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16</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43901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smtClean="0">
                <a:solidFill>
                  <a:srgbClr val="E3832E"/>
                </a:solidFill>
              </a:rPr>
              <a:t>Code Coverage</a:t>
            </a:r>
            <a:endParaRPr lang="en-GB" sz="2800">
              <a:solidFill>
                <a:srgbClr val="E3832E"/>
              </a:solidFill>
            </a:endParaRPr>
          </a:p>
        </p:txBody>
      </p:sp>
      <p:pic>
        <p:nvPicPr>
          <p:cNvPr id="3" name="Picture 2"/>
          <p:cNvPicPr>
            <a:picLocks noChangeAspect="1"/>
          </p:cNvPicPr>
          <p:nvPr>
            <p:custDataLst>
              <p:tags r:id="rId8"/>
            </p:custDataLst>
          </p:nvPr>
        </p:nvPicPr>
        <p:blipFill>
          <a:blip r:embed="rId10"/>
          <a:stretch>
            <a:fillRect/>
          </a:stretch>
        </p:blipFill>
        <p:spPr>
          <a:xfrm>
            <a:off x="93519" y="1184592"/>
            <a:ext cx="10617662" cy="4187508"/>
          </a:xfrm>
          <a:prstGeom prst="rect">
            <a:avLst/>
          </a:prstGeom>
        </p:spPr>
      </p:pic>
    </p:spTree>
    <p:custDataLst>
      <p:tags r:id="rId1"/>
    </p:custDataLst>
    <p:extLst>
      <p:ext uri="{BB962C8B-B14F-4D97-AF65-F5344CB8AC3E}">
        <p14:creationId xmlns:p14="http://schemas.microsoft.com/office/powerpoint/2010/main" val="4032903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17</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a:solidFill>
                  <a:srgbClr val="E3832E"/>
                </a:solidFill>
              </a:rPr>
              <a:t>Display Formatted Test Results</a:t>
            </a:r>
          </a:p>
        </p:txBody>
      </p:sp>
      <p:sp>
        <p:nvSpPr>
          <p:cNvPr id="9" name="Rounded Rectangle 8"/>
          <p:cNvSpPr/>
          <p:nvPr>
            <p:custDataLst>
              <p:tags r:id="rId8"/>
            </p:custDataLst>
          </p:nvPr>
        </p:nvSpPr>
        <p:spPr>
          <a:xfrm>
            <a:off x="400420" y="789367"/>
            <a:ext cx="8472724" cy="492243"/>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TextBox 12"/>
          <p:cNvSpPr txBox="1"/>
          <p:nvPr>
            <p:custDataLst>
              <p:tags r:id="rId9"/>
            </p:custDataLst>
          </p:nvPr>
        </p:nvSpPr>
        <p:spPr>
          <a:xfrm>
            <a:off x="1543665" y="1484671"/>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14" name="TextBox 13"/>
          <p:cNvSpPr txBox="1"/>
          <p:nvPr>
            <p:custDataLst>
              <p:tags r:id="rId10"/>
            </p:custDataLst>
          </p:nvPr>
        </p:nvSpPr>
        <p:spPr>
          <a:xfrm>
            <a:off x="657860" y="873296"/>
            <a:ext cx="8167370" cy="570271"/>
          </a:xfrm>
          <a:prstGeom prst="rect">
            <a:avLst/>
          </a:prstGeom>
          <a:noFill/>
        </p:spPr>
        <p:txBody>
          <a:bodyPr wrap="none" lIns="0" tIns="0" rIns="0" bIns="0" rtlCol="0">
            <a:noAutofit/>
          </a:bodyPr>
          <a:lstStyle/>
          <a:p>
            <a:pPr>
              <a:lnSpc>
                <a:spcPct val="107000"/>
              </a:lnSpc>
              <a:spcBef>
                <a:spcPts val="500"/>
              </a:spcBef>
            </a:pPr>
            <a:r>
              <a:rPr lang="en-GB" kern="0" noProof="0" smtClean="0">
                <a:solidFill>
                  <a:srgbClr val="000000"/>
                </a:solidFill>
              </a:rPr>
              <a:t>Karma test runner displays the results in the console</a:t>
            </a:r>
            <a:endParaRPr kumimoji="0" lang="en-GB" sz="1800" b="0" i="0" u="none" strike="noStrike" kern="0" cap="none" spc="0" normalizeH="0" baseline="0" noProof="0" dirty="0" err="1" smtClean="0">
              <a:ln>
                <a:noFill/>
              </a:ln>
              <a:solidFill>
                <a:srgbClr val="000000"/>
              </a:solidFill>
              <a:effectLst/>
              <a:uLnTx/>
              <a:uFillTx/>
            </a:endParaRPr>
          </a:p>
        </p:txBody>
      </p:sp>
      <p:pic>
        <p:nvPicPr>
          <p:cNvPr id="19" name="Picture 18"/>
          <p:cNvPicPr>
            <a:picLocks noChangeAspect="1"/>
          </p:cNvPicPr>
          <p:nvPr>
            <p:custDataLst>
              <p:tags r:id="rId11"/>
            </p:custDataLst>
          </p:nvPr>
        </p:nvPicPr>
        <p:blipFill>
          <a:blip r:embed="rId13"/>
          <a:stretch>
            <a:fillRect/>
          </a:stretch>
        </p:blipFill>
        <p:spPr>
          <a:xfrm>
            <a:off x="400420" y="1332048"/>
            <a:ext cx="9763125" cy="4541882"/>
          </a:xfrm>
          <a:prstGeom prst="rect">
            <a:avLst/>
          </a:prstGeom>
        </p:spPr>
      </p:pic>
    </p:spTree>
    <p:custDataLst>
      <p:tags r:id="rId1"/>
    </p:custDataLst>
    <p:extLst>
      <p:ext uri="{BB962C8B-B14F-4D97-AF65-F5344CB8AC3E}">
        <p14:creationId xmlns:p14="http://schemas.microsoft.com/office/powerpoint/2010/main" val="2083975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18</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a:solidFill>
                  <a:srgbClr val="E3832E"/>
                </a:solidFill>
              </a:rPr>
              <a:t>Display Formatted Test Results</a:t>
            </a:r>
          </a:p>
        </p:txBody>
      </p:sp>
      <p:sp>
        <p:nvSpPr>
          <p:cNvPr id="9" name="Rounded Rectangle 8"/>
          <p:cNvSpPr/>
          <p:nvPr>
            <p:custDataLst>
              <p:tags r:id="rId8"/>
            </p:custDataLst>
          </p:nvPr>
        </p:nvSpPr>
        <p:spPr>
          <a:xfrm>
            <a:off x="865239" y="1140542"/>
            <a:ext cx="8596363" cy="682306"/>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 name="Rounded Rectangle 9"/>
          <p:cNvSpPr/>
          <p:nvPr>
            <p:custDataLst>
              <p:tags r:id="rId9"/>
            </p:custDataLst>
          </p:nvPr>
        </p:nvSpPr>
        <p:spPr>
          <a:xfrm>
            <a:off x="848257" y="2338654"/>
            <a:ext cx="8642555" cy="658761"/>
          </a:xfrm>
          <a:prstGeom prst="roundRect">
            <a:avLst/>
          </a:prstGeom>
          <a:solidFill>
            <a:srgbClr val="E3832E"/>
          </a:solidFill>
          <a:ln w="9525" cap="flat" cmpd="sng" algn="ctr">
            <a:solidFill>
              <a:srgbClr val="FFC000"/>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latin typeface="Bosch Office Sans"/>
                <a:ea typeface="+mn-ea"/>
                <a:cs typeface="+mn-cs"/>
              </a:rPr>
              <a:t>In order to include the html file reporter into</a:t>
            </a:r>
            <a:r>
              <a:rPr lang="en-GB" kern="0" smtClean="0">
                <a:solidFill>
                  <a:srgbClr val="000000"/>
                </a:solidFill>
                <a:latin typeface="Bosch Office Sans"/>
              </a:rPr>
              <a:t> your project :</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2" name="Rounded Rectangle 11"/>
          <p:cNvSpPr/>
          <p:nvPr>
            <p:custDataLst>
              <p:tags r:id="rId10"/>
            </p:custDataLst>
          </p:nvPr>
        </p:nvSpPr>
        <p:spPr>
          <a:xfrm>
            <a:off x="848257" y="3353404"/>
            <a:ext cx="8642555" cy="658761"/>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TextBox 12"/>
          <p:cNvSpPr txBox="1"/>
          <p:nvPr>
            <p:custDataLst>
              <p:tags r:id="rId11"/>
            </p:custDataLst>
          </p:nvPr>
        </p:nvSpPr>
        <p:spPr>
          <a:xfrm>
            <a:off x="1543665" y="1484671"/>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14" name="TextBox 13"/>
          <p:cNvSpPr txBox="1"/>
          <p:nvPr>
            <p:custDataLst>
              <p:tags r:id="rId12"/>
            </p:custDataLst>
          </p:nvPr>
        </p:nvSpPr>
        <p:spPr>
          <a:xfrm>
            <a:off x="997913" y="1305253"/>
            <a:ext cx="8167370" cy="570271"/>
          </a:xfrm>
          <a:prstGeom prst="rect">
            <a:avLst/>
          </a:prstGeom>
          <a:noFill/>
        </p:spPr>
        <p:txBody>
          <a:bodyPr wrap="none" lIns="0" tIns="0" rIns="0" bIns="0" rtlCol="0">
            <a:noAutofit/>
          </a:bodyPr>
          <a:lstStyle/>
          <a:p>
            <a:pPr>
              <a:lnSpc>
                <a:spcPct val="107000"/>
              </a:lnSpc>
              <a:spcBef>
                <a:spcPts val="500"/>
              </a:spcBef>
            </a:pPr>
            <a:r>
              <a:rPr lang="en-GB" kern="0" noProof="0" smtClean="0">
                <a:solidFill>
                  <a:srgbClr val="000000"/>
                </a:solidFill>
              </a:rPr>
              <a:t>We</a:t>
            </a:r>
            <a:r>
              <a:rPr lang="en-US" smtClean="0"/>
              <a:t> will export test results as a styled HTML file using the Karma html file reporter js.</a:t>
            </a:r>
            <a:endParaRPr kumimoji="0" lang="en-GB" sz="1800" b="0" i="0" u="none" strike="noStrike" kern="0" cap="none" spc="0" normalizeH="0" baseline="0" noProof="0" dirty="0" err="1" smtClean="0">
              <a:ln>
                <a:noFill/>
              </a:ln>
              <a:solidFill>
                <a:srgbClr val="000000"/>
              </a:solidFill>
              <a:effectLst/>
              <a:uLnTx/>
              <a:uFillTx/>
            </a:endParaRPr>
          </a:p>
        </p:txBody>
      </p:sp>
      <p:sp>
        <p:nvSpPr>
          <p:cNvPr id="16" name="TextBox 15"/>
          <p:cNvSpPr txBox="1"/>
          <p:nvPr>
            <p:custDataLst>
              <p:tags r:id="rId13"/>
            </p:custDataLst>
          </p:nvPr>
        </p:nvSpPr>
        <p:spPr>
          <a:xfrm>
            <a:off x="1056640" y="3533377"/>
            <a:ext cx="6309360" cy="537445"/>
          </a:xfrm>
          <a:prstGeom prst="rect">
            <a:avLst/>
          </a:prstGeom>
          <a:noFill/>
        </p:spPr>
        <p:txBody>
          <a:bodyPr wrap="none" lIns="0" tIns="0" rIns="0" bIns="0" rtlCol="0">
            <a:noAutofit/>
          </a:bodyPr>
          <a:lstStyle/>
          <a:p>
            <a:pPr>
              <a:lnSpc>
                <a:spcPct val="107000"/>
              </a:lnSpc>
              <a:spcBef>
                <a:spcPts val="500"/>
              </a:spcBef>
            </a:pPr>
            <a:r>
              <a:rPr lang="en-GB" kern="0">
                <a:solidFill>
                  <a:srgbClr val="000000"/>
                </a:solidFill>
              </a:rPr>
              <a:t>npm install karma-htmlfile-reporter --save-dev</a:t>
            </a:r>
            <a:endParaRPr kumimoji="0" lang="en-GB" sz="1800" b="0" i="0" u="none" strike="noStrike" kern="0" cap="none" spc="0" normalizeH="0" baseline="0" noProof="0" dirty="0" err="1" smtClean="0">
              <a:ln>
                <a:noFill/>
              </a:ln>
              <a:solidFill>
                <a:srgbClr val="000000"/>
              </a:solidFill>
              <a:effectLst/>
              <a:uLnTx/>
              <a:uFillTx/>
            </a:endParaRPr>
          </a:p>
        </p:txBody>
      </p:sp>
      <p:sp>
        <p:nvSpPr>
          <p:cNvPr id="18" name="Rounded Rectangle 17"/>
          <p:cNvSpPr/>
          <p:nvPr>
            <p:custDataLst>
              <p:tags r:id="rId14"/>
            </p:custDataLst>
          </p:nvPr>
        </p:nvSpPr>
        <p:spPr>
          <a:xfrm>
            <a:off x="819047" y="4469313"/>
            <a:ext cx="8642555" cy="658761"/>
          </a:xfrm>
          <a:prstGeom prst="roundRect">
            <a:avLst/>
          </a:prstGeom>
          <a:solidFill>
            <a:srgbClr val="E3832E"/>
          </a:solidFill>
          <a:ln w="9525" cap="flat" cmpd="sng" algn="ctr">
            <a:solidFill>
              <a:srgbClr val="FFC000"/>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latin typeface="Bosch Office Sans"/>
                <a:ea typeface="+mn-ea"/>
                <a:cs typeface="+mn-cs"/>
              </a:rPr>
              <a:t>Add htmlfile reporter</a:t>
            </a:r>
            <a:r>
              <a:rPr kumimoji="0" lang="en-GB" sz="1800" b="0" i="0" u="none" strike="noStrike" kern="0" cap="none" spc="0" normalizeH="0" noProof="0" smtClean="0">
                <a:ln>
                  <a:noFill/>
                </a:ln>
                <a:solidFill>
                  <a:srgbClr val="000000"/>
                </a:solidFill>
                <a:effectLst/>
                <a:uLnTx/>
                <a:uFillTx/>
                <a:latin typeface="Bosch Office Sans"/>
                <a:ea typeface="+mn-ea"/>
                <a:cs typeface="+mn-cs"/>
              </a:rPr>
              <a:t> parameters to karma config file.</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3322268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19</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smtClean="0">
                <a:solidFill>
                  <a:srgbClr val="E3832E"/>
                </a:solidFill>
              </a:rPr>
              <a:t>Test Case HTML Reporter</a:t>
            </a:r>
            <a:endParaRPr lang="en-GB" sz="2800">
              <a:solidFill>
                <a:srgbClr val="E3832E"/>
              </a:solidFill>
            </a:endParaRPr>
          </a:p>
        </p:txBody>
      </p:sp>
      <p:sp>
        <p:nvSpPr>
          <p:cNvPr id="13" name="TextBox 12"/>
          <p:cNvSpPr txBox="1"/>
          <p:nvPr>
            <p:custDataLst>
              <p:tags r:id="rId8"/>
            </p:custDataLst>
          </p:nvPr>
        </p:nvSpPr>
        <p:spPr>
          <a:xfrm>
            <a:off x="1543665" y="1484671"/>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pic>
        <p:nvPicPr>
          <p:cNvPr id="3" name="Picture 2"/>
          <p:cNvPicPr>
            <a:picLocks noChangeAspect="1"/>
          </p:cNvPicPr>
          <p:nvPr>
            <p:custDataLst>
              <p:tags r:id="rId9"/>
            </p:custDataLst>
          </p:nvPr>
        </p:nvPicPr>
        <p:blipFill>
          <a:blip r:embed="rId11"/>
          <a:stretch>
            <a:fillRect/>
          </a:stretch>
        </p:blipFill>
        <p:spPr>
          <a:xfrm>
            <a:off x="151447" y="647700"/>
            <a:ext cx="10667365" cy="4954734"/>
          </a:xfrm>
          <a:prstGeom prst="rect">
            <a:avLst/>
          </a:prstGeom>
        </p:spPr>
      </p:pic>
    </p:spTree>
    <p:custDataLst>
      <p:tags r:id="rId1"/>
    </p:custDataLst>
    <p:extLst>
      <p:ext uri="{BB962C8B-B14F-4D97-AF65-F5344CB8AC3E}">
        <p14:creationId xmlns:p14="http://schemas.microsoft.com/office/powerpoint/2010/main" val="3268901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a:t>
            </a:r>
          </a:p>
        </p:txBody>
      </p:sp>
      <p:sp>
        <p:nvSpPr>
          <p:cNvPr id="4" name="TextBox 3" hidden="1"/>
          <p:cNvSpPr txBox="1"/>
          <p:nvPr>
            <p:custDataLst>
              <p:tags r:id="rId5"/>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5" name="TextBox 4"/>
          <p:cNvSpPr txBox="1"/>
          <p:nvPr>
            <p:custDataLst>
              <p:tags r:id="rId6"/>
            </p:custDataLst>
          </p:nvPr>
        </p:nvSpPr>
        <p:spPr>
          <a:xfrm>
            <a:off x="2512088" y="200967"/>
            <a:ext cx="4853354" cy="914400"/>
          </a:xfrm>
          <a:prstGeom prst="rect">
            <a:avLst/>
          </a:prstGeom>
          <a:noFill/>
        </p:spPr>
        <p:txBody>
          <a:bodyPr wrap="none" lIns="0" tIns="0" rIns="0" bIns="0" rtlCol="0">
            <a:noAutofit/>
          </a:bodyPr>
          <a:lstStyle/>
          <a:p>
            <a:pPr marR="0" algn="ctr" defTabSz="914400" eaLnBrk="1" fontAlgn="auto" latinLnBrk="0" hangingPunct="1">
              <a:lnSpc>
                <a:spcPct val="107000"/>
              </a:lnSpc>
              <a:spcBef>
                <a:spcPts val="500"/>
              </a:spcBef>
              <a:spcAft>
                <a:spcPts val="0"/>
              </a:spcAft>
              <a:buClrTx/>
              <a:buSzTx/>
              <a:buFontTx/>
              <a:buNone/>
              <a:tabLst/>
            </a:pPr>
            <a:r>
              <a:rPr kumimoji="0" lang="en-GB" sz="2800" b="0" i="0" u="none" strike="noStrike" kern="0" cap="none" spc="0" normalizeH="0" baseline="0" noProof="0" smtClean="0">
                <a:ln>
                  <a:noFill/>
                </a:ln>
                <a:solidFill>
                  <a:srgbClr val="E3832E"/>
                </a:solidFill>
                <a:effectLst/>
                <a:uLnTx/>
                <a:uFillTx/>
              </a:rPr>
              <a:t>The Concept</a:t>
            </a:r>
            <a:r>
              <a:rPr kumimoji="0" lang="en-GB" sz="2800" b="0" i="0" u="none" strike="noStrike" kern="0" cap="none" spc="0" normalizeH="0" noProof="0" smtClean="0">
                <a:ln>
                  <a:noFill/>
                </a:ln>
                <a:solidFill>
                  <a:srgbClr val="E3832E"/>
                </a:solidFill>
                <a:effectLst/>
                <a:uLnTx/>
                <a:uFillTx/>
              </a:rPr>
              <a:t> of Unit Testing</a:t>
            </a:r>
            <a:endParaRPr kumimoji="0" lang="en-GB" sz="2800" b="0" i="0" u="none" strike="noStrike" kern="0" cap="none" spc="0" normalizeH="0" baseline="0" noProof="0" dirty="0" err="1" smtClean="0">
              <a:ln>
                <a:noFill/>
              </a:ln>
              <a:solidFill>
                <a:srgbClr val="E3832E"/>
              </a:solidFill>
              <a:effectLst/>
              <a:uLnTx/>
              <a:uFillTx/>
            </a:endParaRPr>
          </a:p>
        </p:txBody>
      </p:sp>
      <p:sp>
        <p:nvSpPr>
          <p:cNvPr id="9" name="Rounded Rectangle 8"/>
          <p:cNvSpPr/>
          <p:nvPr>
            <p:custDataLst>
              <p:tags r:id="rId7"/>
            </p:custDataLst>
          </p:nvPr>
        </p:nvSpPr>
        <p:spPr>
          <a:xfrm>
            <a:off x="1155560" y="1024932"/>
            <a:ext cx="8018585" cy="934497"/>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 name="TextBox 9"/>
          <p:cNvSpPr txBox="1"/>
          <p:nvPr>
            <p:custDataLst>
              <p:tags r:id="rId8"/>
            </p:custDataLst>
          </p:nvPr>
        </p:nvSpPr>
        <p:spPr>
          <a:xfrm>
            <a:off x="1306284" y="1145512"/>
            <a:ext cx="10530673" cy="391885"/>
          </a:xfrm>
          <a:prstGeom prst="rect">
            <a:avLst/>
          </a:prstGeom>
          <a:noFill/>
        </p:spPr>
        <p:txBody>
          <a:bodyPr wrap="none" lIns="0" tIns="0" rIns="0" bIns="0" rtlCol="0">
            <a:noAutofit/>
          </a:bodyPr>
          <a:lstStyle/>
          <a:p>
            <a:pPr defTabSz="822716">
              <a:lnSpc>
                <a:spcPct val="107000"/>
              </a:lnSpc>
              <a:spcBef>
                <a:spcPts val="500"/>
              </a:spcBef>
              <a:buSzPct val="100000"/>
            </a:pPr>
            <a:r>
              <a:rPr lang="en-US">
                <a:solidFill>
                  <a:schemeClr val="accent3"/>
                </a:solidFill>
              </a:rPr>
              <a:t>A unit test is code written by a developer that tests </a:t>
            </a:r>
            <a:r>
              <a:rPr lang="en-US" smtClean="0">
                <a:solidFill>
                  <a:schemeClr val="accent3"/>
                </a:solidFill>
              </a:rPr>
              <a:t>as small a piece of </a:t>
            </a:r>
          </a:p>
          <a:p>
            <a:pPr defTabSz="822716">
              <a:lnSpc>
                <a:spcPct val="107000"/>
              </a:lnSpc>
              <a:spcBef>
                <a:spcPts val="500"/>
              </a:spcBef>
              <a:buSzPct val="100000"/>
            </a:pPr>
            <a:r>
              <a:rPr lang="en-US" smtClean="0">
                <a:solidFill>
                  <a:schemeClr val="accent3"/>
                </a:solidFill>
              </a:rPr>
              <a:t>functionality (the unit) as possible</a:t>
            </a:r>
            <a:endParaRPr lang="en-GB" dirty="0" err="1">
              <a:solidFill>
                <a:schemeClr val="accent3"/>
              </a:solidFill>
            </a:endParaRPr>
          </a:p>
        </p:txBody>
      </p:sp>
      <p:sp>
        <p:nvSpPr>
          <p:cNvPr id="13" name="Rounded Rectangle 12"/>
          <p:cNvSpPr/>
          <p:nvPr>
            <p:custDataLst>
              <p:tags r:id="rId9"/>
            </p:custDataLst>
          </p:nvPr>
        </p:nvSpPr>
        <p:spPr>
          <a:xfrm>
            <a:off x="1155559" y="2246043"/>
            <a:ext cx="8018585" cy="934497"/>
          </a:xfrm>
          <a:prstGeom prst="roundRect">
            <a:avLst/>
          </a:prstGeom>
          <a:solidFill>
            <a:srgbClr val="E3832E"/>
          </a:solidFill>
          <a:ln w="9525" cap="flat" cmpd="sng" algn="ctr">
            <a:solidFill>
              <a:srgbClr val="E3832E"/>
            </a:solidFill>
            <a:prstDash val="solid"/>
          </a:ln>
          <a:effectLst/>
        </p:spPr>
        <p:txBody>
          <a:bodyPr rtlCol="0" anchor="ctr"/>
          <a:lstStyle/>
          <a:p>
            <a:pPr defTabSz="822716">
              <a:lnSpc>
                <a:spcPct val="107000"/>
              </a:lnSpc>
              <a:spcBef>
                <a:spcPts val="500"/>
              </a:spcBef>
              <a:buSzPct val="100000"/>
            </a:pPr>
            <a:r>
              <a:rPr lang="en-US" smtClean="0">
                <a:solidFill>
                  <a:schemeClr val="accent3"/>
                </a:solidFill>
              </a:rPr>
              <a:t>Unit tests ensures the </a:t>
            </a:r>
            <a:r>
              <a:rPr lang="en-US" dirty="0">
                <a:solidFill>
                  <a:schemeClr val="accent3"/>
                </a:solidFill>
              </a:rPr>
              <a:t>code meets expectations and specifications</a:t>
            </a:r>
            <a:endParaRPr lang="en-GB" dirty="0">
              <a:solidFill>
                <a:schemeClr val="accent3"/>
              </a:solidFill>
            </a:endParaRPr>
          </a:p>
        </p:txBody>
      </p:sp>
      <p:sp>
        <p:nvSpPr>
          <p:cNvPr id="14" name="Rounded Rectangle 13"/>
          <p:cNvSpPr/>
          <p:nvPr>
            <p:custDataLst>
              <p:tags r:id="rId10"/>
            </p:custDataLst>
          </p:nvPr>
        </p:nvSpPr>
        <p:spPr>
          <a:xfrm>
            <a:off x="1155558" y="3488272"/>
            <a:ext cx="8018585" cy="934497"/>
          </a:xfrm>
          <a:prstGeom prst="roundRect">
            <a:avLst/>
          </a:prstGeom>
          <a:noFill/>
          <a:ln w="9525" cap="flat" cmpd="sng" algn="ctr">
            <a:solidFill>
              <a:srgbClr val="E3832E"/>
            </a:solidFill>
            <a:prstDash val="solid"/>
          </a:ln>
          <a:effectLst/>
        </p:spPr>
        <p:txBody>
          <a:bodyPr rtlCol="0" anchor="ctr"/>
          <a:lstStyle/>
          <a:p>
            <a:pPr defTabSz="822716">
              <a:lnSpc>
                <a:spcPct val="107000"/>
              </a:lnSpc>
              <a:spcBef>
                <a:spcPts val="500"/>
              </a:spcBef>
              <a:buSzPct val="100000"/>
            </a:pPr>
            <a:r>
              <a:rPr lang="en-US" dirty="0">
                <a:solidFill>
                  <a:schemeClr val="accent3"/>
                </a:solidFill>
              </a:rPr>
              <a:t>The code continues to meet expectations over time</a:t>
            </a:r>
            <a:endParaRPr lang="en-GB" dirty="0">
              <a:solidFill>
                <a:schemeClr val="accent3"/>
              </a:solidFill>
            </a:endParaRPr>
          </a:p>
        </p:txBody>
      </p:sp>
    </p:spTree>
    <p:custDataLst>
      <p:tags r:id="rId1"/>
    </p:custDataLst>
    <p:extLst>
      <p:ext uri="{BB962C8B-B14F-4D97-AF65-F5344CB8AC3E}">
        <p14:creationId xmlns:p14="http://schemas.microsoft.com/office/powerpoint/2010/main" val="4027430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20</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smtClean="0">
                <a:solidFill>
                  <a:srgbClr val="E3832E"/>
                </a:solidFill>
              </a:rPr>
              <a:t>Test Case HTML Reporter</a:t>
            </a:r>
            <a:endParaRPr lang="en-GB" sz="2800">
              <a:solidFill>
                <a:srgbClr val="E3832E"/>
              </a:solidFill>
            </a:endParaRPr>
          </a:p>
        </p:txBody>
      </p:sp>
      <p:sp>
        <p:nvSpPr>
          <p:cNvPr id="13" name="TextBox 12"/>
          <p:cNvSpPr txBox="1"/>
          <p:nvPr>
            <p:custDataLst>
              <p:tags r:id="rId8"/>
            </p:custDataLst>
          </p:nvPr>
        </p:nvSpPr>
        <p:spPr>
          <a:xfrm>
            <a:off x="1543665" y="1484671"/>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pic>
        <p:nvPicPr>
          <p:cNvPr id="9" name="Picture 8"/>
          <p:cNvPicPr>
            <a:picLocks noChangeAspect="1"/>
          </p:cNvPicPr>
          <p:nvPr>
            <p:custDataLst>
              <p:tags r:id="rId9"/>
            </p:custDataLst>
          </p:nvPr>
        </p:nvPicPr>
        <p:blipFill>
          <a:blip r:embed="rId11"/>
          <a:stretch>
            <a:fillRect/>
          </a:stretch>
        </p:blipFill>
        <p:spPr>
          <a:xfrm>
            <a:off x="0" y="707922"/>
            <a:ext cx="10711180" cy="4914367"/>
          </a:xfrm>
          <a:prstGeom prst="rect">
            <a:avLst/>
          </a:prstGeom>
        </p:spPr>
      </p:pic>
    </p:spTree>
    <p:custDataLst>
      <p:tags r:id="rId1"/>
    </p:custDataLst>
    <p:extLst>
      <p:ext uri="{BB962C8B-B14F-4D97-AF65-F5344CB8AC3E}">
        <p14:creationId xmlns:p14="http://schemas.microsoft.com/office/powerpoint/2010/main" val="2963912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21</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13" name="TextBox 12"/>
          <p:cNvSpPr txBox="1"/>
          <p:nvPr>
            <p:custDataLst>
              <p:tags r:id="rId7"/>
            </p:custDataLst>
          </p:nvPr>
        </p:nvSpPr>
        <p:spPr>
          <a:xfrm>
            <a:off x="1543665" y="1484671"/>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pic>
        <p:nvPicPr>
          <p:cNvPr id="10" name="Picture 9"/>
          <p:cNvPicPr>
            <a:picLocks noChangeAspect="1"/>
          </p:cNvPicPr>
          <p:nvPr>
            <p:custDataLst>
              <p:tags r:id="rId8"/>
            </p:custDataLst>
          </p:nvPr>
        </p:nvPicPr>
        <p:blipFill>
          <a:blip r:embed="rId10"/>
          <a:stretch>
            <a:fillRect/>
          </a:stretch>
        </p:blipFill>
        <p:spPr>
          <a:xfrm>
            <a:off x="3698874" y="1808956"/>
            <a:ext cx="3571875" cy="2552700"/>
          </a:xfrm>
          <a:prstGeom prst="rect">
            <a:avLst/>
          </a:prstGeom>
        </p:spPr>
      </p:pic>
    </p:spTree>
    <p:custDataLst>
      <p:tags r:id="rId1"/>
    </p:custDataLst>
    <p:extLst>
      <p:ext uri="{BB962C8B-B14F-4D97-AF65-F5344CB8AC3E}">
        <p14:creationId xmlns:p14="http://schemas.microsoft.com/office/powerpoint/2010/main" val="1903525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3</a:t>
            </a:r>
          </a:p>
        </p:txBody>
      </p:sp>
      <p:sp>
        <p:nvSpPr>
          <p:cNvPr id="4" name="TextBox 3" hidden="1"/>
          <p:cNvSpPr txBox="1"/>
          <p:nvPr>
            <p:custDataLst>
              <p:tags r:id="rId5"/>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11" name="TextBox 10"/>
          <p:cNvSpPr txBox="1"/>
          <p:nvPr>
            <p:custDataLst>
              <p:tags r:id="rId6"/>
            </p:custDataLst>
          </p:nvPr>
        </p:nvSpPr>
        <p:spPr>
          <a:xfrm>
            <a:off x="2512088" y="200967"/>
            <a:ext cx="4853354" cy="914400"/>
          </a:xfrm>
          <a:prstGeom prst="rect">
            <a:avLst/>
          </a:prstGeom>
          <a:noFill/>
        </p:spPr>
        <p:txBody>
          <a:bodyPr wrap="none" lIns="0" tIns="0" rIns="0" bIns="0" rtlCol="0">
            <a:noAutofit/>
          </a:bodyPr>
          <a:lstStyle/>
          <a:p>
            <a:pPr marR="0" algn="ctr" defTabSz="914400" eaLnBrk="1" fontAlgn="auto" latinLnBrk="0" hangingPunct="1">
              <a:lnSpc>
                <a:spcPct val="107000"/>
              </a:lnSpc>
              <a:spcBef>
                <a:spcPts val="500"/>
              </a:spcBef>
              <a:spcAft>
                <a:spcPts val="0"/>
              </a:spcAft>
              <a:buClrTx/>
              <a:buSzTx/>
              <a:buFontTx/>
              <a:buNone/>
              <a:tabLst/>
            </a:pPr>
            <a:r>
              <a:rPr lang="en-GB" sz="2800" kern="0" smtClean="0">
                <a:solidFill>
                  <a:srgbClr val="E3832E"/>
                </a:solidFill>
              </a:rPr>
              <a:t>Why </a:t>
            </a:r>
            <a:r>
              <a:rPr kumimoji="0" lang="en-GB" sz="2800" b="0" i="0" u="none" strike="noStrike" kern="0" cap="none" spc="0" normalizeH="0" noProof="0" smtClean="0">
                <a:ln>
                  <a:noFill/>
                </a:ln>
                <a:solidFill>
                  <a:srgbClr val="E3832E"/>
                </a:solidFill>
                <a:effectLst/>
                <a:uLnTx/>
                <a:uFillTx/>
              </a:rPr>
              <a:t>Unit Testing</a:t>
            </a:r>
            <a:endParaRPr kumimoji="0" lang="en-GB" sz="2800" b="0" i="0" u="none" strike="noStrike" kern="0" cap="none" spc="0" normalizeH="0" baseline="0" noProof="0" dirty="0" err="1" smtClean="0">
              <a:ln>
                <a:noFill/>
              </a:ln>
              <a:solidFill>
                <a:srgbClr val="E3832E"/>
              </a:solidFill>
              <a:effectLst/>
              <a:uLnTx/>
              <a:uFillTx/>
            </a:endParaRPr>
          </a:p>
        </p:txBody>
      </p:sp>
      <p:sp>
        <p:nvSpPr>
          <p:cNvPr id="2" name="Rounded Rectangle 1"/>
          <p:cNvSpPr/>
          <p:nvPr>
            <p:custDataLst>
              <p:tags r:id="rId7"/>
            </p:custDataLst>
          </p:nvPr>
        </p:nvSpPr>
        <p:spPr>
          <a:xfrm>
            <a:off x="1205802" y="1245996"/>
            <a:ext cx="6400800" cy="643094"/>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Rounded Rectangle 14"/>
          <p:cNvSpPr/>
          <p:nvPr>
            <p:custDataLst>
              <p:tags r:id="rId8"/>
            </p:custDataLst>
          </p:nvPr>
        </p:nvSpPr>
        <p:spPr>
          <a:xfrm>
            <a:off x="1205802" y="2210637"/>
            <a:ext cx="6400800" cy="643094"/>
          </a:xfrm>
          <a:prstGeom prst="roundRect">
            <a:avLst/>
          </a:prstGeom>
          <a:solidFill>
            <a:srgbClr val="E3832E"/>
          </a:solidFill>
          <a:ln w="9525" cap="flat" cmpd="sng" algn="ctr">
            <a:solidFill>
              <a:srgbClr val="E3832E"/>
            </a:solidFill>
            <a:prstDash val="solid"/>
          </a:ln>
          <a:effectLst/>
        </p:spPr>
        <p:txBody>
          <a:bodyPr rtlCol="0" anchor="ctr"/>
          <a:lstStyle/>
          <a:p>
            <a:endParaRPr lang="en-US" smtClean="0">
              <a:solidFill>
                <a:schemeClr val="accent3"/>
              </a:solidFill>
            </a:endParaRPr>
          </a:p>
          <a:p>
            <a:r>
              <a:rPr lang="en-US" smtClean="0">
                <a:solidFill>
                  <a:schemeClr val="accent3"/>
                </a:solidFill>
              </a:rPr>
              <a:t>Reduce </a:t>
            </a:r>
            <a:r>
              <a:rPr lang="en-US" dirty="0">
                <a:solidFill>
                  <a:schemeClr val="accent3"/>
                </a:solidFill>
              </a:rPr>
              <a:t>the Cost of Change</a:t>
            </a:r>
          </a:p>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6" name="Rounded Rectangle 15"/>
          <p:cNvSpPr/>
          <p:nvPr>
            <p:custDataLst>
              <p:tags r:id="rId9"/>
            </p:custDataLst>
          </p:nvPr>
        </p:nvSpPr>
        <p:spPr>
          <a:xfrm>
            <a:off x="1205802" y="3123391"/>
            <a:ext cx="6400800" cy="643094"/>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7" name="Rounded Rectangle 16"/>
          <p:cNvSpPr/>
          <p:nvPr>
            <p:custDataLst>
              <p:tags r:id="rId10"/>
            </p:custDataLst>
          </p:nvPr>
        </p:nvSpPr>
        <p:spPr>
          <a:xfrm>
            <a:off x="1205802" y="4044517"/>
            <a:ext cx="6400800" cy="643094"/>
          </a:xfrm>
          <a:prstGeom prst="roundRect">
            <a:avLst/>
          </a:prstGeom>
          <a:solidFill>
            <a:srgbClr val="E3832E"/>
          </a:solidFill>
          <a:ln w="9525" cap="flat" cmpd="sng" algn="ctr">
            <a:solidFill>
              <a:srgbClr val="E3832E"/>
            </a:solidFill>
            <a:prstDash val="solid"/>
          </a:ln>
          <a:effectLst/>
        </p:spPr>
        <p:txBody>
          <a:bodyPr rtlCol="0" anchor="ctr"/>
          <a:lstStyle/>
          <a:p>
            <a:endParaRPr lang="en-US" smtClean="0">
              <a:solidFill>
                <a:schemeClr val="accent3"/>
              </a:solidFill>
            </a:endParaRPr>
          </a:p>
          <a:p>
            <a:pPr>
              <a:lnSpc>
                <a:spcPct val="107000"/>
              </a:lnSpc>
              <a:spcBef>
                <a:spcPts val="500"/>
              </a:spcBef>
            </a:pPr>
            <a:r>
              <a:rPr lang="en-US" dirty="0" smtClean="0">
                <a:solidFill>
                  <a:schemeClr val="accent3"/>
                </a:solidFill>
              </a:rPr>
              <a:t>Makes </a:t>
            </a:r>
            <a:r>
              <a:rPr lang="en-US" dirty="0">
                <a:solidFill>
                  <a:schemeClr val="accent3"/>
                </a:solidFill>
              </a:rPr>
              <a:t>Development Faster</a:t>
            </a:r>
          </a:p>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3" name="TextBox 2"/>
          <p:cNvSpPr txBox="1"/>
          <p:nvPr>
            <p:custDataLst>
              <p:tags r:id="rId11"/>
            </p:custDataLst>
          </p:nvPr>
        </p:nvSpPr>
        <p:spPr>
          <a:xfrm>
            <a:off x="1316334" y="1431890"/>
            <a:ext cx="914400" cy="914400"/>
          </a:xfrm>
          <a:prstGeom prst="rect">
            <a:avLst/>
          </a:prstGeom>
          <a:noFill/>
        </p:spPr>
        <p:txBody>
          <a:bodyPr wrap="none" lIns="0" tIns="0" rIns="0" bIns="0" rtlCol="0">
            <a:noAutofit/>
          </a:bodyPr>
          <a:lstStyle/>
          <a:p>
            <a:pPr defTabSz="822716">
              <a:lnSpc>
                <a:spcPct val="107000"/>
              </a:lnSpc>
              <a:spcBef>
                <a:spcPts val="500"/>
              </a:spcBef>
              <a:buSzPct val="100000"/>
            </a:pPr>
            <a:r>
              <a:rPr lang="en-US" dirty="0">
                <a:solidFill>
                  <a:schemeClr val="accent3"/>
                </a:solidFill>
              </a:rPr>
              <a:t>Reduce Bugs in new features and existing features</a:t>
            </a:r>
          </a:p>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12" name="TextBox 11"/>
          <p:cNvSpPr txBox="1"/>
          <p:nvPr>
            <p:custDataLst>
              <p:tags r:id="rId12"/>
            </p:custDataLst>
          </p:nvPr>
        </p:nvSpPr>
        <p:spPr>
          <a:xfrm>
            <a:off x="1457010" y="3302559"/>
            <a:ext cx="914400" cy="914400"/>
          </a:xfrm>
          <a:prstGeom prst="rect">
            <a:avLst/>
          </a:prstGeom>
          <a:noFill/>
        </p:spPr>
        <p:txBody>
          <a:bodyPr wrap="none" lIns="0" tIns="0" rIns="0" bIns="0" rtlCol="0">
            <a:noAutofit/>
          </a:bodyPr>
          <a:lstStyle/>
          <a:p>
            <a:pPr>
              <a:lnSpc>
                <a:spcPct val="107000"/>
              </a:lnSpc>
              <a:spcBef>
                <a:spcPts val="500"/>
              </a:spcBef>
            </a:pPr>
            <a:r>
              <a:rPr lang="en-US" smtClean="0">
                <a:solidFill>
                  <a:schemeClr val="accent3"/>
                </a:solidFill>
              </a:rPr>
              <a:t>Confidence when refactoring and upgrading</a:t>
            </a:r>
            <a:endParaRPr lang="en-US" dirty="0">
              <a:solidFill>
                <a:schemeClr val="accent3"/>
              </a:solidFill>
            </a:endParaRPr>
          </a:p>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18" name="Rounded Rectangle 17"/>
          <p:cNvSpPr/>
          <p:nvPr>
            <p:custDataLst>
              <p:tags r:id="rId13"/>
            </p:custDataLst>
          </p:nvPr>
        </p:nvSpPr>
        <p:spPr>
          <a:xfrm>
            <a:off x="1205802" y="4885229"/>
            <a:ext cx="6400800" cy="643094"/>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9" name="TextBox 18"/>
          <p:cNvSpPr txBox="1"/>
          <p:nvPr>
            <p:custDataLst>
              <p:tags r:id="rId14"/>
            </p:custDataLst>
          </p:nvPr>
        </p:nvSpPr>
        <p:spPr>
          <a:xfrm>
            <a:off x="1411792" y="5071458"/>
            <a:ext cx="914400" cy="914400"/>
          </a:xfrm>
          <a:prstGeom prst="rect">
            <a:avLst/>
          </a:prstGeom>
          <a:noFill/>
        </p:spPr>
        <p:txBody>
          <a:bodyPr wrap="none" lIns="0" tIns="0" rIns="0" bIns="0" rtlCol="0">
            <a:noAutofit/>
          </a:bodyPr>
          <a:lstStyle/>
          <a:p>
            <a:pPr marR="0" fontAlgn="auto">
              <a:lnSpc>
                <a:spcPct val="107000"/>
              </a:lnSpc>
              <a:spcBef>
                <a:spcPts val="500"/>
              </a:spcBef>
              <a:spcAft>
                <a:spcPts val="0"/>
              </a:spcAft>
              <a:buClrTx/>
              <a:buSzTx/>
              <a:tabLst/>
            </a:pPr>
            <a:r>
              <a:rPr lang="en-GB" dirty="0">
                <a:solidFill>
                  <a:schemeClr val="accent3"/>
                </a:solidFill>
              </a:rPr>
              <a:t>Fix them early and with less cost</a:t>
            </a:r>
          </a:p>
        </p:txBody>
      </p:sp>
    </p:spTree>
    <p:custDataLst>
      <p:tags r:id="rId1"/>
    </p:custDataLst>
    <p:extLst>
      <p:ext uri="{BB962C8B-B14F-4D97-AF65-F5344CB8AC3E}">
        <p14:creationId xmlns:p14="http://schemas.microsoft.com/office/powerpoint/2010/main" val="3147212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4</a:t>
            </a:r>
          </a:p>
        </p:txBody>
      </p:sp>
      <p:sp>
        <p:nvSpPr>
          <p:cNvPr id="4" name="TextBox 3" hidden="1"/>
          <p:cNvSpPr txBox="1"/>
          <p:nvPr>
            <p:custDataLst>
              <p:tags r:id="rId5"/>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9" name="TextBox 8"/>
          <p:cNvSpPr txBox="1"/>
          <p:nvPr>
            <p:custDataLst>
              <p:tags r:id="rId6"/>
            </p:custDataLst>
          </p:nvPr>
        </p:nvSpPr>
        <p:spPr>
          <a:xfrm>
            <a:off x="2512088" y="200967"/>
            <a:ext cx="4853354" cy="914400"/>
          </a:xfrm>
          <a:prstGeom prst="rect">
            <a:avLst/>
          </a:prstGeom>
          <a:noFill/>
        </p:spPr>
        <p:txBody>
          <a:bodyPr wrap="none" lIns="0" tIns="0" rIns="0" bIns="0" rtlCol="0">
            <a:noAutofit/>
          </a:bodyPr>
          <a:lstStyle/>
          <a:p>
            <a:pPr marR="0" algn="ctr" defTabSz="914400" eaLnBrk="1" fontAlgn="auto" latinLnBrk="0" hangingPunct="1">
              <a:lnSpc>
                <a:spcPct val="107000"/>
              </a:lnSpc>
              <a:spcBef>
                <a:spcPts val="500"/>
              </a:spcBef>
              <a:spcAft>
                <a:spcPts val="0"/>
              </a:spcAft>
              <a:buClrTx/>
              <a:buSzTx/>
              <a:buFontTx/>
              <a:buNone/>
              <a:tabLst/>
            </a:pPr>
            <a:r>
              <a:rPr lang="en-GB" sz="2800" kern="0" smtClean="0">
                <a:solidFill>
                  <a:srgbClr val="E3832E"/>
                </a:solidFill>
              </a:rPr>
              <a:t>When To Write </a:t>
            </a:r>
            <a:r>
              <a:rPr kumimoji="0" lang="en-GB" sz="2800" b="0" i="0" u="none" strike="noStrike" kern="0" cap="none" spc="0" normalizeH="0" noProof="0" smtClean="0">
                <a:ln>
                  <a:noFill/>
                </a:ln>
                <a:solidFill>
                  <a:srgbClr val="E3832E"/>
                </a:solidFill>
                <a:effectLst/>
                <a:uLnTx/>
                <a:uFillTx/>
              </a:rPr>
              <a:t>Unit Tests</a:t>
            </a:r>
            <a:endParaRPr kumimoji="0" lang="en-GB" sz="2800" b="0" i="0" u="none" strike="noStrike" kern="0" cap="none" spc="0" normalizeH="0" baseline="0" noProof="0" dirty="0" err="1" smtClean="0">
              <a:ln>
                <a:noFill/>
              </a:ln>
              <a:solidFill>
                <a:srgbClr val="E3832E"/>
              </a:solidFill>
              <a:effectLst/>
              <a:uLnTx/>
              <a:uFillTx/>
            </a:endParaRPr>
          </a:p>
        </p:txBody>
      </p:sp>
      <p:pic>
        <p:nvPicPr>
          <p:cNvPr id="2" name="Picture 1"/>
          <p:cNvPicPr>
            <a:picLocks noChangeAspect="1"/>
          </p:cNvPicPr>
          <p:nvPr>
            <p:custDataLst>
              <p:tags r:id="rId7"/>
            </p:custDataLst>
          </p:nvPr>
        </p:nvPicPr>
        <p:blipFill>
          <a:blip r:embed="rId11"/>
          <a:stretch>
            <a:fillRect/>
          </a:stretch>
        </p:blipFill>
        <p:spPr>
          <a:xfrm>
            <a:off x="2583821" y="1289320"/>
            <a:ext cx="4314825" cy="3571875"/>
          </a:xfrm>
          <a:prstGeom prst="rect">
            <a:avLst/>
          </a:prstGeom>
        </p:spPr>
      </p:pic>
      <p:sp>
        <p:nvSpPr>
          <p:cNvPr id="3" name="Down Arrow 2"/>
          <p:cNvSpPr/>
          <p:nvPr>
            <p:custDataLst>
              <p:tags r:id="rId8"/>
            </p:custDataLst>
          </p:nvPr>
        </p:nvSpPr>
        <p:spPr>
          <a:xfrm>
            <a:off x="4682532" y="793821"/>
            <a:ext cx="256233" cy="693336"/>
          </a:xfrm>
          <a:prstGeom prst="downArrow">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 name="TextBox 4"/>
          <p:cNvSpPr txBox="1"/>
          <p:nvPr>
            <p:custDataLst>
              <p:tags r:id="rId9"/>
            </p:custDataLst>
          </p:nvPr>
        </p:nvSpPr>
        <p:spPr>
          <a:xfrm>
            <a:off x="5024176" y="894302"/>
            <a:ext cx="1507253" cy="38866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GB" kern="0" smtClean="0">
                <a:solidFill>
                  <a:srgbClr val="000000"/>
                </a:solidFill>
              </a:rPr>
              <a:t>Start</a:t>
            </a:r>
            <a:endParaRPr kumimoji="0" lang="en-GB" sz="1800" b="0" i="0" u="none"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72215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5</a:t>
            </a:r>
          </a:p>
        </p:txBody>
      </p:sp>
      <p:sp>
        <p:nvSpPr>
          <p:cNvPr id="4" name="TextBox 3" hidden="1"/>
          <p:cNvSpPr txBox="1"/>
          <p:nvPr>
            <p:custDataLst>
              <p:tags r:id="rId5"/>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extBox 1"/>
          <p:cNvSpPr txBox="1"/>
          <p:nvPr>
            <p:custDataLst>
              <p:tags r:id="rId6"/>
            </p:custDataLst>
          </p:nvPr>
        </p:nvSpPr>
        <p:spPr>
          <a:xfrm>
            <a:off x="2592475" y="321547"/>
            <a:ext cx="5205046" cy="914400"/>
          </a:xfrm>
          <a:prstGeom prst="rect">
            <a:avLst/>
          </a:prstGeom>
          <a:noFill/>
        </p:spPr>
        <p:txBody>
          <a:bodyPr wrap="none" lIns="0" tIns="0" rIns="0" bIns="0" rtlCol="0">
            <a:noAutofit/>
          </a:bodyPr>
          <a:lstStyle/>
          <a:p>
            <a:pPr algn="ctr">
              <a:lnSpc>
                <a:spcPct val="107000"/>
              </a:lnSpc>
              <a:spcBef>
                <a:spcPts val="500"/>
              </a:spcBef>
            </a:pPr>
            <a:r>
              <a:rPr lang="en-GB" sz="2800" kern="0" smtClean="0">
                <a:solidFill>
                  <a:srgbClr val="E3832E"/>
                </a:solidFill>
              </a:rPr>
              <a:t>Structure of Unit Test</a:t>
            </a:r>
            <a:endParaRPr lang="en-GB" sz="2800" kern="0" dirty="0">
              <a:solidFill>
                <a:srgbClr val="E3832E"/>
              </a:solidFill>
            </a:endParaRPr>
          </a:p>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9" name="Rounded Rectangle 8"/>
          <p:cNvSpPr/>
          <p:nvPr>
            <p:custDataLst>
              <p:tags r:id="rId7"/>
            </p:custDataLst>
          </p:nvPr>
        </p:nvSpPr>
        <p:spPr>
          <a:xfrm>
            <a:off x="1205802" y="1245996"/>
            <a:ext cx="6400800" cy="643094"/>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 name="Rounded Rectangle 9"/>
          <p:cNvSpPr/>
          <p:nvPr>
            <p:custDataLst>
              <p:tags r:id="rId8"/>
            </p:custDataLst>
          </p:nvPr>
        </p:nvSpPr>
        <p:spPr>
          <a:xfrm>
            <a:off x="1205802" y="2895600"/>
            <a:ext cx="6400800" cy="643094"/>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 name="Rounded Rectangle 10"/>
          <p:cNvSpPr/>
          <p:nvPr>
            <p:custDataLst>
              <p:tags r:id="rId9"/>
            </p:custDataLst>
          </p:nvPr>
        </p:nvSpPr>
        <p:spPr>
          <a:xfrm>
            <a:off x="1205802" y="4545204"/>
            <a:ext cx="6400800" cy="643094"/>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2" name="Rounded Rectangle 11"/>
          <p:cNvSpPr/>
          <p:nvPr>
            <p:custDataLst>
              <p:tags r:id="rId10"/>
            </p:custDataLst>
          </p:nvPr>
        </p:nvSpPr>
        <p:spPr>
          <a:xfrm>
            <a:off x="1205802" y="2098373"/>
            <a:ext cx="6400800" cy="643094"/>
          </a:xfrm>
          <a:prstGeom prst="roundRect">
            <a:avLst/>
          </a:prstGeom>
          <a:solidFill>
            <a:srgbClr val="E3832E"/>
          </a:solidFill>
          <a:ln w="9525" cap="flat" cmpd="sng" algn="ctr">
            <a:solidFill>
              <a:srgbClr val="E3832E"/>
            </a:solidFill>
            <a:prstDash val="solid"/>
          </a:ln>
          <a:effectLst/>
        </p:spPr>
        <p:txBody>
          <a:bodyPr rtlCol="0" anchor="ctr"/>
          <a:lstStyle/>
          <a:p>
            <a:r>
              <a:rPr lang="en-GB" dirty="0">
                <a:solidFill>
                  <a:schemeClr val="accent3"/>
                </a:solidFill>
              </a:rPr>
              <a:t>Prepare an Input to the test</a:t>
            </a:r>
          </a:p>
        </p:txBody>
      </p:sp>
      <p:sp>
        <p:nvSpPr>
          <p:cNvPr id="13" name="Rounded Rectangle 12"/>
          <p:cNvSpPr/>
          <p:nvPr>
            <p:custDataLst>
              <p:tags r:id="rId11"/>
            </p:custDataLst>
          </p:nvPr>
        </p:nvSpPr>
        <p:spPr>
          <a:xfrm>
            <a:off x="1205802" y="3672729"/>
            <a:ext cx="6400800" cy="643094"/>
          </a:xfrm>
          <a:prstGeom prst="roundRect">
            <a:avLst/>
          </a:prstGeom>
          <a:solidFill>
            <a:srgbClr val="E3832E"/>
          </a:solidFill>
          <a:ln w="9525" cap="flat" cmpd="sng" algn="ctr">
            <a:solidFill>
              <a:srgbClr val="E3832E"/>
            </a:solidFill>
            <a:prstDash val="solid"/>
          </a:ln>
          <a:effectLst/>
        </p:spPr>
        <p:txBody>
          <a:bodyPr rtlCol="0" anchor="ctr"/>
          <a:lstStyle/>
          <a:p>
            <a:pPr indent="0">
              <a:lnSpc>
                <a:spcPct val="107000"/>
              </a:lnSpc>
              <a:spcBef>
                <a:spcPts val="500"/>
              </a:spcBef>
            </a:pPr>
            <a:r>
              <a:rPr lang="en-GB" dirty="0">
                <a:solidFill>
                  <a:schemeClr val="accent3"/>
                </a:solidFill>
              </a:rPr>
              <a:t>Check the result returned from method</a:t>
            </a:r>
          </a:p>
        </p:txBody>
      </p:sp>
      <p:sp>
        <p:nvSpPr>
          <p:cNvPr id="3" name="TextBox 2"/>
          <p:cNvSpPr txBox="1"/>
          <p:nvPr>
            <p:custDataLst>
              <p:tags r:id="rId12"/>
            </p:custDataLst>
          </p:nvPr>
        </p:nvSpPr>
        <p:spPr>
          <a:xfrm>
            <a:off x="1406769" y="1443862"/>
            <a:ext cx="914400" cy="321547"/>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GB" dirty="0">
                <a:solidFill>
                  <a:schemeClr val="accent3"/>
                </a:solidFill>
              </a:rPr>
              <a:t>Setup</a:t>
            </a:r>
            <a:r>
              <a:rPr kumimoji="0" lang="en-GB" sz="1800" b="0" i="0" u="none" strike="noStrike" kern="0" cap="none" spc="0" normalizeH="0" baseline="0" noProof="0" dirty="0" smtClean="0">
                <a:ln>
                  <a:noFill/>
                </a:ln>
                <a:solidFill>
                  <a:srgbClr val="000000"/>
                </a:solidFill>
                <a:effectLst/>
                <a:uLnTx/>
                <a:uFillTx/>
              </a:rPr>
              <a:t> </a:t>
            </a:r>
          </a:p>
        </p:txBody>
      </p:sp>
      <p:sp>
        <p:nvSpPr>
          <p:cNvPr id="5" name="TextBox 4"/>
          <p:cNvSpPr txBox="1"/>
          <p:nvPr>
            <p:custDataLst>
              <p:tags r:id="rId13"/>
            </p:custDataLst>
          </p:nvPr>
        </p:nvSpPr>
        <p:spPr>
          <a:xfrm>
            <a:off x="1356527" y="3079707"/>
            <a:ext cx="964642" cy="500075"/>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GB" dirty="0">
                <a:solidFill>
                  <a:schemeClr val="accent3"/>
                </a:solidFill>
              </a:rPr>
              <a:t>Call the method to test</a:t>
            </a:r>
          </a:p>
        </p:txBody>
      </p:sp>
      <p:sp>
        <p:nvSpPr>
          <p:cNvPr id="14" name="TextBox 13"/>
          <p:cNvSpPr txBox="1"/>
          <p:nvPr>
            <p:custDataLst>
              <p:tags r:id="rId14"/>
            </p:custDataLst>
          </p:nvPr>
        </p:nvSpPr>
        <p:spPr>
          <a:xfrm>
            <a:off x="1266092" y="4731098"/>
            <a:ext cx="914400" cy="914400"/>
          </a:xfrm>
          <a:prstGeom prst="rect">
            <a:avLst/>
          </a:prstGeom>
          <a:noFill/>
        </p:spPr>
        <p:txBody>
          <a:bodyPr wrap="none" lIns="0" tIns="0" rIns="0" bIns="0" rtlCol="0">
            <a:noAutofit/>
          </a:bodyPr>
          <a:lstStyle/>
          <a:p>
            <a:pPr marR="0" fontAlgn="auto">
              <a:lnSpc>
                <a:spcPct val="107000"/>
              </a:lnSpc>
              <a:spcBef>
                <a:spcPts val="500"/>
              </a:spcBef>
              <a:spcAft>
                <a:spcPts val="0"/>
              </a:spcAft>
              <a:buClrTx/>
              <a:buSzTx/>
              <a:tabLst/>
            </a:pPr>
            <a:r>
              <a:rPr lang="en-GB" dirty="0">
                <a:solidFill>
                  <a:schemeClr val="accent3"/>
                </a:solidFill>
              </a:rPr>
              <a:t>Tear down</a:t>
            </a:r>
          </a:p>
        </p:txBody>
      </p:sp>
      <p:sp>
        <p:nvSpPr>
          <p:cNvPr id="15" name="TextBox 14"/>
          <p:cNvSpPr txBox="1"/>
          <p:nvPr>
            <p:custDataLst>
              <p:tags r:id="rId15"/>
            </p:custDataLst>
          </p:nvPr>
        </p:nvSpPr>
        <p:spPr>
          <a:xfrm>
            <a:off x="3155182" y="4866751"/>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3142837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6</a:t>
            </a:r>
          </a:p>
        </p:txBody>
      </p:sp>
      <p:sp>
        <p:nvSpPr>
          <p:cNvPr id="4" name="TextBox 3" hidden="1"/>
          <p:cNvSpPr txBox="1"/>
          <p:nvPr>
            <p:custDataLst>
              <p:tags r:id="rId5"/>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9" name="TextBox 8"/>
          <p:cNvSpPr txBox="1"/>
          <p:nvPr>
            <p:custDataLst>
              <p:tags r:id="rId6"/>
            </p:custDataLst>
          </p:nvPr>
        </p:nvSpPr>
        <p:spPr>
          <a:xfrm>
            <a:off x="1065125" y="321547"/>
            <a:ext cx="6732396" cy="502418"/>
          </a:xfrm>
          <a:prstGeom prst="rect">
            <a:avLst/>
          </a:prstGeom>
          <a:noFill/>
        </p:spPr>
        <p:txBody>
          <a:bodyPr wrap="none" lIns="0" tIns="0" rIns="0" bIns="0" rtlCol="0">
            <a:noAutofit/>
          </a:bodyPr>
          <a:lstStyle/>
          <a:p>
            <a:pPr algn="ctr">
              <a:lnSpc>
                <a:spcPct val="107000"/>
              </a:lnSpc>
              <a:spcBef>
                <a:spcPts val="500"/>
              </a:spcBef>
            </a:pPr>
            <a:r>
              <a:rPr lang="en-GB" sz="2800" kern="0" smtClean="0">
                <a:solidFill>
                  <a:srgbClr val="E3832E"/>
                </a:solidFill>
              </a:rPr>
              <a:t>        Java script unit testing frameworks</a:t>
            </a:r>
            <a:endParaRPr lang="en-GB" sz="2800" kern="0" dirty="0">
              <a:solidFill>
                <a:srgbClr val="E3832E"/>
              </a:solidFill>
            </a:endParaRPr>
          </a:p>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13" name="Rounded Rectangle 12"/>
          <p:cNvSpPr/>
          <p:nvPr>
            <p:custDataLst>
              <p:tags r:id="rId7"/>
            </p:custDataLst>
          </p:nvPr>
        </p:nvSpPr>
        <p:spPr>
          <a:xfrm>
            <a:off x="1205802" y="1245996"/>
            <a:ext cx="6400800" cy="643094"/>
          </a:xfrm>
          <a:prstGeom prst="roundRect">
            <a:avLst/>
          </a:prstGeom>
          <a:noFill/>
          <a:ln w="9525" cap="flat" cmpd="sng" algn="ctr">
            <a:solidFill>
              <a:srgbClr val="E3832E"/>
            </a:solidFill>
            <a:prstDash val="solid"/>
          </a:ln>
          <a:effectLst/>
        </p:spPr>
        <p:txBody>
          <a:bodyPr rtlCol="0" anchor="ctr"/>
          <a:lstStyle/>
          <a:p>
            <a:pPr indent="0">
              <a:lnSpc>
                <a:spcPct val="107000"/>
              </a:lnSpc>
              <a:spcBef>
                <a:spcPts val="500"/>
              </a:spcBef>
            </a:pPr>
            <a:r>
              <a:rPr lang="en-GB" smtClean="0">
                <a:solidFill>
                  <a:schemeClr val="accent3"/>
                </a:solidFill>
              </a:rPr>
              <a:t>QUnit, Jasmine, Mocha</a:t>
            </a:r>
            <a:endParaRPr lang="en-GB" dirty="0">
              <a:solidFill>
                <a:schemeClr val="accent3"/>
              </a:solidFill>
            </a:endParaRPr>
          </a:p>
        </p:txBody>
      </p:sp>
      <p:sp>
        <p:nvSpPr>
          <p:cNvPr id="14" name="Rounded Rectangle 13"/>
          <p:cNvSpPr/>
          <p:nvPr>
            <p:custDataLst>
              <p:tags r:id="rId8"/>
            </p:custDataLst>
          </p:nvPr>
        </p:nvSpPr>
        <p:spPr>
          <a:xfrm>
            <a:off x="1205802" y="2379813"/>
            <a:ext cx="6400800" cy="643094"/>
          </a:xfrm>
          <a:prstGeom prst="roundRect">
            <a:avLst/>
          </a:prstGeom>
          <a:solidFill>
            <a:srgbClr val="E3832E"/>
          </a:solidFill>
          <a:ln w="9525" cap="flat" cmpd="sng" algn="ctr">
            <a:solidFill>
              <a:srgbClr val="E3832E"/>
            </a:solidFill>
            <a:prstDash val="solid"/>
          </a:ln>
          <a:effectLst/>
        </p:spPr>
        <p:txBody>
          <a:bodyPr rtlCol="0" anchor="ctr"/>
          <a:lstStyle/>
          <a:p>
            <a:pPr marR="0" fontAlgn="auto">
              <a:lnSpc>
                <a:spcPct val="107000"/>
              </a:lnSpc>
              <a:spcBef>
                <a:spcPts val="500"/>
              </a:spcBef>
              <a:spcAft>
                <a:spcPts val="0"/>
              </a:spcAft>
              <a:buClrTx/>
              <a:buSzTx/>
              <a:tabLst/>
            </a:pPr>
            <a:r>
              <a:rPr lang="en-GB" smtClean="0">
                <a:solidFill>
                  <a:schemeClr val="accent3"/>
                </a:solidFill>
              </a:rPr>
              <a:t>Jest, Tape, Ava</a:t>
            </a:r>
            <a:endParaRPr lang="en-GB" dirty="0">
              <a:solidFill>
                <a:schemeClr val="accent3"/>
              </a:solidFill>
            </a:endParaRPr>
          </a:p>
        </p:txBody>
      </p:sp>
      <p:sp>
        <p:nvSpPr>
          <p:cNvPr id="15" name="Rounded Rectangle 14"/>
          <p:cNvSpPr/>
          <p:nvPr>
            <p:custDataLst>
              <p:tags r:id="rId9"/>
            </p:custDataLst>
          </p:nvPr>
        </p:nvSpPr>
        <p:spPr>
          <a:xfrm>
            <a:off x="1205802" y="4188516"/>
            <a:ext cx="6400800" cy="643094"/>
          </a:xfrm>
          <a:prstGeom prst="roundRect">
            <a:avLst/>
          </a:prstGeom>
          <a:solidFill>
            <a:srgbClr val="E3832E"/>
          </a:solidFill>
          <a:ln w="9525" cap="flat" cmpd="sng" algn="ctr">
            <a:solidFill>
              <a:srgbClr val="E3832E"/>
            </a:solidFill>
            <a:prstDash val="solid"/>
          </a:ln>
          <a:effectLst/>
        </p:spPr>
        <p:txBody>
          <a:bodyPr rtlCol="0" anchor="ctr"/>
          <a:lstStyle/>
          <a:p>
            <a:pPr>
              <a:lnSpc>
                <a:spcPct val="107000"/>
              </a:lnSpc>
              <a:spcBef>
                <a:spcPts val="500"/>
              </a:spcBef>
            </a:pPr>
            <a:r>
              <a:rPr lang="en-GB" smtClean="0">
                <a:solidFill>
                  <a:schemeClr val="accent3"/>
                </a:solidFill>
              </a:rPr>
              <a:t>http</a:t>
            </a:r>
            <a:r>
              <a:rPr lang="en-GB">
                <a:solidFill>
                  <a:schemeClr val="accent3"/>
                </a:solidFill>
              </a:rPr>
              <a:t>://www.designyourway.net/drb/the-full-list-of-testing-frameworks-for-javascript-47-items/ </a:t>
            </a:r>
            <a:endParaRPr lang="en-GB" dirty="0">
              <a:solidFill>
                <a:schemeClr val="accent3"/>
              </a:solidFill>
            </a:endParaRPr>
          </a:p>
        </p:txBody>
      </p:sp>
      <p:sp>
        <p:nvSpPr>
          <p:cNvPr id="2" name="TextBox 1"/>
          <p:cNvSpPr txBox="1"/>
          <p:nvPr>
            <p:custDataLst>
              <p:tags r:id="rId10"/>
            </p:custDataLst>
          </p:nvPr>
        </p:nvSpPr>
        <p:spPr>
          <a:xfrm>
            <a:off x="1909187" y="1567543"/>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11" name="Rounded Rectangle 10"/>
          <p:cNvSpPr/>
          <p:nvPr>
            <p:custDataLst>
              <p:tags r:id="rId11"/>
            </p:custDataLst>
          </p:nvPr>
        </p:nvSpPr>
        <p:spPr>
          <a:xfrm>
            <a:off x="1205802" y="3232277"/>
            <a:ext cx="6400800" cy="643094"/>
          </a:xfrm>
          <a:prstGeom prst="roundRect">
            <a:avLst/>
          </a:prstGeom>
          <a:noFill/>
          <a:ln w="9525" cap="flat" cmpd="sng" algn="ctr">
            <a:solidFill>
              <a:srgbClr val="E3832E"/>
            </a:solidFill>
            <a:prstDash val="solid"/>
          </a:ln>
          <a:effectLst/>
        </p:spPr>
        <p:txBody>
          <a:bodyPr rtlCol="0" anchor="ctr"/>
          <a:lstStyle/>
          <a:p>
            <a:pPr indent="0">
              <a:lnSpc>
                <a:spcPct val="107000"/>
              </a:lnSpc>
              <a:spcBef>
                <a:spcPts val="500"/>
              </a:spcBef>
            </a:pPr>
            <a:r>
              <a:rPr lang="en-GB" smtClean="0">
                <a:solidFill>
                  <a:schemeClr val="accent3"/>
                </a:solidFill>
              </a:rPr>
              <a:t>For complete list go thru below hyper link.</a:t>
            </a:r>
            <a:endParaRPr lang="en-GB" dirty="0">
              <a:solidFill>
                <a:schemeClr val="accent3"/>
              </a:solidFill>
            </a:endParaRPr>
          </a:p>
        </p:txBody>
      </p:sp>
    </p:spTree>
    <p:custDataLst>
      <p:tags r:id="rId1"/>
    </p:custDataLst>
    <p:extLst>
      <p:ext uri="{BB962C8B-B14F-4D97-AF65-F5344CB8AC3E}">
        <p14:creationId xmlns:p14="http://schemas.microsoft.com/office/powerpoint/2010/main" val="4121211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7</a:t>
            </a:r>
          </a:p>
        </p:txBody>
      </p:sp>
      <p:sp>
        <p:nvSpPr>
          <p:cNvPr id="4" name="TextBox 3" hidden="1"/>
          <p:cNvSpPr txBox="1"/>
          <p:nvPr>
            <p:custDataLst>
              <p:tags r:id="rId5"/>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11" name="TextBox 10"/>
          <p:cNvSpPr txBox="1"/>
          <p:nvPr>
            <p:custDataLst>
              <p:tags r:id="rId6"/>
            </p:custDataLst>
          </p:nvPr>
        </p:nvSpPr>
        <p:spPr>
          <a:xfrm>
            <a:off x="2471895" y="69017"/>
            <a:ext cx="5205046" cy="521970"/>
          </a:xfrm>
          <a:prstGeom prst="rect">
            <a:avLst/>
          </a:prstGeom>
          <a:noFill/>
        </p:spPr>
        <p:txBody>
          <a:bodyPr wrap="none" lIns="0" tIns="0" rIns="0" bIns="0" rtlCol="0">
            <a:noAutofit/>
          </a:bodyPr>
          <a:lstStyle/>
          <a:p>
            <a:pPr algn="ctr">
              <a:lnSpc>
                <a:spcPct val="107000"/>
              </a:lnSpc>
              <a:spcBef>
                <a:spcPts val="500"/>
              </a:spcBef>
            </a:pPr>
            <a:r>
              <a:rPr lang="en-GB" sz="2800" kern="0" smtClean="0">
                <a:solidFill>
                  <a:srgbClr val="E3832E"/>
                </a:solidFill>
              </a:rPr>
              <a:t>Comparing Frameworks</a:t>
            </a:r>
            <a:endParaRPr lang="en-GB" sz="2800" kern="0" dirty="0">
              <a:solidFill>
                <a:srgbClr val="E3832E"/>
              </a:solidFill>
            </a:endParaRPr>
          </a:p>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graphicFrame>
        <p:nvGraphicFramePr>
          <p:cNvPr id="3" name="Table 2"/>
          <p:cNvGraphicFramePr>
            <a:graphicFrameLocks noGrp="1"/>
          </p:cNvGraphicFramePr>
          <p:nvPr>
            <p:custDataLst>
              <p:tags r:id="rId7"/>
            </p:custDataLst>
            <p:extLst>
              <p:ext uri="{D42A27DB-BD31-4B8C-83A1-F6EECF244321}">
                <p14:modId xmlns:p14="http://schemas.microsoft.com/office/powerpoint/2010/main" val="126545794"/>
              </p:ext>
            </p:extLst>
          </p:nvPr>
        </p:nvGraphicFramePr>
        <p:xfrm>
          <a:off x="413176" y="597337"/>
          <a:ext cx="10068211" cy="5219196"/>
        </p:xfrm>
        <a:graphic>
          <a:graphicData uri="http://schemas.openxmlformats.org/drawingml/2006/table">
            <a:tbl>
              <a:tblPr firstRow="1" bandRow="1">
                <a:tableStyleId>{5940675A-B579-460E-94D1-54222C63F5DA}</a:tableStyleId>
              </a:tblPr>
              <a:tblGrid>
                <a:gridCol w="1255670"/>
                <a:gridCol w="4464316"/>
                <a:gridCol w="4348225"/>
              </a:tblGrid>
              <a:tr h="403288">
                <a:tc>
                  <a:txBody>
                    <a:bodyPr/>
                    <a:lstStyle/>
                    <a:p>
                      <a:endParaRPr lang="en-GB"/>
                    </a:p>
                  </a:txBody>
                  <a:tcPr>
                    <a:noFill/>
                  </a:tcPr>
                </a:tc>
                <a:tc>
                  <a:txBody>
                    <a:bodyPr/>
                    <a:lstStyle/>
                    <a:p>
                      <a:pPr marL="0" marR="0" algn="ctr" defTabSz="914400" rtl="0" eaLnBrk="1" fontAlgn="auto" latinLnBrk="0" hangingPunct="1">
                        <a:lnSpc>
                          <a:spcPct val="107000"/>
                        </a:lnSpc>
                        <a:spcBef>
                          <a:spcPts val="500"/>
                        </a:spcBef>
                        <a:spcAft>
                          <a:spcPts val="0"/>
                        </a:spcAft>
                        <a:buClrTx/>
                        <a:buSzTx/>
                        <a:buFontTx/>
                        <a:buNone/>
                        <a:tabLst/>
                      </a:pPr>
                      <a:r>
                        <a:rPr lang="en-GB" sz="1800" b="0" i="0" u="none" kern="1200" dirty="0" smtClean="0">
                          <a:solidFill>
                            <a:schemeClr val="accent3"/>
                          </a:solidFill>
                          <a:latin typeface="Bosch Office Sans" pitchFamily="2" charset="0"/>
                          <a:ea typeface="+mn-ea"/>
                          <a:cs typeface="+mn-cs"/>
                        </a:rPr>
                        <a:t>Pros</a:t>
                      </a:r>
                      <a:endParaRPr lang="en-GB" sz="1800" b="0" i="0" u="none" kern="1200" dirty="0">
                        <a:solidFill>
                          <a:schemeClr val="accent3"/>
                        </a:solidFill>
                        <a:latin typeface="Bosch Office Sans" pitchFamily="2" charset="0"/>
                        <a:ea typeface="+mn-ea"/>
                        <a:cs typeface="+mn-cs"/>
                      </a:endParaRPr>
                    </a:p>
                  </a:txBody>
                  <a:tcPr>
                    <a:noFill/>
                  </a:tcPr>
                </a:tc>
                <a:tc>
                  <a:txBody>
                    <a:bodyPr/>
                    <a:lstStyle/>
                    <a:p>
                      <a:pPr marL="0" marR="0" algn="ctr" defTabSz="914400" rtl="0" eaLnBrk="1" fontAlgn="auto" latinLnBrk="0" hangingPunct="1">
                        <a:lnSpc>
                          <a:spcPct val="107000"/>
                        </a:lnSpc>
                        <a:spcBef>
                          <a:spcPts val="500"/>
                        </a:spcBef>
                        <a:spcAft>
                          <a:spcPts val="0"/>
                        </a:spcAft>
                        <a:buClrTx/>
                        <a:buSzTx/>
                        <a:buFontTx/>
                        <a:buNone/>
                        <a:tabLst/>
                      </a:pPr>
                      <a:r>
                        <a:rPr lang="en-GB" sz="1800" b="0" i="0" u="none" kern="1200" smtClean="0">
                          <a:solidFill>
                            <a:schemeClr val="accent3"/>
                          </a:solidFill>
                          <a:latin typeface="Bosch Office Sans" pitchFamily="2" charset="0"/>
                          <a:ea typeface="+mn-ea"/>
                          <a:cs typeface="+mn-cs"/>
                        </a:rPr>
                        <a:t>Cons</a:t>
                      </a:r>
                      <a:endParaRPr lang="en-GB" sz="1800" b="0" i="0" u="none" kern="1200">
                        <a:solidFill>
                          <a:schemeClr val="accent3"/>
                        </a:solidFill>
                        <a:latin typeface="Bosch Office Sans" pitchFamily="2" charset="0"/>
                        <a:ea typeface="+mn-ea"/>
                        <a:cs typeface="+mn-cs"/>
                      </a:endParaRPr>
                    </a:p>
                  </a:txBody>
                  <a:tcPr>
                    <a:noFill/>
                  </a:tcPr>
                </a:tc>
              </a:tr>
              <a:tr h="1364619">
                <a:tc>
                  <a:txBody>
                    <a:bodyPr/>
                    <a:lstStyle/>
                    <a:p>
                      <a:pPr algn="ctr"/>
                      <a:endParaRPr lang="en-GB" smtClean="0"/>
                    </a:p>
                    <a:p>
                      <a:pPr algn="ctr"/>
                      <a:endParaRPr lang="en-GB" smtClean="0"/>
                    </a:p>
                    <a:p>
                      <a:pPr marL="0" marR="0" algn="ctr" defTabSz="914400" rtl="0" eaLnBrk="1" fontAlgn="auto" latinLnBrk="0" hangingPunct="1">
                        <a:lnSpc>
                          <a:spcPct val="107000"/>
                        </a:lnSpc>
                        <a:spcBef>
                          <a:spcPts val="500"/>
                        </a:spcBef>
                        <a:spcAft>
                          <a:spcPts val="0"/>
                        </a:spcAft>
                        <a:buClrTx/>
                        <a:buSzTx/>
                        <a:buFontTx/>
                        <a:buNone/>
                        <a:tabLst/>
                      </a:pPr>
                      <a:r>
                        <a:rPr lang="en-GB" sz="1800" b="0" i="0" u="none" kern="1200" smtClean="0">
                          <a:solidFill>
                            <a:schemeClr val="accent3"/>
                          </a:solidFill>
                          <a:latin typeface="Bosch Office Sans" pitchFamily="2" charset="0"/>
                          <a:ea typeface="+mn-ea"/>
                          <a:cs typeface="+mn-cs"/>
                        </a:rPr>
                        <a:t>QUnit</a:t>
                      </a:r>
                      <a:endParaRPr lang="en-GB" sz="1800" b="0" i="0" u="none" kern="1200">
                        <a:solidFill>
                          <a:schemeClr val="accent3"/>
                        </a:solidFill>
                        <a:latin typeface="Bosch Office Sans" pitchFamily="2" charset="0"/>
                        <a:ea typeface="+mn-ea"/>
                        <a:cs typeface="+mn-cs"/>
                      </a:endParaRPr>
                    </a:p>
                  </a:txBody>
                  <a:tcPr>
                    <a:noFill/>
                  </a:tcPr>
                </a:tc>
                <a:tc>
                  <a:txBody>
                    <a:bodyPr/>
                    <a:lstStyle/>
                    <a:p>
                      <a:pPr marL="285750" indent="-285750" algn="l" defTabSz="914400" rtl="0" eaLnBrk="1" latinLnBrk="0" hangingPunct="1">
                        <a:lnSpc>
                          <a:spcPct val="107000"/>
                        </a:lnSpc>
                        <a:spcBef>
                          <a:spcPts val="500"/>
                        </a:spcBef>
                        <a:buFont typeface="Arial" panose="020B0604020202020204" pitchFamily="34" charset="0"/>
                        <a:buChar char="•"/>
                      </a:pPr>
                      <a:r>
                        <a:rPr lang="en-US" sz="1600" b="0" i="0" u="none" kern="1200" smtClean="0">
                          <a:solidFill>
                            <a:schemeClr val="accent3"/>
                          </a:solidFill>
                          <a:latin typeface="Bosch Office Sans" pitchFamily="2" charset="0"/>
                          <a:ea typeface="+mn-ea"/>
                          <a:cs typeface="+mn-cs"/>
                        </a:rPr>
                        <a:t>Simple setup</a:t>
                      </a:r>
                    </a:p>
                    <a:p>
                      <a:pPr marL="285750" indent="-285750" algn="l" defTabSz="914400" rtl="0" eaLnBrk="1" latinLnBrk="0" hangingPunct="1">
                        <a:lnSpc>
                          <a:spcPct val="107000"/>
                        </a:lnSpc>
                        <a:spcBef>
                          <a:spcPts val="500"/>
                        </a:spcBef>
                        <a:buFont typeface="Arial" panose="020B0604020202020204" pitchFamily="34" charset="0"/>
                        <a:buChar char="•"/>
                      </a:pPr>
                      <a:r>
                        <a:rPr lang="en-US" sz="1600" b="0" i="0" u="none" kern="1200" smtClean="0">
                          <a:solidFill>
                            <a:schemeClr val="accent3"/>
                          </a:solidFill>
                          <a:latin typeface="Bosch Office Sans" pitchFamily="2" charset="0"/>
                          <a:ea typeface="+mn-ea"/>
                          <a:cs typeface="+mn-cs"/>
                        </a:rPr>
                        <a:t>Lot's of support</a:t>
                      </a:r>
                    </a:p>
                    <a:p>
                      <a:pPr marL="285750" indent="-285750" algn="l" defTabSz="914400" rtl="0" eaLnBrk="1" latinLnBrk="0" hangingPunct="1">
                        <a:lnSpc>
                          <a:spcPct val="107000"/>
                        </a:lnSpc>
                        <a:spcBef>
                          <a:spcPts val="500"/>
                        </a:spcBef>
                        <a:buFont typeface="Arial" panose="020B0604020202020204" pitchFamily="34" charset="0"/>
                        <a:buChar char="•"/>
                      </a:pPr>
                      <a:r>
                        <a:rPr lang="en-US" sz="1600" b="0" i="0" u="none" kern="1200" smtClean="0">
                          <a:solidFill>
                            <a:schemeClr val="accent3"/>
                          </a:solidFill>
                          <a:latin typeface="Bosch Office Sans" pitchFamily="2" charset="0"/>
                          <a:ea typeface="+mn-ea"/>
                          <a:cs typeface="+mn-cs"/>
                        </a:rPr>
                        <a:t>Continuous Integration </a:t>
                      </a:r>
                      <a:r>
                        <a:rPr lang="en-US" sz="1600" b="0" i="0" u="none" kern="1200" dirty="0" smtClean="0">
                          <a:solidFill>
                            <a:schemeClr val="accent3"/>
                          </a:solidFill>
                          <a:latin typeface="Bosch Office Sans" pitchFamily="2" charset="0"/>
                          <a:ea typeface="+mn-ea"/>
                          <a:cs typeface="+mn-cs"/>
                        </a:rPr>
                        <a:t>support</a:t>
                      </a:r>
                    </a:p>
                    <a:p>
                      <a:pPr marL="285750" indent="-285750" algn="l" defTabSz="914400" rtl="0" eaLnBrk="1" latinLnBrk="0" hangingPunct="1">
                        <a:lnSpc>
                          <a:spcPct val="107000"/>
                        </a:lnSpc>
                        <a:spcBef>
                          <a:spcPts val="500"/>
                        </a:spcBef>
                        <a:buFont typeface="Arial" panose="020B0604020202020204" pitchFamily="34" charset="0"/>
                        <a:buChar char="•"/>
                      </a:pPr>
                      <a:r>
                        <a:rPr lang="en-US" sz="1600" b="0" i="0" u="none" kern="1200" dirty="0" smtClean="0">
                          <a:solidFill>
                            <a:schemeClr val="accent3"/>
                          </a:solidFill>
                          <a:latin typeface="Bosch Office Sans" pitchFamily="2" charset="0"/>
                          <a:ea typeface="+mn-ea"/>
                          <a:cs typeface="+mn-cs"/>
                        </a:rPr>
                        <a:t>Recommended By Oracle</a:t>
                      </a:r>
                    </a:p>
                    <a:p>
                      <a:pPr marL="285750" indent="-285750" algn="l" defTabSz="914400" rtl="0" eaLnBrk="1" latinLnBrk="0" hangingPunct="1">
                        <a:lnSpc>
                          <a:spcPct val="107000"/>
                        </a:lnSpc>
                        <a:spcBef>
                          <a:spcPts val="500"/>
                        </a:spcBef>
                        <a:buFont typeface="Arial" panose="020B0604020202020204" pitchFamily="34" charset="0"/>
                        <a:buChar char="•"/>
                      </a:pPr>
                      <a:r>
                        <a:rPr lang="en-US" sz="1600" b="0" i="0" u="none" kern="1200" dirty="0" smtClean="0">
                          <a:solidFill>
                            <a:schemeClr val="accent3"/>
                          </a:solidFill>
                          <a:latin typeface="Bosch Office Sans" pitchFamily="2" charset="0"/>
                          <a:ea typeface="+mn-ea"/>
                          <a:cs typeface="+mn-cs"/>
                        </a:rPr>
                        <a:t>Uses for TDD</a:t>
                      </a:r>
                    </a:p>
                  </a:txBody>
                  <a:tcPr>
                    <a:noFill/>
                  </a:tcPr>
                </a:tc>
                <a:tc>
                  <a:txBody>
                    <a:bodyPr/>
                    <a:lstStyle/>
                    <a:p>
                      <a:pPr marL="285750" indent="-285750" algn="l" defTabSz="914400" rtl="0" eaLnBrk="1" latinLnBrk="0" hangingPunct="1">
                        <a:lnSpc>
                          <a:spcPct val="107000"/>
                        </a:lnSpc>
                        <a:spcBef>
                          <a:spcPts val="500"/>
                        </a:spcBef>
                        <a:buFont typeface="Arial" panose="020B0604020202020204" pitchFamily="34" charset="0"/>
                        <a:buChar char="•"/>
                      </a:pPr>
                      <a:r>
                        <a:rPr lang="en-US" sz="1600" b="0" i="0" u="none" kern="1200" smtClean="0">
                          <a:solidFill>
                            <a:schemeClr val="accent3"/>
                          </a:solidFill>
                          <a:latin typeface="Bosch Office Sans" pitchFamily="2" charset="0"/>
                          <a:ea typeface="+mn-ea"/>
                          <a:cs typeface="+mn-cs"/>
                        </a:rPr>
                        <a:t>Lack of fluent syntax</a:t>
                      </a:r>
                    </a:p>
                    <a:p>
                      <a:pPr marL="285750" indent="-285750" algn="l" defTabSz="914400" rtl="0" eaLnBrk="1" latinLnBrk="0" hangingPunct="1">
                        <a:lnSpc>
                          <a:spcPct val="107000"/>
                        </a:lnSpc>
                        <a:spcBef>
                          <a:spcPts val="500"/>
                        </a:spcBef>
                        <a:buFont typeface="Arial" panose="020B0604020202020204" pitchFamily="34" charset="0"/>
                        <a:buChar char="•"/>
                      </a:pPr>
                      <a:r>
                        <a:rPr lang="en-US" sz="1600" b="0" i="0" u="none" kern="1200" smtClean="0">
                          <a:solidFill>
                            <a:schemeClr val="accent3"/>
                          </a:solidFill>
                          <a:latin typeface="Bosch Office Sans" pitchFamily="2" charset="0"/>
                          <a:ea typeface="+mn-ea"/>
                          <a:cs typeface="+mn-cs"/>
                        </a:rPr>
                        <a:t>Difficult configuration most of the times</a:t>
                      </a:r>
                    </a:p>
                    <a:p>
                      <a:pPr marL="285750" indent="-285750" algn="l" defTabSz="914400" rtl="0" eaLnBrk="1" latinLnBrk="0" hangingPunct="1">
                        <a:lnSpc>
                          <a:spcPct val="107000"/>
                        </a:lnSpc>
                        <a:spcBef>
                          <a:spcPts val="500"/>
                        </a:spcBef>
                        <a:buFont typeface="Arial" panose="020B0604020202020204" pitchFamily="34" charset="0"/>
                        <a:buChar char="•"/>
                      </a:pPr>
                      <a:r>
                        <a:rPr lang="en-US" sz="1600" b="0" i="0" u="none" kern="1200" smtClean="0">
                          <a:solidFill>
                            <a:schemeClr val="accent3"/>
                          </a:solidFill>
                          <a:latin typeface="Bosch Office Sans" pitchFamily="2" charset="0"/>
                          <a:ea typeface="+mn-ea"/>
                          <a:cs typeface="+mn-cs"/>
                        </a:rPr>
                        <a:t>Tedious async testing</a:t>
                      </a:r>
                    </a:p>
                  </a:txBody>
                  <a:tcPr>
                    <a:noFill/>
                  </a:tcPr>
                </a:tc>
              </a:tr>
              <a:tr h="1364619">
                <a:tc>
                  <a:txBody>
                    <a:bodyPr/>
                    <a:lstStyle/>
                    <a:p>
                      <a:pPr algn="ctr"/>
                      <a:endParaRPr lang="en-GB" smtClean="0"/>
                    </a:p>
                    <a:p>
                      <a:pPr algn="ctr"/>
                      <a:endParaRPr lang="en-GB" smtClean="0"/>
                    </a:p>
                    <a:p>
                      <a:pPr marL="0" marR="0" algn="ctr" defTabSz="914400" rtl="0" eaLnBrk="1" fontAlgn="auto" latinLnBrk="0" hangingPunct="1">
                        <a:lnSpc>
                          <a:spcPct val="107000"/>
                        </a:lnSpc>
                        <a:spcBef>
                          <a:spcPts val="500"/>
                        </a:spcBef>
                        <a:spcAft>
                          <a:spcPts val="0"/>
                        </a:spcAft>
                        <a:buClrTx/>
                        <a:buSzTx/>
                        <a:buFontTx/>
                        <a:buNone/>
                        <a:tabLst/>
                      </a:pPr>
                      <a:r>
                        <a:rPr lang="en-GB" sz="1800" b="0" i="0" u="none" kern="1200" smtClean="0">
                          <a:solidFill>
                            <a:schemeClr val="accent3"/>
                          </a:solidFill>
                          <a:latin typeface="Bosch Office Sans" pitchFamily="2" charset="0"/>
                          <a:ea typeface="+mn-ea"/>
                          <a:cs typeface="+mn-cs"/>
                        </a:rPr>
                        <a:t>Jasmine</a:t>
                      </a:r>
                      <a:endParaRPr lang="en-GB" sz="1800" b="0" i="0" u="none" kern="1200">
                        <a:solidFill>
                          <a:schemeClr val="accent3"/>
                        </a:solidFill>
                        <a:latin typeface="Bosch Office Sans" pitchFamily="2" charset="0"/>
                        <a:ea typeface="+mn-ea"/>
                        <a:cs typeface="+mn-cs"/>
                      </a:endParaRPr>
                    </a:p>
                  </a:txBody>
                  <a:tcPr>
                    <a:noFill/>
                  </a:tcPr>
                </a:tc>
                <a:tc>
                  <a:txBody>
                    <a:bodyPr/>
                    <a:lstStyle/>
                    <a:p>
                      <a:pPr marL="285750" indent="-285750">
                        <a:buFont typeface="Arial" panose="020B0604020202020204" pitchFamily="34" charset="0"/>
                        <a:buChar char="•"/>
                      </a:pPr>
                      <a:r>
                        <a:rPr lang="en-US" sz="1600" b="0" i="0" u="none" kern="1200" smtClean="0">
                          <a:solidFill>
                            <a:schemeClr val="accent3"/>
                          </a:solidFill>
                          <a:latin typeface="Bosch Office Sans" pitchFamily="2" charset="0"/>
                          <a:ea typeface="+mn-ea"/>
                          <a:cs typeface="+mn-cs"/>
                        </a:rPr>
                        <a:t>Simple to setup </a:t>
                      </a:r>
                    </a:p>
                    <a:p>
                      <a:pPr marL="285750" indent="-285750">
                        <a:buFont typeface="Arial" panose="020B0604020202020204" pitchFamily="34" charset="0"/>
                        <a:buChar char="•"/>
                      </a:pPr>
                      <a:r>
                        <a:rPr lang="en-US" sz="1600" b="0" i="0" u="none" kern="1200" smtClean="0">
                          <a:solidFill>
                            <a:schemeClr val="accent3"/>
                          </a:solidFill>
                          <a:latin typeface="Bosch Office Sans" pitchFamily="2" charset="0"/>
                          <a:ea typeface="+mn-ea"/>
                          <a:cs typeface="+mn-cs"/>
                        </a:rPr>
                        <a:t>Supported by many Cis</a:t>
                      </a:r>
                    </a:p>
                    <a:p>
                      <a:pPr marL="285750" indent="-285750">
                        <a:buFont typeface="Arial" panose="020B0604020202020204" pitchFamily="34" charset="0"/>
                        <a:buChar char="•"/>
                      </a:pPr>
                      <a:r>
                        <a:rPr lang="en-US" sz="1600" b="0" i="0" u="none" kern="1200" smtClean="0">
                          <a:solidFill>
                            <a:schemeClr val="accent3"/>
                          </a:solidFill>
                          <a:latin typeface="Bosch Office Sans" pitchFamily="2" charset="0"/>
                          <a:ea typeface="+mn-ea"/>
                          <a:cs typeface="+mn-cs"/>
                        </a:rPr>
                        <a:t>Descriptive syntax for BDD testing</a:t>
                      </a:r>
                      <a:endParaRPr lang="en-GB" sz="1600" b="0" i="0" u="none" kern="1200">
                        <a:solidFill>
                          <a:schemeClr val="accent3"/>
                        </a:solidFill>
                        <a:latin typeface="Bosch Office Sans" pitchFamily="2" charset="0"/>
                        <a:ea typeface="+mn-ea"/>
                        <a:cs typeface="+mn-cs"/>
                      </a:endParaRPr>
                    </a:p>
                  </a:txBody>
                  <a:tcPr>
                    <a:noFill/>
                  </a:tcPr>
                </a:tc>
                <a:tc>
                  <a:txBody>
                    <a:bodyPr/>
                    <a:lstStyle/>
                    <a:p>
                      <a:pPr marL="285750" indent="-285750" algn="l" defTabSz="914400" rtl="0" eaLnBrk="1" latinLnBrk="0" hangingPunct="1">
                        <a:lnSpc>
                          <a:spcPct val="107000"/>
                        </a:lnSpc>
                        <a:spcBef>
                          <a:spcPts val="500"/>
                        </a:spcBef>
                        <a:buFont typeface="Arial" panose="020B0604020202020204" pitchFamily="34" charset="0"/>
                        <a:buChar char="•"/>
                      </a:pPr>
                      <a:r>
                        <a:rPr lang="en-US" sz="1600" b="0" i="0" u="none" kern="1200" smtClean="0">
                          <a:solidFill>
                            <a:schemeClr val="accent3"/>
                          </a:solidFill>
                          <a:latin typeface="Bosch Office Sans" pitchFamily="2" charset="0"/>
                          <a:ea typeface="+mn-ea"/>
                          <a:cs typeface="+mn-cs"/>
                        </a:rPr>
                        <a:t>Tedious async testing</a:t>
                      </a:r>
                    </a:p>
                    <a:p>
                      <a:pPr marL="285750" indent="-285750" algn="l" defTabSz="914400" rtl="0" eaLnBrk="1" latinLnBrk="0" hangingPunct="1">
                        <a:lnSpc>
                          <a:spcPct val="107000"/>
                        </a:lnSpc>
                        <a:spcBef>
                          <a:spcPts val="500"/>
                        </a:spcBef>
                        <a:buFont typeface="Arial" panose="020B0604020202020204" pitchFamily="34" charset="0"/>
                        <a:buChar char="•"/>
                      </a:pPr>
                      <a:r>
                        <a:rPr lang="en-US" sz="1600" b="0" i="0" u="none" kern="1200" smtClean="0">
                          <a:solidFill>
                            <a:schemeClr val="accent3"/>
                          </a:solidFill>
                          <a:latin typeface="Bosch Office Sans" pitchFamily="2" charset="0"/>
                          <a:ea typeface="+mn-ea"/>
                          <a:cs typeface="+mn-cs"/>
                        </a:rPr>
                        <a:t>A specific file suffix is expected (_spec.js)</a:t>
                      </a:r>
                    </a:p>
                    <a:p>
                      <a:endParaRPr lang="en-GB"/>
                    </a:p>
                  </a:txBody>
                  <a:tcPr>
                    <a:noFill/>
                  </a:tcPr>
                </a:tc>
              </a:tr>
              <a:tr h="1364619">
                <a:tc>
                  <a:txBody>
                    <a:bodyPr/>
                    <a:lstStyle/>
                    <a:p>
                      <a:pPr algn="ctr"/>
                      <a:endParaRPr lang="en-GB" smtClean="0"/>
                    </a:p>
                    <a:p>
                      <a:pPr algn="ctr"/>
                      <a:endParaRPr lang="en-GB" smtClean="0"/>
                    </a:p>
                    <a:p>
                      <a:pPr marL="0" marR="0" algn="ctr" defTabSz="914400" rtl="0" eaLnBrk="1" fontAlgn="auto" latinLnBrk="0" hangingPunct="1">
                        <a:lnSpc>
                          <a:spcPct val="107000"/>
                        </a:lnSpc>
                        <a:spcBef>
                          <a:spcPts val="500"/>
                        </a:spcBef>
                        <a:spcAft>
                          <a:spcPts val="0"/>
                        </a:spcAft>
                        <a:buClrTx/>
                        <a:buSzTx/>
                        <a:buFontTx/>
                        <a:buNone/>
                        <a:tabLst/>
                      </a:pPr>
                      <a:r>
                        <a:rPr lang="en-GB" sz="1800" b="0" i="0" u="none" kern="1200" smtClean="0">
                          <a:solidFill>
                            <a:schemeClr val="accent3"/>
                          </a:solidFill>
                          <a:latin typeface="Bosch Office Sans" pitchFamily="2" charset="0"/>
                          <a:ea typeface="+mn-ea"/>
                          <a:cs typeface="+mn-cs"/>
                        </a:rPr>
                        <a:t>Mocha</a:t>
                      </a:r>
                      <a:endParaRPr lang="en-GB" sz="1800" b="0" i="0" u="none" kern="1200">
                        <a:solidFill>
                          <a:schemeClr val="accent3"/>
                        </a:solidFill>
                        <a:latin typeface="Bosch Office Sans" pitchFamily="2" charset="0"/>
                        <a:ea typeface="+mn-ea"/>
                        <a:cs typeface="+mn-cs"/>
                      </a:endParaRPr>
                    </a:p>
                  </a:txBody>
                  <a:tcPr>
                    <a:noFill/>
                  </a:tcPr>
                </a:tc>
                <a:tc>
                  <a:txBody>
                    <a:bodyPr/>
                    <a:lstStyle/>
                    <a:p>
                      <a:pPr marL="285750" indent="-285750" algn="l" defTabSz="822716" rtl="0" eaLnBrk="1" latinLnBrk="0" hangingPunct="1">
                        <a:buFont typeface="Arial" panose="020B0604020202020204" pitchFamily="34" charset="0"/>
                        <a:buChar char="•"/>
                      </a:pPr>
                      <a:r>
                        <a:rPr lang="en-US" sz="1600" b="0" i="0" u="none" kern="1200" smtClean="0">
                          <a:solidFill>
                            <a:schemeClr val="accent3"/>
                          </a:solidFill>
                          <a:latin typeface="Bosch Office Sans" pitchFamily="2" charset="0"/>
                          <a:ea typeface="+mn-ea"/>
                          <a:cs typeface="+mn-cs"/>
                        </a:rPr>
                        <a:t>Easy to setup</a:t>
                      </a:r>
                    </a:p>
                    <a:p>
                      <a:pPr marL="285750" indent="-285750" algn="l" defTabSz="822716" rtl="0" eaLnBrk="1" latinLnBrk="0" hangingPunct="1">
                        <a:buFont typeface="Arial" panose="020B0604020202020204" pitchFamily="34" charset="0"/>
                        <a:buChar char="•"/>
                      </a:pPr>
                      <a:r>
                        <a:rPr lang="en-US" sz="1600" b="0" i="0" u="none" kern="1200" smtClean="0">
                          <a:solidFill>
                            <a:schemeClr val="accent3"/>
                          </a:solidFill>
                          <a:latin typeface="Bosch Office Sans" pitchFamily="2" charset="0"/>
                          <a:ea typeface="+mn-ea"/>
                          <a:cs typeface="+mn-cs"/>
                        </a:rPr>
                        <a:t>Allow use of any assertion library - Chai, expect.js, Must.js, etc.</a:t>
                      </a:r>
                    </a:p>
                    <a:p>
                      <a:pPr marL="285750" indent="-285750" algn="l" defTabSz="822716" rtl="0" eaLnBrk="1" latinLnBrk="0" hangingPunct="1">
                        <a:buFont typeface="Arial" panose="020B0604020202020204" pitchFamily="34" charset="0"/>
                        <a:buChar char="•"/>
                      </a:pPr>
                      <a:r>
                        <a:rPr lang="en-US" sz="1600" b="0" i="0" u="none" kern="1200" smtClean="0">
                          <a:solidFill>
                            <a:schemeClr val="accent3"/>
                          </a:solidFill>
                          <a:latin typeface="Bosch Office Sans" pitchFamily="2" charset="0"/>
                          <a:ea typeface="+mn-ea"/>
                          <a:cs typeface="+mn-cs"/>
                        </a:rPr>
                        <a:t>CI support</a:t>
                      </a:r>
                    </a:p>
                    <a:p>
                      <a:pPr marL="285750" indent="-285750" algn="l" defTabSz="822716" rtl="0" eaLnBrk="1" latinLnBrk="0" hangingPunct="1">
                        <a:buFont typeface="Arial" panose="020B0604020202020204" pitchFamily="34" charset="0"/>
                        <a:buChar char="•"/>
                      </a:pPr>
                      <a:r>
                        <a:rPr lang="en-US" sz="1600" b="0" i="0" u="none" kern="1200" smtClean="0">
                          <a:solidFill>
                            <a:schemeClr val="accent3"/>
                          </a:solidFill>
                          <a:latin typeface="Bosch Office Sans" pitchFamily="2" charset="0"/>
                          <a:ea typeface="+mn-ea"/>
                          <a:cs typeface="+mn-cs"/>
                        </a:rPr>
                        <a:t>Highly extensible</a:t>
                      </a:r>
                    </a:p>
                    <a:p>
                      <a:pPr marL="285750" indent="-285750" algn="l" defTabSz="822716" rtl="0" eaLnBrk="1" latinLnBrk="0" hangingPunct="1">
                        <a:buFont typeface="Arial" panose="020B0604020202020204" pitchFamily="34" charset="0"/>
                        <a:buChar char="•"/>
                      </a:pPr>
                      <a:r>
                        <a:rPr lang="en-US" sz="1600" b="0" i="0" u="none" kern="1200" smtClean="0">
                          <a:solidFill>
                            <a:schemeClr val="accent3"/>
                          </a:solidFill>
                          <a:latin typeface="Bosch Office Sans" pitchFamily="2" charset="0"/>
                          <a:ea typeface="+mn-ea"/>
                          <a:cs typeface="+mn-cs"/>
                        </a:rPr>
                        <a:t>Easy async testing</a:t>
                      </a:r>
                    </a:p>
                    <a:p>
                      <a:endParaRPr lang="en-GB"/>
                    </a:p>
                  </a:txBody>
                  <a:tcPr>
                    <a:noFill/>
                  </a:tcPr>
                </a:tc>
                <a:tc>
                  <a:txBody>
                    <a:bodyPr/>
                    <a:lstStyle/>
                    <a:p>
                      <a:pPr marL="285750" indent="-285750" algn="l" defTabSz="822716" rtl="0" eaLnBrk="1" latinLnBrk="0" hangingPunct="1">
                        <a:buFont typeface="Arial" panose="020B0604020202020204" pitchFamily="34" charset="0"/>
                        <a:buChar char="•"/>
                      </a:pPr>
                      <a:r>
                        <a:rPr lang="en-US" sz="1600" b="0" i="0" u="none" kern="1200" smtClean="0">
                          <a:solidFill>
                            <a:schemeClr val="accent3"/>
                          </a:solidFill>
                          <a:latin typeface="Bosch Office Sans" pitchFamily="2" charset="0"/>
                          <a:ea typeface="+mn-ea"/>
                          <a:cs typeface="+mn-cs"/>
                        </a:rPr>
                        <a:t>Young library, meaning it's still changing, maturing.</a:t>
                      </a:r>
                      <a:endParaRPr lang="en-GB" sz="1600" b="0" i="0" u="none" kern="1200">
                        <a:solidFill>
                          <a:schemeClr val="accent3"/>
                        </a:solidFill>
                        <a:latin typeface="Bosch Office Sans" pitchFamily="2" charset="0"/>
                        <a:ea typeface="+mn-ea"/>
                        <a:cs typeface="+mn-cs"/>
                      </a:endParaRPr>
                    </a:p>
                  </a:txBody>
                  <a:tcPr>
                    <a:noFill/>
                  </a:tcPr>
                </a:tc>
              </a:tr>
            </a:tbl>
          </a:graphicData>
        </a:graphic>
      </p:graphicFrame>
    </p:spTree>
    <p:custDataLst>
      <p:tags r:id="rId1"/>
    </p:custDataLst>
    <p:extLst>
      <p:ext uri="{BB962C8B-B14F-4D97-AF65-F5344CB8AC3E}">
        <p14:creationId xmlns:p14="http://schemas.microsoft.com/office/powerpoint/2010/main" val="3123504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8</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9367241"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smtClean="0">
                <a:solidFill>
                  <a:srgbClr val="E3832E"/>
                </a:solidFill>
              </a:rPr>
              <a:t>JavaScript Unit Testing Topics        </a:t>
            </a:r>
            <a:endParaRPr lang="en-GB" sz="2800">
              <a:solidFill>
                <a:srgbClr val="E3832E"/>
              </a:solidFill>
            </a:endParaRPr>
          </a:p>
        </p:txBody>
      </p:sp>
      <p:sp>
        <p:nvSpPr>
          <p:cNvPr id="3" name="Text Placeholder 2"/>
          <p:cNvSpPr>
            <a:spLocks noGrp="1"/>
          </p:cNvSpPr>
          <p:nvPr>
            <p:ph type="body" idx="1"/>
            <p:custDataLst>
              <p:tags r:id="rId8"/>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GB">
                <a:solidFill>
                  <a:schemeClr val="accent3"/>
                </a:solidFill>
              </a:rPr>
              <a:t> </a:t>
            </a:r>
            <a:r>
              <a:rPr lang="en-GB" smtClean="0">
                <a:solidFill>
                  <a:schemeClr val="accent3"/>
                </a:solidFill>
              </a:rPr>
              <a:t>       QUnit Framework Overview</a:t>
            </a:r>
            <a:endParaRPr lang="en-GB">
              <a:solidFill>
                <a:schemeClr val="accent3"/>
              </a:solidFill>
            </a:endParaRPr>
          </a:p>
          <a:p>
            <a:pPr marL="0" indent="0">
              <a:buNone/>
            </a:pPr>
            <a:endParaRPr lang="en-GB" smtClean="0">
              <a:solidFill>
                <a:schemeClr val="accent3"/>
              </a:solidFill>
            </a:endParaRPr>
          </a:p>
          <a:p>
            <a:pPr marL="233680" lvl="1" indent="0">
              <a:buNone/>
            </a:pPr>
            <a:r>
              <a:rPr lang="en-GB" smtClean="0">
                <a:solidFill>
                  <a:schemeClr val="accent3"/>
                </a:solidFill>
              </a:rPr>
              <a:t>   </a:t>
            </a:r>
          </a:p>
          <a:p>
            <a:pPr marL="233680" lvl="1" indent="0">
              <a:buNone/>
            </a:pPr>
            <a:endParaRPr lang="en-GB">
              <a:solidFill>
                <a:schemeClr val="accent3"/>
              </a:solidFill>
            </a:endParaRPr>
          </a:p>
          <a:p>
            <a:pPr marL="0" indent="0">
              <a:buNone/>
            </a:pPr>
            <a:r>
              <a:rPr lang="en-GB">
                <a:solidFill>
                  <a:schemeClr val="accent3"/>
                </a:solidFill>
              </a:rPr>
              <a:t> </a:t>
            </a:r>
            <a:r>
              <a:rPr lang="en-GB" smtClean="0">
                <a:solidFill>
                  <a:schemeClr val="accent3"/>
                </a:solidFill>
              </a:rPr>
              <a:t>     </a:t>
            </a:r>
            <a:r>
              <a:rPr lang="en-GB">
                <a:solidFill>
                  <a:schemeClr val="accent3"/>
                </a:solidFill>
              </a:rPr>
              <a:t>Integrating Karma with </a:t>
            </a:r>
            <a:r>
              <a:rPr lang="en-GB" smtClean="0">
                <a:solidFill>
                  <a:schemeClr val="accent3"/>
                </a:solidFill>
              </a:rPr>
              <a:t>QUnit</a:t>
            </a:r>
          </a:p>
          <a:p>
            <a:pPr marL="0" indent="0">
              <a:buNone/>
            </a:pPr>
            <a:r>
              <a:rPr lang="en-GB">
                <a:solidFill>
                  <a:schemeClr val="accent3"/>
                </a:solidFill>
              </a:rPr>
              <a:t> </a:t>
            </a:r>
            <a:r>
              <a:rPr lang="en-GB" smtClean="0">
                <a:solidFill>
                  <a:schemeClr val="accent3"/>
                </a:solidFill>
              </a:rPr>
              <a:t>     </a:t>
            </a:r>
          </a:p>
          <a:p>
            <a:pPr marL="0" indent="0">
              <a:buNone/>
            </a:pPr>
            <a:endParaRPr lang="en-GB" smtClean="0">
              <a:solidFill>
                <a:schemeClr val="accent3"/>
              </a:solidFill>
            </a:endParaRPr>
          </a:p>
          <a:p>
            <a:pPr marL="0" indent="0">
              <a:buNone/>
            </a:pPr>
            <a:r>
              <a:rPr lang="en-GB">
                <a:solidFill>
                  <a:schemeClr val="accent3"/>
                </a:solidFill>
              </a:rPr>
              <a:t> </a:t>
            </a:r>
            <a:r>
              <a:rPr lang="en-GB" smtClean="0">
                <a:solidFill>
                  <a:schemeClr val="accent3"/>
                </a:solidFill>
              </a:rPr>
              <a:t>     </a:t>
            </a:r>
          </a:p>
          <a:p>
            <a:pPr marL="0" indent="0">
              <a:buNone/>
            </a:pPr>
            <a:endParaRPr lang="en-GB">
              <a:solidFill>
                <a:schemeClr val="accent3"/>
              </a:solidFill>
            </a:endParaRPr>
          </a:p>
          <a:p>
            <a:pPr marL="0" indent="0">
              <a:buNone/>
            </a:pPr>
            <a:r>
              <a:rPr lang="en-GB">
                <a:solidFill>
                  <a:schemeClr val="accent3"/>
                </a:solidFill>
              </a:rPr>
              <a:t> </a:t>
            </a:r>
            <a:r>
              <a:rPr lang="en-GB" smtClean="0">
                <a:solidFill>
                  <a:schemeClr val="accent3"/>
                </a:solidFill>
              </a:rPr>
              <a:t>     </a:t>
            </a:r>
            <a:endParaRPr lang="en-GB">
              <a:solidFill>
                <a:schemeClr val="accent3"/>
              </a:solidFill>
            </a:endParaRPr>
          </a:p>
        </p:txBody>
      </p:sp>
      <p:sp>
        <p:nvSpPr>
          <p:cNvPr id="9" name="Rounded Rectangle 8"/>
          <p:cNvSpPr/>
          <p:nvPr>
            <p:custDataLst>
              <p:tags r:id="rId9"/>
            </p:custDataLst>
          </p:nvPr>
        </p:nvSpPr>
        <p:spPr>
          <a:xfrm>
            <a:off x="593090" y="1169711"/>
            <a:ext cx="6872748" cy="521110"/>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 name="Rounded Rectangle 9"/>
          <p:cNvSpPr/>
          <p:nvPr>
            <p:custDataLst>
              <p:tags r:id="rId10"/>
            </p:custDataLst>
          </p:nvPr>
        </p:nvSpPr>
        <p:spPr>
          <a:xfrm>
            <a:off x="593090" y="1902172"/>
            <a:ext cx="6872748" cy="521110"/>
          </a:xfrm>
          <a:prstGeom prst="roundRect">
            <a:avLst/>
          </a:prstGeom>
          <a:solidFill>
            <a:srgbClr val="E3832E"/>
          </a:solidFill>
          <a:ln w="9525" cap="flat" cmpd="sng" algn="ctr">
            <a:solidFill>
              <a:srgbClr val="E3832E"/>
            </a:solidFill>
            <a:prstDash val="solid"/>
          </a:ln>
          <a:effectLst/>
        </p:spPr>
        <p:txBody>
          <a:bodyPr rtlCol="0" anchor="ctr"/>
          <a:lstStyle/>
          <a:p>
            <a:r>
              <a:rPr lang="en-GB" smtClean="0">
                <a:solidFill>
                  <a:schemeClr val="accent3"/>
                </a:solidFill>
              </a:rPr>
              <a:t>Test Runner - Karma JS</a:t>
            </a:r>
          </a:p>
        </p:txBody>
      </p:sp>
      <p:sp>
        <p:nvSpPr>
          <p:cNvPr id="11" name="Rounded Rectangle 10"/>
          <p:cNvSpPr/>
          <p:nvPr>
            <p:custDataLst>
              <p:tags r:id="rId11"/>
            </p:custDataLst>
          </p:nvPr>
        </p:nvSpPr>
        <p:spPr>
          <a:xfrm>
            <a:off x="593090" y="3278407"/>
            <a:ext cx="6872748" cy="521110"/>
          </a:xfrm>
          <a:prstGeom prst="roundRect">
            <a:avLst/>
          </a:prstGeom>
          <a:solidFill>
            <a:srgbClr val="E3832E"/>
          </a:solidFill>
          <a:ln w="9525" cap="flat" cmpd="sng" algn="ctr">
            <a:solidFill>
              <a:srgbClr val="E3832E"/>
            </a:solidFill>
            <a:prstDash val="solid"/>
          </a:ln>
          <a:effectLst/>
        </p:spPr>
        <p:txBody>
          <a:bodyPr rtlCol="0" anchor="ctr"/>
          <a:lstStyle/>
          <a:p>
            <a:r>
              <a:rPr lang="en-GB" smtClean="0">
                <a:solidFill>
                  <a:schemeClr val="accent3"/>
                </a:solidFill>
              </a:rPr>
              <a:t>Coverage using Karma-coverage</a:t>
            </a:r>
          </a:p>
        </p:txBody>
      </p:sp>
      <p:sp>
        <p:nvSpPr>
          <p:cNvPr id="12" name="Rounded Rectangle 11"/>
          <p:cNvSpPr/>
          <p:nvPr>
            <p:custDataLst>
              <p:tags r:id="rId12"/>
            </p:custDataLst>
          </p:nvPr>
        </p:nvSpPr>
        <p:spPr>
          <a:xfrm>
            <a:off x="554990" y="4073770"/>
            <a:ext cx="6872748" cy="521110"/>
          </a:xfrm>
          <a:prstGeom prst="roundRect">
            <a:avLst/>
          </a:prstGeom>
          <a:noFill/>
          <a:ln w="9525" cap="flat" cmpd="sng" algn="ctr">
            <a:solidFill>
              <a:srgbClr val="E3832E"/>
            </a:solidFill>
            <a:prstDash val="solid"/>
          </a:ln>
          <a:effectLst/>
        </p:spPr>
        <p:txBody>
          <a:bodyPr rtlCol="0" anchor="ctr"/>
          <a:lstStyle/>
          <a:p>
            <a:r>
              <a:rPr lang="en-GB" smtClean="0">
                <a:solidFill>
                  <a:schemeClr val="accent3"/>
                </a:solidFill>
              </a:rPr>
              <a:t>Display Formatted Test Results</a:t>
            </a:r>
          </a:p>
        </p:txBody>
      </p:sp>
      <p:sp>
        <p:nvSpPr>
          <p:cNvPr id="13" name="Rounded Rectangle 12"/>
          <p:cNvSpPr/>
          <p:nvPr>
            <p:custDataLst>
              <p:tags r:id="rId13"/>
            </p:custDataLst>
          </p:nvPr>
        </p:nvSpPr>
        <p:spPr>
          <a:xfrm>
            <a:off x="554990" y="4685050"/>
            <a:ext cx="6872748" cy="521110"/>
          </a:xfrm>
          <a:prstGeom prst="roundRect">
            <a:avLst/>
          </a:prstGeom>
          <a:solidFill>
            <a:srgbClr val="E3832E"/>
          </a:solidFill>
          <a:ln w="9525" cap="flat" cmpd="sng" algn="ctr">
            <a:solidFill>
              <a:srgbClr val="E3832E"/>
            </a:solidFill>
            <a:prstDash val="solid"/>
          </a:ln>
          <a:effectLst/>
        </p:spPr>
        <p:txBody>
          <a:bodyPr rtlCol="0" anchor="ctr"/>
          <a:lstStyle/>
          <a:p>
            <a:r>
              <a:rPr lang="en-GB" smtClean="0">
                <a:solidFill>
                  <a:schemeClr val="accent3"/>
                </a:solidFill>
              </a:rPr>
              <a:t>Oracle Jet Sample app + Qunit Demo</a:t>
            </a:r>
          </a:p>
        </p:txBody>
      </p:sp>
      <p:sp>
        <p:nvSpPr>
          <p:cNvPr id="14" name="Rounded Rectangle 13"/>
          <p:cNvSpPr/>
          <p:nvPr>
            <p:custDataLst>
              <p:tags r:id="rId14"/>
            </p:custDataLst>
          </p:nvPr>
        </p:nvSpPr>
        <p:spPr>
          <a:xfrm>
            <a:off x="593090" y="2582426"/>
            <a:ext cx="6872748" cy="562708"/>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3837535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9</a:t>
            </a: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r>
              <a:rPr lang="en-GB" sz="2800" smtClean="0">
                <a:solidFill>
                  <a:srgbClr val="E3832E"/>
                </a:solidFill>
              </a:rPr>
              <a:t>QUnit </a:t>
            </a:r>
            <a:r>
              <a:rPr lang="en-GB" sz="2800">
                <a:solidFill>
                  <a:srgbClr val="E3832E"/>
                </a:solidFill>
              </a:rPr>
              <a:t>Overview</a:t>
            </a:r>
          </a:p>
        </p:txBody>
      </p:sp>
      <p:sp>
        <p:nvSpPr>
          <p:cNvPr id="9" name="Rounded Rectangle 8"/>
          <p:cNvSpPr/>
          <p:nvPr>
            <p:custDataLst>
              <p:tags r:id="rId8"/>
            </p:custDataLst>
          </p:nvPr>
        </p:nvSpPr>
        <p:spPr>
          <a:xfrm>
            <a:off x="963561" y="1150374"/>
            <a:ext cx="8260449" cy="648929"/>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 name="Rounded Rectangle 9"/>
          <p:cNvSpPr/>
          <p:nvPr>
            <p:custDataLst>
              <p:tags r:id="rId9"/>
            </p:custDataLst>
          </p:nvPr>
        </p:nvSpPr>
        <p:spPr>
          <a:xfrm>
            <a:off x="963561" y="2309679"/>
            <a:ext cx="8260449" cy="648929"/>
          </a:xfrm>
          <a:prstGeom prst="roundRect">
            <a:avLst/>
          </a:prstGeom>
          <a:solidFill>
            <a:srgbClr val="E3832E"/>
          </a:solid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 name="Rounded Rectangle 10"/>
          <p:cNvSpPr/>
          <p:nvPr>
            <p:custDataLst>
              <p:tags r:id="rId10"/>
            </p:custDataLst>
          </p:nvPr>
        </p:nvSpPr>
        <p:spPr>
          <a:xfrm>
            <a:off x="961328" y="3468984"/>
            <a:ext cx="8260449" cy="648929"/>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2" name="Rounded Rectangle 11"/>
          <p:cNvSpPr/>
          <p:nvPr>
            <p:custDataLst>
              <p:tags r:id="rId11"/>
            </p:custDataLst>
          </p:nvPr>
        </p:nvSpPr>
        <p:spPr>
          <a:xfrm>
            <a:off x="961328" y="4489736"/>
            <a:ext cx="8260449" cy="648929"/>
          </a:xfrm>
          <a:prstGeom prst="roundRect">
            <a:avLst/>
          </a:prstGeom>
          <a:solidFill>
            <a:srgbClr val="E3832E"/>
          </a:solidFill>
          <a:ln w="9525" cap="flat" cmpd="sng" algn="ctr">
            <a:solidFill>
              <a:srgbClr val="E3832E"/>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latin typeface="Bosch Office Sans"/>
                <a:ea typeface="+mn-ea"/>
                <a:cs typeface="+mn-cs"/>
              </a:rPr>
              <a:t> </a:t>
            </a:r>
            <a:r>
              <a:rPr kumimoji="0" lang="en-GB" sz="1800" b="0" i="0" u="none" strike="noStrike" kern="0" cap="none" spc="0" normalizeH="0" baseline="0" noProof="0" smtClean="0">
                <a:ln>
                  <a:noFill/>
                </a:ln>
                <a:solidFill>
                  <a:srgbClr val="000000"/>
                </a:solidFill>
                <a:effectLst/>
                <a:uLnTx/>
                <a:uFillTx/>
                <a:latin typeface="Bosch Office Sans"/>
                <a:ea typeface="+mn-ea"/>
                <a:cs typeface="+mn-cs"/>
              </a:rPr>
              <a:t>Recommended by and </a:t>
            </a:r>
            <a:r>
              <a:rPr kumimoji="0" lang="en-GB" sz="1800" b="0" i="0" u="none" strike="noStrike" kern="0" cap="none" spc="0" normalizeH="0" baseline="0" noProof="0" smtClean="0">
                <a:ln>
                  <a:noFill/>
                </a:ln>
                <a:solidFill>
                  <a:srgbClr val="000000"/>
                </a:solidFill>
                <a:effectLst/>
                <a:uLnTx/>
                <a:uFillTx/>
                <a:latin typeface="Bosch Office Sans"/>
                <a:ea typeface="+mn-ea"/>
                <a:cs typeface="+mn-cs"/>
              </a:rPr>
              <a:t>for Oracle JET applications</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TextBox 12"/>
          <p:cNvSpPr txBox="1"/>
          <p:nvPr>
            <p:custDataLst>
              <p:tags r:id="rId12"/>
            </p:custDataLst>
          </p:nvPr>
        </p:nvSpPr>
        <p:spPr>
          <a:xfrm>
            <a:off x="1238865" y="1347264"/>
            <a:ext cx="914400" cy="914400"/>
          </a:xfrm>
          <a:prstGeom prst="rect">
            <a:avLst/>
          </a:prstGeom>
          <a:noFill/>
        </p:spPr>
        <p:txBody>
          <a:bodyPr wrap="none" lIns="0" tIns="0" rIns="0" bIns="0" rtlCol="0">
            <a:noAutofit/>
          </a:bodyPr>
          <a:lstStyle/>
          <a:p>
            <a:pPr>
              <a:lnSpc>
                <a:spcPct val="107000"/>
              </a:lnSpc>
              <a:spcBef>
                <a:spcPts val="500"/>
              </a:spcBef>
            </a:pPr>
            <a:r>
              <a:rPr lang="en-US" smtClean="0"/>
              <a:t>QUnit is a powerful, easy-to-use JavaScript unit testing framework.</a:t>
            </a:r>
            <a:endParaRPr kumimoji="0" lang="en-GB" sz="1800" b="0" i="0" u="none" strike="noStrike" kern="0" cap="none" spc="0" normalizeH="0" baseline="0" noProof="0" dirty="0" err="1" smtClean="0">
              <a:ln>
                <a:noFill/>
              </a:ln>
              <a:solidFill>
                <a:srgbClr val="000000"/>
              </a:solidFill>
              <a:effectLst/>
              <a:uLnTx/>
              <a:uFillTx/>
            </a:endParaRPr>
          </a:p>
        </p:txBody>
      </p:sp>
      <p:sp>
        <p:nvSpPr>
          <p:cNvPr id="14" name="TextBox 13"/>
          <p:cNvSpPr txBox="1"/>
          <p:nvPr>
            <p:custDataLst>
              <p:tags r:id="rId13"/>
            </p:custDataLst>
          </p:nvPr>
        </p:nvSpPr>
        <p:spPr>
          <a:xfrm>
            <a:off x="1238865" y="2501408"/>
            <a:ext cx="914400" cy="914400"/>
          </a:xfrm>
          <a:prstGeom prst="rect">
            <a:avLst/>
          </a:prstGeom>
          <a:noFill/>
        </p:spPr>
        <p:txBody>
          <a:bodyPr wrap="none" lIns="0" tIns="0" rIns="0" bIns="0" rtlCol="0">
            <a:noAutofit/>
          </a:bodyPr>
          <a:lstStyle/>
          <a:p>
            <a:pPr>
              <a:lnSpc>
                <a:spcPct val="107000"/>
              </a:lnSpc>
              <a:spcBef>
                <a:spcPts val="500"/>
              </a:spcBef>
            </a:pPr>
            <a:r>
              <a:rPr lang="en-US" smtClean="0"/>
              <a:t>Qunit used by the jQuery, jQuery UI and jQuery Mobile projects.</a:t>
            </a:r>
            <a:endParaRPr kumimoji="0" lang="en-GB" sz="1800" b="0" i="0" u="none" strike="noStrike" kern="0" cap="none" spc="0" normalizeH="0" baseline="0" noProof="0" dirty="0" err="1" smtClean="0">
              <a:ln>
                <a:noFill/>
              </a:ln>
              <a:solidFill>
                <a:srgbClr val="000000"/>
              </a:solidFill>
              <a:effectLst/>
              <a:uLnTx/>
              <a:uFillTx/>
            </a:endParaRPr>
          </a:p>
        </p:txBody>
      </p:sp>
      <p:sp>
        <p:nvSpPr>
          <p:cNvPr id="15" name="TextBox 14"/>
          <p:cNvSpPr txBox="1"/>
          <p:nvPr>
            <p:custDataLst>
              <p:tags r:id="rId14"/>
            </p:custDataLst>
          </p:nvPr>
        </p:nvSpPr>
        <p:spPr>
          <a:xfrm>
            <a:off x="1238865" y="3617452"/>
            <a:ext cx="914400" cy="914400"/>
          </a:xfrm>
          <a:prstGeom prst="rect">
            <a:avLst/>
          </a:prstGeom>
          <a:noFill/>
        </p:spPr>
        <p:txBody>
          <a:bodyPr wrap="none" lIns="0" tIns="0" rIns="0" bIns="0" rtlCol="0">
            <a:noAutofit/>
          </a:bodyPr>
          <a:lstStyle/>
          <a:p>
            <a:pPr>
              <a:lnSpc>
                <a:spcPct val="107000"/>
              </a:lnSpc>
              <a:spcBef>
                <a:spcPts val="500"/>
              </a:spcBef>
            </a:pPr>
            <a:r>
              <a:rPr lang="en-US"/>
              <a:t>C</a:t>
            </a:r>
            <a:r>
              <a:rPr lang="en-US" smtClean="0"/>
              <a:t>apable of testing any generic JavaScript code including itself. </a:t>
            </a:r>
            <a:endParaRPr kumimoji="0" lang="en-GB" sz="1800" b="0" i="0" u="none"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22675065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LAYOUT" val="BOSCH2"/>
  <p:tag name="CFG.CUSTOMERVERSION" val="9"/>
  <p:tag name="ML_1" val="RBEI_Ban5"/>
  <p:tag name="ML_2" val="Bosch2.mcr"/>
  <p:tag name="ML_LAYOUT_RESOURCE" val="BOSCH2_16_9.mcr"/>
  <p:tag name="FIELD.DATE.CONTENT" val="05/09/2017"/>
  <p:tag name="FIELD.DATE.VALUE" val="05/09/2017"/>
  <p:tag name="FIELD.CONF.SUFFIX.CONTENT" val="\n | "/>
  <p:tag name="FIELD.REM_ABL.SUFFIX.CONTENT" val="&#10;\n"/>
  <p:tag name="FIELD.COPY.CONTENT" val="©  Robert Bosch Engineering and Business Solutions Private Limited 2017. All rights reserved, also regarding any disposal, exploitation, reproduction, editing, distribution, as well as in the event of applications for industrial property rights."/>
  <p:tag name="FIELD.COPY.VALUE" val="©  Robert Bosch Engineering and Business Solutions Private Limited 2017.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DPT.CONTENT" val="RBEI/BSO14"/>
  <p:tag name="FIELD.DPT.VALUE" val="RBEI/BSO14 | "/>
  <p:tag name="FIELD.DPT.SUFFIX.CONTENT" val=" | "/>
  <p:tag name="MIWBCLNT.HOMEURL" val="C:\Program Files (x86)\eForms\FB\portal_index.htm"/>
  <p:tag name="FIELDS.INITIALIZED" val="1"/>
  <p:tag name="FIELD.DATE.COMBOINDEX" val="-2"/>
  <p:tag name="FIELD.CONF.CONTENT" val="Internal "/>
  <p:tag name="FIELD.CONF.VALUE" val="Internal \n | "/>
  <p:tag name="FIELD.CONF.COMBOINDEX" val="1"/>
  <p:tag name="FIELD.REM_ABL.COMBOINDEX" val="-2"/>
  <p:tag name="FIELD.CHAPTER.CONTENT" val="Qunit"/>
  <p:tag name="FIELD.CHAPTER.VALUE" val="Qunit"/>
  <p:tag name="FIELD.CHAPTER.COMBOINDEX" val="-2"/>
  <p:tag name="FIELD.REM_ANL.COMBOINDEX" val="-2"/>
  <p:tag name="FIELD.DPT.COMBOINDEX" val="-2"/>
  <p:tag name="CONFIG" val="BOSCH2"/>
  <p:tag name="CFG.VERSION" val="0"/>
  <p:tag name="CFG.LAYOUTID" val="Bosch Layout 16:9 (new colored style)"/>
  <p:tag name="CFG.LAYOUTRES" val="BOSCH2_16_9"/>
  <p:tag name="MAPNAME" val="Map1"/>
  <p:tag name="LICENSEKEY" val="46504b9e-b1c9-48ed-967f-a36de42ae84b"/>
  <p:tag name="SLIDEMASTERMASTERNAME" val="Slide"/>
  <p:tag name="SLIDEMASTERSHAPESETGROUPCLASSNAME" val="ShapeSetGroup1"/>
  <p:tag name="SLIDEMASTERCOLORSETGROUPCLASSNAME" val="ColorSetGroup3"/>
  <p:tag name="SLIDEMASTERFONTSETGROUPCLASSNAME" val="FontSetGroup1"/>
  <p:tag name="SLIDEMASTERSTYLESETGROUPCLASSNAME" val="StyleSetGroup1"/>
  <p:tag name="SLIDEMASTERMODIFIED" val="1"/>
</p:tagLst>
</file>

<file path=ppt/tags/tag1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7.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0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10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11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11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1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5.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2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12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12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12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TITLE 14_SHAPECLASSPROTECTIONTYPE" val="9"/>
  <p:tag name="TEXT PLACEHOLDER 15_SHAPECLASSPROTECTIONTYPE" val="0"/>
</p:tagLst>
</file>

<file path=ppt/tags/tag13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3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3;-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5.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TEXT PLACEHOLDER 8_SHAPECLASSPROTECTIONTYPE" val="0"/>
</p:tagLst>
</file>

<file path=ppt/tags/tag14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14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14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14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 name="COLORS" val="-2;-2;-2;-2;-2;-2"/>
</p:tagLst>
</file>

<file path=ppt/tags/tag1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15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5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1;-2"/>
</p:tagLst>
</file>

<file path=ppt/tags/tag1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5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6.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TEXT PLACEHOLDER 8_SHAPECLASSPROTECTIONTYPE" val="0"/>
</p:tagLst>
</file>

<file path=ppt/tags/tag15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15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15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1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16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16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6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1;-2"/>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4.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TEXT PLACEHOLDER 8_SHAPECLASSPROTECTIONTYPE" val="0"/>
</p:tagLst>
</file>

<file path=ppt/tags/tag16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16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16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16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16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7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1;-2"/>
</p:tagLst>
</file>

<file path=ppt/tags/tag17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7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7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7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7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8.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7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18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18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18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8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1;-2"/>
</p:tagLst>
</file>

<file path=ppt/tags/tag1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6.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8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18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18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9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19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9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1;-2"/>
</p:tagLst>
</file>

<file path=ppt/tags/tag19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4.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9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19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19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19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 name="COLORS" val="-2;-2;-2;-2;-1;-2"/>
</p:tagLst>
</file>

<file path=ppt/tags/tag19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20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1;-2"/>
</p:tagLst>
</file>

<file path=ppt/tags/tag20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0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5.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20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20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20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20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1;-1;-1;-1;Primary;-2"/>
</p:tagLst>
</file>

<file path=ppt/tags/tag21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21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1;-2"/>
</p:tagLst>
</file>

<file path=ppt/tags/tag21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1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1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19.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2;-2;-1;-1;Primary;-2"/>
</p:tagLst>
</file>

<file path=ppt/tags/tag22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22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22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22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22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22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1;-2"/>
</p:tagLst>
</file>

<file path=ppt/tags/tag2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8.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22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23.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TITLE 14_SHAPECLASSPROTECTIONTYPE" val="9"/>
  <p:tag name="TEXT PLACEHOLDER 15_SHAPECLASSPROTECTIONTYPE" val="0"/>
</p:tagLst>
</file>

<file path=ppt/tags/tag23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23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23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23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23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1;-2"/>
</p:tagLst>
</file>

<file path=ppt/tags/tag2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7.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23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23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2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24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24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24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2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2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2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37.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TITLE 14_SHAPECLASSPROTECTIONTYPE" val="9"/>
  <p:tag name="TEXT PLACEHOLDER 15_SHAPECLASSPROTECTIONTYPE" val="0"/>
</p:tagLst>
</file>

<file path=ppt/tags/tag3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3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3"/>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4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TITLE 14_SHAPECLASSPROTECTIONTYPE" val="9"/>
  <p:tag name="TEXT PLACEHOLDER 15_SHAPECLASSPROTECTIONTYPE" val="0"/>
</p:tagLst>
</file>

<file path=ppt/tags/tag4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4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4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3"/>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1;-1;-1;-1;Primary;-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1;-1;-1;-1;Primary;-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6.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TITLE 14_SHAPECLASSPROTECTIONTYPE" val="9"/>
  <p:tag name="TEXT PLACEHOLDER 15_SHAPECLASSPROTECTIONTYPE" val="0"/>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TITLE 14_SHAPECLASSPROTECTIONTYPE" val="9"/>
  <p:tag name="TEXT PLACEHOLDER 15_SHAPECLASSPROTECTIONTYPE" val="0"/>
</p:tagLst>
</file>

<file path=ppt/tags/tag6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6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6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6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1;-1;Primary;-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1;-1;-1;-1;Primary;-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1;-1;-1;-1;Primary;-2"/>
</p:tagLst>
</file>

<file path=ppt/tags/tag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2;-2;-1;-1;Primary;-2"/>
</p:tagLst>
</file>

<file path=ppt/tags/tag72.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TITLE 14_SHAPECLASSPROTECTIONTYPE" val="9"/>
  <p:tag name="TEXT PLACEHOLDER 15_SHAPECLASSPROTECTIONTYPE" val="0"/>
</p:tagLst>
</file>

<file path=ppt/tags/tag7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7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7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7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9.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8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8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8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8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8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1;-2"/>
</p:tagLst>
</file>

<file path=ppt/tags/tag8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StaticAgenda"/>
  <p:tag name="COLORSETGROUPCLASSNAME" val="ColorSetGroup3"/>
  <p:tag name="FONTSETGROUPCLASSNAME" val="FontSetGroup1"/>
  <p:tag name="SHAPECLASSNAME" val="BodyOnAgenda"/>
  <p:tag name="SHAPECLASSPROTECTIONTYPE" val="0"/>
  <p:tag name="COLORS" val="-2;-2;-2;-2;Primary;-2"/>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2"/>
  <p:tag name="COLORS" val="-1;-1;-1;-1;Primary;-2"/>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2"/>
  <p:tag name="COLORS" val="-1;-1;-1;-1;Primary;-2"/>
</p:tagLst>
</file>

<file path=ppt/tags/tag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2"/>
  <p:tag name="COLORS" val="-2;-2;-1;-1;Primary;-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2"/>
  <p:tag name="COLORS" val="-1;-1;-1;-1;Primary;-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3.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9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9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9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9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9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9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1;-2"/>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docProps/app.xml><?xml version="1.0" encoding="utf-8"?>
<Properties xmlns="http://schemas.openxmlformats.org/officeDocument/2006/extended-properties" xmlns:vt="http://schemas.openxmlformats.org/officeDocument/2006/docPropsVTypes">
  <Template/>
  <TotalTime>0</TotalTime>
  <Words>1543</Words>
  <Application>Microsoft Office PowerPoint</Application>
  <PresentationFormat>Custom</PresentationFormat>
  <Paragraphs>180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Bosch Office Sans</vt:lpstr>
      <vt:lpstr>Wingdings 3</vt:lpstr>
      <vt:lpstr>Bosch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 Unit Testing Topics        </vt:lpstr>
      <vt:lpstr>QUnit Overview</vt:lpstr>
      <vt:lpstr>QUnit Overview</vt:lpstr>
      <vt:lpstr>QUnit Overview</vt:lpstr>
      <vt:lpstr>Test Runner</vt:lpstr>
      <vt:lpstr>Test Runner</vt:lpstr>
      <vt:lpstr>Integrating Karma with QUnit</vt:lpstr>
      <vt:lpstr>Code Coverage</vt:lpstr>
      <vt:lpstr>Code Coverage</vt:lpstr>
      <vt:lpstr>Display Formatted Test Results</vt:lpstr>
      <vt:lpstr>Display Formatted Test Results</vt:lpstr>
      <vt:lpstr>Test Case HTML Reporter</vt:lpstr>
      <vt:lpstr>Test Case HTML Reporter</vt:lpstr>
      <vt:lpstr>PowerPoint Presentation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Unit Testing</dc:title>
  <dc:creator>Singana Sreenivasulu (RBEI/BSO4)</dc:creator>
  <cp:lastModifiedBy>Singana Sreenivasulu (RBEI/BSO2)</cp:lastModifiedBy>
  <cp:revision>105</cp:revision>
  <dcterms:created xsi:type="dcterms:W3CDTF">2017-09-05T06:00:56Z</dcterms:created>
  <dcterms:modified xsi:type="dcterms:W3CDTF">2017-09-18T04:13:10Z</dcterms:modified>
</cp:coreProperties>
</file>