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6" r:id="rId5"/>
    <p:sldId id="260" r:id="rId6"/>
    <p:sldId id="259" r:id="rId7"/>
    <p:sldId id="269" r:id="rId8"/>
    <p:sldId id="257" r:id="rId9"/>
    <p:sldId id="261" r:id="rId10"/>
    <p:sldId id="262" r:id="rId11"/>
    <p:sldId id="268" r:id="rId12"/>
    <p:sldId id="263" r:id="rId13"/>
    <p:sldId id="264" r:id="rId14"/>
    <p:sldId id="270" r:id="rId15"/>
  </p:sldIdLst>
  <p:sldSz cx="10969625" cy="6170613"/>
  <p:notesSz cx="6858000" cy="9144000"/>
  <p:custDataLst>
    <p:tags r:id="rId16"/>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ana Sreenivasulu (RBEI/BSO2)" initials="SS(" lastIdx="1" clrIdx="0">
    <p:extLst>
      <p:ext uri="{19B8F6BF-5375-455C-9EA6-DF929625EA0E}">
        <p15:presenceInfo xmlns:p15="http://schemas.microsoft.com/office/powerpoint/2012/main" userId="Singana Sreenivasulu (RBEI/BSO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832E"/>
    <a:srgbClr val="E3852E"/>
    <a:srgbClr val="C4BD2A"/>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8" autoAdjust="0"/>
  </p:normalViewPr>
  <p:slideViewPr>
    <p:cSldViewPr snapToGrid="0">
      <p:cViewPr varScale="1">
        <p:scale>
          <a:sx n="95" d="100"/>
          <a:sy n="95" d="100"/>
        </p:scale>
        <p:origin x="708" y="7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69330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291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49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250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9232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9027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78272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5177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4691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61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9248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764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7537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12.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1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image" Target="../media/image8.pn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slideLayout" Target="../slideLayouts/slideLayout1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s>
</file>

<file path=ppt/slides/_rels/slide11.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slideLayout" Target="../slideLayouts/slideLayout12.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12.xml.rels><?xml version="1.0" encoding="UTF-8" standalone="yes"?>
<Relationships xmlns="http://schemas.openxmlformats.org/package/2006/relationships"><Relationship Id="rId8" Type="http://schemas.openxmlformats.org/officeDocument/2006/relationships/tags" Target="../tags/tag153.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image" Target="../media/image9.png"/><Relationship Id="rId5" Type="http://schemas.openxmlformats.org/officeDocument/2006/relationships/tags" Target="../tags/tag150.xml"/><Relationship Id="rId10" Type="http://schemas.openxmlformats.org/officeDocument/2006/relationships/slideLayout" Target="../slideLayouts/slideLayout12.xml"/><Relationship Id="rId4" Type="http://schemas.openxmlformats.org/officeDocument/2006/relationships/tags" Target="../tags/tag149.xml"/><Relationship Id="rId9" Type="http://schemas.openxmlformats.org/officeDocument/2006/relationships/tags" Target="../tags/tag154.xml"/></Relationships>
</file>

<file path=ppt/slides/_rels/slide13.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image" Target="../media/image10.png"/><Relationship Id="rId5" Type="http://schemas.openxmlformats.org/officeDocument/2006/relationships/tags" Target="../tags/tag159.xml"/><Relationship Id="rId10" Type="http://schemas.openxmlformats.org/officeDocument/2006/relationships/slideLayout" Target="../slideLayouts/slideLayout12.xml"/><Relationship Id="rId4" Type="http://schemas.openxmlformats.org/officeDocument/2006/relationships/tags" Target="../tags/tag158.xml"/><Relationship Id="rId9" Type="http://schemas.openxmlformats.org/officeDocument/2006/relationships/tags" Target="../tags/tag163.xml"/></Relationships>
</file>

<file path=ppt/slides/_rels/slide14.xml.rels><?xml version="1.0" encoding="UTF-8" standalone="yes"?>
<Relationships xmlns="http://schemas.openxmlformats.org/package/2006/relationships"><Relationship Id="rId8" Type="http://schemas.openxmlformats.org/officeDocument/2006/relationships/tags" Target="../tags/tag171.xml"/><Relationship Id="rId3" Type="http://schemas.openxmlformats.org/officeDocument/2006/relationships/tags" Target="../tags/tag166.xml"/><Relationship Id="rId7" Type="http://schemas.openxmlformats.org/officeDocument/2006/relationships/tags" Target="../tags/tag170.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10" Type="http://schemas.openxmlformats.org/officeDocument/2006/relationships/image" Target="../media/image11.png"/><Relationship Id="rId4" Type="http://schemas.openxmlformats.org/officeDocument/2006/relationships/tags" Target="../tags/tag167.xml"/><Relationship Id="rId9"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 Type="http://schemas.openxmlformats.org/officeDocument/2006/relationships/tags" Target="../tags/tag35.xml"/><Relationship Id="rId16" Type="http://schemas.openxmlformats.org/officeDocument/2006/relationships/tags" Target="../tags/tag49.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10" Type="http://schemas.openxmlformats.org/officeDocument/2006/relationships/tags" Target="../tags/tag43.xml"/><Relationship Id="rId19" Type="http://schemas.openxmlformats.org/officeDocument/2006/relationships/slideLayout" Target="../slideLayouts/slideLayout1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_rels/slide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ags" Target="../tags/tag54.xml"/><Relationship Id="rId21" Type="http://schemas.openxmlformats.org/officeDocument/2006/relationships/slideLayout" Target="../slideLayouts/slideLayout1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3.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slideLayout" Target="../slideLayouts/slideLayout1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5.png"/><Relationship Id="rId4" Type="http://schemas.openxmlformats.org/officeDocument/2006/relationships/tags" Target="../tags/tag86.xml"/><Relationship Id="rId9"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slideLayout" Target="../slideLayouts/slideLayout12.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s>
</file>

<file path=ppt/slides/_rels/slide8.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10" Type="http://schemas.openxmlformats.org/officeDocument/2006/relationships/image" Target="../media/image6.png"/><Relationship Id="rId4" Type="http://schemas.openxmlformats.org/officeDocument/2006/relationships/tags" Target="../tags/tag108.xml"/><Relationship Id="rId9"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10" Type="http://schemas.openxmlformats.org/officeDocument/2006/relationships/image" Target="../media/image7.png"/><Relationship Id="rId4" Type="http://schemas.openxmlformats.org/officeDocument/2006/relationships/tags" Target="../tags/tag116.xml"/><Relationship Id="rId9"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JavaScript Unit Testing</a:t>
            </a:r>
            <a:endParaRPr lang="en-GB" sz="2800">
              <a:solidFill>
                <a:schemeClr val="accent3"/>
              </a:solidFill>
            </a:endParaRPr>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GB">
                <a:solidFill>
                  <a:schemeClr val="accent3"/>
                </a:solidFill>
              </a:rPr>
              <a:t> </a:t>
            </a:r>
            <a:r>
              <a:rPr lang="en-GB" smtClean="0">
                <a:solidFill>
                  <a:schemeClr val="accent3"/>
                </a:solidFill>
              </a:rPr>
              <a:t>       QUnit Framework Overview</a:t>
            </a:r>
            <a:endParaRPr lang="en-GB">
              <a:solidFill>
                <a:schemeClr val="accent3"/>
              </a:solidFill>
            </a:endParaRPr>
          </a:p>
          <a:p>
            <a:pPr marL="0" indent="0">
              <a:buNone/>
            </a:pPr>
            <a:endParaRPr lang="en-GB" smtClean="0">
              <a:solidFill>
                <a:schemeClr val="accent3"/>
              </a:solidFill>
            </a:endParaRPr>
          </a:p>
          <a:p>
            <a:pPr marL="233680" lvl="1" indent="0">
              <a:buNone/>
            </a:pPr>
            <a:r>
              <a:rPr lang="en-GB" smtClean="0">
                <a:solidFill>
                  <a:schemeClr val="accent3"/>
                </a:solidFill>
              </a:rPr>
              <a:t>   </a:t>
            </a:r>
          </a:p>
          <a:p>
            <a:pPr marL="233680" lvl="1"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r>
              <a:rPr lang="en-GB">
                <a:solidFill>
                  <a:schemeClr val="accent3"/>
                </a:solidFill>
              </a:rPr>
              <a:t>Integrating Karma with </a:t>
            </a:r>
            <a:r>
              <a:rPr lang="en-GB" smtClean="0">
                <a:solidFill>
                  <a:schemeClr val="accent3"/>
                </a:solidFill>
              </a:rPr>
              <a:t>QUnit</a:t>
            </a:r>
          </a:p>
          <a:p>
            <a:pPr marL="0" indent="0">
              <a:buNone/>
            </a:pPr>
            <a:r>
              <a:rPr lang="en-GB">
                <a:solidFill>
                  <a:schemeClr val="accent3"/>
                </a:solidFill>
              </a:rPr>
              <a:t> </a:t>
            </a:r>
            <a:r>
              <a:rPr lang="en-GB" smtClean="0">
                <a:solidFill>
                  <a:schemeClr val="accent3"/>
                </a:solidFill>
              </a:rPr>
              <a:t>     </a:t>
            </a:r>
          </a:p>
          <a:p>
            <a:pPr marL="0" indent="0">
              <a:buNone/>
            </a:pPr>
            <a:endParaRPr lang="en-GB" smtClean="0">
              <a:solidFill>
                <a:schemeClr val="accent3"/>
              </a:solidFill>
            </a:endParaRPr>
          </a:p>
          <a:p>
            <a:pPr marL="0" indent="0">
              <a:buNone/>
            </a:pPr>
            <a:r>
              <a:rPr lang="en-GB">
                <a:solidFill>
                  <a:schemeClr val="accent3"/>
                </a:solidFill>
              </a:rPr>
              <a:t> </a:t>
            </a:r>
            <a:r>
              <a:rPr lang="en-GB" smtClean="0">
                <a:solidFill>
                  <a:schemeClr val="accent3"/>
                </a:solidFill>
              </a:rPr>
              <a:t>     </a:t>
            </a:r>
          </a:p>
          <a:p>
            <a:pPr marL="0"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endParaRPr lang="en-GB">
              <a:solidFill>
                <a:schemeClr val="accent3"/>
              </a:solidFill>
            </a:endParaRPr>
          </a:p>
        </p:txBody>
      </p:sp>
      <p:sp>
        <p:nvSpPr>
          <p:cNvPr id="9" name="Rounded Rectangle 8"/>
          <p:cNvSpPr/>
          <p:nvPr>
            <p:custDataLst>
              <p:tags r:id="rId9"/>
            </p:custDataLst>
          </p:nvPr>
        </p:nvSpPr>
        <p:spPr>
          <a:xfrm>
            <a:off x="593090" y="1169711"/>
            <a:ext cx="6872748" cy="521110"/>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10"/>
            </p:custDataLst>
          </p:nvPr>
        </p:nvSpPr>
        <p:spPr>
          <a:xfrm>
            <a:off x="593090" y="1902172"/>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Automating Qunit tests using Karma JS</a:t>
            </a:r>
          </a:p>
        </p:txBody>
      </p:sp>
      <p:sp>
        <p:nvSpPr>
          <p:cNvPr id="11" name="Rounded Rectangle 10"/>
          <p:cNvSpPr/>
          <p:nvPr>
            <p:custDataLst>
              <p:tags r:id="rId11"/>
            </p:custDataLst>
          </p:nvPr>
        </p:nvSpPr>
        <p:spPr>
          <a:xfrm>
            <a:off x="593090" y="3278407"/>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Coverage using Karma-coverage</a:t>
            </a:r>
          </a:p>
        </p:txBody>
      </p:sp>
      <p:sp>
        <p:nvSpPr>
          <p:cNvPr id="12" name="Rounded Rectangle 11"/>
          <p:cNvSpPr/>
          <p:nvPr>
            <p:custDataLst>
              <p:tags r:id="rId12"/>
            </p:custDataLst>
          </p:nvPr>
        </p:nvSpPr>
        <p:spPr>
          <a:xfrm>
            <a:off x="554990" y="4073770"/>
            <a:ext cx="6872748" cy="521110"/>
          </a:xfrm>
          <a:prstGeom prst="roundRect">
            <a:avLst/>
          </a:prstGeom>
          <a:noFill/>
          <a:ln w="9525" cap="flat" cmpd="sng" algn="ctr">
            <a:solidFill>
              <a:srgbClr val="E3832E"/>
            </a:solidFill>
            <a:prstDash val="solid"/>
          </a:ln>
          <a:effectLst/>
        </p:spPr>
        <p:txBody>
          <a:bodyPr rtlCol="0" anchor="ctr"/>
          <a:lstStyle/>
          <a:p>
            <a:r>
              <a:rPr lang="en-GB" smtClean="0">
                <a:solidFill>
                  <a:schemeClr val="accent3"/>
                </a:solidFill>
              </a:rPr>
              <a:t>Display Formatted Test Results</a:t>
            </a:r>
          </a:p>
        </p:txBody>
      </p:sp>
      <p:sp>
        <p:nvSpPr>
          <p:cNvPr id="13" name="Rounded Rectangle 12"/>
          <p:cNvSpPr/>
          <p:nvPr>
            <p:custDataLst>
              <p:tags r:id="rId13"/>
            </p:custDataLst>
          </p:nvPr>
        </p:nvSpPr>
        <p:spPr>
          <a:xfrm>
            <a:off x="554990" y="4685050"/>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Oracle Jet Sample app + Qunit Demo</a:t>
            </a:r>
          </a:p>
        </p:txBody>
      </p:sp>
      <p:sp>
        <p:nvSpPr>
          <p:cNvPr id="14" name="Rounded Rectangle 13"/>
          <p:cNvSpPr/>
          <p:nvPr>
            <p:custDataLst>
              <p:tags r:id="rId14"/>
            </p:custDataLst>
          </p:nvPr>
        </p:nvSpPr>
        <p:spPr>
          <a:xfrm>
            <a:off x="593090" y="2582426"/>
            <a:ext cx="6872748" cy="56270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05277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Display Formatted Test Results</a:t>
            </a:r>
          </a:p>
        </p:txBody>
      </p:sp>
      <p:sp>
        <p:nvSpPr>
          <p:cNvPr id="9" name="Rounded Rectangle 8"/>
          <p:cNvSpPr/>
          <p:nvPr>
            <p:custDataLst>
              <p:tags r:id="rId8"/>
            </p:custDataLst>
          </p:nvPr>
        </p:nvSpPr>
        <p:spPr>
          <a:xfrm>
            <a:off x="400420" y="789367"/>
            <a:ext cx="8472724" cy="492243"/>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9"/>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0"/>
            </p:custDataLst>
          </p:nvPr>
        </p:nvSpPr>
        <p:spPr>
          <a:xfrm>
            <a:off x="657860" y="873296"/>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Karma test runner displays the results in the console</a:t>
            </a:r>
            <a:endParaRPr kumimoji="0" lang="en-GB" sz="1800" b="0" i="0" u="none" strike="noStrike" kern="0" cap="none" spc="0" normalizeH="0" baseline="0" noProof="0" dirty="0" err="1" smtClean="0">
              <a:ln>
                <a:noFill/>
              </a:ln>
              <a:solidFill>
                <a:srgbClr val="000000"/>
              </a:solidFill>
              <a:effectLst/>
              <a:uLnTx/>
              <a:uFillTx/>
            </a:endParaRPr>
          </a:p>
        </p:txBody>
      </p:sp>
      <p:pic>
        <p:nvPicPr>
          <p:cNvPr id="19" name="Picture 18"/>
          <p:cNvPicPr>
            <a:picLocks noChangeAspect="1"/>
          </p:cNvPicPr>
          <p:nvPr>
            <p:custDataLst>
              <p:tags r:id="rId11"/>
            </p:custDataLst>
          </p:nvPr>
        </p:nvPicPr>
        <p:blipFill>
          <a:blip r:embed="rId13"/>
          <a:stretch>
            <a:fillRect/>
          </a:stretch>
        </p:blipFill>
        <p:spPr>
          <a:xfrm>
            <a:off x="400420" y="1332048"/>
            <a:ext cx="9763125" cy="4541882"/>
          </a:xfrm>
          <a:prstGeom prst="rect">
            <a:avLst/>
          </a:prstGeom>
        </p:spPr>
      </p:pic>
    </p:spTree>
    <p:custDataLst>
      <p:tags r:id="rId1"/>
    </p:custDataLst>
    <p:extLst>
      <p:ext uri="{BB962C8B-B14F-4D97-AF65-F5344CB8AC3E}">
        <p14:creationId xmlns:p14="http://schemas.microsoft.com/office/powerpoint/2010/main" val="2083975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Display Formatted Test Results</a:t>
            </a:r>
          </a:p>
        </p:txBody>
      </p:sp>
      <p:sp>
        <p:nvSpPr>
          <p:cNvPr id="9" name="Rounded Rectangle 8"/>
          <p:cNvSpPr/>
          <p:nvPr>
            <p:custDataLst>
              <p:tags r:id="rId8"/>
            </p:custDataLst>
          </p:nvPr>
        </p:nvSpPr>
        <p:spPr>
          <a:xfrm>
            <a:off x="865239" y="1140542"/>
            <a:ext cx="8596363" cy="682306"/>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848257" y="2338654"/>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In order to include the html file reporter into</a:t>
            </a:r>
            <a:r>
              <a:rPr lang="en-GB" kern="0" smtClean="0">
                <a:solidFill>
                  <a:srgbClr val="000000"/>
                </a:solidFill>
                <a:latin typeface="Bosch Office Sans"/>
              </a:rPr>
              <a:t> your project :</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0"/>
            </p:custDataLst>
          </p:nvPr>
        </p:nvSpPr>
        <p:spPr>
          <a:xfrm>
            <a:off x="848257" y="3353404"/>
            <a:ext cx="8642555" cy="65876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1"/>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2"/>
            </p:custDataLst>
          </p:nvPr>
        </p:nvSpPr>
        <p:spPr>
          <a:xfrm>
            <a:off x="997913" y="1305253"/>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We</a:t>
            </a:r>
            <a:r>
              <a:rPr lang="en-US" smtClean="0"/>
              <a:t> will export test results as a styled HTML file using the Karma html file reporter js.</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3"/>
            </p:custDataLst>
          </p:nvPr>
        </p:nvSpPr>
        <p:spPr>
          <a:xfrm>
            <a:off x="1056640" y="3533377"/>
            <a:ext cx="6309360" cy="537445"/>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npm install karma-htmlfile-reporter --save-dev</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Rounded Rectangle 17"/>
          <p:cNvSpPr/>
          <p:nvPr>
            <p:custDataLst>
              <p:tags r:id="rId14"/>
            </p:custDataLst>
          </p:nvPr>
        </p:nvSpPr>
        <p:spPr>
          <a:xfrm>
            <a:off x="819047" y="4469313"/>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Add htmlfile reporter</a:t>
            </a:r>
            <a:r>
              <a:rPr kumimoji="0" lang="en-GB" sz="1800" b="0" i="0" u="none" strike="noStrike" kern="0" cap="none" spc="0" normalizeH="0" noProof="0" smtClean="0">
                <a:ln>
                  <a:noFill/>
                </a:ln>
                <a:solidFill>
                  <a:srgbClr val="000000"/>
                </a:solidFill>
                <a:effectLst/>
                <a:uLnTx/>
                <a:uFillTx/>
                <a:latin typeface="Bosch Office Sans"/>
                <a:ea typeface="+mn-ea"/>
                <a:cs typeface="+mn-cs"/>
              </a:rPr>
              <a:t> parameters to karma config file.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32226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Test Case HTML Reporter</a:t>
            </a:r>
            <a:endParaRPr lang="en-GB" sz="2800">
              <a:solidFill>
                <a:schemeClr val="accent3"/>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3" name="Picture 2"/>
          <p:cNvPicPr>
            <a:picLocks noChangeAspect="1"/>
          </p:cNvPicPr>
          <p:nvPr>
            <p:custDataLst>
              <p:tags r:id="rId9"/>
            </p:custDataLst>
          </p:nvPr>
        </p:nvPicPr>
        <p:blipFill>
          <a:blip r:embed="rId11"/>
          <a:stretch>
            <a:fillRect/>
          </a:stretch>
        </p:blipFill>
        <p:spPr>
          <a:xfrm>
            <a:off x="151447" y="647700"/>
            <a:ext cx="10667365" cy="4954734"/>
          </a:xfrm>
          <a:prstGeom prst="rect">
            <a:avLst/>
          </a:prstGeom>
        </p:spPr>
      </p:pic>
    </p:spTree>
    <p:custDataLst>
      <p:tags r:id="rId1"/>
    </p:custDataLst>
    <p:extLst>
      <p:ext uri="{BB962C8B-B14F-4D97-AF65-F5344CB8AC3E}">
        <p14:creationId xmlns:p14="http://schemas.microsoft.com/office/powerpoint/2010/main" val="3268901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Test Case HTML Reporter</a:t>
            </a:r>
            <a:endParaRPr lang="en-GB" sz="2800">
              <a:solidFill>
                <a:schemeClr val="accent3"/>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9" name="Picture 8"/>
          <p:cNvPicPr>
            <a:picLocks noChangeAspect="1"/>
          </p:cNvPicPr>
          <p:nvPr>
            <p:custDataLst>
              <p:tags r:id="rId9"/>
            </p:custDataLst>
          </p:nvPr>
        </p:nvPicPr>
        <p:blipFill>
          <a:blip r:embed="rId11"/>
          <a:stretch>
            <a:fillRect/>
          </a:stretch>
        </p:blipFill>
        <p:spPr>
          <a:xfrm>
            <a:off x="0" y="707922"/>
            <a:ext cx="10711180" cy="4914367"/>
          </a:xfrm>
          <a:prstGeom prst="rect">
            <a:avLst/>
          </a:prstGeom>
        </p:spPr>
      </p:pic>
    </p:spTree>
    <p:custDataLst>
      <p:tags r:id="rId1"/>
    </p:custDataLst>
    <p:extLst>
      <p:ext uri="{BB962C8B-B14F-4D97-AF65-F5344CB8AC3E}">
        <p14:creationId xmlns:p14="http://schemas.microsoft.com/office/powerpoint/2010/main" val="296391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3" name="TextBox 12"/>
          <p:cNvSpPr txBox="1"/>
          <p:nvPr>
            <p:custDataLst>
              <p:tags r:id="rId7"/>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3698874" y="1808956"/>
            <a:ext cx="3571875" cy="2552700"/>
          </a:xfrm>
          <a:prstGeom prst="rect">
            <a:avLst/>
          </a:prstGeom>
        </p:spPr>
      </p:pic>
    </p:spTree>
    <p:custDataLst>
      <p:tags r:id="rId1"/>
    </p:custDataLst>
    <p:extLst>
      <p:ext uri="{BB962C8B-B14F-4D97-AF65-F5344CB8AC3E}">
        <p14:creationId xmlns:p14="http://schemas.microsoft.com/office/powerpoint/2010/main" val="94217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QUnit </a:t>
            </a:r>
            <a:r>
              <a:rPr lang="en-GB" sz="2800">
                <a:solidFill>
                  <a:schemeClr val="accent3"/>
                </a:solidFill>
              </a:rPr>
              <a:t>Overview</a:t>
            </a:r>
          </a:p>
        </p:txBody>
      </p:sp>
      <p:sp>
        <p:nvSpPr>
          <p:cNvPr id="9" name="Rounded Rectangle 8"/>
          <p:cNvSpPr/>
          <p:nvPr>
            <p:custDataLst>
              <p:tags r:id="rId8"/>
            </p:custDataLst>
          </p:nvPr>
        </p:nvSpPr>
        <p:spPr>
          <a:xfrm>
            <a:off x="963561" y="115037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963561" y="2309679"/>
            <a:ext cx="8260449" cy="648929"/>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961328" y="346898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1"/>
            </p:custDataLst>
          </p:nvPr>
        </p:nvSpPr>
        <p:spPr>
          <a:xfrm>
            <a:off x="961328" y="4489736"/>
            <a:ext cx="8260449" cy="648929"/>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 Recommended for Oracle JET applications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2"/>
            </p:custDataLst>
          </p:nvPr>
        </p:nvSpPr>
        <p:spPr>
          <a:xfrm>
            <a:off x="1238865" y="1347264"/>
            <a:ext cx="914400" cy="914400"/>
          </a:xfrm>
          <a:prstGeom prst="rect">
            <a:avLst/>
          </a:prstGeom>
          <a:noFill/>
        </p:spPr>
        <p:txBody>
          <a:bodyPr wrap="none" lIns="0" tIns="0" rIns="0" bIns="0" rtlCol="0">
            <a:noAutofit/>
          </a:bodyPr>
          <a:lstStyle/>
          <a:p>
            <a:pPr>
              <a:lnSpc>
                <a:spcPct val="107000"/>
              </a:lnSpc>
              <a:spcBef>
                <a:spcPts val="500"/>
              </a:spcBef>
            </a:pPr>
            <a:r>
              <a:rPr lang="en-US" smtClean="0"/>
              <a:t>QUnit is a powerful, easy-to-use JavaScript unit testing framework.</a:t>
            </a: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3"/>
            </p:custDataLst>
          </p:nvPr>
        </p:nvSpPr>
        <p:spPr>
          <a:xfrm>
            <a:off x="1238865" y="2501408"/>
            <a:ext cx="914400" cy="914400"/>
          </a:xfrm>
          <a:prstGeom prst="rect">
            <a:avLst/>
          </a:prstGeom>
          <a:noFill/>
        </p:spPr>
        <p:txBody>
          <a:bodyPr wrap="none" lIns="0" tIns="0" rIns="0" bIns="0" rtlCol="0">
            <a:noAutofit/>
          </a:bodyPr>
          <a:lstStyle/>
          <a:p>
            <a:pPr>
              <a:lnSpc>
                <a:spcPct val="107000"/>
              </a:lnSpc>
              <a:spcBef>
                <a:spcPts val="500"/>
              </a:spcBef>
            </a:pPr>
            <a:r>
              <a:rPr lang="en-US" smtClean="0"/>
              <a:t>Qunit used by the jQuery, jQuery UI and jQuery Mobile projects.</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4"/>
            </p:custDataLst>
          </p:nvPr>
        </p:nvSpPr>
        <p:spPr>
          <a:xfrm>
            <a:off x="1238865" y="3617452"/>
            <a:ext cx="914400" cy="914400"/>
          </a:xfrm>
          <a:prstGeom prst="rect">
            <a:avLst/>
          </a:prstGeom>
          <a:noFill/>
        </p:spPr>
        <p:txBody>
          <a:bodyPr wrap="none" lIns="0" tIns="0" rIns="0" bIns="0" rtlCol="0">
            <a:noAutofit/>
          </a:bodyPr>
          <a:lstStyle/>
          <a:p>
            <a:pPr>
              <a:lnSpc>
                <a:spcPct val="107000"/>
              </a:lnSpc>
              <a:spcBef>
                <a:spcPts val="500"/>
              </a:spcBef>
            </a:pPr>
            <a:r>
              <a:rPr lang="en-US"/>
              <a:t>C</a:t>
            </a:r>
            <a:r>
              <a:rPr lang="en-US" smtClean="0"/>
              <a:t>apable of testing any generic JavaScript code including itself. </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26750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QUnit </a:t>
            </a:r>
            <a:r>
              <a:rPr lang="en-GB" sz="2800">
                <a:solidFill>
                  <a:schemeClr val="accent3"/>
                </a:solidFill>
              </a:rPr>
              <a:t>Overview</a:t>
            </a:r>
          </a:p>
        </p:txBody>
      </p:sp>
      <p:sp>
        <p:nvSpPr>
          <p:cNvPr id="3" name="Rounded Rectangle 2"/>
          <p:cNvSpPr/>
          <p:nvPr>
            <p:custDataLst>
              <p:tags r:id="rId8"/>
            </p:custDataLst>
          </p:nvPr>
        </p:nvSpPr>
        <p:spPr>
          <a:xfrm>
            <a:off x="668594" y="525042"/>
            <a:ext cx="2556387" cy="511278"/>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p:nvPr>
            <p:custDataLst>
              <p:tags r:id="rId9"/>
            </p:custDataLst>
          </p:nvPr>
        </p:nvSpPr>
        <p:spPr>
          <a:xfrm>
            <a:off x="865238" y="6303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Sample QUnit</a:t>
            </a:r>
            <a:r>
              <a:rPr kumimoji="0" lang="en-GB" sz="1800" b="0" i="0" u="none" strike="noStrike" kern="0" cap="none" spc="0" normalizeH="0" noProof="0" smtClean="0">
                <a:ln>
                  <a:noFill/>
                </a:ln>
                <a:solidFill>
                  <a:srgbClr val="000000"/>
                </a:solidFill>
                <a:effectLst/>
                <a:uLnTx/>
                <a:uFillTx/>
              </a:rPr>
              <a:t> Test :</a:t>
            </a:r>
            <a:endParaRPr kumimoji="0" lang="en-GB" sz="1800" b="0" i="0" u="none" strike="noStrike" kern="0" cap="none" spc="0" normalizeH="0" baseline="0" noProof="0" dirty="0" err="1" smtClean="0">
              <a:ln>
                <a:noFill/>
              </a:ln>
              <a:solidFill>
                <a:srgbClr val="000000"/>
              </a:solidFill>
              <a:effectLst/>
              <a:uLnTx/>
              <a:uFillTx/>
            </a:endParaRPr>
          </a:p>
        </p:txBody>
      </p:sp>
      <p:sp>
        <p:nvSpPr>
          <p:cNvPr id="10" name="Rounded Rectangle 9"/>
          <p:cNvSpPr/>
          <p:nvPr>
            <p:custDataLst>
              <p:tags r:id="rId10"/>
            </p:custDataLst>
          </p:nvPr>
        </p:nvSpPr>
        <p:spPr>
          <a:xfrm>
            <a:off x="1002890" y="1068685"/>
            <a:ext cx="7777316" cy="1897625"/>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1"/>
            </p:custDataLst>
          </p:nvPr>
        </p:nvSpPr>
        <p:spPr>
          <a:xfrm>
            <a:off x="1229033" y="1146914"/>
            <a:ext cx="6135329" cy="1443538"/>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QUnit.module( "Module Name", function() </a:t>
            </a:r>
            <a:r>
              <a:rPr lang="en-GB" kern="0" smtClean="0">
                <a:solidFill>
                  <a:srgbClr val="000000"/>
                </a:solidFill>
              </a:rPr>
              <a:t>{</a:t>
            </a:r>
          </a:p>
          <a:p>
            <a:pPr>
              <a:lnSpc>
                <a:spcPct val="107000"/>
              </a:lnSpc>
              <a:spcBef>
                <a:spcPts val="500"/>
              </a:spcBef>
            </a:pPr>
            <a:r>
              <a:rPr lang="en-GB" kern="0" smtClean="0">
                <a:solidFill>
                  <a:srgbClr val="000000"/>
                </a:solidFill>
              </a:rPr>
              <a:t>    QUnit.test</a:t>
            </a:r>
            <a:r>
              <a:rPr lang="en-GB" kern="0">
                <a:solidFill>
                  <a:srgbClr val="000000"/>
                </a:solidFill>
              </a:rPr>
              <a:t>( "Testcase Name", function( assert ) {</a:t>
            </a:r>
          </a:p>
          <a:p>
            <a:pPr>
              <a:lnSpc>
                <a:spcPct val="107000"/>
              </a:lnSpc>
              <a:spcBef>
                <a:spcPts val="500"/>
              </a:spcBef>
            </a:pPr>
            <a:r>
              <a:rPr lang="en-GB" kern="0">
                <a:solidFill>
                  <a:srgbClr val="000000"/>
                </a:solidFill>
              </a:rPr>
              <a:t>    </a:t>
            </a:r>
            <a:r>
              <a:rPr lang="en-GB" kern="0" smtClean="0">
                <a:solidFill>
                  <a:srgbClr val="000000"/>
                </a:solidFill>
              </a:rPr>
              <a:t>    assert.equal( actual, expected [,message] </a:t>
            </a:r>
            <a:r>
              <a:rPr lang="en-GB" kern="0">
                <a:solidFill>
                  <a:srgbClr val="000000"/>
                </a:solidFill>
              </a:rPr>
              <a:t>);</a:t>
            </a:r>
          </a:p>
          <a:p>
            <a:pPr>
              <a:lnSpc>
                <a:spcPct val="107000"/>
              </a:lnSpc>
              <a:spcBef>
                <a:spcPts val="500"/>
              </a:spcBef>
            </a:pPr>
            <a:r>
              <a:rPr lang="en-GB" kern="0">
                <a:solidFill>
                  <a:srgbClr val="000000"/>
                </a:solidFill>
              </a:rPr>
              <a:t>  });</a:t>
            </a:r>
          </a:p>
          <a:p>
            <a:pPr>
              <a:lnSpc>
                <a:spcPct val="107000"/>
              </a:lnSpc>
              <a:spcBef>
                <a:spcPts val="500"/>
              </a:spcBef>
            </a:pPr>
            <a:r>
              <a:rPr lang="en-GB" kern="0">
                <a:solidFill>
                  <a:srgbClr val="000000"/>
                </a:solidFill>
              </a:rPr>
              <a:t>});</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Rounded Rectangle 15"/>
          <p:cNvSpPr/>
          <p:nvPr>
            <p:custDataLst>
              <p:tags r:id="rId12"/>
            </p:custDataLst>
          </p:nvPr>
        </p:nvSpPr>
        <p:spPr>
          <a:xfrm>
            <a:off x="668594" y="2994168"/>
            <a:ext cx="3303638" cy="530942"/>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Main QUnit</a:t>
            </a:r>
            <a:r>
              <a:rPr kumimoji="0" lang="en-GB" sz="1800" b="0" i="0" u="none" strike="noStrike" kern="0" cap="none" spc="0" normalizeH="0" noProof="0" smtClean="0">
                <a:ln>
                  <a:noFill/>
                </a:ln>
                <a:solidFill>
                  <a:srgbClr val="000000"/>
                </a:solidFill>
                <a:effectLst/>
                <a:uLnTx/>
                <a:uFillTx/>
                <a:latin typeface="Bosch Office Sans"/>
                <a:ea typeface="+mn-ea"/>
                <a:cs typeface="+mn-cs"/>
              </a:rPr>
              <a:t> Constructs: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13"/>
            </p:custDataLst>
          </p:nvPr>
        </p:nvSpPr>
        <p:spPr>
          <a:xfrm>
            <a:off x="1002887" y="4275259"/>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14"/>
            </p:custDataLst>
          </p:nvPr>
        </p:nvSpPr>
        <p:spPr>
          <a:xfrm>
            <a:off x="1002888" y="5008225"/>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Rounded Rectangle 19"/>
          <p:cNvSpPr/>
          <p:nvPr>
            <p:custDataLst>
              <p:tags r:id="rId15"/>
            </p:custDataLst>
          </p:nvPr>
        </p:nvSpPr>
        <p:spPr>
          <a:xfrm>
            <a:off x="1002889" y="3594857"/>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TextBox 20"/>
          <p:cNvSpPr txBox="1"/>
          <p:nvPr>
            <p:custDataLst>
              <p:tags r:id="rId16"/>
            </p:custDataLst>
          </p:nvPr>
        </p:nvSpPr>
        <p:spPr>
          <a:xfrm>
            <a:off x="1258529" y="371427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module begins with a call to QUnit.module()</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17"/>
            </p:custDataLst>
          </p:nvPr>
        </p:nvSpPr>
        <p:spPr>
          <a:xfrm>
            <a:off x="1272744" y="440690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case begins with a call to QUnit.test()</a:t>
            </a:r>
            <a:endParaRPr kumimoji="0" lang="en-GB" sz="1800" b="0" i="0" u="none" strike="noStrike" kern="0" cap="none" spc="0" normalizeH="0" baseline="0" noProof="0" dirty="0" err="1" smtClean="0">
              <a:ln>
                <a:noFill/>
              </a:ln>
              <a:solidFill>
                <a:srgbClr val="000000"/>
              </a:solidFill>
              <a:effectLst/>
              <a:uLnTx/>
              <a:uFillTx/>
            </a:endParaRPr>
          </a:p>
        </p:txBody>
      </p:sp>
      <p:sp>
        <p:nvSpPr>
          <p:cNvPr id="23" name="TextBox 22"/>
          <p:cNvSpPr txBox="1"/>
          <p:nvPr>
            <p:custDataLst>
              <p:tags r:id="rId18"/>
            </p:custDataLst>
          </p:nvPr>
        </p:nvSpPr>
        <p:spPr>
          <a:xfrm>
            <a:off x="1258529" y="5147720"/>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Assertions used to compare the actual and</a:t>
            </a:r>
            <a:r>
              <a:rPr kumimoji="0" lang="en-GB" sz="1800" b="0" i="0" u="none" strike="noStrike" kern="0" cap="none" spc="0" normalizeH="0" noProof="0" smtClean="0">
                <a:ln>
                  <a:noFill/>
                </a:ln>
                <a:solidFill>
                  <a:srgbClr val="000000"/>
                </a:solidFill>
                <a:effectLst/>
                <a:uLnTx/>
                <a:uFillTx/>
              </a:rPr>
              <a:t> expected values. Starts with assert.</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889928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QUnit </a:t>
            </a:r>
            <a:r>
              <a:rPr lang="en-GB" sz="2800">
                <a:solidFill>
                  <a:schemeClr val="accent3"/>
                </a:solidFill>
              </a:rPr>
              <a:t>Overview</a:t>
            </a:r>
          </a:p>
        </p:txBody>
      </p:sp>
      <p:sp>
        <p:nvSpPr>
          <p:cNvPr id="3" name="Rounded Rectangle 2"/>
          <p:cNvSpPr/>
          <p:nvPr>
            <p:custDataLst>
              <p:tags r:id="rId8"/>
            </p:custDataLst>
          </p:nvPr>
        </p:nvSpPr>
        <p:spPr>
          <a:xfrm>
            <a:off x="593090" y="681130"/>
            <a:ext cx="3320149" cy="586003"/>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GB" kern="0" smtClean="0">
                <a:solidFill>
                  <a:srgbClr val="000000"/>
                </a:solidFill>
                <a:latin typeface="Bosch Office Sans"/>
              </a:rPr>
              <a:t>QUnit Main Assertions: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Rounded Rectangle 8"/>
          <p:cNvSpPr/>
          <p:nvPr>
            <p:custDataLst>
              <p:tags r:id="rId9"/>
            </p:custDataLst>
          </p:nvPr>
        </p:nvSpPr>
        <p:spPr>
          <a:xfrm>
            <a:off x="747252" y="1671484"/>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10"/>
            </p:custDataLst>
          </p:nvPr>
        </p:nvSpPr>
        <p:spPr>
          <a:xfrm>
            <a:off x="5589639" y="1671483"/>
            <a:ext cx="4011561"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1"/>
            </p:custDataLst>
          </p:nvPr>
        </p:nvSpPr>
        <p:spPr>
          <a:xfrm>
            <a:off x="747252" y="2738017"/>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2"/>
            </p:custDataLst>
          </p:nvPr>
        </p:nvSpPr>
        <p:spPr>
          <a:xfrm>
            <a:off x="5589639" y="2738016"/>
            <a:ext cx="4011561"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le 12"/>
          <p:cNvSpPr/>
          <p:nvPr>
            <p:custDataLst>
              <p:tags r:id="rId13"/>
            </p:custDataLst>
          </p:nvPr>
        </p:nvSpPr>
        <p:spPr>
          <a:xfrm>
            <a:off x="747252" y="3804550"/>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Rounded Rectangle 14"/>
          <p:cNvSpPr/>
          <p:nvPr>
            <p:custDataLst>
              <p:tags r:id="rId14"/>
            </p:custDataLst>
          </p:nvPr>
        </p:nvSpPr>
        <p:spPr>
          <a:xfrm>
            <a:off x="747252" y="4724214"/>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TextBox 16"/>
          <p:cNvSpPr txBox="1"/>
          <p:nvPr>
            <p:custDataLst>
              <p:tags r:id="rId15"/>
            </p:custDataLst>
          </p:nvPr>
        </p:nvSpPr>
        <p:spPr>
          <a:xfrm>
            <a:off x="855406" y="183774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assert.equal(act, exp, [,msg])</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TextBox 17"/>
          <p:cNvSpPr txBox="1"/>
          <p:nvPr>
            <p:custDataLst>
              <p:tags r:id="rId16"/>
            </p:custDataLst>
          </p:nvPr>
        </p:nvSpPr>
        <p:spPr>
          <a:xfrm>
            <a:off x="934065" y="2918414"/>
            <a:ext cx="914400" cy="914400"/>
          </a:xfrm>
          <a:prstGeom prst="rect">
            <a:avLst/>
          </a:prstGeom>
          <a:noFill/>
        </p:spPr>
        <p:txBody>
          <a:bodyPr wrap="none" lIns="0" tIns="0" rIns="0" bIns="0" rtlCol="0">
            <a:noAutofit/>
          </a:bodyPr>
          <a:lstStyle/>
          <a:p>
            <a:pPr>
              <a:lnSpc>
                <a:spcPct val="107000"/>
              </a:lnSpc>
              <a:spcBef>
                <a:spcPts val="500"/>
              </a:spcBef>
            </a:pPr>
            <a:r>
              <a:rPr lang="en-GB" kern="0" smtClean="0">
                <a:solidFill>
                  <a:srgbClr val="000000"/>
                </a:solidFill>
              </a:rPr>
              <a:t>assert.deepEqual(act, exp, [,msg])</a:t>
            </a:r>
            <a:endParaRPr lang="en-GB" kern="0">
              <a:solidFill>
                <a:srgbClr val="000000"/>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9" name="TextBox 18"/>
          <p:cNvSpPr txBox="1"/>
          <p:nvPr>
            <p:custDataLst>
              <p:tags r:id="rId17"/>
            </p:custDataLst>
          </p:nvPr>
        </p:nvSpPr>
        <p:spPr>
          <a:xfrm>
            <a:off x="934065" y="3973347"/>
            <a:ext cx="914400" cy="914400"/>
          </a:xfrm>
          <a:prstGeom prst="rect">
            <a:avLst/>
          </a:prstGeom>
          <a:noFill/>
        </p:spPr>
        <p:txBody>
          <a:bodyPr wrap="none" lIns="0" tIns="0" rIns="0" bIns="0" rtlCol="0">
            <a:noAutofit/>
          </a:bodyPr>
          <a:lstStyle/>
          <a:p>
            <a:pPr>
              <a:lnSpc>
                <a:spcPct val="107000"/>
              </a:lnSpc>
              <a:spcBef>
                <a:spcPts val="500"/>
              </a:spcBef>
            </a:pPr>
            <a:r>
              <a:rPr lang="en-GB" kern="0" smtClean="0">
                <a:solidFill>
                  <a:srgbClr val="000000"/>
                </a:solidFill>
              </a:rPr>
              <a:t>assert.strictEqual(act, exp, [,msg])</a:t>
            </a:r>
            <a:endParaRPr lang="en-GB" kern="0">
              <a:solidFill>
                <a:srgbClr val="000000"/>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21" name="TextBox 20"/>
          <p:cNvSpPr txBox="1"/>
          <p:nvPr>
            <p:custDataLst>
              <p:tags r:id="rId18"/>
            </p:custDataLst>
          </p:nvPr>
        </p:nvSpPr>
        <p:spPr>
          <a:xfrm>
            <a:off x="934065" y="4871083"/>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assert.ok(booleanstate [, message ])</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19"/>
            </p:custDataLst>
          </p:nvPr>
        </p:nvSpPr>
        <p:spPr>
          <a:xfrm>
            <a:off x="5850195" y="1837748"/>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assert.propEqual(act,exp [,msg])</a:t>
            </a:r>
            <a:endParaRPr kumimoji="0" lang="en-GB" sz="1800" b="0" i="0" u="none" strike="noStrike" kern="0" cap="none" spc="0" normalizeH="0" baseline="0" noProof="0" dirty="0" err="1" smtClean="0">
              <a:ln>
                <a:noFill/>
              </a:ln>
              <a:solidFill>
                <a:srgbClr val="000000"/>
              </a:solidFill>
              <a:effectLst/>
              <a:uLnTx/>
              <a:uFillTx/>
            </a:endParaRPr>
          </a:p>
        </p:txBody>
      </p:sp>
      <p:sp>
        <p:nvSpPr>
          <p:cNvPr id="23" name="TextBox 22"/>
          <p:cNvSpPr txBox="1"/>
          <p:nvPr>
            <p:custDataLst>
              <p:tags r:id="rId20"/>
            </p:custDataLst>
          </p:nvPr>
        </p:nvSpPr>
        <p:spPr>
          <a:xfrm>
            <a:off x="5742039" y="2905519"/>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assert.async([acceptCallCount = 1])</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93293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Test Runner</a:t>
            </a:r>
          </a:p>
        </p:txBody>
      </p:sp>
      <p:pic>
        <p:nvPicPr>
          <p:cNvPr id="3" name="Picture 2"/>
          <p:cNvPicPr>
            <a:picLocks noChangeAspect="1"/>
          </p:cNvPicPr>
          <p:nvPr>
            <p:custDataLst>
              <p:tags r:id="rId8"/>
            </p:custDataLst>
          </p:nvPr>
        </p:nvPicPr>
        <p:blipFill>
          <a:blip r:embed="rId13"/>
          <a:stretch>
            <a:fillRect/>
          </a:stretch>
        </p:blipFill>
        <p:spPr>
          <a:xfrm>
            <a:off x="593090" y="1841982"/>
            <a:ext cx="8696325" cy="3686175"/>
          </a:xfrm>
          <a:prstGeom prst="rect">
            <a:avLst/>
          </a:prstGeom>
        </p:spPr>
      </p:pic>
      <p:sp>
        <p:nvSpPr>
          <p:cNvPr id="9" name="Rounded Rectangle 8"/>
          <p:cNvSpPr/>
          <p:nvPr>
            <p:custDataLst>
              <p:tags r:id="rId9"/>
            </p:custDataLst>
          </p:nvPr>
        </p:nvSpPr>
        <p:spPr>
          <a:xfrm>
            <a:off x="683288" y="673198"/>
            <a:ext cx="8448127" cy="50241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TextBox 9"/>
          <p:cNvSpPr txBox="1"/>
          <p:nvPr>
            <p:custDataLst>
              <p:tags r:id="rId10"/>
            </p:custDataLst>
          </p:nvPr>
        </p:nvSpPr>
        <p:spPr>
          <a:xfrm>
            <a:off x="864159" y="80363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noProof="0" smtClean="0">
                <a:solidFill>
                  <a:srgbClr val="000000"/>
                </a:solidFill>
              </a:rPr>
              <a:t>In order to automate Javascript test cases, we require javascript runner.</a:t>
            </a:r>
            <a:endParaRPr kumimoji="0" lang="en-GB" sz="1800" b="0" i="0" u="none" strike="noStrike" kern="0" cap="none" spc="0" normalizeH="0" baseline="0" noProof="0" dirty="0" err="1" smtClean="0">
              <a:ln>
                <a:noFill/>
              </a:ln>
              <a:solidFill>
                <a:srgbClr val="000000"/>
              </a:solidFill>
              <a:effectLst/>
              <a:uLnTx/>
              <a:uFillTx/>
            </a:endParaRPr>
          </a:p>
        </p:txBody>
      </p:sp>
      <p:pic>
        <p:nvPicPr>
          <p:cNvPr id="11" name="Picture 10"/>
          <p:cNvPicPr>
            <a:picLocks noChangeAspect="1"/>
          </p:cNvPicPr>
          <p:nvPr>
            <p:custDataLst>
              <p:tags r:id="rId11"/>
            </p:custDataLst>
          </p:nvPr>
        </p:nvPicPr>
        <p:blipFill>
          <a:blip r:embed="rId14"/>
          <a:stretch>
            <a:fillRect/>
          </a:stretch>
        </p:blipFill>
        <p:spPr>
          <a:xfrm>
            <a:off x="1180036" y="1214918"/>
            <a:ext cx="6800850" cy="752475"/>
          </a:xfrm>
          <a:prstGeom prst="rect">
            <a:avLst/>
          </a:prstGeom>
        </p:spPr>
      </p:pic>
    </p:spTree>
    <p:custDataLst>
      <p:tags r:id="rId1"/>
    </p:custDataLst>
    <p:extLst>
      <p:ext uri="{BB962C8B-B14F-4D97-AF65-F5344CB8AC3E}">
        <p14:creationId xmlns:p14="http://schemas.microsoft.com/office/powerpoint/2010/main" val="1821014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Test Runner</a:t>
            </a:r>
          </a:p>
        </p:txBody>
      </p:sp>
      <p:pic>
        <p:nvPicPr>
          <p:cNvPr id="3" name="Picture 2"/>
          <p:cNvPicPr>
            <a:picLocks noChangeAspect="1"/>
          </p:cNvPicPr>
          <p:nvPr>
            <p:custDataLst>
              <p:tags r:id="rId8"/>
            </p:custDataLst>
          </p:nvPr>
        </p:nvPicPr>
        <p:blipFill>
          <a:blip r:embed="rId10"/>
          <a:stretch>
            <a:fillRect/>
          </a:stretch>
        </p:blipFill>
        <p:spPr>
          <a:xfrm>
            <a:off x="1069974" y="748144"/>
            <a:ext cx="8829675" cy="4832711"/>
          </a:xfrm>
          <a:prstGeom prst="rect">
            <a:avLst/>
          </a:prstGeom>
        </p:spPr>
      </p:pic>
    </p:spTree>
    <p:custDataLst>
      <p:tags r:id="rId1"/>
    </p:custDataLst>
    <p:extLst>
      <p:ext uri="{BB962C8B-B14F-4D97-AF65-F5344CB8AC3E}">
        <p14:creationId xmlns:p14="http://schemas.microsoft.com/office/powerpoint/2010/main" val="1452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Integrating Karma with QUnit</a:t>
            </a:r>
            <a:endParaRPr lang="en-GB" sz="2800">
              <a:solidFill>
                <a:schemeClr val="accent3"/>
              </a:solidFill>
            </a:endParaRPr>
          </a:p>
        </p:txBody>
      </p:sp>
      <p:sp>
        <p:nvSpPr>
          <p:cNvPr id="9" name="Rounded Rectangle 8"/>
          <p:cNvSpPr/>
          <p:nvPr>
            <p:custDataLst>
              <p:tags r:id="rId8"/>
            </p:custDataLst>
          </p:nvPr>
        </p:nvSpPr>
        <p:spPr>
          <a:xfrm>
            <a:off x="1147187" y="1042670"/>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1147187" y="2186675"/>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karma-qunit --save-dev</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1147187" y="4576689"/>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-g karma-cli</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1"/>
            </p:custDataLst>
          </p:nvPr>
        </p:nvSpPr>
        <p:spPr>
          <a:xfrm>
            <a:off x="1147187" y="3407424"/>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2"/>
            </p:custDataLst>
          </p:nvPr>
        </p:nvSpPr>
        <p:spPr>
          <a:xfrm>
            <a:off x="1296237" y="118185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a:t>
            </a:r>
            <a:r>
              <a:rPr kumimoji="0" lang="en-GB" sz="1800" b="0" i="0" u="none" strike="noStrike" kern="0" cap="none" spc="0" normalizeH="0" noProof="0" smtClean="0">
                <a:ln>
                  <a:noFill/>
                </a:ln>
                <a:solidFill>
                  <a:srgbClr val="000000"/>
                </a:solidFill>
                <a:effectLst/>
                <a:uLnTx/>
                <a:uFillTx/>
              </a:rPr>
              <a:t> order to include karma-qunit plugin into our project:</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3"/>
            </p:custDataLst>
          </p:nvPr>
        </p:nvSpPr>
        <p:spPr>
          <a:xfrm>
            <a:off x="1577591" y="368774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4"/>
            </p:custDataLst>
          </p:nvPr>
        </p:nvSpPr>
        <p:spPr>
          <a:xfrm>
            <a:off x="1296237" y="35221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Installing Karma-CLI globally</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246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Code Coverage</a:t>
            </a:r>
            <a:endParaRPr lang="en-GB" sz="2800">
              <a:solidFill>
                <a:schemeClr val="accent3"/>
              </a:solidFill>
            </a:endParaRPr>
          </a:p>
        </p:txBody>
      </p:sp>
      <p:pic>
        <p:nvPicPr>
          <p:cNvPr id="9" name="Picture 8"/>
          <p:cNvPicPr>
            <a:picLocks noChangeAspect="1"/>
          </p:cNvPicPr>
          <p:nvPr>
            <p:custDataLst>
              <p:tags r:id="rId8"/>
            </p:custDataLst>
          </p:nvPr>
        </p:nvPicPr>
        <p:blipFill>
          <a:blip r:embed="rId10"/>
          <a:stretch>
            <a:fillRect/>
          </a:stretch>
        </p:blipFill>
        <p:spPr>
          <a:xfrm>
            <a:off x="1229765" y="791312"/>
            <a:ext cx="8142836" cy="4837328"/>
          </a:xfrm>
          <a:prstGeom prst="rect">
            <a:avLst/>
          </a:prstGeom>
        </p:spPr>
      </p:pic>
    </p:spTree>
    <p:custDataLst>
      <p:tags r:id="rId1"/>
    </p:custDataLst>
    <p:extLst>
      <p:ext uri="{BB962C8B-B14F-4D97-AF65-F5344CB8AC3E}">
        <p14:creationId xmlns:p14="http://schemas.microsoft.com/office/powerpoint/2010/main" val="88663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4390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Code Coverage</a:t>
            </a:r>
            <a:endParaRPr lang="en-GB" sz="2800">
              <a:solidFill>
                <a:schemeClr val="accent3"/>
              </a:solidFill>
            </a:endParaRPr>
          </a:p>
        </p:txBody>
      </p:sp>
      <p:pic>
        <p:nvPicPr>
          <p:cNvPr id="3" name="Picture 2"/>
          <p:cNvPicPr>
            <a:picLocks noChangeAspect="1"/>
          </p:cNvPicPr>
          <p:nvPr>
            <p:custDataLst>
              <p:tags r:id="rId8"/>
            </p:custDataLst>
          </p:nvPr>
        </p:nvPicPr>
        <p:blipFill>
          <a:blip r:embed="rId10"/>
          <a:stretch>
            <a:fillRect/>
          </a:stretch>
        </p:blipFill>
        <p:spPr>
          <a:xfrm>
            <a:off x="93519" y="1184592"/>
            <a:ext cx="10617662" cy="4187508"/>
          </a:xfrm>
          <a:prstGeom prst="rect">
            <a:avLst/>
          </a:prstGeom>
        </p:spPr>
      </p:pic>
    </p:spTree>
    <p:custDataLst>
      <p:tags r:id="rId1"/>
    </p:custDataLst>
    <p:extLst>
      <p:ext uri="{BB962C8B-B14F-4D97-AF65-F5344CB8AC3E}">
        <p14:creationId xmlns:p14="http://schemas.microsoft.com/office/powerpoint/2010/main" val="40329036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05/09/2017"/>
  <p:tag name="FIELD.DATE.VALUE" val="05/09/2017"/>
  <p:tag name="FIELD.CONF.SUFFIX.CONTENT" val="\n | "/>
  <p:tag name="FIELD.REM_ABL.SUFFIX.CONTENT" val="&#10;\n"/>
  <p:tag name="FIELD.COPY.CONTENT" val="©  Robert Bosch Engineering and Business Solutions Private Limited 2017. All rights reserved, also regarding any disposal, exploitation, reproduction, editing, distribution, as well as in the event of applications for industrial property rights."/>
  <p:tag name="FIELD.COPY.VALUE" val="©  Robert Bosch Engineering and Business Solutions Private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O14"/>
  <p:tag name="FIELD.DPT.VALUE" val="RBEI/BSO14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Qunit"/>
  <p:tag name="FIELD.CHAPTER.VALUE" val="Qunit"/>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3"/>
  <p:tag name="FONTSETGROUPCLASSNAME" val="FontSetGroup1"/>
  <p:tag name="SHAPECLASSNAME" val="BodyOnAgenda"/>
  <p:tag name="SHAPECLASSPROTECTIONTYPE" val="0"/>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4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5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5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5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6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2;-2"/>
</p:tagLst>
</file>

<file path=ppt/tags/tag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970</Words>
  <Application>Microsoft Office PowerPoint</Application>
  <PresentationFormat>Custom</PresentationFormat>
  <Paragraphs>100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Bosch Office Sans</vt:lpstr>
      <vt:lpstr>Wingdings 3</vt:lpstr>
      <vt:lpstr>Bosch</vt:lpstr>
      <vt:lpstr>JavaScript Unit Testing</vt:lpstr>
      <vt:lpstr>QUnit Overview</vt:lpstr>
      <vt:lpstr>QUnit Overview</vt:lpstr>
      <vt:lpstr>QUnit Overview</vt:lpstr>
      <vt:lpstr>Test Runner</vt:lpstr>
      <vt:lpstr>Test Runner</vt:lpstr>
      <vt:lpstr>Integrating Karma with QUnit</vt:lpstr>
      <vt:lpstr>Code Coverage</vt:lpstr>
      <vt:lpstr>Code Coverage</vt:lpstr>
      <vt:lpstr>Display Formatted Test Results</vt:lpstr>
      <vt:lpstr>Display Formatted Test Results</vt:lpstr>
      <vt:lpstr>Test Case HTML Reporter</vt:lpstr>
      <vt:lpstr>Test Case HTML Reporter</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Unit Testing</dc:title>
  <dc:creator>Singana Sreenivasulu (RBEI/BSO4)</dc:creator>
  <cp:lastModifiedBy>Singana Sreenivasulu (RBEI/BSO2)</cp:lastModifiedBy>
  <cp:revision>62</cp:revision>
  <dcterms:created xsi:type="dcterms:W3CDTF">2017-09-05T06:00:56Z</dcterms:created>
  <dcterms:modified xsi:type="dcterms:W3CDTF">2017-09-05T11:05:45Z</dcterms:modified>
</cp:coreProperties>
</file>