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70" r:id="rId6"/>
    <p:sldId id="271" r:id="rId7"/>
    <p:sldId id="259" r:id="rId8"/>
    <p:sldId id="260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llstreetmojo.com/what-is-asset-management-company-am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List_of_countries_and_territories_where_English_is_an_official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Name: Satyam Singh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  <a:latin typeface="+mn-lt"/>
              </a:rPr>
              <a:t> From The </a:t>
            </a:r>
            <a:r>
              <a:rPr lang="en-IN" sz="2000" dirty="0">
                <a:solidFill>
                  <a:srgbClr val="000000"/>
                </a:solidFill>
                <a:latin typeface="+mn-lt"/>
              </a:rPr>
              <a:t>analysis </a:t>
            </a:r>
            <a:r>
              <a:rPr lang="en-IN" sz="2000" dirty="0" smtClean="0">
                <a:solidFill>
                  <a:srgbClr val="000000"/>
                </a:solidFill>
                <a:latin typeface="+mn-lt"/>
              </a:rPr>
              <a:t>of </a:t>
            </a:r>
            <a:r>
              <a:rPr lang="en-IN" sz="200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IN" sz="2000" dirty="0" smtClean="0">
                <a:solidFill>
                  <a:srgbClr val="000000"/>
                </a:solidFill>
                <a:latin typeface="+mn-lt"/>
              </a:rPr>
              <a:t>data</a:t>
            </a:r>
            <a:r>
              <a:rPr lang="en-IN" sz="2000" dirty="0">
                <a:solidFill>
                  <a:srgbClr val="000000"/>
                </a:solidFill>
                <a:latin typeface="+mn-lt"/>
              </a:rPr>
              <a:t>, we can conclude the </a:t>
            </a:r>
            <a:r>
              <a:rPr lang="en-IN" sz="2000" dirty="0" smtClean="0">
                <a:solidFill>
                  <a:srgbClr val="000000"/>
                </a:solidFill>
                <a:latin typeface="+mn-lt"/>
              </a:rPr>
              <a:t>following:</a:t>
            </a:r>
            <a:endParaRPr lang="en-US" sz="2000" b="1" dirty="0" smtClean="0">
              <a:solidFill>
                <a:srgbClr val="000000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Venture 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Capital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is the best investment type with an average size in the 5-15 M USD range. </a:t>
            </a:r>
            <a:endParaRPr lang="en-US" sz="2000" dirty="0" smtClean="0">
              <a:solidFill>
                <a:srgbClr val="000000"/>
              </a:solidFill>
              <a:latin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USA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, Great Britain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and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 India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are the top 3 English speaking countries with the highest investment amount in the Venture Funding type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The final decision by the Spark foundation to invest could be in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Venture Funds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in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sectors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'Others', '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Cleantech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/Semiconductors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‘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and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Health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within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USA,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Cleantech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/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Semiconductors ,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Others </a:t>
            </a:r>
            <a:r>
              <a:rPr lang="en-US" sz="2000" dirty="0" smtClean="0">
                <a:latin typeface="+mn-lt"/>
              </a:rPr>
              <a:t>and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News, Search and Messaging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within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Great Britain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and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Others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,</a:t>
            </a:r>
            <a:r>
              <a:rPr lang="en-US" sz="2000" b="1" dirty="0" smtClean="0">
                <a:latin typeface="+mn-lt"/>
              </a:rPr>
              <a:t> ‘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News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Search and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Messaging</a:t>
            </a:r>
            <a:r>
              <a:rPr lang="en-US" sz="2000" b="1" dirty="0" smtClean="0">
                <a:latin typeface="+mn-lt"/>
              </a:rPr>
              <a:t>’ </a:t>
            </a:r>
            <a:r>
              <a:rPr lang="en-US" sz="2000" b="1" dirty="0" smtClean="0">
                <a:latin typeface="+mn-lt"/>
              </a:rPr>
              <a:t>and </a:t>
            </a:r>
            <a:r>
              <a:rPr lang="en-US" sz="2000" b="1" dirty="0" smtClean="0">
                <a:latin typeface="+mn-lt"/>
              </a:rPr>
              <a:t>‘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Social/Finance/Analytics/Advertising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’ 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within , India.</a:t>
            </a:r>
            <a:endParaRPr lang="en-US" sz="2000" dirty="0" smtClean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IN" sz="1400" dirty="0" smtClean="0"/>
              <a:t>			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smtClean="0"/>
              <a:t>		                                 </a:t>
            </a:r>
            <a:r>
              <a:rPr lang="en-IN" sz="3200" b="1" dirty="0" smtClean="0">
                <a:latin typeface="+mn-lt"/>
              </a:rPr>
              <a:t>THANK - YOU</a:t>
            </a:r>
            <a:endParaRPr lang="en-IN" sz="3200" b="1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sz="2800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Spark Funds, an </a:t>
            </a:r>
            <a:r>
              <a:rPr lang="en-US" sz="1800" b="1" u="sng" dirty="0">
                <a:latin typeface="+mn-lt"/>
                <a:hlinkClick r:id="rId2"/>
              </a:rPr>
              <a:t>asset management company</a:t>
            </a:r>
            <a:r>
              <a:rPr lang="en-US" sz="1800" b="1" dirty="0">
                <a:latin typeface="+mn-lt"/>
              </a:rPr>
              <a:t>. Spark Funds wants to make investments in a few companies. The CEO of Spark Funds wants to understand the global trends in investments so that </a:t>
            </a:r>
            <a:r>
              <a:rPr lang="en-US" sz="1800" b="1" dirty="0" smtClean="0">
                <a:latin typeface="+mn-lt"/>
              </a:rPr>
              <a:t>it</a:t>
            </a:r>
            <a:r>
              <a:rPr lang="en-US" sz="1800" b="1" dirty="0" smtClean="0">
                <a:latin typeface="+mn-lt"/>
              </a:rPr>
              <a:t> </a:t>
            </a:r>
            <a:r>
              <a:rPr lang="en-US" sz="1800" b="1" dirty="0">
                <a:latin typeface="+mn-lt"/>
              </a:rPr>
              <a:t>can take the investment decisions effectively</a:t>
            </a:r>
            <a:r>
              <a:rPr lang="en-US" sz="1800" b="1" dirty="0" smtClean="0"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latin typeface="+mn-lt"/>
              </a:rPr>
              <a:t>Problem </a:t>
            </a:r>
            <a:r>
              <a:rPr lang="en-US" sz="1800" b="1" dirty="0" smtClean="0">
                <a:latin typeface="+mn-lt"/>
              </a:rPr>
              <a:t>Statement: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• </a:t>
            </a:r>
            <a:r>
              <a:rPr lang="en-US" sz="1800" dirty="0" smtClean="0">
                <a:latin typeface="+mn-lt"/>
              </a:rPr>
              <a:t>Spark Fund </a:t>
            </a:r>
            <a:r>
              <a:rPr lang="en-US" sz="1800" dirty="0">
                <a:latin typeface="+mn-lt"/>
              </a:rPr>
              <a:t>wants to invest between 5 to 15 million USD per round of investment </a:t>
            </a:r>
            <a:endParaRPr lang="en-US" sz="1800" dirty="0" smtClean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• </a:t>
            </a:r>
            <a:r>
              <a:rPr lang="en-US" sz="1800" dirty="0">
                <a:latin typeface="+mn-lt"/>
              </a:rPr>
              <a:t>It wants to invest only in English-speaking countries </a:t>
            </a:r>
            <a:r>
              <a:rPr lang="en-US" sz="1800" dirty="0" smtClean="0">
                <a:latin typeface="+mn-lt"/>
              </a:rPr>
              <a:t>where maximum profit can be earned .</a:t>
            </a:r>
          </a:p>
          <a:p>
            <a:pPr marL="0" indent="0">
              <a:buNone/>
            </a:pPr>
            <a:r>
              <a:rPr lang="en-US" sz="1800" b="1" dirty="0" smtClean="0">
                <a:latin typeface="+mn-lt"/>
              </a:rPr>
              <a:t>Business </a:t>
            </a:r>
            <a:r>
              <a:rPr lang="en-US" sz="1800" b="1" dirty="0">
                <a:latin typeface="+mn-lt"/>
              </a:rPr>
              <a:t>objective: </a:t>
            </a:r>
            <a:r>
              <a:rPr lang="en-US" sz="1800" dirty="0">
                <a:latin typeface="+mn-lt"/>
              </a:rPr>
              <a:t>To identify the best sectors, countries, and a </a:t>
            </a:r>
            <a:r>
              <a:rPr lang="en-US" sz="1800" dirty="0" smtClean="0">
                <a:latin typeface="+mn-lt"/>
              </a:rPr>
              <a:t>suitable </a:t>
            </a:r>
            <a:r>
              <a:rPr lang="en-US" sz="1800" dirty="0">
                <a:latin typeface="+mn-lt"/>
              </a:rPr>
              <a:t>investment type for making investments. </a:t>
            </a:r>
            <a:endParaRPr lang="en-US" sz="1800" dirty="0" smtClean="0">
              <a:latin typeface="+mn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n-lt"/>
              </a:rPr>
              <a:t>Goals </a:t>
            </a:r>
            <a:r>
              <a:rPr lang="en-US" sz="1800" b="1" dirty="0">
                <a:latin typeface="+mn-lt"/>
              </a:rPr>
              <a:t>of data analysis: </a:t>
            </a:r>
            <a:endParaRPr lang="en-US" sz="1800" b="1" dirty="0" smtClean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	• </a:t>
            </a:r>
            <a:r>
              <a:rPr lang="en-US" sz="1800" dirty="0">
                <a:latin typeface="+mn-lt"/>
              </a:rPr>
              <a:t>Investment type analysis </a:t>
            </a:r>
            <a:r>
              <a:rPr lang="en-US" sz="1800" dirty="0" smtClean="0">
                <a:latin typeface="+mn-lt"/>
              </a:rPr>
              <a:t>to identify the most feasible investment type.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	• </a:t>
            </a:r>
            <a:r>
              <a:rPr lang="en-US" sz="1800" dirty="0">
                <a:latin typeface="+mn-lt"/>
              </a:rPr>
              <a:t>Country analysis </a:t>
            </a:r>
            <a:r>
              <a:rPr lang="en-US" sz="1800" dirty="0" smtClean="0">
                <a:latin typeface="+mn-lt"/>
              </a:rPr>
              <a:t>where the most of the investments are there .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	•Sector analysis to identify the best sector where investment can be made </a:t>
            </a:r>
            <a:r>
              <a:rPr lang="en-US" sz="1800" dirty="0" smtClean="0"/>
              <a:t>.</a:t>
            </a:r>
            <a:endParaRPr lang="en-IN" sz="1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US" sz="2800" dirty="0" smtClean="0"/>
              <a:t>Spark </a:t>
            </a:r>
            <a:r>
              <a:rPr lang="en-US" sz="2800" dirty="0"/>
              <a:t>Funds – Investment </a:t>
            </a:r>
            <a:r>
              <a:rPr lang="en-US" sz="2800" dirty="0" smtClean="0"/>
              <a:t>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 </a:t>
            </a:r>
            <a:r>
              <a:rPr lang="en-IN" sz="2800" dirty="0" smtClean="0">
                <a:latin typeface="+mn-lt"/>
              </a:rPr>
              <a:t>Problem </a:t>
            </a:r>
            <a:r>
              <a:rPr lang="en-IN" sz="2800" dirty="0">
                <a:latin typeface="+mn-lt"/>
              </a:rPr>
              <a:t>S</a:t>
            </a:r>
            <a:r>
              <a:rPr lang="en-IN" sz="2800" dirty="0" smtClean="0">
                <a:latin typeface="+mn-lt"/>
              </a:rPr>
              <a:t>olving </a:t>
            </a:r>
            <a:r>
              <a:rPr lang="en-IN" sz="2800" dirty="0">
                <a:latin typeface="+mn-lt"/>
              </a:rPr>
              <a:t>M</a:t>
            </a:r>
            <a:r>
              <a:rPr lang="en-IN" sz="2800" dirty="0" smtClean="0">
                <a:latin typeface="+mn-lt"/>
              </a:rPr>
              <a:t>ethodology</a:t>
            </a:r>
            <a:endParaRPr lang="en-IN" sz="2800" dirty="0">
              <a:latin typeface="+mn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44769" y="2016369"/>
            <a:ext cx="1195754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hi-IN" dirty="0"/>
          </a:p>
        </p:txBody>
      </p:sp>
      <p:sp>
        <p:nvSpPr>
          <p:cNvPr id="6" name="Rounded Rectangle 5"/>
          <p:cNvSpPr/>
          <p:nvPr/>
        </p:nvSpPr>
        <p:spPr>
          <a:xfrm>
            <a:off x="2567354" y="2016369"/>
            <a:ext cx="1148861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Objective</a:t>
            </a:r>
            <a:endParaRPr lang="hi-IN" dirty="0"/>
          </a:p>
        </p:txBody>
      </p:sp>
      <p:cxnSp>
        <p:nvCxnSpPr>
          <p:cNvPr id="8" name="Straight Arrow Connector 7"/>
          <p:cNvCxnSpPr>
            <a:stCxn id="2" idx="3"/>
            <a:endCxn id="6" idx="1"/>
          </p:cNvCxnSpPr>
          <p:nvPr/>
        </p:nvCxnSpPr>
        <p:spPr>
          <a:xfrm>
            <a:off x="1840523" y="2450123"/>
            <a:ext cx="726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41631" y="2016369"/>
            <a:ext cx="2051538" cy="867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Reading the investment files</a:t>
            </a:r>
            <a:endParaRPr lang="hi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16215" y="2485292"/>
            <a:ext cx="1125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72399" y="2016369"/>
            <a:ext cx="1184031" cy="86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Merging the data set</a:t>
            </a:r>
            <a:endParaRPr lang="hi-IN" dirty="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>
            <a:off x="6893169" y="2450123"/>
            <a:ext cx="879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>
            <a:off x="9179170" y="1992923"/>
            <a:ext cx="2426677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Data</a:t>
            </a:r>
            <a:endParaRPr lang="hi-IN" dirty="0"/>
          </a:p>
        </p:txBody>
      </p:sp>
      <p:cxnSp>
        <p:nvCxnSpPr>
          <p:cNvPr id="19" name="Straight Arrow Connector 18"/>
          <p:cNvCxnSpPr>
            <a:stCxn id="13" idx="3"/>
          </p:cNvCxnSpPr>
          <p:nvPr/>
        </p:nvCxnSpPr>
        <p:spPr>
          <a:xfrm>
            <a:off x="8956430" y="2450123"/>
            <a:ext cx="8088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794632" y="3851030"/>
            <a:ext cx="1195754" cy="109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 Analysis</a:t>
            </a:r>
            <a:endParaRPr lang="hi-IN" dirty="0"/>
          </a:p>
        </p:txBody>
      </p:sp>
      <p:cxnSp>
        <p:nvCxnSpPr>
          <p:cNvPr id="23" name="Straight Arrow Connector 22"/>
          <p:cNvCxnSpPr>
            <a:stCxn id="17" idx="3"/>
            <a:endCxn id="21" idx="0"/>
          </p:cNvCxnSpPr>
          <p:nvPr/>
        </p:nvCxnSpPr>
        <p:spPr>
          <a:xfrm>
            <a:off x="10392509" y="2907323"/>
            <a:ext cx="0" cy="94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945316" y="3851030"/>
            <a:ext cx="1166446" cy="109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Analysis </a:t>
            </a:r>
          </a:p>
          <a:p>
            <a:pPr algn="ctr"/>
            <a:r>
              <a:rPr lang="en-US" sz="1000" dirty="0" smtClean="0"/>
              <a:t>(only top 3 counties  which are English speaking)</a:t>
            </a:r>
            <a:endParaRPr lang="hi-IN" sz="1000" dirty="0"/>
          </a:p>
        </p:txBody>
      </p:sp>
      <p:cxnSp>
        <p:nvCxnSpPr>
          <p:cNvPr id="30" name="Straight Arrow Connector 29"/>
          <p:cNvCxnSpPr>
            <a:stCxn id="21" idx="1"/>
            <a:endCxn id="28" idx="3"/>
          </p:cNvCxnSpPr>
          <p:nvPr/>
        </p:nvCxnSpPr>
        <p:spPr>
          <a:xfrm flipH="1">
            <a:off x="9111762" y="4396153"/>
            <a:ext cx="6828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17123" y="3851029"/>
            <a:ext cx="1699846" cy="1090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Sector Analysis</a:t>
            </a:r>
            <a:endParaRPr lang="hi-IN" dirty="0"/>
          </a:p>
        </p:txBody>
      </p:sp>
      <p:cxnSp>
        <p:nvCxnSpPr>
          <p:cNvPr id="40" name="Straight Arrow Connector 39"/>
          <p:cNvCxnSpPr>
            <a:stCxn id="28" idx="1"/>
            <a:endCxn id="38" idx="6"/>
          </p:cNvCxnSpPr>
          <p:nvPr/>
        </p:nvCxnSpPr>
        <p:spPr>
          <a:xfrm flipH="1" flipV="1">
            <a:off x="6816969" y="4396152"/>
            <a:ext cx="112834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567354" y="3851030"/>
            <a:ext cx="1324707" cy="109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Conclusion</a:t>
            </a:r>
          </a:p>
          <a:p>
            <a:pPr algn="ctr"/>
            <a:r>
              <a:rPr lang="en-US" sz="1000" dirty="0" smtClean="0"/>
              <a:t>(Identifying the most </a:t>
            </a:r>
            <a:r>
              <a:rPr lang="en-US" sz="1000" dirty="0" err="1" smtClean="0"/>
              <a:t>sutaible</a:t>
            </a:r>
            <a:r>
              <a:rPr lang="en-US" sz="1000" dirty="0" smtClean="0"/>
              <a:t> area where the investment can be made .)</a:t>
            </a:r>
            <a:r>
              <a:rPr lang="en-US" dirty="0" smtClean="0"/>
              <a:t> </a:t>
            </a:r>
            <a:endParaRPr lang="hi-IN" dirty="0"/>
          </a:p>
        </p:txBody>
      </p:sp>
      <p:cxnSp>
        <p:nvCxnSpPr>
          <p:cNvPr id="47" name="Straight Arrow Connector 46"/>
          <p:cNvCxnSpPr>
            <a:stCxn id="38" idx="2"/>
            <a:endCxn id="43" idx="3"/>
          </p:cNvCxnSpPr>
          <p:nvPr/>
        </p:nvCxnSpPr>
        <p:spPr>
          <a:xfrm flipH="1">
            <a:off x="3892061" y="4396152"/>
            <a:ext cx="12250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44769" y="3851031"/>
            <a:ext cx="1195754" cy="1090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hi-IN" dirty="0"/>
          </a:p>
        </p:txBody>
      </p:sp>
      <p:cxnSp>
        <p:nvCxnSpPr>
          <p:cNvPr id="56" name="Straight Arrow Connector 55"/>
          <p:cNvCxnSpPr>
            <a:stCxn id="43" idx="1"/>
            <a:endCxn id="54" idx="3"/>
          </p:cNvCxnSpPr>
          <p:nvPr/>
        </p:nvCxnSpPr>
        <p:spPr>
          <a:xfrm flipH="1">
            <a:off x="1840523" y="4396153"/>
            <a:ext cx="7268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wn Arrow 56"/>
          <p:cNvSpPr/>
          <p:nvPr/>
        </p:nvSpPr>
        <p:spPr>
          <a:xfrm>
            <a:off x="5917223" y="4941277"/>
            <a:ext cx="99646" cy="72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58" name="Rectangle 57"/>
          <p:cNvSpPr/>
          <p:nvPr/>
        </p:nvSpPr>
        <p:spPr>
          <a:xfrm>
            <a:off x="5117123" y="5662246"/>
            <a:ext cx="1776046" cy="89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Neglecting the Extra Data</a:t>
            </a:r>
            <a:endParaRPr lang="hi-IN" dirty="0"/>
          </a:p>
        </p:txBody>
      </p:sp>
      <p:cxnSp>
        <p:nvCxnSpPr>
          <p:cNvPr id="63" name="Elbow Connector 62"/>
          <p:cNvCxnSpPr>
            <a:stCxn id="28" idx="2"/>
            <a:endCxn id="58" idx="3"/>
          </p:cNvCxnSpPr>
          <p:nvPr/>
        </p:nvCxnSpPr>
        <p:spPr>
          <a:xfrm rot="5400000">
            <a:off x="7127631" y="4706814"/>
            <a:ext cx="1166447" cy="16353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Funding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The different funding type is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compared to the value they have raised in total.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funding types such as seed, venture, angel,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has the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different amount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of funding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For example, seed, angel and venture are three common stages of startup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funding and venture and private equity are further large stages . 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Here we see that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Venture Funding type is the best type to invest in. Specifically the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mean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amount of venture funds is between 5-15 millions as required by Spark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Funds.  All values are in millions .</a:t>
            </a:r>
            <a:endParaRPr lang="en-IN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73" y="4347139"/>
            <a:ext cx="6920136" cy="23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Country 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The country based analysis is done only for the Venture funds as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we need only this as the range is 5-15 million 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details of the official language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is English of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the countries are scraped from the Wikipedia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. Then we extract the top 3 countries where English is an official language .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+mn-lt"/>
              </a:rPr>
              <a:t>USA, China (CHN), United Kingdom (GBR) and India (IND) are the topmost countries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. But China being the non-English speaking country is excluded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further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analysis.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25" y="4000500"/>
            <a:ext cx="2962275" cy="25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69" y="4000500"/>
            <a:ext cx="4575662" cy="25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3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Sector Based </a:t>
            </a:r>
            <a:r>
              <a:rPr lang="en-IN" sz="2800" dirty="0" smtClean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There are 8 main sectors listed in mapping file. The category list of all the companies map to one of these broad sectors.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After the analysis on countries, the input data is filtered and only the top 3 English speaking countries are retained to conduct analysis on sectors.</a:t>
            </a:r>
          </a:p>
          <a:p>
            <a:r>
              <a:rPr lang="en-IN" sz="2000" dirty="0">
                <a:solidFill>
                  <a:srgbClr val="000000"/>
                </a:solidFill>
                <a:latin typeface="+mn-lt"/>
              </a:rPr>
              <a:t>The data is now grouped based on the country and the main sectors to get the best performing sectors in the top 3 English speaking countries.</a:t>
            </a:r>
          </a:p>
          <a:p>
            <a:r>
              <a:rPr lang="en-IN" sz="2000" dirty="0">
                <a:solidFill>
                  <a:srgbClr val="000000"/>
                </a:solidFill>
                <a:latin typeface="+mn-lt"/>
              </a:rPr>
              <a:t>These best sectors are identified by the Number of Investments done in each sector for each country.</a:t>
            </a:r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41956"/>
              </p:ext>
            </p:extLst>
          </p:nvPr>
        </p:nvGraphicFramePr>
        <p:xfrm>
          <a:off x="1457569" y="474068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GBR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</a:t>
                      </a:r>
                      <a:endParaRPr lang="hi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85" y="5103201"/>
            <a:ext cx="2661138" cy="14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22" y="5103201"/>
            <a:ext cx="2731477" cy="14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128" y="5103200"/>
            <a:ext cx="2790092" cy="148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04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Funding Type </a:t>
            </a:r>
            <a:r>
              <a:rPr lang="en-IN" sz="2800" dirty="0" smtClean="0"/>
              <a:t>Analysis-Result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12" y="1854926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+mn-lt"/>
              </a:rPr>
              <a:t>The funding For the different sectors are marked along with the required types of funding . </a:t>
            </a:r>
          </a:p>
          <a:p>
            <a:pPr marL="0" indent="0">
              <a:buNone/>
            </a:pPr>
            <a:r>
              <a:rPr lang="en-IN" sz="1600" b="1" dirty="0" smtClean="0">
                <a:latin typeface="+mn-lt"/>
              </a:rPr>
              <a:t>As the investment to be done is  between 5-15 million hence the Venture Funding would be preferable option 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" y="3106053"/>
            <a:ext cx="6049108" cy="34536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50" y="3212123"/>
            <a:ext cx="5138004" cy="352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 Country Based </a:t>
            </a:r>
            <a:r>
              <a:rPr lang="en-IN" sz="2800" dirty="0" smtClean="0"/>
              <a:t>Analysis-Result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29" y="1819757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+mn-lt"/>
              </a:rPr>
              <a:t>Here the </a:t>
            </a:r>
            <a:r>
              <a:rPr lang="en-IN" sz="1600" dirty="0">
                <a:latin typeface="+mn-lt"/>
              </a:rPr>
              <a:t>T</a:t>
            </a:r>
            <a:r>
              <a:rPr lang="en-IN" sz="1600" dirty="0" smtClean="0">
                <a:latin typeface="+mn-lt"/>
              </a:rPr>
              <a:t>op nine countries along with the raised amount has been displayed . </a:t>
            </a:r>
          </a:p>
          <a:p>
            <a:pPr marL="0" indent="0">
              <a:buNone/>
            </a:pPr>
            <a:r>
              <a:rPr lang="en-IN" sz="1600" dirty="0" smtClean="0">
                <a:latin typeface="+mn-lt"/>
              </a:rPr>
              <a:t>As we would make investment in a </a:t>
            </a:r>
            <a:r>
              <a:rPr lang="en-US" sz="1600" dirty="0">
                <a:latin typeface="+mn-lt"/>
              </a:rPr>
              <a:t> </a:t>
            </a:r>
            <a:r>
              <a:rPr lang="en-US" sz="1600" b="1" dirty="0">
                <a:latin typeface="+mn-lt"/>
                <a:hlinkClick r:id="rId2"/>
              </a:rPr>
              <a:t>English-speaking </a:t>
            </a:r>
            <a:r>
              <a:rPr lang="en-US" sz="1600" b="1" dirty="0" smtClean="0">
                <a:latin typeface="+mn-lt"/>
                <a:hlinkClick r:id="rId2"/>
              </a:rPr>
              <a:t>countries </a:t>
            </a:r>
            <a:r>
              <a:rPr lang="en-IN" sz="1600" dirty="0" smtClean="0">
                <a:latin typeface="+mn-lt"/>
                <a:hlinkClick r:id="rId2"/>
              </a:rPr>
              <a:t>  </a:t>
            </a:r>
            <a:r>
              <a:rPr lang="en-IN" sz="1600" dirty="0" smtClean="0">
                <a:latin typeface="+mn-lt"/>
              </a:rPr>
              <a:t>we will select the top 3 English speaking countries .</a:t>
            </a:r>
          </a:p>
          <a:p>
            <a:pPr marL="0" indent="0">
              <a:buNone/>
            </a:pPr>
            <a:r>
              <a:rPr lang="en-IN" sz="1600" dirty="0" smtClean="0">
                <a:latin typeface="+mn-lt"/>
              </a:rPr>
              <a:t>Hence , we can see USA,GBR and IND as top 3 </a:t>
            </a:r>
            <a:r>
              <a:rPr lang="en-IN" sz="1600" dirty="0" smtClean="0">
                <a:latin typeface="+mn-lt"/>
              </a:rPr>
              <a:t>countries where investment can be made </a:t>
            </a:r>
            <a:r>
              <a:rPr lang="en-IN" sz="1600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5" y="2865049"/>
            <a:ext cx="4965079" cy="35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00" y="2968366"/>
            <a:ext cx="5234810" cy="34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8" y="1843203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Here we can see that the countries of USA, Great Britain and India have the top 3 sectors where investment can be made and  analysis shows that we can earn maximum from investing in the above mentioned sectors .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sz="2800" dirty="0" smtClean="0"/>
              <a:t>Sector </a:t>
            </a:r>
            <a:r>
              <a:rPr lang="en-IN" sz="2800" dirty="0"/>
              <a:t>Based </a:t>
            </a:r>
            <a:r>
              <a:rPr lang="en-IN" sz="2800" dirty="0" smtClean="0"/>
              <a:t>Analysis</a:t>
            </a:r>
            <a:r>
              <a:rPr lang="en-IN" sz="2800" b="1" dirty="0" smtClean="0"/>
              <a:t>-</a:t>
            </a:r>
            <a:r>
              <a:rPr lang="en-IN" sz="2800" dirty="0" smtClean="0"/>
              <a:t>Result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2" y="2965660"/>
            <a:ext cx="5041270" cy="336507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39" y="3094892"/>
            <a:ext cx="5037992" cy="26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505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ASSIGNMENT  SUBMISSION </vt:lpstr>
      <vt:lpstr> Spark Funds – Investment Analysis</vt:lpstr>
      <vt:lpstr> Problem Solving Methodology</vt:lpstr>
      <vt:lpstr>Funding Type Analysis</vt:lpstr>
      <vt:lpstr>Country Based Analysis</vt:lpstr>
      <vt:lpstr>Sector Based Analysis</vt:lpstr>
      <vt:lpstr>Funding Type Analysis-Result</vt:lpstr>
      <vt:lpstr>  Country Based Analysis-Result</vt:lpstr>
      <vt:lpstr>Sector Based Analysis-Result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DELL</cp:lastModifiedBy>
  <cp:revision>50</cp:revision>
  <dcterms:created xsi:type="dcterms:W3CDTF">2016-06-09T08:16:28Z</dcterms:created>
  <dcterms:modified xsi:type="dcterms:W3CDTF">2021-09-29T11:38:45Z</dcterms:modified>
</cp:coreProperties>
</file>