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Maven Pro Medium" panose="020B0604020202020204" charset="0"/>
      <p:regular r:id="rId18"/>
      <p:bold r:id="rId19"/>
    </p:embeddedFont>
    <p:embeddedFont>
      <p:font typeface="Nunito" panose="020F0502020204030204" pitchFamily="2" charset="0"/>
      <p:regular r:id="rId20"/>
      <p:bold r:id="rId21"/>
      <p:italic r:id="rId22"/>
      <p:boldItalic r:id="rId23"/>
    </p:embeddedFont>
    <p:embeddedFont>
      <p:font typeface="Roboto" panose="020F05020202040302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9b1dc3c0a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9b1dc3c0a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9be6164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9be6164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9be6164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9be6164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19be61643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19be61643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9be6167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9be6167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9be6167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9be6167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9be6164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9be6164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9be61643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9be61643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9be6164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9be6164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9be6167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9be6167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9be61643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9be61643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9be61643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9be61643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en.wikipedia.org/wiki/Band_gap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scikit-learn.org/stable/index.html" TargetMode="External"/><Relationship Id="rId4" Type="http://schemas.openxmlformats.org/officeDocument/2006/relationships/hyperlink" Target="https://hackingmaterials.lbl.gov/matminer/dataset_summa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ckingmaterials.lbl.gov/matminer/dataset_summary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322875" y="1777175"/>
            <a:ext cx="91440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r>
              <a:rPr lang="en-GB" sz="2100"/>
              <a:t>MSE643A: ARTIFICIAL INTELLIGENCE AND MACHINE LEARNING IN 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r>
              <a:rPr lang="en-GB" sz="2100"/>
              <a:t>MATERIALS ENGINEERING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r>
              <a:rPr lang="en-GB" sz="2100" b="0"/>
              <a:t>Professor:Krishanu Biswas</a:t>
            </a:r>
            <a:endParaRPr sz="21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r>
              <a:rPr lang="en-GB" sz="2100"/>
              <a:t>Group Members:</a:t>
            </a:r>
            <a:endParaRPr sz="2100"/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b="0"/>
              <a:t>Sai Shashank Rapolu(200839)</a:t>
            </a:r>
            <a:endParaRPr sz="2100" b="0"/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b="0"/>
              <a:t>Sanyam Singla(200879)</a:t>
            </a:r>
            <a:endParaRPr sz="2100" b="0"/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b="0"/>
              <a:t>Vaibhav Singh Dhruwanshi(190935)</a:t>
            </a:r>
            <a:endParaRPr sz="21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7142"/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endParaRPr sz="1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50" y="176000"/>
            <a:ext cx="1763649" cy="17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>
            <a:spLocks noGrp="1"/>
          </p:cNvSpPr>
          <p:nvPr>
            <p:ph type="title"/>
          </p:nvPr>
        </p:nvSpPr>
        <p:spPr>
          <a:xfrm>
            <a:off x="495025" y="234825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Train Test Split Ratio (Scaling Effect)</a:t>
            </a:r>
            <a:endParaRPr sz="2600"/>
          </a:p>
        </p:txBody>
      </p:sp>
      <p:sp>
        <p:nvSpPr>
          <p:cNvPr id="343" name="Google Shape;343;p22"/>
          <p:cNvSpPr txBox="1"/>
          <p:nvPr/>
        </p:nvSpPr>
        <p:spPr>
          <a:xfrm>
            <a:off x="495025" y="978475"/>
            <a:ext cx="8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Poor performance of SVM and KNN is due to no scaling.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SVM and KNN are affected by scaling the input features.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50" y="1742975"/>
            <a:ext cx="3715847" cy="30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375" y="1747788"/>
            <a:ext cx="3715850" cy="301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>
            <a:spLocks noGrp="1"/>
          </p:cNvSpPr>
          <p:nvPr>
            <p:ph type="title"/>
          </p:nvPr>
        </p:nvSpPr>
        <p:spPr>
          <a:xfrm>
            <a:off x="608875" y="400400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Best Performance</a:t>
            </a:r>
            <a:endParaRPr sz="2600"/>
          </a:p>
        </p:txBody>
      </p:sp>
      <p:sp>
        <p:nvSpPr>
          <p:cNvPr id="351" name="Google Shape;351;p23"/>
          <p:cNvSpPr txBox="1"/>
          <p:nvPr/>
        </p:nvSpPr>
        <p:spPr>
          <a:xfrm>
            <a:off x="446075" y="1046900"/>
            <a:ext cx="839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Below picture shows the best results obtained so far.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Observations: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Gradient Boosting, Random Forest have consistently performed well over other models.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There is a significant effect of scaling on SVM and KNN.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00" y="2235650"/>
            <a:ext cx="53036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536450" y="255500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Hyperparameter Tuning</a:t>
            </a:r>
            <a:endParaRPr sz="2600"/>
          </a:p>
        </p:txBody>
      </p:sp>
      <p:sp>
        <p:nvSpPr>
          <p:cNvPr id="358" name="Google Shape;358;p24"/>
          <p:cNvSpPr txBox="1"/>
          <p:nvPr/>
        </p:nvSpPr>
        <p:spPr>
          <a:xfrm>
            <a:off x="456425" y="902000"/>
            <a:ext cx="839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We have also tested the effect of hyperparameters on a model’s performance.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No significant effect on Decision Tree, Random Forest and KNN.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For SVM, best was for C= 1.5 with r2 score = 0.6866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For Gradient Boosting, best was for learning rate= 0.33, with r2 score= 0.8142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75" y="2187950"/>
            <a:ext cx="3233725" cy="26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575" y="2184488"/>
            <a:ext cx="3233725" cy="261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>
            <a:spLocks noGrp="1"/>
          </p:cNvSpPr>
          <p:nvPr>
            <p:ph type="title"/>
          </p:nvPr>
        </p:nvSpPr>
        <p:spPr>
          <a:xfrm>
            <a:off x="513525" y="204750"/>
            <a:ext cx="8260500" cy="46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References: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Theory =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https://en.wikipedia.org/wiki/Band_gap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700"/>
              <a:t>Matminer =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Table of Datasets — matminer 0.8.0 documentation (lbl.gov)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700"/>
              <a:t>SciKit Learn =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scikit-learn: machine learning in Python — scikit-learn 1.2.2 documentation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700"/>
              <a:t>Pandas =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pandas - Python Data Analysis Library (pydata.org)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700"/>
              <a:t>Numpy =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NumPy</a:t>
            </a:r>
            <a:endParaRPr sz="17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700"/>
              <a:t>Matplotlib =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Matplotlib — Visualization with Python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420400" y="359975"/>
            <a:ext cx="8430300" cy="43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Topic: </a:t>
            </a:r>
            <a:r>
              <a:rPr lang="en-GB" sz="2100" b="0"/>
              <a:t>Band Gap prediction for different compounds</a:t>
            </a:r>
            <a:endParaRPr sz="21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Objective: </a:t>
            </a:r>
            <a:r>
              <a:rPr lang="en-GB" sz="2100" b="0"/>
              <a:t>To predict band gap using different machine learning models and compare their performance.</a:t>
            </a:r>
            <a:endParaRPr sz="21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Overview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Theory</a:t>
            </a:r>
            <a:endParaRPr sz="2100" b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Dataset</a:t>
            </a:r>
            <a:endParaRPr sz="2100" b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Data Pre-processing</a:t>
            </a:r>
            <a:endParaRPr sz="2100" b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Evaluation Metrics</a:t>
            </a:r>
            <a:endParaRPr sz="2100" b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Training and Testing</a:t>
            </a:r>
            <a:endParaRPr sz="2100" b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 b="0"/>
              <a:t>Results</a:t>
            </a:r>
            <a:endParaRPr sz="21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-815475" y="1932125"/>
            <a:ext cx="9452400" cy="20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90"/>
              <a:t>Introduction to the Topic</a:t>
            </a:r>
            <a:endParaRPr sz="229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90" b="0"/>
              <a:t>It refers to the energy difference between the top of the valence band and the bottom of the conduction band.</a:t>
            </a:r>
            <a:endParaRPr sz="149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90" b="0"/>
              <a:t>Band gap ∝ 1⁄√dielectric constant </a:t>
            </a:r>
            <a:endParaRPr sz="149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 b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90"/>
              <a:t>Dielectric constant further depends upon:</a:t>
            </a:r>
            <a:endParaRPr sz="1490"/>
          </a:p>
          <a:p>
            <a:pPr marL="1371600" lvl="0" indent="-323214" algn="l" rtl="0"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lang="en-GB" sz="1490" b="0"/>
              <a:t>Polarizability of atoms</a:t>
            </a:r>
            <a:endParaRPr sz="1490" b="0"/>
          </a:p>
          <a:p>
            <a:pPr marL="1371600" lvl="0" indent="-323214" algn="l" rtl="0"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lang="en-GB" sz="1490" b="0"/>
              <a:t>Atomic structure</a:t>
            </a:r>
            <a:endParaRPr sz="1490" b="0"/>
          </a:p>
          <a:p>
            <a:pPr marL="1371600" lvl="0" indent="-323214" algn="l" rtl="0"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lang="en-GB" sz="1490" b="0"/>
              <a:t>Density of atoms etc.</a:t>
            </a: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90"/>
              <a:t>Band gap range </a:t>
            </a:r>
            <a:endParaRPr sz="149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90" b="0"/>
              <a:t>Conductors: 0-2 ev</a:t>
            </a: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90" b="0"/>
              <a:t>Semiconductors: 2-3 ev</a:t>
            </a: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90" b="0"/>
              <a:t>Insulators: 3-4 ev</a:t>
            </a:r>
            <a:endParaRPr sz="1490" b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9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9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45" b="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545" b="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50" y="2106275"/>
            <a:ext cx="5499051" cy="2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235750" y="304750"/>
            <a:ext cx="80913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101200" y="1365700"/>
            <a:ext cx="3254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 Medium"/>
              <a:buChar char="●"/>
            </a:pPr>
            <a:r>
              <a:rPr lang="en-GB" sz="13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Raw Dataset shown here</a:t>
            </a:r>
            <a:endParaRPr sz="13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 Medium"/>
              <a:buChar char="●"/>
            </a:pPr>
            <a:r>
              <a:rPr lang="en-GB" sz="13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Obtained from matminer: an open source Python library for material science dataset.</a:t>
            </a:r>
            <a:endParaRPr sz="13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 Medium"/>
              <a:buChar char="●"/>
            </a:pPr>
            <a:r>
              <a:rPr lang="en-GB" sz="1300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Consists of data for about 1100 different compounds.</a:t>
            </a:r>
            <a:endParaRPr sz="13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750" y="387050"/>
            <a:ext cx="5912974" cy="411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75" y="3131875"/>
            <a:ext cx="2754750" cy="6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235750" y="3988550"/>
            <a:ext cx="2846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https://hackingmaterials.lbl.gov/matminer/dataset_summary.html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6925" y="208225"/>
            <a:ext cx="80913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Meaningful Insights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235750" y="1500200"/>
            <a:ext cx="8576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75" y="208225"/>
            <a:ext cx="3253110" cy="24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25" y="2819712"/>
            <a:ext cx="8406451" cy="21975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235750" y="1204625"/>
            <a:ext cx="4522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Count of data sets: 1056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Mean band Gap: 2.1192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Mean Ferroelectric: 0.67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>
            <a:spLocks noGrp="1"/>
          </p:cNvSpPr>
          <p:nvPr>
            <p:ph type="title"/>
          </p:nvPr>
        </p:nvSpPr>
        <p:spPr>
          <a:xfrm>
            <a:off x="152400" y="348650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Data Pre-Processing</a:t>
            </a:r>
            <a:endParaRPr sz="2600"/>
          </a:p>
        </p:txBody>
      </p:sp>
      <p:sp>
        <p:nvSpPr>
          <p:cNvPr id="313" name="Google Shape;313;p18"/>
          <p:cNvSpPr txBox="1"/>
          <p:nvPr/>
        </p:nvSpPr>
        <p:spPr>
          <a:xfrm>
            <a:off x="346563" y="1240025"/>
            <a:ext cx="4311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Removed independent features: material_id, formula, cif, poscar.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Dielectric tensor (electronic and total) are split from 3x3 tensor to 9 different columns.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Encoded pot_ferroelectric.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Structure Properties: Lattice parameters (abc), Lattice angles (alpha, beta, gamma).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8850"/>
            <a:ext cx="4699623" cy="13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025" y="3128850"/>
            <a:ext cx="1947469" cy="13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476" y="3128850"/>
            <a:ext cx="1627048" cy="13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82350" y="200775"/>
            <a:ext cx="6064500" cy="10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Code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50" y="1146876"/>
            <a:ext cx="7773849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546775" y="483200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Evaluation Metrics</a:t>
            </a:r>
            <a:endParaRPr sz="2600"/>
          </a:p>
        </p:txBody>
      </p:sp>
      <p:sp>
        <p:nvSpPr>
          <p:cNvPr id="328" name="Google Shape;328;p20"/>
          <p:cNvSpPr txBox="1"/>
          <p:nvPr/>
        </p:nvSpPr>
        <p:spPr>
          <a:xfrm>
            <a:off x="373650" y="1337250"/>
            <a:ext cx="83967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Used two evaluation metrics: r2 score and mean absolute error.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-GB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Mean Absolute Error (MAE):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Measures the average absolute difference between actual and predicted values.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MAE = (Sum of Absolute Errors)/(Number of Predictions)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Lower value indicates better model performance.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-GB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R2 score: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Also known as coefficient of determination, measures the proportion of variance in the dependent variable that is predictable from independent variables.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R2 score = 1 – (Sum of Squared Residuals/Total Sum of Squared Residuals)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○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Ranges from 0 – 1, with higher value associated with better performance.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50" y="4074375"/>
            <a:ext cx="7496902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546775" y="228500"/>
            <a:ext cx="75900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Train Test Split Ratio</a:t>
            </a:r>
            <a:endParaRPr sz="2600"/>
          </a:p>
        </p:txBody>
      </p:sp>
      <p:sp>
        <p:nvSpPr>
          <p:cNvPr id="335" name="Google Shape;335;p21"/>
          <p:cNvSpPr txBox="1"/>
          <p:nvPr/>
        </p:nvSpPr>
        <p:spPr>
          <a:xfrm>
            <a:off x="373650" y="875000"/>
            <a:ext cx="8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Chosen models: SVM, Decision Tree, Random Forest, Gradient Boosting, K Nearest Neighbors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 Medium"/>
              <a:buChar char="●"/>
            </a:pPr>
            <a:r>
              <a:rPr lang="en-GB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Trained the above models on the dataset after pre-processing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75" y="1693425"/>
            <a:ext cx="4097776" cy="33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25" y="1693425"/>
            <a:ext cx="4036424" cy="33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Maven Pro Medium</vt:lpstr>
      <vt:lpstr>Roboto</vt:lpstr>
      <vt:lpstr>Nunito</vt:lpstr>
      <vt:lpstr>Maven Pro</vt:lpstr>
      <vt:lpstr>Arial</vt:lpstr>
      <vt:lpstr>Momentum</vt:lpstr>
      <vt:lpstr>  MSE643A: ARTIFICIAL INTELLIGENCE AND MACHINE LEARNING IN  MATERIALS ENGINEERING Professor:Krishanu Biswas  Group Members: Sai Shashank Rapolu(200839) Sanyam Singla(200879) Vaibhav Singh Dhruwanshi(190935)    </vt:lpstr>
      <vt:lpstr>Topic: Band Gap prediction for different compounds  Objective: To predict band gap using different machine learning models and compare their performance.  Overview Theory Dataset Data Pre-processing Evaluation Metrics Training and Testing Results</vt:lpstr>
      <vt:lpstr>Introduction to the Topic  It refers to the energy difference between the top of the valence band and the bottom of the conduction band.  Band gap ∝ 1⁄√dielectric constant   Dielectric constant further depends upon: Polarizability of atoms Atomic structure Density of atoms etc.   Band gap range   Conductors: 0-2 ev Semiconductors: 2-3 ev Insulators: 3-4 ev       </vt:lpstr>
      <vt:lpstr>Dataset</vt:lpstr>
      <vt:lpstr>Meaningful Insights</vt:lpstr>
      <vt:lpstr>Data Pre-Processing</vt:lpstr>
      <vt:lpstr>Implementation Code</vt:lpstr>
      <vt:lpstr>Evaluation Metrics</vt:lpstr>
      <vt:lpstr>Train Test Split Ratio</vt:lpstr>
      <vt:lpstr>Train Test Split Ratio (Scaling Effect)</vt:lpstr>
      <vt:lpstr>Best Performance</vt:lpstr>
      <vt:lpstr>Hyperparameter Tuning</vt:lpstr>
      <vt:lpstr>References:  Theory = https://en.wikipedia.org/wiki/Band_gap Matminer = Table of Datasets — matminer 0.8.0 documentation (lbl.gov) SciKit Learn = scikit-learn: machine learning in Python — scikit-learn 1.2.2 documentation Pandas = pandas - Python Data Analysis Library (pydata.org) Numpy = NumPy Matplotlib = Matplotlib — Visualization with Python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MSE643A: ARTIFICIAL INTELLIGENCE AND MACHINE LEARNING IN  MATERIALS ENGINEERING Professor:Krishanu Biswas  Group Members: Sai Shashank Rapolu(200839) Sanyam Singla(200879) Vaibhav Singh Dhruwanshi(190935)    </dc:title>
  <dc:creator>hp</dc:creator>
  <cp:lastModifiedBy>Shashank Rapolu</cp:lastModifiedBy>
  <cp:revision>1</cp:revision>
  <dcterms:modified xsi:type="dcterms:W3CDTF">2023-08-19T17:13:19Z</dcterms:modified>
</cp:coreProperties>
</file>