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layfair Display Medium"/>
      <p:regular r:id="rId12"/>
      <p:bold r:id="rId13"/>
      <p:italic r:id="rId14"/>
      <p:boldItalic r:id="rId15"/>
    </p:embeddedFont>
    <p:embeddedFont>
      <p:font typeface="Roboto"/>
      <p:regular r:id="rId16"/>
      <p:bold r:id="rId17"/>
      <p:italic r:id="rId18"/>
      <p:boldItalic r:id="rId19"/>
    </p:embeddedFont>
    <p:embeddedFont>
      <p:font typeface="Playfair Displ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regular.fntdata"/><Relationship Id="rId22" Type="http://schemas.openxmlformats.org/officeDocument/2006/relationships/font" Target="fonts/PlayfairDisplay-italic.fntdata"/><Relationship Id="rId21" Type="http://schemas.openxmlformats.org/officeDocument/2006/relationships/font" Target="fonts/PlayfairDisplay-bold.fntdata"/><Relationship Id="rId24" Type="http://schemas.openxmlformats.org/officeDocument/2006/relationships/font" Target="fonts/Lato-regular.fntdata"/><Relationship Id="rId23" Type="http://schemas.openxmlformats.org/officeDocument/2006/relationships/font" Target="fonts/PlayfairDispl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layfairDisplayMedium-bold.fntdata"/><Relationship Id="rId12" Type="http://schemas.openxmlformats.org/officeDocument/2006/relationships/font" Target="fonts/PlayfairDisplayMedium-regular.fntdata"/><Relationship Id="rId15" Type="http://schemas.openxmlformats.org/officeDocument/2006/relationships/font" Target="fonts/PlayfairDisplayMedium-boldItalic.fntdata"/><Relationship Id="rId14" Type="http://schemas.openxmlformats.org/officeDocument/2006/relationships/font" Target="fonts/PlayfairDisplayMedium-italic.fntdata"/><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9310f935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9310f935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Jana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Seth Singson-Robbins - Miami, FL </a:t>
            </a:r>
            <a:endParaRPr/>
          </a:p>
          <a:p>
            <a:pPr indent="0" lvl="0" marL="0" rtl="0" algn="l">
              <a:spcBef>
                <a:spcPts val="0"/>
              </a:spcBef>
              <a:spcAft>
                <a:spcPts val="0"/>
              </a:spcAft>
              <a:buNone/>
            </a:pPr>
            <a:r>
              <a:rPr lang="en"/>
              <a:t>Brian Martindale - Indianapolis, IN</a:t>
            </a:r>
            <a:endParaRPr/>
          </a:p>
          <a:p>
            <a:pPr indent="0" lvl="0" marL="0" rtl="0" algn="l">
              <a:spcBef>
                <a:spcPts val="0"/>
              </a:spcBef>
              <a:spcAft>
                <a:spcPts val="0"/>
              </a:spcAft>
              <a:buNone/>
            </a:pPr>
            <a:r>
              <a:rPr lang="en"/>
              <a:t>Our names are…. Master of…</a:t>
            </a:r>
            <a:endParaRPr/>
          </a:p>
          <a:p>
            <a:pPr indent="0" lvl="0" marL="0" rtl="0" algn="l">
              <a:spcBef>
                <a:spcPts val="0"/>
              </a:spcBef>
              <a:spcAft>
                <a:spcPts val="0"/>
              </a:spcAft>
              <a:buNone/>
            </a:pPr>
            <a:r>
              <a:t/>
            </a:r>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city council approved the development project on Williamsburg's waterfront last year,</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Community worried that the project will raise living costs and take away community spaces in a neighborhood that is already affected by environmental injustices.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As Two Trees partly acknowledged the harm for the neighborhood received a Green Fund to support community projects benefiting environmental justice.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We will present our allocation of funds, grant administration, application and review process</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a:p>
          <a:p>
            <a:pPr indent="0" lvl="0" marL="457200" rtl="0" algn="l">
              <a:spcBef>
                <a:spcPts val="0"/>
              </a:spcBef>
              <a:spcAft>
                <a:spcPts val="0"/>
              </a:spcAft>
              <a:buNone/>
            </a:pPr>
            <a:r>
              <a:rPr lang="en"/>
              <a:t>30 seconds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9310f9352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9310f9352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9% on Admin costs (will explain in the next slide)  </a:t>
            </a:r>
            <a:endParaRPr sz="1000">
              <a:solidFill>
                <a:schemeClr val="dk1"/>
              </a:solidFill>
              <a:latin typeface="Lato"/>
              <a:ea typeface="Lato"/>
              <a:cs typeface="Lato"/>
              <a:sym typeface="Lato"/>
            </a:endParaRPr>
          </a:p>
          <a:p>
            <a:pPr indent="-292100" lvl="0" marL="457200" rtl="0" algn="l">
              <a:lnSpc>
                <a:spcPct val="115000"/>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91% towards grant</a:t>
            </a:r>
            <a:endParaRPr sz="1000">
              <a:solidFill>
                <a:schemeClr val="dk1"/>
              </a:solidFill>
              <a:latin typeface="Lato"/>
              <a:ea typeface="Lato"/>
              <a:cs typeface="Lato"/>
              <a:sym typeface="Lato"/>
            </a:endParaRPr>
          </a:p>
          <a:p>
            <a:pPr indent="-292100" lvl="1" marL="914400" rtl="0" algn="l">
              <a:lnSpc>
                <a:spcPct val="115000"/>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Not set amounts per category but targets for equal reach </a:t>
            </a:r>
            <a:endParaRPr sz="1000">
              <a:solidFill>
                <a:schemeClr val="dk1"/>
              </a:solidFill>
              <a:latin typeface="Lato"/>
              <a:ea typeface="Lato"/>
              <a:cs typeface="Lato"/>
              <a:sym typeface="Lato"/>
            </a:endParaRPr>
          </a:p>
          <a:p>
            <a:pPr indent="-292100" lvl="1" marL="914400" rtl="0" algn="l">
              <a:lnSpc>
                <a:spcPct val="115000"/>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Spend per grant at $50k/year</a:t>
            </a:r>
            <a:endParaRPr sz="1000">
              <a:solidFill>
                <a:schemeClr val="dk1"/>
              </a:solidFill>
              <a:latin typeface="Lato"/>
              <a:ea typeface="Lato"/>
              <a:cs typeface="Lato"/>
              <a:sym typeface="Lato"/>
            </a:endParaRPr>
          </a:p>
          <a:p>
            <a:pPr indent="-292100" lvl="2" marL="1371600" rtl="0" algn="l">
              <a:lnSpc>
                <a:spcPct val="115000"/>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Based on project allocation given by </a:t>
            </a:r>
            <a:r>
              <a:rPr lang="en" sz="1000">
                <a:solidFill>
                  <a:schemeClr val="dk1"/>
                </a:solidFill>
              </a:rPr>
              <a:t>Greenpoint Community Environmental Fund and other funds</a:t>
            </a:r>
            <a:endParaRPr sz="1000">
              <a:solidFill>
                <a:schemeClr val="dk1"/>
              </a:solidFill>
              <a:latin typeface="Lato"/>
              <a:ea typeface="Lato"/>
              <a:cs typeface="Lato"/>
              <a:sym typeface="Lato"/>
            </a:endParaRPr>
          </a:p>
          <a:p>
            <a:pPr indent="-292100" lvl="0" marL="457200" rtl="0" algn="l">
              <a:lnSpc>
                <a:spcPct val="115000"/>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Timing of grant allocation based on need and what’s available </a:t>
            </a:r>
            <a:endParaRPr sz="1000">
              <a:solidFill>
                <a:schemeClr val="dk1"/>
              </a:solidFill>
              <a:latin typeface="Lato"/>
              <a:ea typeface="Lato"/>
              <a:cs typeface="Lato"/>
              <a:sym typeface="Lato"/>
            </a:endParaRPr>
          </a:p>
          <a:p>
            <a:pPr indent="-292100" lvl="0" marL="457200" rtl="0" algn="l">
              <a:lnSpc>
                <a:spcPct val="115000"/>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Not tiers or allocation divide between individuals and organizations </a:t>
            </a:r>
            <a:endParaRPr sz="1000">
              <a:solidFill>
                <a:schemeClr val="dk1"/>
              </a:solidFill>
              <a:latin typeface="Lato"/>
              <a:ea typeface="Lato"/>
              <a:cs typeface="Lato"/>
              <a:sym typeface="Lato"/>
            </a:endParaRPr>
          </a:p>
          <a:p>
            <a:pPr indent="-292100" lvl="1" marL="914400" rtl="0" algn="l">
              <a:lnSpc>
                <a:spcPct val="115000"/>
              </a:lnSpc>
              <a:spcBef>
                <a:spcPts val="0"/>
              </a:spcBef>
              <a:spcAft>
                <a:spcPts val="0"/>
              </a:spcAft>
              <a:buClr>
                <a:schemeClr val="dk1"/>
              </a:buClr>
              <a:buSzPts val="1000"/>
              <a:buFont typeface="Lato"/>
              <a:buChar char="-"/>
            </a:pPr>
            <a:r>
              <a:rPr lang="en" sz="1000">
                <a:solidFill>
                  <a:schemeClr val="dk1"/>
                </a:solidFill>
                <a:latin typeface="Lato"/>
                <a:ea typeface="Lato"/>
                <a:cs typeface="Lato"/>
                <a:sym typeface="Lato"/>
              </a:rPr>
              <a:t>Gives opportunities for people in the community with less prior opportunities to have a chance of being picked for their innovative ideas</a:t>
            </a:r>
            <a:endParaRPr sz="1000">
              <a:solidFill>
                <a:schemeClr val="dk1"/>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9937d5f63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9937d5f63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8.7% Goal based on voluntary survey of 309 organizations. Of those who were “pass through” entities, their average admin </a:t>
            </a:r>
            <a:r>
              <a:rPr lang="en"/>
              <a:t>cost was 8.7%</a:t>
            </a:r>
            <a:endParaRPr/>
          </a:p>
          <a:p>
            <a:pPr indent="0" lvl="0" marL="0" rtl="0" algn="l">
              <a:spcBef>
                <a:spcPts val="0"/>
              </a:spcBef>
              <a:spcAft>
                <a:spcPts val="0"/>
              </a:spcAft>
              <a:buClr>
                <a:schemeClr val="dk1"/>
              </a:buClr>
              <a:buSzPts val="1100"/>
              <a:buFont typeface="Arial"/>
              <a:buNone/>
            </a:pPr>
            <a:r>
              <a:rPr lang="en"/>
              <a:t>Hire of 1 part time grant coordinator </a:t>
            </a:r>
            <a:endParaRPr/>
          </a:p>
          <a:p>
            <a:pPr indent="0" lvl="0" marL="0" rtl="0" algn="l">
              <a:spcBef>
                <a:spcPts val="0"/>
              </a:spcBef>
              <a:spcAft>
                <a:spcPts val="0"/>
              </a:spcAft>
              <a:buClr>
                <a:schemeClr val="dk1"/>
              </a:buClr>
              <a:buSzPts val="1100"/>
              <a:buFont typeface="Arial"/>
              <a:buNone/>
            </a:pPr>
            <a:r>
              <a:rPr lang="en"/>
              <a:t>15 hours, 3-6pm</a:t>
            </a:r>
            <a:endParaRPr/>
          </a:p>
          <a:p>
            <a:pPr indent="0" lvl="0" marL="0" rtl="0" algn="l">
              <a:spcBef>
                <a:spcPts val="0"/>
              </a:spcBef>
              <a:spcAft>
                <a:spcPts val="0"/>
              </a:spcAft>
              <a:buClr>
                <a:schemeClr val="dk1"/>
              </a:buClr>
              <a:buSzPts val="1100"/>
              <a:buFont typeface="Arial"/>
              <a:buNone/>
            </a:pPr>
            <a:r>
              <a:rPr lang="en"/>
              <a:t>Market and </a:t>
            </a:r>
            <a:r>
              <a:rPr lang="en"/>
              <a:t>outreach</a:t>
            </a:r>
            <a:r>
              <a:rPr lang="en"/>
              <a:t>, assist application process, direct review process, offer support to grantees</a:t>
            </a:r>
            <a:endParaRPr/>
          </a:p>
          <a:p>
            <a:pPr indent="0" lvl="0" marL="0" rtl="0" algn="l">
              <a:spcBef>
                <a:spcPts val="0"/>
              </a:spcBef>
              <a:spcAft>
                <a:spcPts val="0"/>
              </a:spcAft>
              <a:buClr>
                <a:schemeClr val="dk1"/>
              </a:buClr>
              <a:buSzPts val="1100"/>
              <a:buFont typeface="Arial"/>
              <a:buNone/>
            </a:pPr>
            <a:r>
              <a:rPr lang="en"/>
              <a:t>Manages the high school interns</a:t>
            </a:r>
            <a:endParaRPr/>
          </a:p>
          <a:p>
            <a:pPr indent="0" lvl="0" marL="0" rtl="0" algn="l">
              <a:spcBef>
                <a:spcPts val="0"/>
              </a:spcBef>
              <a:spcAft>
                <a:spcPts val="0"/>
              </a:spcAft>
              <a:buClr>
                <a:schemeClr val="dk1"/>
              </a:buClr>
              <a:buSzPts val="1100"/>
              <a:buFont typeface="Arial"/>
              <a:buNone/>
            </a:pPr>
            <a:r>
              <a:rPr lang="en"/>
              <a:t>Unpaid, from community</a:t>
            </a:r>
            <a:endParaRPr/>
          </a:p>
          <a:p>
            <a:pPr indent="0" lvl="0" marL="0" rtl="0" algn="l">
              <a:spcBef>
                <a:spcPts val="0"/>
              </a:spcBef>
              <a:spcAft>
                <a:spcPts val="0"/>
              </a:spcAft>
              <a:buClr>
                <a:schemeClr val="dk1"/>
              </a:buClr>
              <a:buSzPts val="1100"/>
              <a:buFont typeface="Arial"/>
              <a:buNone/>
            </a:pPr>
            <a:r>
              <a:rPr lang="en"/>
              <a:t>Work with the project grant recipients and other coordination projects </a:t>
            </a:r>
            <a:endParaRPr/>
          </a:p>
          <a:p>
            <a:pPr indent="0" lvl="0" marL="0" rtl="0" algn="l">
              <a:spcBef>
                <a:spcPts val="0"/>
              </a:spcBef>
              <a:spcAft>
                <a:spcPts val="0"/>
              </a:spcAft>
              <a:buClr>
                <a:schemeClr val="dk1"/>
              </a:buClr>
              <a:buSzPts val="1100"/>
              <a:buFont typeface="Arial"/>
              <a:buNone/>
            </a:pPr>
            <a:r>
              <a:rPr lang="en"/>
              <a:t>Marketing and outreach, application input, application support</a:t>
            </a:r>
            <a:endParaRPr/>
          </a:p>
          <a:p>
            <a:pPr indent="0" lvl="0" marL="0" rtl="0" algn="l">
              <a:spcBef>
                <a:spcPts val="0"/>
              </a:spcBef>
              <a:spcAft>
                <a:spcPts val="0"/>
              </a:spcAft>
              <a:buClr>
                <a:schemeClr val="dk1"/>
              </a:buClr>
              <a:buSzPts val="1100"/>
              <a:buFont typeface="Arial"/>
              <a:buNone/>
            </a:pPr>
            <a:r>
              <a:rPr lang="en"/>
              <a:t>Could be class credit for school </a:t>
            </a:r>
            <a:endParaRPr/>
          </a:p>
          <a:p>
            <a:pPr indent="0" lvl="0" marL="0" rtl="0" algn="l">
              <a:spcBef>
                <a:spcPts val="0"/>
              </a:spcBef>
              <a:spcAft>
                <a:spcPts val="0"/>
              </a:spcAft>
              <a:buNone/>
            </a:pPr>
            <a:r>
              <a:rPr lang="en"/>
              <a:t>Get experience in non-profit admin, advocate for community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9310f9352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9310f9352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Jana</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I will describe more about the fund and who and how to apply and then afterwards brian will describe the actual application process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700">
                <a:solidFill>
                  <a:schemeClr val="dk1"/>
                </a:solidFill>
                <a:latin typeface="Times New Roman"/>
                <a:ea typeface="Times New Roman"/>
                <a:cs typeface="Times New Roman"/>
                <a:sym typeface="Times New Roman"/>
              </a:rPr>
              <a:t>       </a:t>
            </a:r>
            <a:r>
              <a:rPr lang="en">
                <a:solidFill>
                  <a:schemeClr val="dk1"/>
                </a:solidFill>
                <a:highlight>
                  <a:srgbClr val="FFE599"/>
                </a:highlight>
              </a:rPr>
              <a:t>WHO:</a:t>
            </a:r>
            <a:r>
              <a:rPr lang="en">
                <a:solidFill>
                  <a:schemeClr val="dk1"/>
                </a:solidFill>
              </a:rPr>
              <a:t>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Application will be open to all individuals or organizations from the community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sz="700">
                <a:solidFill>
                  <a:schemeClr val="dk1"/>
                </a:solidFill>
                <a:latin typeface="Times New Roman"/>
                <a:ea typeface="Times New Roman"/>
                <a:cs typeface="Times New Roman"/>
                <a:sym typeface="Times New Roman"/>
              </a:rPr>
              <a:t> </a:t>
            </a:r>
            <a:r>
              <a:rPr lang="en">
                <a:solidFill>
                  <a:schemeClr val="dk1"/>
                </a:solidFill>
              </a:rPr>
              <a:t>Start-ups are welcome  based on what el Puente said: no restrictions on existence time: however, require some prior experience in project planning &amp; business plan etc: (brian will go more in depth about actual application process) </a:t>
            </a:r>
            <a:endParaRPr>
              <a:solidFill>
                <a:schemeClr val="dk1"/>
              </a:solidFill>
            </a:endParaRPr>
          </a:p>
          <a:p>
            <a:pPr indent="0" lvl="0" marL="0" rtl="0" algn="l">
              <a:lnSpc>
                <a:spcPct val="115000"/>
              </a:lnSpc>
              <a:spcBef>
                <a:spcPts val="0"/>
              </a:spcBef>
              <a:spcAft>
                <a:spcPts val="0"/>
              </a:spcAft>
              <a:buNone/>
            </a:pPr>
            <a:r>
              <a:rPr lang="en" sz="700">
                <a:solidFill>
                  <a:schemeClr val="dk1"/>
                </a:solidFill>
                <a:latin typeface="Times New Roman"/>
                <a:ea typeface="Times New Roman"/>
                <a:cs typeface="Times New Roman"/>
                <a:sym typeface="Times New Roman"/>
              </a:rPr>
              <a:t> </a:t>
            </a:r>
            <a:r>
              <a:rPr lang="en">
                <a:solidFill>
                  <a:schemeClr val="dk1"/>
                </a:solidFill>
                <a:highlight>
                  <a:srgbClr val="FFE599"/>
                </a:highlight>
              </a:rPr>
              <a:t>Categories:</a:t>
            </a:r>
            <a:r>
              <a:rPr lang="en">
                <a:solidFill>
                  <a:schemeClr val="dk1"/>
                </a:solidFill>
              </a:rPr>
              <a:t>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Categories  of funding we prioritize projects targeting urban green space, air quality, and environmental education with a focus on community involvement and counteracting gentrification however we are open to other projects that fall into the environmental justice spectrum</a:t>
            </a:r>
            <a:endParaRPr>
              <a:solidFill>
                <a:schemeClr val="dk1"/>
              </a:solidFill>
            </a:endParaRPr>
          </a:p>
          <a:p>
            <a:pPr indent="-304800" lvl="0" marL="914400" rtl="0" algn="l">
              <a:lnSpc>
                <a:spcPct val="115000"/>
              </a:lnSpc>
              <a:spcBef>
                <a:spcPts val="0"/>
              </a:spcBef>
              <a:spcAft>
                <a:spcPts val="0"/>
              </a:spcAft>
              <a:buClr>
                <a:schemeClr val="dk1"/>
              </a:buClr>
              <a:buSzPts val="1200"/>
              <a:buAutoNum type="alphaLcPeriod"/>
            </a:pPr>
            <a:r>
              <a:rPr lang="en" sz="1200">
                <a:solidFill>
                  <a:schemeClr val="dk1"/>
                </a:solidFill>
              </a:rPr>
              <a:t>Green space: El Puente pointed out that through the development project on the WIlliamsburg waterfront, the community will lose green space. That made it a priority for us. Additionally, green spaces can reduce emissions and since the neighborhood is facing air quality problems this will be very beneficial. Lastly, green spaces provide a place to bring together the community and to be physical active and can have physical and mental health benefits for community members</a:t>
            </a:r>
            <a:endParaRPr sz="1200">
              <a:solidFill>
                <a:schemeClr val="dk1"/>
              </a:solidFill>
            </a:endParaRPr>
          </a:p>
          <a:p>
            <a:pPr indent="-304800" lvl="0" marL="914400" rtl="0" algn="l">
              <a:lnSpc>
                <a:spcPct val="115000"/>
              </a:lnSpc>
              <a:spcBef>
                <a:spcPts val="0"/>
              </a:spcBef>
              <a:spcAft>
                <a:spcPts val="0"/>
              </a:spcAft>
              <a:buClr>
                <a:schemeClr val="dk1"/>
              </a:buClr>
              <a:buSzPts val="1200"/>
              <a:buAutoNum type="alphaLcPeriod"/>
            </a:pPr>
            <a:r>
              <a:rPr lang="en" sz="1200">
                <a:solidFill>
                  <a:schemeClr val="dk1"/>
                </a:solidFill>
              </a:rPr>
              <a:t>It was important for us to address air quality. It is the biggest environmental hazard of the area which requires action. Air monitoring systems in the neighborhood already exists. </a:t>
            </a:r>
            <a:endParaRPr sz="1000">
              <a:solidFill>
                <a:schemeClr val="dk1"/>
              </a:solidFill>
            </a:endParaRPr>
          </a:p>
          <a:p>
            <a:pPr indent="-304800" lvl="0" marL="914400" rtl="0" algn="l">
              <a:lnSpc>
                <a:spcPct val="115000"/>
              </a:lnSpc>
              <a:spcBef>
                <a:spcPts val="0"/>
              </a:spcBef>
              <a:spcAft>
                <a:spcPts val="0"/>
              </a:spcAft>
              <a:buClr>
                <a:schemeClr val="dk1"/>
              </a:buClr>
              <a:buSzPts val="1200"/>
              <a:buAutoNum type="alphaLcPeriod"/>
            </a:pPr>
            <a:r>
              <a:rPr lang="en" sz="1200">
                <a:solidFill>
                  <a:schemeClr val="dk1"/>
                </a:solidFill>
              </a:rPr>
              <a:t>Education is essential to keep the change going in future generations. Involving youth in development projects can empower them in regard to their future careers and help them identify the needs of the community.</a:t>
            </a:r>
            <a:endParaRPr>
              <a:solidFill>
                <a:schemeClr val="dk1"/>
              </a:solidFill>
            </a:endParaRPr>
          </a:p>
          <a:p>
            <a:pPr indent="0" lvl="0" marL="0" rtl="0" algn="l">
              <a:lnSpc>
                <a:spcPct val="115000"/>
              </a:lnSpc>
              <a:spcBef>
                <a:spcPts val="0"/>
              </a:spcBef>
              <a:spcAft>
                <a:spcPts val="0"/>
              </a:spcAft>
              <a:buNone/>
            </a:pPr>
            <a:r>
              <a:rPr lang="en" sz="700">
                <a:solidFill>
                  <a:schemeClr val="dk1"/>
                </a:solidFill>
                <a:latin typeface="Times New Roman"/>
                <a:ea typeface="Times New Roman"/>
                <a:cs typeface="Times New Roman"/>
                <a:sym typeface="Times New Roman"/>
              </a:rPr>
              <a:t> </a:t>
            </a:r>
            <a:r>
              <a:rPr lang="en">
                <a:solidFill>
                  <a:schemeClr val="dk1"/>
                </a:solidFill>
                <a:highlight>
                  <a:srgbClr val="FFE599"/>
                </a:highlight>
              </a:rPr>
              <a:t>HOW: </a:t>
            </a:r>
            <a:endParaRPr>
              <a:solidFill>
                <a:schemeClr val="dk1"/>
              </a:solidFill>
              <a:highlight>
                <a:srgbClr val="FFE599"/>
              </a:highlight>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Our call for proposal and info sheet will be emailed out to community members and organizations, published on our website, (publish somewhere else)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looked at a few potentinal organizations in the neighborhood and fund that there are many that might be interested like Los sures united, north Brooklyn mutual aid, times up, or riseBoro)</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application itself can be filled out online, or a paper copy can be picked up at the el Puente office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Additionally, as mentioned in the allocation of funds, el Puente stuff will assist with applications especially for individuals and provide assistance in Spanish and English (applications will also be available in Spanish)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high school interns that seth talked about earlier will be responsible for entering paper based applications into the online system so that all applications can be evaluated unbiased without being influenced by whether they were filled out on paper or online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700">
                <a:solidFill>
                  <a:schemeClr val="dk1"/>
                </a:solidFill>
                <a:latin typeface="Times New Roman"/>
                <a:ea typeface="Times New Roman"/>
                <a:cs typeface="Times New Roman"/>
                <a:sym typeface="Times New Roman"/>
              </a:rPr>
              <a:t>   </a:t>
            </a:r>
            <a:r>
              <a:rPr lang="en">
                <a:solidFill>
                  <a:schemeClr val="dk1"/>
                </a:solidFill>
                <a:highlight>
                  <a:srgbClr val="FFE599"/>
                </a:highlight>
              </a:rPr>
              <a:t>Length/renewal</a:t>
            </a:r>
            <a:r>
              <a:rPr lang="en">
                <a:solidFill>
                  <a:schemeClr val="dk1"/>
                </a:solidFill>
              </a:rPr>
              <a:t>: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Individuals and organizations can apply for funding for up to 3 years with a max of $50k per year → in application state needed funding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At the end of their grant period, they can apply for renewal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However misconduct will result in discontinuation of funds and support</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sz="700">
                <a:solidFill>
                  <a:schemeClr val="dk1"/>
                </a:solidFill>
                <a:latin typeface="Times New Roman"/>
                <a:ea typeface="Times New Roman"/>
                <a:cs typeface="Times New Roman"/>
                <a:sym typeface="Times New Roman"/>
              </a:rPr>
              <a:t> </a:t>
            </a:r>
            <a:r>
              <a:rPr lang="en">
                <a:solidFill>
                  <a:schemeClr val="dk1"/>
                </a:solidFill>
              </a:rPr>
              <a:t>Operate on a trust-based philanthropy like describes by rami &amp; dani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Want to give the money to the community directly and support those who don’t have the same means to apply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3.45 min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94ca55b080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94ca55b080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Project Required Questions: What rationale do individuals and groups need to present in order to receive funding? (look for potential groups or individuals)</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Basic information: Individual or organization name and address ensure that applicants are members of the community.</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Plan: Practical dimensions of the project plan, such as a summary, goals, budget, and timeline, provide applicants a structure for preparing their project and provide reviewers necessary information for the approval process.</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Values: Articulation of the project’s connection to environmental justice, the Twelve Principles of El Puente, and the prevention of gentrification ensure the project aligns with the values of the Green Fund.</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Experience: A description of the applicant’s ability, either through previous successful projects or a friendly letter of recommendation, ensures grant money will be in capable hands.</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Accessibility: The application will be available in both English and Spanish, as well as online and on paper. Support will be available at El Puente from the Grant Coordinator and volunteers to ensure accessibility to all potential applicants.</a:t>
            </a:r>
            <a:endParaRPr>
              <a:solidFill>
                <a:schemeClr val="dk1"/>
              </a:solidFill>
            </a:endParaRPr>
          </a:p>
          <a:p>
            <a:pPr indent="0" lvl="0" marL="457200" rtl="0" algn="l">
              <a:lnSpc>
                <a:spcPct val="115000"/>
              </a:lnSpc>
              <a:spcBef>
                <a:spcPts val="0"/>
              </a:spcBef>
              <a:spcAft>
                <a:spcPts val="0"/>
              </a:spcAft>
              <a:buClr>
                <a:schemeClr val="dk1"/>
              </a:buClr>
              <a:buSzPts val="1100"/>
              <a:buFont typeface="Arial"/>
              <a:buNone/>
            </a:pPr>
            <a:r>
              <a:rPr lang="en">
                <a:solidFill>
                  <a:schemeClr val="dk1"/>
                </a:solidFill>
              </a:rPr>
              <a:t>BRIAN - MAKE FEWER WORDS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9310f9352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9310f9352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5E696C"/>
              </a:buClr>
              <a:buSzPts val="1300"/>
              <a:buFont typeface="Calibri"/>
              <a:buChar char="-"/>
            </a:pPr>
            <a:r>
              <a:rPr lang="en" sz="1300">
                <a:solidFill>
                  <a:srgbClr val="5E696C"/>
                </a:solidFill>
                <a:latin typeface="Calibri"/>
                <a:ea typeface="Calibri"/>
                <a:cs typeface="Calibri"/>
                <a:sym typeface="Calibri"/>
              </a:rPr>
              <a:t>Each </a:t>
            </a:r>
            <a:r>
              <a:rPr lang="en" sz="1300">
                <a:solidFill>
                  <a:srgbClr val="5E696C"/>
                </a:solidFill>
                <a:latin typeface="Calibri"/>
                <a:ea typeface="Calibri"/>
                <a:cs typeface="Calibri"/>
                <a:sym typeface="Calibri"/>
              </a:rPr>
              <a:t>category is aligned with one of El Puente’s 12 values</a:t>
            </a:r>
            <a:endParaRPr sz="1300">
              <a:solidFill>
                <a:srgbClr val="5E696C"/>
              </a:solidFill>
              <a:latin typeface="Calibri"/>
              <a:ea typeface="Calibri"/>
              <a:cs typeface="Calibri"/>
              <a:sym typeface="Calibri"/>
            </a:endParaRPr>
          </a:p>
          <a:p>
            <a:pPr indent="-311150" lvl="0" marL="457200" rtl="0" algn="l">
              <a:lnSpc>
                <a:spcPct val="115000"/>
              </a:lnSpc>
              <a:spcBef>
                <a:spcPts val="0"/>
              </a:spcBef>
              <a:spcAft>
                <a:spcPts val="0"/>
              </a:spcAft>
              <a:buClr>
                <a:srgbClr val="5E696C"/>
              </a:buClr>
              <a:buSzPts val="1300"/>
              <a:buFont typeface="Calibri"/>
              <a:buChar char="-"/>
            </a:pPr>
            <a:r>
              <a:rPr lang="en" sz="1300">
                <a:solidFill>
                  <a:srgbClr val="5E696C"/>
                </a:solidFill>
                <a:latin typeface="Calibri"/>
                <a:ea typeface="Calibri"/>
                <a:cs typeface="Calibri"/>
                <a:sym typeface="Calibri"/>
              </a:rPr>
              <a:t>Category Review Process</a:t>
            </a:r>
            <a:endParaRPr sz="1300">
              <a:solidFill>
                <a:srgbClr val="5E696C"/>
              </a:solidFill>
              <a:latin typeface="Calibri"/>
              <a:ea typeface="Calibri"/>
              <a:cs typeface="Calibri"/>
              <a:sym typeface="Calibri"/>
            </a:endParaRPr>
          </a:p>
          <a:p>
            <a:pPr indent="-311150" lvl="1" marL="914400" rtl="0" algn="l">
              <a:lnSpc>
                <a:spcPct val="115000"/>
              </a:lnSpc>
              <a:spcBef>
                <a:spcPts val="0"/>
              </a:spcBef>
              <a:spcAft>
                <a:spcPts val="0"/>
              </a:spcAft>
              <a:buClr>
                <a:srgbClr val="5E696C"/>
              </a:buClr>
              <a:buSzPts val="1300"/>
              <a:buFont typeface="Calibri"/>
              <a:buChar char="-"/>
            </a:pPr>
            <a:r>
              <a:rPr lang="en" sz="1300">
                <a:solidFill>
                  <a:srgbClr val="5E696C"/>
                </a:solidFill>
                <a:latin typeface="Calibri"/>
                <a:ea typeface="Calibri"/>
                <a:cs typeface="Calibri"/>
                <a:sym typeface="Calibri"/>
              </a:rPr>
              <a:t>Up to 5 points each category, scores go from 0 to 3-5 so could have 0 but would be very detrimental </a:t>
            </a:r>
            <a:endParaRPr sz="1300">
              <a:solidFill>
                <a:srgbClr val="5E696C"/>
              </a:solidFill>
              <a:latin typeface="Calibri"/>
              <a:ea typeface="Calibri"/>
              <a:cs typeface="Calibri"/>
              <a:sym typeface="Calibri"/>
            </a:endParaRPr>
          </a:p>
          <a:p>
            <a:pPr indent="-311150" lvl="1" marL="914400" rtl="0" algn="l">
              <a:lnSpc>
                <a:spcPct val="115000"/>
              </a:lnSpc>
              <a:spcBef>
                <a:spcPts val="0"/>
              </a:spcBef>
              <a:spcAft>
                <a:spcPts val="0"/>
              </a:spcAft>
              <a:buClr>
                <a:srgbClr val="5E696C"/>
              </a:buClr>
              <a:buSzPts val="1300"/>
              <a:buFont typeface="Calibri"/>
              <a:buChar char="-"/>
            </a:pPr>
            <a:r>
              <a:rPr lang="en" sz="1300">
                <a:solidFill>
                  <a:srgbClr val="5E696C"/>
                </a:solidFill>
                <a:latin typeface="Calibri"/>
                <a:ea typeface="Calibri"/>
                <a:cs typeface="Calibri"/>
                <a:sym typeface="Calibri"/>
              </a:rPr>
              <a:t>Gentrification is required, score of 0 is automatic rejection</a:t>
            </a:r>
            <a:endParaRPr sz="1300">
              <a:solidFill>
                <a:srgbClr val="5E696C"/>
              </a:solidFill>
              <a:latin typeface="Calibri"/>
              <a:ea typeface="Calibri"/>
              <a:cs typeface="Calibri"/>
              <a:sym typeface="Calibri"/>
            </a:endParaRPr>
          </a:p>
          <a:p>
            <a:pPr indent="-311150" lvl="1" marL="914400" rtl="0" algn="l">
              <a:lnSpc>
                <a:spcPct val="115000"/>
              </a:lnSpc>
              <a:spcBef>
                <a:spcPts val="0"/>
              </a:spcBef>
              <a:spcAft>
                <a:spcPts val="0"/>
              </a:spcAft>
              <a:buClr>
                <a:srgbClr val="5E696C"/>
              </a:buClr>
              <a:buSzPts val="1300"/>
              <a:buFont typeface="Calibri"/>
              <a:buChar char="-"/>
            </a:pPr>
            <a:r>
              <a:rPr lang="en" sz="1300">
                <a:solidFill>
                  <a:srgbClr val="5E696C"/>
                </a:solidFill>
                <a:latin typeface="Calibri"/>
                <a:ea typeface="Calibri"/>
                <a:cs typeface="Calibri"/>
                <a:sym typeface="Calibri"/>
              </a:rPr>
              <a:t>Looking at past experience and references, doesn’t have to be project specific and could be work/school related </a:t>
            </a:r>
            <a:endParaRPr sz="1300">
              <a:solidFill>
                <a:srgbClr val="5E696C"/>
              </a:solidFill>
              <a:latin typeface="Calibri"/>
              <a:ea typeface="Calibri"/>
              <a:cs typeface="Calibri"/>
              <a:sym typeface="Calibri"/>
            </a:endParaRPr>
          </a:p>
          <a:p>
            <a:pPr indent="-311150" lvl="1" marL="914400" rtl="0" algn="l">
              <a:lnSpc>
                <a:spcPct val="115000"/>
              </a:lnSpc>
              <a:spcBef>
                <a:spcPts val="0"/>
              </a:spcBef>
              <a:spcAft>
                <a:spcPts val="0"/>
              </a:spcAft>
              <a:buClr>
                <a:srgbClr val="5E696C"/>
              </a:buClr>
              <a:buSzPts val="1300"/>
              <a:buFont typeface="Calibri"/>
              <a:buChar char="-"/>
            </a:pPr>
            <a:r>
              <a:rPr lang="en" sz="1300">
                <a:solidFill>
                  <a:srgbClr val="5E696C"/>
                </a:solidFill>
                <a:latin typeface="Calibri"/>
                <a:ea typeface="Calibri"/>
                <a:cs typeface="Calibri"/>
                <a:sym typeface="Calibri"/>
              </a:rPr>
              <a:t>Two Trees - want to make sure projects specifically affected by the development get prioritized</a:t>
            </a:r>
            <a:endParaRPr sz="1300">
              <a:solidFill>
                <a:srgbClr val="5E696C"/>
              </a:solidFill>
              <a:latin typeface="Calibri"/>
              <a:ea typeface="Calibri"/>
              <a:cs typeface="Calibri"/>
              <a:sym typeface="Calibri"/>
            </a:endParaRPr>
          </a:p>
          <a:p>
            <a:pPr indent="-311150" lvl="0" marL="457200" rtl="0" algn="l">
              <a:lnSpc>
                <a:spcPct val="115000"/>
              </a:lnSpc>
              <a:spcBef>
                <a:spcPts val="0"/>
              </a:spcBef>
              <a:spcAft>
                <a:spcPts val="0"/>
              </a:spcAft>
              <a:buClr>
                <a:srgbClr val="5E696C"/>
              </a:buClr>
              <a:buSzPts val="1300"/>
              <a:buFont typeface="Calibri"/>
              <a:buChar char="-"/>
            </a:pPr>
            <a:r>
              <a:rPr lang="en" sz="1300">
                <a:solidFill>
                  <a:srgbClr val="5E696C"/>
                </a:solidFill>
                <a:latin typeface="Calibri"/>
                <a:ea typeface="Calibri"/>
                <a:cs typeface="Calibri"/>
                <a:sym typeface="Calibri"/>
              </a:rPr>
              <a:t>Project grant money</a:t>
            </a:r>
            <a:endParaRPr sz="1300">
              <a:solidFill>
                <a:srgbClr val="5E696C"/>
              </a:solidFill>
              <a:latin typeface="Calibri"/>
              <a:ea typeface="Calibri"/>
              <a:cs typeface="Calibri"/>
              <a:sym typeface="Calibri"/>
            </a:endParaRPr>
          </a:p>
          <a:p>
            <a:pPr indent="-311150" lvl="1" marL="914400" rtl="0" algn="l">
              <a:lnSpc>
                <a:spcPct val="115000"/>
              </a:lnSpc>
              <a:spcBef>
                <a:spcPts val="0"/>
              </a:spcBef>
              <a:spcAft>
                <a:spcPts val="0"/>
              </a:spcAft>
              <a:buClr>
                <a:srgbClr val="5E696C"/>
              </a:buClr>
              <a:buSzPts val="1300"/>
              <a:buFont typeface="Calibri"/>
              <a:buChar char="-"/>
            </a:pPr>
            <a:r>
              <a:rPr lang="en" sz="1300">
                <a:solidFill>
                  <a:srgbClr val="5E696C"/>
                </a:solidFill>
                <a:latin typeface="Calibri"/>
                <a:ea typeface="Calibri"/>
                <a:cs typeface="Calibri"/>
                <a:sym typeface="Calibri"/>
              </a:rPr>
              <a:t>Projects time will be funded based on what was filled out in the application, can be renewed</a:t>
            </a:r>
            <a:endParaRPr sz="1300">
              <a:solidFill>
                <a:srgbClr val="5E696C"/>
              </a:solidFill>
              <a:latin typeface="Calibri"/>
              <a:ea typeface="Calibri"/>
              <a:cs typeface="Calibri"/>
              <a:sym typeface="Calibri"/>
            </a:endParaRPr>
          </a:p>
          <a:p>
            <a:pPr indent="-311150" lvl="1" marL="914400" rtl="0" algn="l">
              <a:lnSpc>
                <a:spcPct val="115000"/>
              </a:lnSpc>
              <a:spcBef>
                <a:spcPts val="0"/>
              </a:spcBef>
              <a:spcAft>
                <a:spcPts val="0"/>
              </a:spcAft>
              <a:buClr>
                <a:srgbClr val="5E696C"/>
              </a:buClr>
              <a:buSzPts val="1300"/>
              <a:buFont typeface="Calibri"/>
              <a:buChar char="-"/>
            </a:pPr>
            <a:r>
              <a:rPr lang="en" sz="1300">
                <a:solidFill>
                  <a:srgbClr val="5E696C"/>
                </a:solidFill>
                <a:latin typeface="Calibri"/>
                <a:ea typeface="Calibri"/>
                <a:cs typeface="Calibri"/>
                <a:sym typeface="Calibri"/>
              </a:rPr>
              <a:t>Best projects will be picked based on most number of points along with board discussion </a:t>
            </a:r>
            <a:endParaRPr sz="1300">
              <a:solidFill>
                <a:srgbClr val="5E696C"/>
              </a:solidFill>
              <a:latin typeface="Calibri"/>
              <a:ea typeface="Calibri"/>
              <a:cs typeface="Calibri"/>
              <a:sym typeface="Calibri"/>
            </a:endParaRPr>
          </a:p>
          <a:p>
            <a:pPr indent="-311150" lvl="1" marL="914400" rtl="0" algn="l">
              <a:lnSpc>
                <a:spcPct val="115000"/>
              </a:lnSpc>
              <a:spcBef>
                <a:spcPts val="0"/>
              </a:spcBef>
              <a:spcAft>
                <a:spcPts val="0"/>
              </a:spcAft>
              <a:buClr>
                <a:srgbClr val="5E696C"/>
              </a:buClr>
              <a:buSzPts val="1300"/>
              <a:buFont typeface="Calibri"/>
              <a:buChar char="-"/>
            </a:pPr>
            <a:r>
              <a:rPr lang="en" sz="1300">
                <a:solidFill>
                  <a:srgbClr val="5E696C"/>
                </a:solidFill>
                <a:latin typeface="Calibri"/>
                <a:ea typeface="Calibri"/>
                <a:cs typeface="Calibri"/>
                <a:sym typeface="Calibri"/>
              </a:rPr>
              <a:t>Could be timed to be later based on available funds or if need time to fully develop with team </a:t>
            </a:r>
            <a:endParaRPr sz="1300">
              <a:solidFill>
                <a:srgbClr val="5E696C"/>
              </a:solidFill>
              <a:latin typeface="Calibri"/>
              <a:ea typeface="Calibri"/>
              <a:cs typeface="Calibri"/>
              <a:sym typeface="Calibri"/>
            </a:endParaRPr>
          </a:p>
          <a:p>
            <a:pPr indent="-311150" lvl="0" marL="457200" rtl="0" algn="l">
              <a:lnSpc>
                <a:spcPct val="115000"/>
              </a:lnSpc>
              <a:spcBef>
                <a:spcPts val="0"/>
              </a:spcBef>
              <a:spcAft>
                <a:spcPts val="0"/>
              </a:spcAft>
              <a:buClr>
                <a:srgbClr val="5E696C"/>
              </a:buClr>
              <a:buSzPts val="1300"/>
              <a:buFont typeface="Calibri"/>
              <a:buChar char="-"/>
            </a:pPr>
            <a:r>
              <a:rPr lang="en" sz="1300">
                <a:solidFill>
                  <a:srgbClr val="5E696C"/>
                </a:solidFill>
                <a:latin typeface="Calibri"/>
                <a:ea typeface="Calibri"/>
                <a:cs typeface="Calibri"/>
                <a:sym typeface="Calibri"/>
              </a:rPr>
              <a:t>Business Plan Contingency - Approval with money could be given to further improve their business plan if good start but more development of the project needed for approval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forms/d/e/1FAIpQLSfgY8qSNh_FepbGwSOJcpT0QMuLAm1xtLCVkFAZIcqRtP-61g/viewform?usp=sf_link"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Title If Allowed</a:t>
            </a:r>
            <a:endParaRPr/>
          </a:p>
        </p:txBody>
      </p:sp>
      <p:sp>
        <p:nvSpPr>
          <p:cNvPr id="60" name="Google Shape;60;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pic>
        <p:nvPicPr>
          <p:cNvPr descr="creativity" id="61" name="Google Shape;61;p13" title="creativity"/>
          <p:cNvPicPr preferRelativeResize="0"/>
          <p:nvPr/>
        </p:nvPicPr>
        <p:blipFill>
          <a:blip r:embed="rId3">
            <a:alphaModFix/>
          </a:blip>
          <a:stretch>
            <a:fillRect/>
          </a:stretch>
        </p:blipFill>
        <p:spPr>
          <a:xfrm>
            <a:off x="7773375" y="19088"/>
            <a:ext cx="1370625" cy="1370625"/>
          </a:xfrm>
          <a:prstGeom prst="rect">
            <a:avLst/>
          </a:prstGeom>
          <a:noFill/>
          <a:ln>
            <a:noFill/>
          </a:ln>
        </p:spPr>
      </p:pic>
      <p:pic>
        <p:nvPicPr>
          <p:cNvPr id="62" name="Google Shape;62;p13"/>
          <p:cNvPicPr preferRelativeResize="0"/>
          <p:nvPr/>
        </p:nvPicPr>
        <p:blipFill>
          <a:blip r:embed="rId4">
            <a:alphaModFix/>
          </a:blip>
          <a:stretch>
            <a:fillRect/>
          </a:stretch>
        </p:blipFill>
        <p:spPr>
          <a:xfrm>
            <a:off x="75" y="15875"/>
            <a:ext cx="9144001" cy="51117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Allocation of Funds </a:t>
            </a:r>
            <a:endParaRPr/>
          </a:p>
        </p:txBody>
      </p:sp>
      <p:sp>
        <p:nvSpPr>
          <p:cNvPr id="68" name="Google Shape;68;p14"/>
          <p:cNvSpPr txBox="1"/>
          <p:nvPr>
            <p:ph idx="1" type="body"/>
          </p:nvPr>
        </p:nvSpPr>
        <p:spPr>
          <a:xfrm>
            <a:off x="50300" y="1152475"/>
            <a:ext cx="47373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Font typeface="Playfair Display"/>
              <a:buChar char="●"/>
            </a:pPr>
            <a:r>
              <a:rPr lang="en" sz="1300">
                <a:solidFill>
                  <a:srgbClr val="000000"/>
                </a:solidFill>
                <a:latin typeface="Playfair Display"/>
                <a:ea typeface="Playfair Display"/>
                <a:cs typeface="Playfair Display"/>
                <a:sym typeface="Playfair Display"/>
              </a:rPr>
              <a:t>Grant Administration - 8.9%  </a:t>
            </a:r>
            <a:endParaRPr sz="1300">
              <a:solidFill>
                <a:srgbClr val="000000"/>
              </a:solidFill>
              <a:latin typeface="Playfair Display"/>
              <a:ea typeface="Playfair Display"/>
              <a:cs typeface="Playfair Display"/>
              <a:sym typeface="Playfair Display"/>
            </a:endParaRPr>
          </a:p>
          <a:p>
            <a:pPr indent="-311150" lvl="0" marL="457200" rtl="0" algn="l">
              <a:spcBef>
                <a:spcPts val="0"/>
              </a:spcBef>
              <a:spcAft>
                <a:spcPts val="0"/>
              </a:spcAft>
              <a:buClr>
                <a:srgbClr val="000000"/>
              </a:buClr>
              <a:buSzPts val="1300"/>
              <a:buFont typeface="Playfair Display"/>
              <a:buChar char="●"/>
            </a:pPr>
            <a:r>
              <a:rPr lang="en" sz="1300">
                <a:solidFill>
                  <a:srgbClr val="000000"/>
                </a:solidFill>
                <a:latin typeface="Playfair Display"/>
                <a:ea typeface="Playfair Display"/>
                <a:cs typeface="Playfair Display"/>
                <a:sym typeface="Playfair Display"/>
              </a:rPr>
              <a:t>Grant Allocation - 91.1%</a:t>
            </a:r>
            <a:endParaRPr sz="1300">
              <a:solidFill>
                <a:srgbClr val="000000"/>
              </a:solidFill>
              <a:latin typeface="Playfair Display"/>
              <a:ea typeface="Playfair Display"/>
              <a:cs typeface="Playfair Display"/>
              <a:sym typeface="Playfair Display"/>
            </a:endParaRPr>
          </a:p>
          <a:p>
            <a:pPr indent="-311150" lvl="1" marL="914400" rtl="0" algn="l">
              <a:spcBef>
                <a:spcPts val="0"/>
              </a:spcBef>
              <a:spcAft>
                <a:spcPts val="0"/>
              </a:spcAft>
              <a:buClr>
                <a:srgbClr val="000000"/>
              </a:buClr>
              <a:buSzPts val="1300"/>
              <a:buFont typeface="Playfair Display"/>
              <a:buChar char="○"/>
            </a:pPr>
            <a:r>
              <a:rPr lang="en" sz="1300">
                <a:solidFill>
                  <a:srgbClr val="000000"/>
                </a:solidFill>
                <a:latin typeface="Playfair Display"/>
                <a:ea typeface="Playfair Display"/>
                <a:cs typeface="Playfair Display"/>
                <a:sym typeface="Playfair Display"/>
              </a:rPr>
              <a:t>Category allocation is a target, will prioritize equal </a:t>
            </a:r>
            <a:r>
              <a:rPr lang="en" sz="1300">
                <a:solidFill>
                  <a:srgbClr val="000000"/>
                </a:solidFill>
                <a:latin typeface="Playfair Display"/>
                <a:ea typeface="Playfair Display"/>
                <a:cs typeface="Playfair Display"/>
                <a:sym typeface="Playfair Display"/>
              </a:rPr>
              <a:t>distribution but not guaranteed</a:t>
            </a:r>
            <a:endParaRPr sz="1300">
              <a:solidFill>
                <a:srgbClr val="000000"/>
              </a:solidFill>
              <a:latin typeface="Playfair Display"/>
              <a:ea typeface="Playfair Display"/>
              <a:cs typeface="Playfair Display"/>
              <a:sym typeface="Playfair Display"/>
            </a:endParaRPr>
          </a:p>
          <a:p>
            <a:pPr indent="-311150" lvl="1" marL="914400" rtl="0" algn="l">
              <a:spcBef>
                <a:spcPts val="0"/>
              </a:spcBef>
              <a:spcAft>
                <a:spcPts val="0"/>
              </a:spcAft>
              <a:buClr>
                <a:srgbClr val="000000"/>
              </a:buClr>
              <a:buSzPts val="1300"/>
              <a:buFont typeface="Playfair Display"/>
              <a:buChar char="○"/>
            </a:pPr>
            <a:r>
              <a:rPr lang="en" sz="1300">
                <a:solidFill>
                  <a:srgbClr val="000000"/>
                </a:solidFill>
                <a:latin typeface="Playfair Display"/>
                <a:ea typeface="Playfair Display"/>
                <a:cs typeface="Playfair Display"/>
                <a:sym typeface="Playfair Display"/>
              </a:rPr>
              <a:t>$50k/year max per project</a:t>
            </a:r>
            <a:endParaRPr sz="1300">
              <a:solidFill>
                <a:srgbClr val="000000"/>
              </a:solidFill>
              <a:latin typeface="Playfair Display"/>
              <a:ea typeface="Playfair Display"/>
              <a:cs typeface="Playfair Display"/>
              <a:sym typeface="Playfair Display"/>
            </a:endParaRPr>
          </a:p>
          <a:p>
            <a:pPr indent="-311150" lvl="2" marL="1371600" rtl="0" algn="l">
              <a:spcBef>
                <a:spcPts val="0"/>
              </a:spcBef>
              <a:spcAft>
                <a:spcPts val="0"/>
              </a:spcAft>
              <a:buClr>
                <a:srgbClr val="000000"/>
              </a:buClr>
              <a:buSzPts val="1300"/>
              <a:buFont typeface="Playfair Display"/>
              <a:buChar char="■"/>
            </a:pPr>
            <a:r>
              <a:rPr lang="en" sz="1300">
                <a:solidFill>
                  <a:srgbClr val="000000"/>
                </a:solidFill>
                <a:latin typeface="Playfair Display"/>
                <a:ea typeface="Playfair Display"/>
                <a:cs typeface="Playfair Display"/>
                <a:sym typeface="Playfair Display"/>
              </a:rPr>
              <a:t>Expected $200k in the 1st year: </a:t>
            </a:r>
            <a:endParaRPr sz="1300">
              <a:solidFill>
                <a:srgbClr val="000000"/>
              </a:solidFill>
              <a:latin typeface="Playfair Display"/>
              <a:ea typeface="Playfair Display"/>
              <a:cs typeface="Playfair Display"/>
              <a:sym typeface="Playfair Display"/>
            </a:endParaRPr>
          </a:p>
          <a:p>
            <a:pPr indent="0" lvl="0" marL="1371600" rtl="0" algn="l">
              <a:spcBef>
                <a:spcPts val="0"/>
              </a:spcBef>
              <a:spcAft>
                <a:spcPts val="0"/>
              </a:spcAft>
              <a:buNone/>
            </a:pPr>
            <a:r>
              <a:rPr lang="en" sz="1300">
                <a:solidFill>
                  <a:srgbClr val="000000"/>
                </a:solidFill>
                <a:latin typeface="Playfair Display"/>
                <a:ea typeface="Playfair Display"/>
                <a:cs typeface="Playfair Display"/>
                <a:sym typeface="Playfair Display"/>
              </a:rPr>
              <a:t>1 large project per category plus extra money for smaller projects </a:t>
            </a:r>
            <a:endParaRPr sz="1300">
              <a:solidFill>
                <a:srgbClr val="000000"/>
              </a:solidFill>
              <a:latin typeface="Playfair Display"/>
              <a:ea typeface="Playfair Display"/>
              <a:cs typeface="Playfair Display"/>
              <a:sym typeface="Playfair Display"/>
            </a:endParaRPr>
          </a:p>
          <a:p>
            <a:pPr indent="-311150" lvl="0" marL="457200" rtl="0" algn="l">
              <a:spcBef>
                <a:spcPts val="0"/>
              </a:spcBef>
              <a:spcAft>
                <a:spcPts val="0"/>
              </a:spcAft>
              <a:buClr>
                <a:srgbClr val="000000"/>
              </a:buClr>
              <a:buSzPts val="1300"/>
              <a:buFont typeface="Playfair Display"/>
              <a:buChar char="●"/>
            </a:pPr>
            <a:r>
              <a:rPr lang="en" sz="1300">
                <a:solidFill>
                  <a:srgbClr val="000000"/>
                </a:solidFill>
                <a:latin typeface="Playfair Display"/>
                <a:ea typeface="Playfair Display"/>
                <a:cs typeface="Playfair Display"/>
                <a:sym typeface="Playfair Display"/>
              </a:rPr>
              <a:t>Timing </a:t>
            </a:r>
            <a:endParaRPr sz="1300">
              <a:solidFill>
                <a:srgbClr val="000000"/>
              </a:solidFill>
              <a:latin typeface="Playfair Display"/>
              <a:ea typeface="Playfair Display"/>
              <a:cs typeface="Playfair Display"/>
              <a:sym typeface="Playfair Display"/>
            </a:endParaRPr>
          </a:p>
          <a:p>
            <a:pPr indent="-311150" lvl="1" marL="914400" rtl="0" algn="l">
              <a:spcBef>
                <a:spcPts val="0"/>
              </a:spcBef>
              <a:spcAft>
                <a:spcPts val="0"/>
              </a:spcAft>
              <a:buClr>
                <a:srgbClr val="000000"/>
              </a:buClr>
              <a:buSzPts val="1300"/>
              <a:buFont typeface="Playfair Display"/>
              <a:buChar char="○"/>
            </a:pPr>
            <a:r>
              <a:rPr lang="en" sz="1300">
                <a:solidFill>
                  <a:srgbClr val="000000"/>
                </a:solidFill>
                <a:latin typeface="Playfair Display"/>
                <a:ea typeface="Playfair Display"/>
                <a:cs typeface="Playfair Display"/>
                <a:sym typeface="Playfair Display"/>
              </a:rPr>
              <a:t>Will be allocated based on what is available and needed to complete grant </a:t>
            </a:r>
            <a:endParaRPr sz="1300">
              <a:solidFill>
                <a:srgbClr val="000000"/>
              </a:solidFill>
              <a:latin typeface="Playfair Display"/>
              <a:ea typeface="Playfair Display"/>
              <a:cs typeface="Playfair Display"/>
              <a:sym typeface="Playfair Display"/>
            </a:endParaRPr>
          </a:p>
          <a:p>
            <a:pPr indent="-311150" lvl="1" marL="914400" rtl="0" algn="l">
              <a:spcBef>
                <a:spcPts val="0"/>
              </a:spcBef>
              <a:spcAft>
                <a:spcPts val="0"/>
              </a:spcAft>
              <a:buClr>
                <a:srgbClr val="000000"/>
              </a:buClr>
              <a:buSzPts val="1300"/>
              <a:buFont typeface="Playfair Display"/>
              <a:buChar char="○"/>
            </a:pPr>
            <a:r>
              <a:rPr lang="en" sz="1300">
                <a:solidFill>
                  <a:srgbClr val="000000"/>
                </a:solidFill>
                <a:latin typeface="Playfair Display"/>
                <a:ea typeface="Playfair Display"/>
                <a:cs typeface="Playfair Display"/>
                <a:sym typeface="Playfair Display"/>
              </a:rPr>
              <a:t>Will postpone approved projects if funds received later </a:t>
            </a:r>
            <a:endParaRPr sz="1300">
              <a:solidFill>
                <a:srgbClr val="000000"/>
              </a:solidFill>
              <a:latin typeface="Playfair Display"/>
              <a:ea typeface="Playfair Display"/>
              <a:cs typeface="Playfair Display"/>
              <a:sym typeface="Playfair Display"/>
            </a:endParaRPr>
          </a:p>
        </p:txBody>
      </p:sp>
      <p:pic>
        <p:nvPicPr>
          <p:cNvPr id="69" name="Google Shape;69;p14" title="Points scored"/>
          <p:cNvPicPr preferRelativeResize="0"/>
          <p:nvPr/>
        </p:nvPicPr>
        <p:blipFill rotWithShape="1">
          <a:blip r:embed="rId3">
            <a:alphaModFix/>
          </a:blip>
          <a:srcRect b="0" l="0" r="0" t="0"/>
          <a:stretch/>
        </p:blipFill>
        <p:spPr>
          <a:xfrm>
            <a:off x="4725250" y="1298113"/>
            <a:ext cx="4321674" cy="3052801"/>
          </a:xfrm>
          <a:prstGeom prst="rect">
            <a:avLst/>
          </a:prstGeom>
          <a:noFill/>
          <a:ln>
            <a:noFill/>
          </a:ln>
        </p:spPr>
      </p:pic>
      <p:pic>
        <p:nvPicPr>
          <p:cNvPr descr="creativity" id="70" name="Google Shape;70;p14" title="creativity"/>
          <p:cNvPicPr preferRelativeResize="0"/>
          <p:nvPr/>
        </p:nvPicPr>
        <p:blipFill>
          <a:blip r:embed="rId4">
            <a:alphaModFix/>
          </a:blip>
          <a:stretch>
            <a:fillRect/>
          </a:stretch>
        </p:blipFill>
        <p:spPr>
          <a:xfrm>
            <a:off x="7773375" y="19088"/>
            <a:ext cx="1370625" cy="1370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Grant Administration</a:t>
            </a:r>
            <a:endParaRPr/>
          </a:p>
        </p:txBody>
      </p:sp>
      <p:grpSp>
        <p:nvGrpSpPr>
          <p:cNvPr id="76" name="Google Shape;76;p15"/>
          <p:cNvGrpSpPr/>
          <p:nvPr/>
        </p:nvGrpSpPr>
        <p:grpSpPr>
          <a:xfrm>
            <a:off x="2559313" y="911152"/>
            <a:ext cx="4025382" cy="3899026"/>
            <a:chOff x="2702876" y="414352"/>
            <a:chExt cx="4025382" cy="3899026"/>
          </a:xfrm>
        </p:grpSpPr>
        <p:sp>
          <p:nvSpPr>
            <p:cNvPr id="77" name="Google Shape;77;p15"/>
            <p:cNvSpPr/>
            <p:nvPr/>
          </p:nvSpPr>
          <p:spPr>
            <a:xfrm>
              <a:off x="2944084" y="812078"/>
              <a:ext cx="3501300" cy="3501300"/>
            </a:xfrm>
            <a:prstGeom prst="ellipse">
              <a:avLst/>
            </a:prstGeom>
            <a:solidFill>
              <a:srgbClr val="EDA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5"/>
            <p:cNvGrpSpPr/>
            <p:nvPr/>
          </p:nvGrpSpPr>
          <p:grpSpPr>
            <a:xfrm>
              <a:off x="3611776" y="414352"/>
              <a:ext cx="2166000" cy="2166000"/>
              <a:chOff x="3611776" y="414352"/>
              <a:chExt cx="2166000" cy="2166000"/>
            </a:xfrm>
          </p:grpSpPr>
          <p:sp>
            <p:nvSpPr>
              <p:cNvPr id="79" name="Google Shape;79;p15"/>
              <p:cNvSpPr/>
              <p:nvPr/>
            </p:nvSpPr>
            <p:spPr>
              <a:xfrm>
                <a:off x="3611776" y="414352"/>
                <a:ext cx="2166000" cy="2166000"/>
              </a:xfrm>
              <a:prstGeom prst="ellipse">
                <a:avLst/>
              </a:prstGeom>
              <a:solidFill>
                <a:srgbClr val="D838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nvSpPr>
            <p:spPr>
              <a:xfrm>
                <a:off x="3967546" y="1027503"/>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Playfair Display"/>
                    <a:ea typeface="Playfair Display"/>
                    <a:cs typeface="Playfair Display"/>
                    <a:sym typeface="Playfair Display"/>
                  </a:rPr>
                  <a:t>8.7% Goal</a:t>
                </a:r>
                <a:endParaRPr b="1" sz="2000">
                  <a:solidFill>
                    <a:srgbClr val="FFFFFF"/>
                  </a:solidFill>
                  <a:latin typeface="Playfair Display"/>
                  <a:ea typeface="Playfair Display"/>
                  <a:cs typeface="Playfair Display"/>
                  <a:sym typeface="Playfair Display"/>
                </a:endParaRPr>
              </a:p>
            </p:txBody>
          </p:sp>
        </p:grpSp>
        <p:grpSp>
          <p:nvGrpSpPr>
            <p:cNvPr id="81" name="Google Shape;81;p15"/>
            <p:cNvGrpSpPr/>
            <p:nvPr/>
          </p:nvGrpSpPr>
          <p:grpSpPr>
            <a:xfrm>
              <a:off x="4562258" y="2032864"/>
              <a:ext cx="2166000" cy="2166000"/>
              <a:chOff x="4562258" y="2032864"/>
              <a:chExt cx="2166000" cy="2166000"/>
            </a:xfrm>
          </p:grpSpPr>
          <p:sp>
            <p:nvSpPr>
              <p:cNvPr id="82" name="Google Shape;82;p15"/>
              <p:cNvSpPr/>
              <p:nvPr/>
            </p:nvSpPr>
            <p:spPr>
              <a:xfrm>
                <a:off x="4562258" y="2032864"/>
                <a:ext cx="2166000" cy="2166000"/>
              </a:xfrm>
              <a:prstGeom prst="ellipse">
                <a:avLst/>
              </a:prstGeom>
              <a:solidFill>
                <a:srgbClr val="B02C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txBox="1"/>
              <p:nvPr/>
            </p:nvSpPr>
            <p:spPr>
              <a:xfrm>
                <a:off x="5079846" y="2834728"/>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Playfair Display"/>
                    <a:ea typeface="Playfair Display"/>
                    <a:cs typeface="Playfair Display"/>
                    <a:sym typeface="Playfair Display"/>
                  </a:rPr>
                  <a:t>High School Internship</a:t>
                </a:r>
                <a:endParaRPr b="1" sz="1700">
                  <a:solidFill>
                    <a:srgbClr val="FFFFFF"/>
                  </a:solidFill>
                  <a:latin typeface="Playfair Display"/>
                  <a:ea typeface="Playfair Display"/>
                  <a:cs typeface="Playfair Display"/>
                  <a:sym typeface="Playfair Display"/>
                </a:endParaRPr>
              </a:p>
            </p:txBody>
          </p:sp>
        </p:grpSp>
        <p:grpSp>
          <p:nvGrpSpPr>
            <p:cNvPr id="84" name="Google Shape;84;p15"/>
            <p:cNvGrpSpPr/>
            <p:nvPr/>
          </p:nvGrpSpPr>
          <p:grpSpPr>
            <a:xfrm>
              <a:off x="2702876" y="2032864"/>
              <a:ext cx="2166000" cy="2166000"/>
              <a:chOff x="2702876" y="2032864"/>
              <a:chExt cx="2166000" cy="2166000"/>
            </a:xfrm>
          </p:grpSpPr>
          <p:sp>
            <p:nvSpPr>
              <p:cNvPr id="85" name="Google Shape;85;p15"/>
              <p:cNvSpPr/>
              <p:nvPr/>
            </p:nvSpPr>
            <p:spPr>
              <a:xfrm>
                <a:off x="2702876" y="2032864"/>
                <a:ext cx="2166000" cy="2166000"/>
              </a:xfrm>
              <a:prstGeom prst="ellipse">
                <a:avLst/>
              </a:prstGeom>
              <a:solidFill>
                <a:srgbClr val="8020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txBox="1"/>
              <p:nvPr/>
            </p:nvSpPr>
            <p:spPr>
              <a:xfrm>
                <a:off x="2944089" y="2834750"/>
                <a:ext cx="14997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Playfair Display"/>
                    <a:ea typeface="Playfair Display"/>
                    <a:cs typeface="Playfair Display"/>
                    <a:sym typeface="Playfair Display"/>
                  </a:rPr>
                  <a:t>Grant Coordinator</a:t>
                </a:r>
                <a:endParaRPr b="1" sz="1700">
                  <a:solidFill>
                    <a:srgbClr val="FFFFFF"/>
                  </a:solidFill>
                  <a:latin typeface="Playfair Display"/>
                  <a:ea typeface="Playfair Display"/>
                  <a:cs typeface="Playfair Display"/>
                  <a:sym typeface="Playfair Display"/>
                </a:endParaRPr>
              </a:p>
            </p:txBody>
          </p:sp>
        </p:grpSp>
        <p:sp>
          <p:nvSpPr>
            <p:cNvPr id="87" name="Google Shape;87;p15"/>
            <p:cNvSpPr/>
            <p:nvPr/>
          </p:nvSpPr>
          <p:spPr>
            <a:xfrm>
              <a:off x="4084680" y="1946241"/>
              <a:ext cx="1225800" cy="1225800"/>
            </a:xfrm>
            <a:prstGeom prst="ellipse">
              <a:avLst/>
            </a:prstGeom>
            <a:solidFill>
              <a:srgbClr val="EDA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8" name="Google Shape;88;p15"/>
          <p:cNvCxnSpPr/>
          <p:nvPr/>
        </p:nvCxnSpPr>
        <p:spPr>
          <a:xfrm rot="10800000">
            <a:off x="2241225" y="2510200"/>
            <a:ext cx="481800" cy="705900"/>
          </a:xfrm>
          <a:prstGeom prst="straightConnector1">
            <a:avLst/>
          </a:prstGeom>
          <a:noFill/>
          <a:ln cap="flat" cmpd="sng" w="38100">
            <a:solidFill>
              <a:srgbClr val="802017"/>
            </a:solidFill>
            <a:prstDash val="solid"/>
            <a:round/>
            <a:headEnd len="med" w="med" type="none"/>
            <a:tailEnd len="med" w="med" type="none"/>
          </a:ln>
        </p:spPr>
      </p:cxnSp>
      <p:sp>
        <p:nvSpPr>
          <p:cNvPr id="89" name="Google Shape;89;p15"/>
          <p:cNvSpPr/>
          <p:nvPr/>
        </p:nvSpPr>
        <p:spPr>
          <a:xfrm>
            <a:off x="1078825" y="2459938"/>
            <a:ext cx="120300" cy="111600"/>
          </a:xfrm>
          <a:prstGeom prst="ellipse">
            <a:avLst/>
          </a:prstGeom>
          <a:noFill/>
          <a:ln cap="flat" cmpd="sng" w="38100">
            <a:solidFill>
              <a:srgbClr val="80201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 name="Google Shape;90;p15"/>
          <p:cNvCxnSpPr/>
          <p:nvPr/>
        </p:nvCxnSpPr>
        <p:spPr>
          <a:xfrm flipH="1">
            <a:off x="1198975" y="2518525"/>
            <a:ext cx="1059000" cy="3000"/>
          </a:xfrm>
          <a:prstGeom prst="straightConnector1">
            <a:avLst/>
          </a:prstGeom>
          <a:noFill/>
          <a:ln cap="flat" cmpd="sng" w="38100">
            <a:solidFill>
              <a:srgbClr val="802017"/>
            </a:solidFill>
            <a:prstDash val="solid"/>
            <a:round/>
            <a:headEnd len="med" w="med" type="none"/>
            <a:tailEnd len="med" w="med" type="none"/>
          </a:ln>
        </p:spPr>
      </p:cxnSp>
      <p:sp>
        <p:nvSpPr>
          <p:cNvPr id="91" name="Google Shape;91;p15"/>
          <p:cNvSpPr txBox="1"/>
          <p:nvPr/>
        </p:nvSpPr>
        <p:spPr>
          <a:xfrm>
            <a:off x="0" y="2670925"/>
            <a:ext cx="25593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layfair Display Medium"/>
                <a:ea typeface="Playfair Display Medium"/>
                <a:cs typeface="Playfair Display Medium"/>
                <a:sym typeface="Playfair Display Medium"/>
              </a:rPr>
              <a:t>15 hours per week</a:t>
            </a:r>
            <a:endParaRPr>
              <a:latin typeface="Playfair Display Medium"/>
              <a:ea typeface="Playfair Display Medium"/>
              <a:cs typeface="Playfair Display Medium"/>
              <a:sym typeface="Playfair Display Medium"/>
            </a:endParaRPr>
          </a:p>
          <a:p>
            <a:pPr indent="0" lvl="0" marL="0" rtl="0" algn="ctr">
              <a:spcBef>
                <a:spcPts val="0"/>
              </a:spcBef>
              <a:spcAft>
                <a:spcPts val="0"/>
              </a:spcAft>
              <a:buNone/>
            </a:pPr>
            <a:r>
              <a:rPr lang="en">
                <a:latin typeface="Playfair Display Medium"/>
                <a:ea typeface="Playfair Display Medium"/>
                <a:cs typeface="Playfair Display Medium"/>
                <a:sym typeface="Playfair Display Medium"/>
              </a:rPr>
              <a:t>$20 per hour</a:t>
            </a:r>
            <a:endParaRPr>
              <a:latin typeface="Playfair Display Medium"/>
              <a:ea typeface="Playfair Display Medium"/>
              <a:cs typeface="Playfair Display Medium"/>
              <a:sym typeface="Playfair Display Medium"/>
            </a:endParaRPr>
          </a:p>
          <a:p>
            <a:pPr indent="0" lvl="0" marL="0" rtl="0" algn="ctr">
              <a:spcBef>
                <a:spcPts val="0"/>
              </a:spcBef>
              <a:spcAft>
                <a:spcPts val="0"/>
              </a:spcAft>
              <a:buNone/>
            </a:pPr>
            <a:r>
              <a:rPr lang="en">
                <a:latin typeface="Playfair Display Medium"/>
                <a:ea typeface="Playfair Display Medium"/>
                <a:cs typeface="Playfair Display Medium"/>
                <a:sym typeface="Playfair Display Medium"/>
              </a:rPr>
              <a:t>Manage grant</a:t>
            </a:r>
            <a:endParaRPr>
              <a:latin typeface="Playfair Display Medium"/>
              <a:ea typeface="Playfair Display Medium"/>
              <a:cs typeface="Playfair Display Medium"/>
              <a:sym typeface="Playfair Display Medium"/>
            </a:endParaRPr>
          </a:p>
          <a:p>
            <a:pPr indent="0" lvl="0" marL="0" rtl="0" algn="ctr">
              <a:spcBef>
                <a:spcPts val="0"/>
              </a:spcBef>
              <a:spcAft>
                <a:spcPts val="0"/>
              </a:spcAft>
              <a:buNone/>
            </a:pPr>
            <a:r>
              <a:rPr lang="en">
                <a:latin typeface="Playfair Display Medium"/>
                <a:ea typeface="Playfair Display Medium"/>
                <a:cs typeface="Playfair Display Medium"/>
                <a:sym typeface="Playfair Display Medium"/>
              </a:rPr>
              <a:t>Direct interns</a:t>
            </a:r>
            <a:endParaRPr>
              <a:latin typeface="Playfair Display Medium"/>
              <a:ea typeface="Playfair Display Medium"/>
              <a:cs typeface="Playfair Display Medium"/>
              <a:sym typeface="Playfair Display Medium"/>
            </a:endParaRPr>
          </a:p>
          <a:p>
            <a:pPr indent="0" lvl="0" marL="0" rtl="0" algn="ctr">
              <a:spcBef>
                <a:spcPts val="0"/>
              </a:spcBef>
              <a:spcAft>
                <a:spcPts val="0"/>
              </a:spcAft>
              <a:buNone/>
            </a:pPr>
            <a:r>
              <a:rPr lang="en">
                <a:latin typeface="Playfair Display Medium"/>
                <a:ea typeface="Playfair Display Medium"/>
                <a:cs typeface="Playfair Display Medium"/>
                <a:sym typeface="Playfair Display Medium"/>
              </a:rPr>
              <a:t>Preferred from neighborhood</a:t>
            </a:r>
            <a:endParaRPr>
              <a:latin typeface="Playfair Display Medium"/>
              <a:ea typeface="Playfair Display Medium"/>
              <a:cs typeface="Playfair Display Medium"/>
              <a:sym typeface="Playfair Display Medium"/>
            </a:endParaRPr>
          </a:p>
        </p:txBody>
      </p:sp>
      <p:sp>
        <p:nvSpPr>
          <p:cNvPr id="92" name="Google Shape;92;p15"/>
          <p:cNvSpPr/>
          <p:nvPr/>
        </p:nvSpPr>
        <p:spPr>
          <a:xfrm>
            <a:off x="7087775" y="662863"/>
            <a:ext cx="120300" cy="111600"/>
          </a:xfrm>
          <a:prstGeom prst="ellipse">
            <a:avLst/>
          </a:prstGeom>
          <a:noFill/>
          <a:ln cap="flat" cmpd="sng" w="38100">
            <a:solidFill>
              <a:srgbClr val="D838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5"/>
          <p:cNvCxnSpPr/>
          <p:nvPr/>
        </p:nvCxnSpPr>
        <p:spPr>
          <a:xfrm flipH="1">
            <a:off x="6016175" y="717175"/>
            <a:ext cx="1071600" cy="2700"/>
          </a:xfrm>
          <a:prstGeom prst="straightConnector1">
            <a:avLst/>
          </a:prstGeom>
          <a:noFill/>
          <a:ln cap="flat" cmpd="sng" w="38100">
            <a:solidFill>
              <a:srgbClr val="D83829"/>
            </a:solidFill>
            <a:prstDash val="solid"/>
            <a:round/>
            <a:headEnd len="med" w="med" type="none"/>
            <a:tailEnd len="med" w="med" type="none"/>
          </a:ln>
        </p:spPr>
      </p:cxnSp>
      <p:cxnSp>
        <p:nvCxnSpPr>
          <p:cNvPr id="94" name="Google Shape;94;p15"/>
          <p:cNvCxnSpPr>
            <a:endCxn id="79" idx="7"/>
          </p:cNvCxnSpPr>
          <p:nvPr/>
        </p:nvCxnSpPr>
        <p:spPr>
          <a:xfrm flipH="1">
            <a:off x="5317010" y="717156"/>
            <a:ext cx="711900" cy="511200"/>
          </a:xfrm>
          <a:prstGeom prst="straightConnector1">
            <a:avLst/>
          </a:prstGeom>
          <a:noFill/>
          <a:ln cap="flat" cmpd="sng" w="38100">
            <a:solidFill>
              <a:srgbClr val="D83829"/>
            </a:solidFill>
            <a:prstDash val="solid"/>
            <a:round/>
            <a:headEnd len="med" w="med" type="none"/>
            <a:tailEnd len="med" w="med" type="none"/>
          </a:ln>
        </p:spPr>
      </p:cxnSp>
      <p:sp>
        <p:nvSpPr>
          <p:cNvPr id="95" name="Google Shape;95;p15"/>
          <p:cNvSpPr/>
          <p:nvPr/>
        </p:nvSpPr>
        <p:spPr>
          <a:xfrm>
            <a:off x="7973225" y="2667013"/>
            <a:ext cx="120300" cy="111600"/>
          </a:xfrm>
          <a:prstGeom prst="ellipse">
            <a:avLst/>
          </a:prstGeom>
          <a:noFill/>
          <a:ln cap="flat" cmpd="sng" w="38100">
            <a:solidFill>
              <a:srgbClr val="B02C2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6" name="Google Shape;96;p15"/>
          <p:cNvCxnSpPr/>
          <p:nvPr/>
        </p:nvCxnSpPr>
        <p:spPr>
          <a:xfrm flipH="1">
            <a:off x="6901625" y="2721325"/>
            <a:ext cx="1071600" cy="2700"/>
          </a:xfrm>
          <a:prstGeom prst="straightConnector1">
            <a:avLst/>
          </a:prstGeom>
          <a:noFill/>
          <a:ln cap="flat" cmpd="sng" w="38100">
            <a:solidFill>
              <a:srgbClr val="B02C20"/>
            </a:solidFill>
            <a:prstDash val="solid"/>
            <a:round/>
            <a:headEnd len="med" w="med" type="none"/>
            <a:tailEnd len="med" w="med" type="none"/>
          </a:ln>
        </p:spPr>
      </p:cxnSp>
      <p:cxnSp>
        <p:nvCxnSpPr>
          <p:cNvPr id="97" name="Google Shape;97;p15"/>
          <p:cNvCxnSpPr/>
          <p:nvPr/>
        </p:nvCxnSpPr>
        <p:spPr>
          <a:xfrm flipH="1">
            <a:off x="6202335" y="2721331"/>
            <a:ext cx="711900" cy="511200"/>
          </a:xfrm>
          <a:prstGeom prst="straightConnector1">
            <a:avLst/>
          </a:prstGeom>
          <a:noFill/>
          <a:ln cap="flat" cmpd="sng" w="38100">
            <a:solidFill>
              <a:srgbClr val="B02C20"/>
            </a:solidFill>
            <a:prstDash val="solid"/>
            <a:round/>
            <a:headEnd len="med" w="med" type="none"/>
            <a:tailEnd len="med" w="med" type="none"/>
          </a:ln>
        </p:spPr>
      </p:cxnSp>
      <p:sp>
        <p:nvSpPr>
          <p:cNvPr id="98" name="Google Shape;98;p15"/>
          <p:cNvSpPr txBox="1"/>
          <p:nvPr/>
        </p:nvSpPr>
        <p:spPr>
          <a:xfrm>
            <a:off x="6202325" y="872275"/>
            <a:ext cx="1793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layfair Display Medium"/>
                <a:ea typeface="Playfair Display Medium"/>
                <a:cs typeface="Playfair Display Medium"/>
                <a:sym typeface="Playfair Display Medium"/>
              </a:rPr>
              <a:t>Actual: 8.9%</a:t>
            </a:r>
            <a:endParaRPr>
              <a:latin typeface="Playfair Display Medium"/>
              <a:ea typeface="Playfair Display Medium"/>
              <a:cs typeface="Playfair Display Medium"/>
              <a:sym typeface="Playfair Display Medium"/>
            </a:endParaRPr>
          </a:p>
          <a:p>
            <a:pPr indent="0" lvl="0" marL="0" rtl="0" algn="ctr">
              <a:spcBef>
                <a:spcPts val="0"/>
              </a:spcBef>
              <a:spcAft>
                <a:spcPts val="0"/>
              </a:spcAft>
              <a:buNone/>
            </a:pPr>
            <a:r>
              <a:rPr lang="en">
                <a:latin typeface="Playfair Display Medium"/>
                <a:ea typeface="Playfair Display Medium"/>
                <a:cs typeface="Playfair Display Medium"/>
                <a:sym typeface="Playfair Display Medium"/>
              </a:rPr>
              <a:t>$15,600 per year</a:t>
            </a:r>
            <a:endParaRPr>
              <a:latin typeface="Playfair Display Medium"/>
              <a:ea typeface="Playfair Display Medium"/>
              <a:cs typeface="Playfair Display Medium"/>
              <a:sym typeface="Playfair Display Medium"/>
            </a:endParaRPr>
          </a:p>
        </p:txBody>
      </p:sp>
      <p:sp>
        <p:nvSpPr>
          <p:cNvPr id="99" name="Google Shape;99;p15"/>
          <p:cNvSpPr txBox="1"/>
          <p:nvPr/>
        </p:nvSpPr>
        <p:spPr>
          <a:xfrm>
            <a:off x="6730375" y="2873725"/>
            <a:ext cx="22962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Playfair Display Medium"/>
                <a:ea typeface="Playfair Display Medium"/>
                <a:cs typeface="Playfair Display Medium"/>
                <a:sym typeface="Playfair Display Medium"/>
              </a:rPr>
              <a:t>Assist Grant Coordinator</a:t>
            </a:r>
            <a:endParaRPr>
              <a:latin typeface="Playfair Display Medium"/>
              <a:ea typeface="Playfair Display Medium"/>
              <a:cs typeface="Playfair Display Medium"/>
              <a:sym typeface="Playfair Display Medium"/>
            </a:endParaRPr>
          </a:p>
          <a:p>
            <a:pPr indent="0" lvl="0" marL="0" rtl="0" algn="ctr">
              <a:spcBef>
                <a:spcPts val="0"/>
              </a:spcBef>
              <a:spcAft>
                <a:spcPts val="0"/>
              </a:spcAft>
              <a:buNone/>
            </a:pPr>
            <a:r>
              <a:rPr lang="en">
                <a:latin typeface="Playfair Display Medium"/>
                <a:ea typeface="Playfair Display Medium"/>
                <a:cs typeface="Playfair Display Medium"/>
                <a:sym typeface="Playfair Display Medium"/>
              </a:rPr>
              <a:t>School credit</a:t>
            </a:r>
            <a:endParaRPr>
              <a:latin typeface="Playfair Display Medium"/>
              <a:ea typeface="Playfair Display Medium"/>
              <a:cs typeface="Playfair Display Medium"/>
              <a:sym typeface="Playfair Display Medium"/>
            </a:endParaRPr>
          </a:p>
          <a:p>
            <a:pPr indent="0" lvl="0" marL="0" rtl="0" algn="ctr">
              <a:spcBef>
                <a:spcPts val="0"/>
              </a:spcBef>
              <a:spcAft>
                <a:spcPts val="0"/>
              </a:spcAft>
              <a:buNone/>
            </a:pPr>
            <a:r>
              <a:rPr lang="en">
                <a:latin typeface="Playfair Display Medium"/>
                <a:ea typeface="Playfair Display Medium"/>
                <a:cs typeface="Playfair Display Medium"/>
                <a:sym typeface="Playfair Display Medium"/>
              </a:rPr>
              <a:t>Non-profit experience</a:t>
            </a:r>
            <a:endParaRPr>
              <a:latin typeface="Playfair Display Medium"/>
              <a:ea typeface="Playfair Display Medium"/>
              <a:cs typeface="Playfair Display Medium"/>
              <a:sym typeface="Playfair Display Medium"/>
            </a:endParaRPr>
          </a:p>
          <a:p>
            <a:pPr indent="0" lvl="0" marL="0" rtl="0" algn="ctr">
              <a:spcBef>
                <a:spcPts val="0"/>
              </a:spcBef>
              <a:spcAft>
                <a:spcPts val="0"/>
              </a:spcAft>
              <a:buNone/>
            </a:pPr>
            <a:r>
              <a:rPr lang="en">
                <a:latin typeface="Playfair Display Medium"/>
                <a:ea typeface="Playfair Display Medium"/>
                <a:cs typeface="Playfair Display Medium"/>
                <a:sym typeface="Playfair Display Medium"/>
              </a:rPr>
              <a:t>From neighborhood</a:t>
            </a:r>
            <a:endParaRPr>
              <a:latin typeface="Playfair Display Medium"/>
              <a:ea typeface="Playfair Display Medium"/>
              <a:cs typeface="Playfair Display Medium"/>
              <a:sym typeface="Playfair Display Medium"/>
            </a:endParaRPr>
          </a:p>
          <a:p>
            <a:pPr indent="0" lvl="0" marL="0" rtl="0" algn="ctr">
              <a:spcBef>
                <a:spcPts val="0"/>
              </a:spcBef>
              <a:spcAft>
                <a:spcPts val="0"/>
              </a:spcAft>
              <a:buNone/>
            </a:pPr>
            <a:r>
              <a:rPr lang="en">
                <a:latin typeface="Playfair Display Medium"/>
                <a:ea typeface="Playfair Display Medium"/>
                <a:cs typeface="Playfair Display Medium"/>
                <a:sym typeface="Playfair Display Medium"/>
              </a:rPr>
              <a:t>Unpaid</a:t>
            </a:r>
            <a:endParaRPr>
              <a:latin typeface="Playfair Display Medium"/>
              <a:ea typeface="Playfair Display Medium"/>
              <a:cs typeface="Playfair Display Medium"/>
              <a:sym typeface="Playfair Display Medium"/>
            </a:endParaRPr>
          </a:p>
        </p:txBody>
      </p:sp>
      <p:pic>
        <p:nvPicPr>
          <p:cNvPr descr="creativity" id="100" name="Google Shape;100;p15" title="creativity"/>
          <p:cNvPicPr preferRelativeResize="0"/>
          <p:nvPr/>
        </p:nvPicPr>
        <p:blipFill>
          <a:blip r:embed="rId3">
            <a:alphaModFix/>
          </a:blip>
          <a:stretch>
            <a:fillRect/>
          </a:stretch>
        </p:blipFill>
        <p:spPr>
          <a:xfrm>
            <a:off x="7773375" y="19088"/>
            <a:ext cx="1370625" cy="1370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p:nvPr/>
        </p:nvSpPr>
        <p:spPr>
          <a:xfrm>
            <a:off x="131725" y="1214475"/>
            <a:ext cx="1955100" cy="2091000"/>
          </a:xfrm>
          <a:prstGeom prst="rect">
            <a:avLst/>
          </a:prstGeom>
          <a:solidFill>
            <a:srgbClr val="EDA29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Parameters</a:t>
            </a:r>
            <a:endParaRPr/>
          </a:p>
        </p:txBody>
      </p:sp>
      <p:sp>
        <p:nvSpPr>
          <p:cNvPr id="107" name="Google Shape;107;p16"/>
          <p:cNvSpPr txBox="1"/>
          <p:nvPr>
            <p:ph idx="1" type="body"/>
          </p:nvPr>
        </p:nvSpPr>
        <p:spPr>
          <a:xfrm>
            <a:off x="212425" y="1313563"/>
            <a:ext cx="1955100" cy="5847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sz="2200">
                <a:solidFill>
                  <a:schemeClr val="lt1"/>
                </a:solidFill>
                <a:latin typeface="Playfair Display Medium"/>
                <a:ea typeface="Playfair Display Medium"/>
                <a:cs typeface="Playfair Display Medium"/>
                <a:sym typeface="Playfair Display Medium"/>
              </a:rPr>
              <a:t>WHO</a:t>
            </a:r>
            <a:endParaRPr sz="2200">
              <a:solidFill>
                <a:schemeClr val="lt1"/>
              </a:solidFill>
              <a:latin typeface="Playfair Display Medium"/>
              <a:ea typeface="Playfair Display Medium"/>
              <a:cs typeface="Playfair Display Medium"/>
              <a:sym typeface="Playfair Display Medium"/>
            </a:endParaRPr>
          </a:p>
        </p:txBody>
      </p:sp>
      <p:sp>
        <p:nvSpPr>
          <p:cNvPr id="108" name="Google Shape;108;p16"/>
          <p:cNvSpPr/>
          <p:nvPr/>
        </p:nvSpPr>
        <p:spPr>
          <a:xfrm>
            <a:off x="2137675" y="2020325"/>
            <a:ext cx="2063100" cy="2604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4322275" y="992550"/>
            <a:ext cx="2405400" cy="31584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6788575" y="2020325"/>
            <a:ext cx="2184300" cy="2604300"/>
          </a:xfrm>
          <a:prstGeom prst="rect">
            <a:avLst/>
          </a:prstGeom>
          <a:solidFill>
            <a:srgbClr val="EDA29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txBox="1"/>
          <p:nvPr>
            <p:ph idx="1" type="body"/>
          </p:nvPr>
        </p:nvSpPr>
        <p:spPr>
          <a:xfrm>
            <a:off x="131725" y="1898275"/>
            <a:ext cx="1955100" cy="1295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lt1"/>
              </a:buClr>
              <a:buSzPts val="1300"/>
              <a:buFont typeface="Playfair Display"/>
              <a:buChar char="❏"/>
            </a:pPr>
            <a:r>
              <a:rPr lang="en" sz="1300">
                <a:solidFill>
                  <a:schemeClr val="lt1"/>
                </a:solidFill>
                <a:latin typeface="Playfair Display"/>
                <a:ea typeface="Playfair Display"/>
                <a:cs typeface="Playfair Display"/>
                <a:sym typeface="Playfair Display"/>
              </a:rPr>
              <a:t>Individuals</a:t>
            </a:r>
            <a:endParaRPr sz="1300">
              <a:solidFill>
                <a:schemeClr val="lt1"/>
              </a:solidFill>
              <a:latin typeface="Playfair Display"/>
              <a:ea typeface="Playfair Display"/>
              <a:cs typeface="Playfair Display"/>
              <a:sym typeface="Playfair Display"/>
            </a:endParaRPr>
          </a:p>
          <a:p>
            <a:pPr indent="-311150" lvl="0" marL="457200" rtl="0" algn="l">
              <a:spcBef>
                <a:spcPts val="0"/>
              </a:spcBef>
              <a:spcAft>
                <a:spcPts val="0"/>
              </a:spcAft>
              <a:buClr>
                <a:schemeClr val="lt1"/>
              </a:buClr>
              <a:buSzPts val="1300"/>
              <a:buFont typeface="Playfair Display"/>
              <a:buChar char="❏"/>
            </a:pPr>
            <a:r>
              <a:rPr lang="en" sz="1300">
                <a:solidFill>
                  <a:schemeClr val="lt1"/>
                </a:solidFill>
                <a:latin typeface="Playfair Display"/>
                <a:ea typeface="Playfair Display"/>
                <a:cs typeface="Playfair Display"/>
                <a:sym typeface="Playfair Display"/>
              </a:rPr>
              <a:t>Organizations</a:t>
            </a:r>
            <a:endParaRPr sz="1300">
              <a:solidFill>
                <a:schemeClr val="lt1"/>
              </a:solidFill>
              <a:latin typeface="Playfair Display"/>
              <a:ea typeface="Playfair Display"/>
              <a:cs typeface="Playfair Display"/>
              <a:sym typeface="Playfair Display"/>
            </a:endParaRPr>
          </a:p>
          <a:p>
            <a:pPr indent="-311150" lvl="0" marL="457200" rtl="0" algn="l">
              <a:spcBef>
                <a:spcPts val="0"/>
              </a:spcBef>
              <a:spcAft>
                <a:spcPts val="0"/>
              </a:spcAft>
              <a:buClr>
                <a:schemeClr val="lt1"/>
              </a:buClr>
              <a:buSzPts val="1300"/>
              <a:buFont typeface="Playfair Display"/>
              <a:buChar char="❏"/>
            </a:pPr>
            <a:r>
              <a:rPr lang="en" sz="1300">
                <a:solidFill>
                  <a:schemeClr val="lt1"/>
                </a:solidFill>
                <a:latin typeface="Playfair Display"/>
                <a:ea typeface="Playfair Display"/>
                <a:cs typeface="Playfair Display"/>
                <a:sym typeface="Playfair Display"/>
              </a:rPr>
              <a:t>Start-ups</a:t>
            </a:r>
            <a:endParaRPr sz="1300">
              <a:solidFill>
                <a:schemeClr val="lt1"/>
              </a:solidFill>
              <a:latin typeface="Playfair Display"/>
              <a:ea typeface="Playfair Display"/>
              <a:cs typeface="Playfair Display"/>
              <a:sym typeface="Playfair Display"/>
            </a:endParaRPr>
          </a:p>
        </p:txBody>
      </p:sp>
      <p:sp>
        <p:nvSpPr>
          <p:cNvPr id="112" name="Google Shape;112;p16"/>
          <p:cNvSpPr txBox="1"/>
          <p:nvPr>
            <p:ph idx="1" type="body"/>
          </p:nvPr>
        </p:nvSpPr>
        <p:spPr>
          <a:xfrm>
            <a:off x="6768475" y="2121325"/>
            <a:ext cx="2116500" cy="584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688"/>
              <a:buNone/>
            </a:pPr>
            <a:r>
              <a:rPr lang="en" sz="2200">
                <a:solidFill>
                  <a:schemeClr val="lt1"/>
                </a:solidFill>
                <a:latin typeface="Playfair Display Medium"/>
                <a:ea typeface="Playfair Display Medium"/>
                <a:cs typeface="Playfair Display Medium"/>
                <a:sym typeface="Playfair Display Medium"/>
              </a:rPr>
              <a:t>LENGTH/</a:t>
            </a:r>
            <a:endParaRPr sz="2200">
              <a:solidFill>
                <a:schemeClr val="lt1"/>
              </a:solidFill>
              <a:latin typeface="Playfair Display Medium"/>
              <a:ea typeface="Playfair Display Medium"/>
              <a:cs typeface="Playfair Display Medium"/>
              <a:sym typeface="Playfair Display Medium"/>
            </a:endParaRPr>
          </a:p>
          <a:p>
            <a:pPr indent="0" lvl="0" marL="0" rtl="0" algn="ctr">
              <a:lnSpc>
                <a:spcPct val="100000"/>
              </a:lnSpc>
              <a:spcBef>
                <a:spcPts val="0"/>
              </a:spcBef>
              <a:spcAft>
                <a:spcPts val="0"/>
              </a:spcAft>
              <a:buSzPts val="688"/>
              <a:buNone/>
            </a:pPr>
            <a:r>
              <a:rPr lang="en" sz="2200">
                <a:solidFill>
                  <a:schemeClr val="lt1"/>
                </a:solidFill>
                <a:latin typeface="Playfair Display Medium"/>
                <a:ea typeface="Playfair Display Medium"/>
                <a:cs typeface="Playfair Display Medium"/>
                <a:sym typeface="Playfair Display Medium"/>
              </a:rPr>
              <a:t>RENEWAL</a:t>
            </a:r>
            <a:endParaRPr sz="2200">
              <a:solidFill>
                <a:schemeClr val="lt1"/>
              </a:solidFill>
              <a:latin typeface="Playfair Display Medium"/>
              <a:ea typeface="Playfair Display Medium"/>
              <a:cs typeface="Playfair Display Medium"/>
              <a:sym typeface="Playfair Display Medium"/>
            </a:endParaRPr>
          </a:p>
        </p:txBody>
      </p:sp>
      <p:sp>
        <p:nvSpPr>
          <p:cNvPr id="113" name="Google Shape;113;p16"/>
          <p:cNvSpPr txBox="1"/>
          <p:nvPr>
            <p:ph idx="1" type="body"/>
          </p:nvPr>
        </p:nvSpPr>
        <p:spPr>
          <a:xfrm>
            <a:off x="4572000" y="1115950"/>
            <a:ext cx="1955100" cy="5847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n" sz="2200">
                <a:solidFill>
                  <a:schemeClr val="lt1"/>
                </a:solidFill>
                <a:latin typeface="Playfair Display Medium"/>
                <a:ea typeface="Playfair Display Medium"/>
                <a:cs typeface="Playfair Display Medium"/>
                <a:sym typeface="Playfair Display Medium"/>
              </a:rPr>
              <a:t>HOW</a:t>
            </a:r>
            <a:endParaRPr sz="2200">
              <a:solidFill>
                <a:schemeClr val="lt1"/>
              </a:solidFill>
              <a:latin typeface="Playfair Display Medium"/>
              <a:ea typeface="Playfair Display Medium"/>
              <a:cs typeface="Playfair Display Medium"/>
              <a:sym typeface="Playfair Display Medium"/>
            </a:endParaRPr>
          </a:p>
        </p:txBody>
      </p:sp>
      <p:sp>
        <p:nvSpPr>
          <p:cNvPr id="114" name="Google Shape;114;p16"/>
          <p:cNvSpPr txBox="1"/>
          <p:nvPr>
            <p:ph idx="1" type="body"/>
          </p:nvPr>
        </p:nvSpPr>
        <p:spPr>
          <a:xfrm>
            <a:off x="1761150" y="2194400"/>
            <a:ext cx="2610900" cy="5847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SzPts val="770"/>
              <a:buNone/>
            </a:pPr>
            <a:r>
              <a:rPr lang="en" sz="2240">
                <a:solidFill>
                  <a:schemeClr val="lt1"/>
                </a:solidFill>
                <a:latin typeface="Playfair Display Medium"/>
                <a:ea typeface="Playfair Display Medium"/>
                <a:cs typeface="Playfair Display Medium"/>
                <a:sym typeface="Playfair Display Medium"/>
              </a:rPr>
              <a:t>CATEGORIES</a:t>
            </a:r>
            <a:endParaRPr sz="2240">
              <a:solidFill>
                <a:schemeClr val="lt1"/>
              </a:solidFill>
              <a:latin typeface="Playfair Display Medium"/>
              <a:ea typeface="Playfair Display Medium"/>
              <a:cs typeface="Playfair Display Medium"/>
              <a:sym typeface="Playfair Display Medium"/>
            </a:endParaRPr>
          </a:p>
        </p:txBody>
      </p:sp>
      <p:sp>
        <p:nvSpPr>
          <p:cNvPr id="115" name="Google Shape;115;p16"/>
          <p:cNvSpPr txBox="1"/>
          <p:nvPr>
            <p:ph idx="1" type="body"/>
          </p:nvPr>
        </p:nvSpPr>
        <p:spPr>
          <a:xfrm>
            <a:off x="2191675" y="2778775"/>
            <a:ext cx="1955100" cy="1628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lt1"/>
              </a:buClr>
              <a:buSzPts val="1300"/>
              <a:buFont typeface="Playfair Display"/>
              <a:buChar char="❏"/>
            </a:pPr>
            <a:r>
              <a:rPr lang="en" sz="1300">
                <a:solidFill>
                  <a:schemeClr val="lt1"/>
                </a:solidFill>
                <a:latin typeface="Playfair Display"/>
                <a:ea typeface="Playfair Display"/>
                <a:cs typeface="Playfair Display"/>
                <a:sym typeface="Playfair Display"/>
              </a:rPr>
              <a:t>Green Space</a:t>
            </a:r>
            <a:endParaRPr sz="1300">
              <a:solidFill>
                <a:schemeClr val="lt1"/>
              </a:solidFill>
              <a:latin typeface="Playfair Display"/>
              <a:ea typeface="Playfair Display"/>
              <a:cs typeface="Playfair Display"/>
              <a:sym typeface="Playfair Display"/>
            </a:endParaRPr>
          </a:p>
          <a:p>
            <a:pPr indent="-311150" lvl="0" marL="457200" rtl="0" algn="l">
              <a:spcBef>
                <a:spcPts val="0"/>
              </a:spcBef>
              <a:spcAft>
                <a:spcPts val="0"/>
              </a:spcAft>
              <a:buClr>
                <a:schemeClr val="lt1"/>
              </a:buClr>
              <a:buSzPts val="1300"/>
              <a:buFont typeface="Playfair Display"/>
              <a:buChar char="❏"/>
            </a:pPr>
            <a:r>
              <a:rPr lang="en" sz="1300">
                <a:solidFill>
                  <a:schemeClr val="lt1"/>
                </a:solidFill>
                <a:latin typeface="Playfair Display"/>
                <a:ea typeface="Playfair Display"/>
                <a:cs typeface="Playfair Display"/>
                <a:sym typeface="Playfair Display"/>
              </a:rPr>
              <a:t>Air Quality</a:t>
            </a:r>
            <a:endParaRPr sz="1300">
              <a:solidFill>
                <a:schemeClr val="lt1"/>
              </a:solidFill>
              <a:latin typeface="Playfair Display"/>
              <a:ea typeface="Playfair Display"/>
              <a:cs typeface="Playfair Display"/>
              <a:sym typeface="Playfair Display"/>
            </a:endParaRPr>
          </a:p>
          <a:p>
            <a:pPr indent="-311150" lvl="0" marL="457200" rtl="0" algn="l">
              <a:spcBef>
                <a:spcPts val="0"/>
              </a:spcBef>
              <a:spcAft>
                <a:spcPts val="0"/>
              </a:spcAft>
              <a:buClr>
                <a:schemeClr val="lt1"/>
              </a:buClr>
              <a:buSzPts val="1300"/>
              <a:buFont typeface="Playfair Display"/>
              <a:buChar char="❏"/>
            </a:pPr>
            <a:r>
              <a:rPr lang="en" sz="1300">
                <a:solidFill>
                  <a:schemeClr val="lt1"/>
                </a:solidFill>
                <a:latin typeface="Playfair Display"/>
                <a:ea typeface="Playfair Display"/>
                <a:cs typeface="Playfair Display"/>
                <a:sym typeface="Playfair Display"/>
              </a:rPr>
              <a:t>Education</a:t>
            </a:r>
            <a:endParaRPr sz="1300">
              <a:solidFill>
                <a:schemeClr val="lt1"/>
              </a:solidFill>
              <a:latin typeface="Playfair Display"/>
              <a:ea typeface="Playfair Display"/>
              <a:cs typeface="Playfair Display"/>
              <a:sym typeface="Playfair Display"/>
            </a:endParaRPr>
          </a:p>
          <a:p>
            <a:pPr indent="0" lvl="0" marL="0" rtl="0" algn="ctr">
              <a:spcBef>
                <a:spcPts val="1200"/>
              </a:spcBef>
              <a:spcAft>
                <a:spcPts val="1200"/>
              </a:spcAft>
              <a:buNone/>
            </a:pPr>
            <a:r>
              <a:rPr lang="en" sz="1300">
                <a:solidFill>
                  <a:schemeClr val="lt1"/>
                </a:solidFill>
                <a:latin typeface="Playfair Display"/>
                <a:ea typeface="Playfair Display"/>
                <a:cs typeface="Playfair Display"/>
                <a:sym typeface="Playfair Display"/>
              </a:rPr>
              <a:t>→ avoiding further Gentrification</a:t>
            </a:r>
            <a:endParaRPr sz="1300">
              <a:solidFill>
                <a:schemeClr val="lt1"/>
              </a:solidFill>
              <a:latin typeface="Playfair Display"/>
              <a:ea typeface="Playfair Display"/>
              <a:cs typeface="Playfair Display"/>
              <a:sym typeface="Playfair Display"/>
            </a:endParaRPr>
          </a:p>
        </p:txBody>
      </p:sp>
      <p:sp>
        <p:nvSpPr>
          <p:cNvPr id="116" name="Google Shape;116;p16"/>
          <p:cNvSpPr txBox="1"/>
          <p:nvPr>
            <p:ph idx="1" type="body"/>
          </p:nvPr>
        </p:nvSpPr>
        <p:spPr>
          <a:xfrm>
            <a:off x="4633063" y="1799138"/>
            <a:ext cx="1955100" cy="20910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chemeClr val="lt1"/>
              </a:buClr>
              <a:buSzPts val="1300"/>
              <a:buFont typeface="Playfair Display"/>
              <a:buChar char="❏"/>
            </a:pPr>
            <a:r>
              <a:rPr lang="en" sz="1300">
                <a:solidFill>
                  <a:schemeClr val="lt1"/>
                </a:solidFill>
                <a:latin typeface="Playfair Display"/>
                <a:ea typeface="Playfair Display"/>
                <a:cs typeface="Playfair Display"/>
                <a:sym typeface="Playfair Display"/>
              </a:rPr>
              <a:t>Online &amp; Paper</a:t>
            </a:r>
            <a:endParaRPr sz="1300">
              <a:solidFill>
                <a:schemeClr val="lt1"/>
              </a:solidFill>
              <a:latin typeface="Playfair Display"/>
              <a:ea typeface="Playfair Display"/>
              <a:cs typeface="Playfair Display"/>
              <a:sym typeface="Playfair Display"/>
            </a:endParaRPr>
          </a:p>
          <a:p>
            <a:pPr indent="-311150" lvl="0" marL="457200" rtl="0" algn="l">
              <a:spcBef>
                <a:spcPts val="0"/>
              </a:spcBef>
              <a:spcAft>
                <a:spcPts val="0"/>
              </a:spcAft>
              <a:buClr>
                <a:schemeClr val="lt1"/>
              </a:buClr>
              <a:buSzPts val="1300"/>
              <a:buFont typeface="Playfair Display"/>
              <a:buChar char="❏"/>
            </a:pPr>
            <a:r>
              <a:rPr lang="en" sz="1300">
                <a:solidFill>
                  <a:schemeClr val="lt1"/>
                </a:solidFill>
                <a:latin typeface="Playfair Display"/>
                <a:ea typeface="Playfair Display"/>
                <a:cs typeface="Playfair Display"/>
                <a:sym typeface="Playfair Display"/>
              </a:rPr>
              <a:t>Application assistance</a:t>
            </a:r>
            <a:endParaRPr sz="1300">
              <a:solidFill>
                <a:schemeClr val="lt1"/>
              </a:solidFill>
              <a:latin typeface="Playfair Display"/>
              <a:ea typeface="Playfair Display"/>
              <a:cs typeface="Playfair Display"/>
              <a:sym typeface="Playfair Display"/>
            </a:endParaRPr>
          </a:p>
          <a:p>
            <a:pPr indent="-311150" lvl="0" marL="457200" rtl="0" algn="l">
              <a:spcBef>
                <a:spcPts val="0"/>
              </a:spcBef>
              <a:spcAft>
                <a:spcPts val="0"/>
              </a:spcAft>
              <a:buClr>
                <a:schemeClr val="lt1"/>
              </a:buClr>
              <a:buSzPts val="1300"/>
              <a:buFont typeface="Playfair Display"/>
              <a:buChar char="❏"/>
            </a:pPr>
            <a:r>
              <a:rPr lang="en" sz="1300">
                <a:solidFill>
                  <a:schemeClr val="lt1"/>
                </a:solidFill>
                <a:latin typeface="Playfair Display"/>
                <a:ea typeface="Playfair Display"/>
                <a:cs typeface="Playfair Display"/>
                <a:sym typeface="Playfair Display"/>
              </a:rPr>
              <a:t>Spanish &amp; English</a:t>
            </a:r>
            <a:endParaRPr sz="1300">
              <a:solidFill>
                <a:schemeClr val="lt1"/>
              </a:solidFill>
              <a:latin typeface="Playfair Display"/>
              <a:ea typeface="Playfair Display"/>
              <a:cs typeface="Playfair Display"/>
              <a:sym typeface="Playfair Display"/>
            </a:endParaRPr>
          </a:p>
          <a:p>
            <a:pPr indent="-311150" lvl="0" marL="457200" rtl="0" algn="l">
              <a:spcBef>
                <a:spcPts val="0"/>
              </a:spcBef>
              <a:spcAft>
                <a:spcPts val="0"/>
              </a:spcAft>
              <a:buClr>
                <a:schemeClr val="lt1"/>
              </a:buClr>
              <a:buSzPts val="1300"/>
              <a:buFont typeface="Playfair Display"/>
              <a:buChar char="❏"/>
            </a:pPr>
            <a:r>
              <a:rPr lang="en" sz="1300">
                <a:solidFill>
                  <a:schemeClr val="lt1"/>
                </a:solidFill>
                <a:latin typeface="Playfair Display"/>
                <a:ea typeface="Playfair Display"/>
                <a:cs typeface="Playfair Display"/>
                <a:sym typeface="Playfair Display"/>
              </a:rPr>
              <a:t>Focus on equal </a:t>
            </a:r>
            <a:r>
              <a:rPr lang="en" sz="1300">
                <a:solidFill>
                  <a:schemeClr val="lt1"/>
                </a:solidFill>
                <a:latin typeface="Playfair Display"/>
                <a:ea typeface="Playfair Display"/>
                <a:cs typeface="Playfair Display"/>
                <a:sym typeface="Playfair Display"/>
              </a:rPr>
              <a:t>opportunities</a:t>
            </a:r>
            <a:r>
              <a:rPr lang="en" sz="1300">
                <a:solidFill>
                  <a:schemeClr val="lt1"/>
                </a:solidFill>
                <a:latin typeface="Playfair Display"/>
                <a:ea typeface="Playfair Display"/>
                <a:cs typeface="Playfair Display"/>
                <a:sym typeface="Playfair Display"/>
              </a:rPr>
              <a:t> and avoiding biases</a:t>
            </a:r>
            <a:endParaRPr sz="1300">
              <a:solidFill>
                <a:schemeClr val="lt1"/>
              </a:solidFill>
              <a:latin typeface="Playfair Display"/>
              <a:ea typeface="Playfair Display"/>
              <a:cs typeface="Playfair Display"/>
              <a:sym typeface="Playfair Display"/>
            </a:endParaRPr>
          </a:p>
        </p:txBody>
      </p:sp>
      <p:sp>
        <p:nvSpPr>
          <p:cNvPr id="117" name="Google Shape;117;p16"/>
          <p:cNvSpPr txBox="1"/>
          <p:nvPr>
            <p:ph idx="1" type="body"/>
          </p:nvPr>
        </p:nvSpPr>
        <p:spPr>
          <a:xfrm>
            <a:off x="6849175" y="2823775"/>
            <a:ext cx="1955100" cy="1538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lt1"/>
              </a:buClr>
              <a:buSzPts val="1300"/>
              <a:buFont typeface="Playfair Display"/>
              <a:buChar char="❏"/>
            </a:pPr>
            <a:r>
              <a:rPr lang="en" sz="1300">
                <a:solidFill>
                  <a:schemeClr val="lt1"/>
                </a:solidFill>
                <a:latin typeface="Playfair Display"/>
                <a:ea typeface="Playfair Display"/>
                <a:cs typeface="Playfair Display"/>
                <a:sym typeface="Playfair Display"/>
              </a:rPr>
              <a:t>Up to 3 year funding</a:t>
            </a:r>
            <a:endParaRPr sz="1300">
              <a:solidFill>
                <a:schemeClr val="lt1"/>
              </a:solidFill>
              <a:latin typeface="Playfair Display"/>
              <a:ea typeface="Playfair Display"/>
              <a:cs typeface="Playfair Display"/>
              <a:sym typeface="Playfair Display"/>
            </a:endParaRPr>
          </a:p>
          <a:p>
            <a:pPr indent="-311150" lvl="0" marL="457200" rtl="0" algn="l">
              <a:spcBef>
                <a:spcPts val="0"/>
              </a:spcBef>
              <a:spcAft>
                <a:spcPts val="0"/>
              </a:spcAft>
              <a:buClr>
                <a:schemeClr val="lt1"/>
              </a:buClr>
              <a:buSzPts val="1300"/>
              <a:buFont typeface="Playfair Display"/>
              <a:buChar char="❏"/>
            </a:pPr>
            <a:r>
              <a:rPr lang="en" sz="1300">
                <a:solidFill>
                  <a:schemeClr val="lt1"/>
                </a:solidFill>
                <a:latin typeface="Playfair Display"/>
                <a:ea typeface="Playfair Display"/>
                <a:cs typeface="Playfair Display"/>
                <a:sym typeface="Playfair Display"/>
              </a:rPr>
              <a:t>Max $50k per project per year</a:t>
            </a:r>
            <a:endParaRPr sz="1300">
              <a:solidFill>
                <a:schemeClr val="lt1"/>
              </a:solidFill>
              <a:latin typeface="Playfair Display"/>
              <a:ea typeface="Playfair Display"/>
              <a:cs typeface="Playfair Display"/>
              <a:sym typeface="Playfair Display"/>
            </a:endParaRPr>
          </a:p>
          <a:p>
            <a:pPr indent="-311150" lvl="0" marL="457200" rtl="0" algn="l">
              <a:spcBef>
                <a:spcPts val="0"/>
              </a:spcBef>
              <a:spcAft>
                <a:spcPts val="0"/>
              </a:spcAft>
              <a:buClr>
                <a:schemeClr val="lt1"/>
              </a:buClr>
              <a:buSzPts val="1300"/>
              <a:buFont typeface="Playfair Display"/>
              <a:buChar char="❏"/>
            </a:pPr>
            <a:r>
              <a:rPr lang="en" sz="1300">
                <a:solidFill>
                  <a:schemeClr val="lt1"/>
                </a:solidFill>
                <a:latin typeface="Playfair Display"/>
                <a:ea typeface="Playfair Display"/>
                <a:cs typeface="Playfair Display"/>
                <a:sym typeface="Playfair Display"/>
              </a:rPr>
              <a:t>Renewal </a:t>
            </a:r>
            <a:r>
              <a:rPr lang="en" sz="1300">
                <a:solidFill>
                  <a:schemeClr val="lt1"/>
                </a:solidFill>
                <a:latin typeface="Playfair Display"/>
                <a:ea typeface="Playfair Display"/>
                <a:cs typeface="Playfair Display"/>
                <a:sym typeface="Playfair Display"/>
              </a:rPr>
              <a:t>opportunities</a:t>
            </a:r>
            <a:endParaRPr sz="1300">
              <a:solidFill>
                <a:schemeClr val="lt1"/>
              </a:solidFill>
              <a:latin typeface="Playfair Display"/>
              <a:ea typeface="Playfair Display"/>
              <a:cs typeface="Playfair Display"/>
              <a:sym typeface="Playfair Display"/>
            </a:endParaRPr>
          </a:p>
        </p:txBody>
      </p:sp>
      <p:pic>
        <p:nvPicPr>
          <p:cNvPr descr="creativity" id="118" name="Google Shape;118;p16" title="creativity"/>
          <p:cNvPicPr preferRelativeResize="0"/>
          <p:nvPr/>
        </p:nvPicPr>
        <p:blipFill>
          <a:blip r:embed="rId3">
            <a:alphaModFix/>
          </a:blip>
          <a:stretch>
            <a:fillRect/>
          </a:stretch>
        </p:blipFill>
        <p:spPr>
          <a:xfrm>
            <a:off x="7773375" y="19088"/>
            <a:ext cx="1370625" cy="137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cxnSp>
        <p:nvCxnSpPr>
          <p:cNvPr id="123" name="Google Shape;123;p17"/>
          <p:cNvCxnSpPr/>
          <p:nvPr/>
        </p:nvCxnSpPr>
        <p:spPr>
          <a:xfrm>
            <a:off x="1582300" y="1588525"/>
            <a:ext cx="4800" cy="545700"/>
          </a:xfrm>
          <a:prstGeom prst="straightConnector1">
            <a:avLst/>
          </a:prstGeom>
          <a:noFill/>
          <a:ln cap="flat" cmpd="sng" w="38100">
            <a:solidFill>
              <a:schemeClr val="lt2"/>
            </a:solidFill>
            <a:prstDash val="solid"/>
            <a:round/>
            <a:headEnd len="med" w="med" type="none"/>
            <a:tailEnd len="med" w="med" type="none"/>
          </a:ln>
        </p:spPr>
      </p:cxnSp>
      <p:cxnSp>
        <p:nvCxnSpPr>
          <p:cNvPr id="124" name="Google Shape;124;p17"/>
          <p:cNvCxnSpPr>
            <a:endCxn id="125" idx="0"/>
          </p:cNvCxnSpPr>
          <p:nvPr/>
        </p:nvCxnSpPr>
        <p:spPr>
          <a:xfrm>
            <a:off x="901475" y="1588525"/>
            <a:ext cx="4500" cy="1617600"/>
          </a:xfrm>
          <a:prstGeom prst="straightConnector1">
            <a:avLst/>
          </a:prstGeom>
          <a:noFill/>
          <a:ln cap="flat" cmpd="sng" w="38100">
            <a:solidFill>
              <a:schemeClr val="lt2"/>
            </a:solidFill>
            <a:prstDash val="solid"/>
            <a:round/>
            <a:headEnd len="med" w="med" type="none"/>
            <a:tailEnd len="med" w="med" type="none"/>
          </a:ln>
        </p:spPr>
      </p:cxnSp>
      <p:grpSp>
        <p:nvGrpSpPr>
          <p:cNvPr id="126" name="Google Shape;126;p17"/>
          <p:cNvGrpSpPr/>
          <p:nvPr/>
        </p:nvGrpSpPr>
        <p:grpSpPr>
          <a:xfrm>
            <a:off x="311700" y="1535950"/>
            <a:ext cx="120300" cy="1035800"/>
            <a:chOff x="274650" y="2163875"/>
            <a:chExt cx="120300" cy="1035800"/>
          </a:xfrm>
        </p:grpSpPr>
        <p:cxnSp>
          <p:nvCxnSpPr>
            <p:cNvPr id="127" name="Google Shape;127;p17"/>
            <p:cNvCxnSpPr/>
            <p:nvPr/>
          </p:nvCxnSpPr>
          <p:spPr>
            <a:xfrm flipH="1">
              <a:off x="334275" y="2163875"/>
              <a:ext cx="600" cy="924300"/>
            </a:xfrm>
            <a:prstGeom prst="straightConnector1">
              <a:avLst/>
            </a:prstGeom>
            <a:noFill/>
            <a:ln cap="flat" cmpd="sng" w="38100">
              <a:solidFill>
                <a:schemeClr val="lt2"/>
              </a:solidFill>
              <a:prstDash val="solid"/>
              <a:round/>
              <a:headEnd len="med" w="med" type="none"/>
              <a:tailEnd len="med" w="med" type="none"/>
            </a:ln>
          </p:spPr>
        </p:cxnSp>
        <p:sp>
          <p:nvSpPr>
            <p:cNvPr id="128" name="Google Shape;128;p17"/>
            <p:cNvSpPr/>
            <p:nvPr/>
          </p:nvSpPr>
          <p:spPr>
            <a:xfrm>
              <a:off x="274650" y="3088075"/>
              <a:ext cx="120300" cy="111600"/>
            </a:xfrm>
            <a:prstGeom prst="ellipse">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7"/>
          <p:cNvSpPr txBox="1"/>
          <p:nvPr>
            <p:ph type="title"/>
          </p:nvPr>
        </p:nvSpPr>
        <p:spPr>
          <a:xfrm>
            <a:off x="242400" y="38407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uFill>
                  <a:noFill/>
                </a:uFill>
                <a:hlinkClick r:id="rId3"/>
              </a:rPr>
              <a:t>Application</a:t>
            </a:r>
            <a:endParaRPr/>
          </a:p>
        </p:txBody>
      </p:sp>
      <p:grpSp>
        <p:nvGrpSpPr>
          <p:cNvPr id="130" name="Google Shape;130;p17"/>
          <p:cNvGrpSpPr/>
          <p:nvPr/>
        </p:nvGrpSpPr>
        <p:grpSpPr>
          <a:xfrm>
            <a:off x="0" y="1004300"/>
            <a:ext cx="2726700" cy="1966847"/>
            <a:chOff x="0" y="1232900"/>
            <a:chExt cx="2726700" cy="1966847"/>
          </a:xfrm>
        </p:grpSpPr>
        <p:sp>
          <p:nvSpPr>
            <p:cNvPr id="131" name="Google Shape;131;p17"/>
            <p:cNvSpPr/>
            <p:nvPr/>
          </p:nvSpPr>
          <p:spPr>
            <a:xfrm>
              <a:off x="0" y="1232900"/>
              <a:ext cx="2726700" cy="626100"/>
            </a:xfrm>
            <a:prstGeom prst="homePlat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Playfair Display"/>
                  <a:ea typeface="Playfair Display"/>
                  <a:cs typeface="Playfair Display"/>
                  <a:sym typeface="Playfair Display"/>
                </a:rPr>
                <a:t>Basic Information</a:t>
              </a:r>
              <a:endParaRPr b="1" sz="1600">
                <a:solidFill>
                  <a:srgbClr val="FFFFFF"/>
                </a:solidFill>
                <a:latin typeface="Playfair Display"/>
                <a:ea typeface="Playfair Display"/>
                <a:cs typeface="Playfair Display"/>
                <a:sym typeface="Playfair Display"/>
              </a:endParaRPr>
            </a:p>
          </p:txBody>
        </p:sp>
        <p:sp>
          <p:nvSpPr>
            <p:cNvPr id="132" name="Google Shape;132;p17"/>
            <p:cNvSpPr txBox="1"/>
            <p:nvPr/>
          </p:nvSpPr>
          <p:spPr>
            <a:xfrm>
              <a:off x="0" y="2822347"/>
              <a:ext cx="712800" cy="37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Playfair Display"/>
                  <a:ea typeface="Playfair Display"/>
                  <a:cs typeface="Playfair Display"/>
                  <a:sym typeface="Playfair Display"/>
                </a:rPr>
                <a:t>Name</a:t>
              </a:r>
              <a:endParaRPr sz="1500">
                <a:latin typeface="Playfair Display"/>
                <a:ea typeface="Playfair Display"/>
                <a:cs typeface="Playfair Display"/>
                <a:sym typeface="Playfair Display"/>
              </a:endParaRPr>
            </a:p>
          </p:txBody>
        </p:sp>
      </p:grpSp>
      <p:sp>
        <p:nvSpPr>
          <p:cNvPr id="133" name="Google Shape;133;p17"/>
          <p:cNvSpPr/>
          <p:nvPr/>
        </p:nvSpPr>
        <p:spPr>
          <a:xfrm>
            <a:off x="2263425" y="1004075"/>
            <a:ext cx="2541300" cy="626100"/>
          </a:xfrm>
          <a:prstGeom prst="chevron">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Playfair Display"/>
                <a:ea typeface="Playfair Display"/>
                <a:cs typeface="Playfair Display"/>
                <a:sym typeface="Playfair Display"/>
              </a:rPr>
              <a:t>Plan</a:t>
            </a:r>
            <a:endParaRPr b="1" sz="1600">
              <a:solidFill>
                <a:srgbClr val="FFFFFF"/>
              </a:solidFill>
              <a:latin typeface="Playfair Display"/>
              <a:ea typeface="Playfair Display"/>
              <a:cs typeface="Playfair Display"/>
              <a:sym typeface="Playfair Display"/>
            </a:endParaRPr>
          </a:p>
        </p:txBody>
      </p:sp>
      <p:sp>
        <p:nvSpPr>
          <p:cNvPr id="134" name="Google Shape;134;p17"/>
          <p:cNvSpPr/>
          <p:nvPr/>
        </p:nvSpPr>
        <p:spPr>
          <a:xfrm>
            <a:off x="4329975" y="1004075"/>
            <a:ext cx="2541300" cy="6261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Playfair Display"/>
                <a:ea typeface="Playfair Display"/>
                <a:cs typeface="Playfair Display"/>
                <a:sym typeface="Playfair Display"/>
              </a:rPr>
              <a:t>Values</a:t>
            </a:r>
            <a:endParaRPr b="1" sz="1600">
              <a:solidFill>
                <a:srgbClr val="FFFFFF"/>
              </a:solidFill>
              <a:latin typeface="Playfair Display"/>
              <a:ea typeface="Playfair Display"/>
              <a:cs typeface="Playfair Display"/>
              <a:sym typeface="Playfair Display"/>
            </a:endParaRPr>
          </a:p>
        </p:txBody>
      </p:sp>
      <p:sp>
        <p:nvSpPr>
          <p:cNvPr id="135" name="Google Shape;135;p17"/>
          <p:cNvSpPr/>
          <p:nvPr/>
        </p:nvSpPr>
        <p:spPr>
          <a:xfrm>
            <a:off x="6396650" y="1004075"/>
            <a:ext cx="2366459" cy="626100"/>
          </a:xfrm>
          <a:prstGeom prst="chevron">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Playfair Display"/>
                <a:ea typeface="Playfair Display"/>
                <a:cs typeface="Playfair Display"/>
                <a:sym typeface="Playfair Display"/>
              </a:rPr>
              <a:t>Experience</a:t>
            </a:r>
            <a:endParaRPr b="1" sz="1600">
              <a:solidFill>
                <a:srgbClr val="FFFFFF"/>
              </a:solidFill>
              <a:latin typeface="Playfair Display"/>
              <a:ea typeface="Playfair Display"/>
              <a:cs typeface="Playfair Display"/>
              <a:sym typeface="Playfair Display"/>
            </a:endParaRPr>
          </a:p>
        </p:txBody>
      </p:sp>
      <p:grpSp>
        <p:nvGrpSpPr>
          <p:cNvPr id="136" name="Google Shape;136;p17"/>
          <p:cNvGrpSpPr/>
          <p:nvPr/>
        </p:nvGrpSpPr>
        <p:grpSpPr>
          <a:xfrm>
            <a:off x="0" y="4037974"/>
            <a:ext cx="8763000" cy="480900"/>
            <a:chOff x="0" y="4029375"/>
            <a:chExt cx="8763000" cy="480900"/>
          </a:xfrm>
        </p:grpSpPr>
        <p:sp>
          <p:nvSpPr>
            <p:cNvPr id="137" name="Google Shape;137;p17"/>
            <p:cNvSpPr/>
            <p:nvPr/>
          </p:nvSpPr>
          <p:spPr>
            <a:xfrm>
              <a:off x="0" y="4029375"/>
              <a:ext cx="8763000" cy="480900"/>
            </a:xfrm>
            <a:prstGeom prst="rightArrow">
              <a:avLst>
                <a:gd fmla="val 50000" name="adj1"/>
                <a:gd fmla="val 50000" name="adj2"/>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txBox="1"/>
            <p:nvPr/>
          </p:nvSpPr>
          <p:spPr>
            <a:xfrm>
              <a:off x="2403850" y="4062641"/>
              <a:ext cx="3434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lt1"/>
                  </a:solidFill>
                  <a:latin typeface="Playfair Display"/>
                  <a:ea typeface="Playfair Display"/>
                  <a:cs typeface="Playfair Display"/>
                  <a:sym typeface="Playfair Display"/>
                </a:rPr>
                <a:t>Accessibility</a:t>
              </a:r>
              <a:endParaRPr b="1">
                <a:latin typeface="Playfair Display"/>
                <a:ea typeface="Playfair Display"/>
                <a:cs typeface="Playfair Display"/>
                <a:sym typeface="Playfair Display"/>
              </a:endParaRPr>
            </a:p>
          </p:txBody>
        </p:sp>
      </p:grpSp>
      <p:sp>
        <p:nvSpPr>
          <p:cNvPr id="139" name="Google Shape;139;p17"/>
          <p:cNvSpPr txBox="1"/>
          <p:nvPr/>
        </p:nvSpPr>
        <p:spPr>
          <a:xfrm>
            <a:off x="492100" y="3269925"/>
            <a:ext cx="1041300" cy="37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Playfair Display"/>
                <a:ea typeface="Playfair Display"/>
                <a:cs typeface="Playfair Display"/>
                <a:sym typeface="Playfair Display"/>
              </a:rPr>
              <a:t>Address</a:t>
            </a:r>
            <a:endParaRPr sz="1500">
              <a:latin typeface="Playfair Display"/>
              <a:ea typeface="Playfair Display"/>
              <a:cs typeface="Playfair Display"/>
              <a:sym typeface="Playfair Display"/>
            </a:endParaRPr>
          </a:p>
        </p:txBody>
      </p:sp>
      <p:sp>
        <p:nvSpPr>
          <p:cNvPr id="140" name="Google Shape;140;p17"/>
          <p:cNvSpPr txBox="1"/>
          <p:nvPr/>
        </p:nvSpPr>
        <p:spPr>
          <a:xfrm>
            <a:off x="914475" y="2194350"/>
            <a:ext cx="1704600" cy="37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Playfair Display"/>
                <a:ea typeface="Playfair Display"/>
                <a:cs typeface="Playfair Display"/>
                <a:sym typeface="Playfair Display"/>
              </a:rPr>
              <a:t>Organization</a:t>
            </a:r>
            <a:endParaRPr sz="1500">
              <a:latin typeface="Playfair Display"/>
              <a:ea typeface="Playfair Display"/>
              <a:cs typeface="Playfair Display"/>
              <a:sym typeface="Playfair Display"/>
            </a:endParaRPr>
          </a:p>
        </p:txBody>
      </p:sp>
      <p:sp>
        <p:nvSpPr>
          <p:cNvPr id="125" name="Google Shape;125;p17"/>
          <p:cNvSpPr/>
          <p:nvPr/>
        </p:nvSpPr>
        <p:spPr>
          <a:xfrm>
            <a:off x="845825" y="3206125"/>
            <a:ext cx="120300" cy="111600"/>
          </a:xfrm>
          <a:prstGeom prst="ellipse">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1524550" y="2134225"/>
            <a:ext cx="120300" cy="111600"/>
          </a:xfrm>
          <a:prstGeom prst="ellipse">
            <a:avLst/>
          </a:prstGeom>
          <a:no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txBox="1"/>
          <p:nvPr/>
        </p:nvSpPr>
        <p:spPr>
          <a:xfrm>
            <a:off x="1954300" y="2848500"/>
            <a:ext cx="1084200" cy="37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Playfair Display"/>
                <a:ea typeface="Playfair Display"/>
                <a:cs typeface="Playfair Display"/>
                <a:sym typeface="Playfair Display"/>
              </a:rPr>
              <a:t>Summary</a:t>
            </a:r>
            <a:endParaRPr sz="1500">
              <a:latin typeface="Playfair Display"/>
              <a:ea typeface="Playfair Display"/>
              <a:cs typeface="Playfair Display"/>
              <a:sym typeface="Playfair Display"/>
            </a:endParaRPr>
          </a:p>
        </p:txBody>
      </p:sp>
      <p:cxnSp>
        <p:nvCxnSpPr>
          <p:cNvPr id="143" name="Google Shape;143;p17"/>
          <p:cNvCxnSpPr>
            <a:endCxn id="144" idx="0"/>
          </p:cNvCxnSpPr>
          <p:nvPr/>
        </p:nvCxnSpPr>
        <p:spPr>
          <a:xfrm flipH="1">
            <a:off x="2558700" y="1630175"/>
            <a:ext cx="300" cy="1148100"/>
          </a:xfrm>
          <a:prstGeom prst="straightConnector1">
            <a:avLst/>
          </a:prstGeom>
          <a:noFill/>
          <a:ln cap="flat" cmpd="sng" w="38100">
            <a:solidFill>
              <a:schemeClr val="accent6"/>
            </a:solidFill>
            <a:prstDash val="solid"/>
            <a:round/>
            <a:headEnd len="med" w="med" type="none"/>
            <a:tailEnd len="med" w="med" type="none"/>
          </a:ln>
        </p:spPr>
      </p:cxnSp>
      <p:sp>
        <p:nvSpPr>
          <p:cNvPr id="144" name="Google Shape;144;p17"/>
          <p:cNvSpPr/>
          <p:nvPr/>
        </p:nvSpPr>
        <p:spPr>
          <a:xfrm>
            <a:off x="2498550" y="2778275"/>
            <a:ext cx="120300" cy="111600"/>
          </a:xfrm>
          <a:prstGeom prst="ellipse">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txBox="1"/>
          <p:nvPr/>
        </p:nvSpPr>
        <p:spPr>
          <a:xfrm>
            <a:off x="3709472" y="2714050"/>
            <a:ext cx="824400" cy="37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Playfair Display"/>
                <a:ea typeface="Playfair Display"/>
                <a:cs typeface="Playfair Display"/>
                <a:sym typeface="Playfair Display"/>
              </a:rPr>
              <a:t>Budget</a:t>
            </a:r>
            <a:endParaRPr sz="1500">
              <a:latin typeface="Playfair Display"/>
              <a:ea typeface="Playfair Display"/>
              <a:cs typeface="Playfair Display"/>
              <a:sym typeface="Playfair Display"/>
            </a:endParaRPr>
          </a:p>
        </p:txBody>
      </p:sp>
      <p:sp>
        <p:nvSpPr>
          <p:cNvPr id="146" name="Google Shape;146;p17"/>
          <p:cNvSpPr txBox="1"/>
          <p:nvPr/>
        </p:nvSpPr>
        <p:spPr>
          <a:xfrm>
            <a:off x="3177075" y="3501863"/>
            <a:ext cx="1084200" cy="37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Playfair Display"/>
                <a:ea typeface="Playfair Display"/>
                <a:cs typeface="Playfair Display"/>
                <a:sym typeface="Playfair Display"/>
              </a:rPr>
              <a:t>Timeline</a:t>
            </a:r>
            <a:endParaRPr sz="1500">
              <a:latin typeface="Playfair Display"/>
              <a:ea typeface="Playfair Display"/>
              <a:cs typeface="Playfair Display"/>
              <a:sym typeface="Playfair Display"/>
            </a:endParaRPr>
          </a:p>
        </p:txBody>
      </p:sp>
      <p:sp>
        <p:nvSpPr>
          <p:cNvPr id="147" name="Google Shape;147;p17"/>
          <p:cNvSpPr txBox="1"/>
          <p:nvPr/>
        </p:nvSpPr>
        <p:spPr>
          <a:xfrm>
            <a:off x="2797925" y="2194350"/>
            <a:ext cx="1084200" cy="37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Playfair Display"/>
                <a:ea typeface="Playfair Display"/>
                <a:cs typeface="Playfair Display"/>
                <a:sym typeface="Playfair Display"/>
              </a:rPr>
              <a:t>Goals</a:t>
            </a:r>
            <a:endParaRPr sz="1500">
              <a:latin typeface="Playfair Display"/>
              <a:ea typeface="Playfair Display"/>
              <a:cs typeface="Playfair Display"/>
              <a:sym typeface="Playfair Display"/>
            </a:endParaRPr>
          </a:p>
        </p:txBody>
      </p:sp>
      <p:cxnSp>
        <p:nvCxnSpPr>
          <p:cNvPr id="148" name="Google Shape;148;p17"/>
          <p:cNvCxnSpPr/>
          <p:nvPr/>
        </p:nvCxnSpPr>
        <p:spPr>
          <a:xfrm flipH="1">
            <a:off x="3177075" y="1332988"/>
            <a:ext cx="8700" cy="753600"/>
          </a:xfrm>
          <a:prstGeom prst="straightConnector1">
            <a:avLst/>
          </a:prstGeom>
          <a:noFill/>
          <a:ln cap="flat" cmpd="sng" w="38100">
            <a:solidFill>
              <a:schemeClr val="accent6"/>
            </a:solidFill>
            <a:prstDash val="solid"/>
            <a:round/>
            <a:headEnd len="med" w="med" type="none"/>
            <a:tailEnd len="med" w="med" type="none"/>
          </a:ln>
        </p:spPr>
      </p:cxnSp>
      <p:sp>
        <p:nvSpPr>
          <p:cNvPr id="149" name="Google Shape;149;p17"/>
          <p:cNvSpPr/>
          <p:nvPr/>
        </p:nvSpPr>
        <p:spPr>
          <a:xfrm>
            <a:off x="3121275" y="2072075"/>
            <a:ext cx="120300" cy="111600"/>
          </a:xfrm>
          <a:prstGeom prst="ellipse">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a:off x="3541800" y="3452188"/>
            <a:ext cx="120300" cy="111600"/>
          </a:xfrm>
          <a:prstGeom prst="ellipse">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a:off x="4061525" y="2675038"/>
            <a:ext cx="120300" cy="111600"/>
          </a:xfrm>
          <a:prstGeom prst="ellipse">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2" name="Google Shape;152;p17"/>
          <p:cNvCxnSpPr/>
          <p:nvPr/>
        </p:nvCxnSpPr>
        <p:spPr>
          <a:xfrm flipH="1">
            <a:off x="3599550" y="1579975"/>
            <a:ext cx="6900" cy="1888200"/>
          </a:xfrm>
          <a:prstGeom prst="straightConnector1">
            <a:avLst/>
          </a:prstGeom>
          <a:noFill/>
          <a:ln cap="flat" cmpd="sng" w="38100">
            <a:solidFill>
              <a:schemeClr val="accent6"/>
            </a:solidFill>
            <a:prstDash val="solid"/>
            <a:round/>
            <a:headEnd len="med" w="med" type="none"/>
            <a:tailEnd len="med" w="med" type="none"/>
          </a:ln>
        </p:spPr>
      </p:cxnSp>
      <p:cxnSp>
        <p:nvCxnSpPr>
          <p:cNvPr id="153" name="Google Shape;153;p17"/>
          <p:cNvCxnSpPr/>
          <p:nvPr/>
        </p:nvCxnSpPr>
        <p:spPr>
          <a:xfrm flipH="1">
            <a:off x="4121050" y="1515635"/>
            <a:ext cx="300" cy="1148100"/>
          </a:xfrm>
          <a:prstGeom prst="straightConnector1">
            <a:avLst/>
          </a:prstGeom>
          <a:noFill/>
          <a:ln cap="flat" cmpd="sng" w="38100">
            <a:solidFill>
              <a:schemeClr val="accent6"/>
            </a:solidFill>
            <a:prstDash val="solid"/>
            <a:round/>
            <a:headEnd len="med" w="med" type="none"/>
            <a:tailEnd len="med" w="med" type="none"/>
          </a:ln>
        </p:spPr>
      </p:cxnSp>
      <p:sp>
        <p:nvSpPr>
          <p:cNvPr id="154" name="Google Shape;154;p17"/>
          <p:cNvSpPr txBox="1"/>
          <p:nvPr/>
        </p:nvSpPr>
        <p:spPr>
          <a:xfrm>
            <a:off x="4845751" y="1900988"/>
            <a:ext cx="1131300" cy="37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latin typeface="Playfair Display"/>
                <a:ea typeface="Playfair Display"/>
                <a:cs typeface="Playfair Display"/>
                <a:sym typeface="Playfair Display"/>
              </a:rPr>
              <a:t>Twelve Principles</a:t>
            </a:r>
            <a:endParaRPr sz="1500">
              <a:latin typeface="Playfair Display"/>
              <a:ea typeface="Playfair Display"/>
              <a:cs typeface="Playfair Display"/>
              <a:sym typeface="Playfair Display"/>
            </a:endParaRPr>
          </a:p>
        </p:txBody>
      </p:sp>
      <p:sp>
        <p:nvSpPr>
          <p:cNvPr id="155" name="Google Shape;155;p17"/>
          <p:cNvSpPr txBox="1"/>
          <p:nvPr/>
        </p:nvSpPr>
        <p:spPr>
          <a:xfrm>
            <a:off x="4329976" y="3319300"/>
            <a:ext cx="1577700" cy="37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latin typeface="Playfair Display"/>
                <a:ea typeface="Playfair Display"/>
                <a:cs typeface="Playfair Display"/>
                <a:sym typeface="Playfair Display"/>
              </a:rPr>
              <a:t>Environmental Justice</a:t>
            </a:r>
            <a:endParaRPr sz="1500">
              <a:latin typeface="Playfair Display"/>
              <a:ea typeface="Playfair Display"/>
              <a:cs typeface="Playfair Display"/>
              <a:sym typeface="Playfair Display"/>
            </a:endParaRPr>
          </a:p>
        </p:txBody>
      </p:sp>
      <p:sp>
        <p:nvSpPr>
          <p:cNvPr id="156" name="Google Shape;156;p17"/>
          <p:cNvSpPr txBox="1"/>
          <p:nvPr/>
        </p:nvSpPr>
        <p:spPr>
          <a:xfrm>
            <a:off x="5357250" y="2610138"/>
            <a:ext cx="1452000" cy="37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latin typeface="Playfair Display"/>
                <a:ea typeface="Playfair Display"/>
                <a:cs typeface="Playfair Display"/>
                <a:sym typeface="Playfair Display"/>
              </a:rPr>
              <a:t>Gentrification Prevention</a:t>
            </a:r>
            <a:endParaRPr sz="1500">
              <a:latin typeface="Playfair Display"/>
              <a:ea typeface="Playfair Display"/>
              <a:cs typeface="Playfair Display"/>
              <a:sym typeface="Playfair Display"/>
            </a:endParaRPr>
          </a:p>
        </p:txBody>
      </p:sp>
      <p:cxnSp>
        <p:nvCxnSpPr>
          <p:cNvPr id="157" name="Google Shape;157;p17"/>
          <p:cNvCxnSpPr>
            <a:endCxn id="158" idx="0"/>
          </p:cNvCxnSpPr>
          <p:nvPr/>
        </p:nvCxnSpPr>
        <p:spPr>
          <a:xfrm flipH="1">
            <a:off x="4845725" y="1305413"/>
            <a:ext cx="3300" cy="1923900"/>
          </a:xfrm>
          <a:prstGeom prst="straightConnector1">
            <a:avLst/>
          </a:prstGeom>
          <a:noFill/>
          <a:ln cap="flat" cmpd="sng" w="38100">
            <a:solidFill>
              <a:schemeClr val="dk1"/>
            </a:solidFill>
            <a:prstDash val="solid"/>
            <a:round/>
            <a:headEnd len="med" w="med" type="none"/>
            <a:tailEnd len="med" w="med" type="none"/>
          </a:ln>
        </p:spPr>
      </p:cxnSp>
      <p:cxnSp>
        <p:nvCxnSpPr>
          <p:cNvPr id="159" name="Google Shape;159;p17"/>
          <p:cNvCxnSpPr/>
          <p:nvPr/>
        </p:nvCxnSpPr>
        <p:spPr>
          <a:xfrm>
            <a:off x="5349575" y="1476925"/>
            <a:ext cx="7800" cy="346800"/>
          </a:xfrm>
          <a:prstGeom prst="straightConnector1">
            <a:avLst/>
          </a:prstGeom>
          <a:noFill/>
          <a:ln cap="flat" cmpd="sng" w="38100">
            <a:solidFill>
              <a:schemeClr val="dk1"/>
            </a:solidFill>
            <a:prstDash val="solid"/>
            <a:round/>
            <a:headEnd len="med" w="med" type="none"/>
            <a:tailEnd len="med" w="med" type="none"/>
          </a:ln>
        </p:spPr>
      </p:cxnSp>
      <p:cxnSp>
        <p:nvCxnSpPr>
          <p:cNvPr id="160" name="Google Shape;160;p17"/>
          <p:cNvCxnSpPr/>
          <p:nvPr/>
        </p:nvCxnSpPr>
        <p:spPr>
          <a:xfrm>
            <a:off x="6154575" y="1459750"/>
            <a:ext cx="3900" cy="1035900"/>
          </a:xfrm>
          <a:prstGeom prst="straightConnector1">
            <a:avLst/>
          </a:prstGeom>
          <a:noFill/>
          <a:ln cap="flat" cmpd="sng" w="38100">
            <a:solidFill>
              <a:schemeClr val="dk1"/>
            </a:solidFill>
            <a:prstDash val="solid"/>
            <a:round/>
            <a:headEnd len="med" w="med" type="none"/>
            <a:tailEnd len="med" w="med" type="none"/>
          </a:ln>
        </p:spPr>
      </p:cxnSp>
      <p:sp>
        <p:nvSpPr>
          <p:cNvPr id="158" name="Google Shape;158;p17"/>
          <p:cNvSpPr/>
          <p:nvPr/>
        </p:nvSpPr>
        <p:spPr>
          <a:xfrm>
            <a:off x="4785575" y="3229313"/>
            <a:ext cx="120300" cy="1116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5300550" y="1805575"/>
            <a:ext cx="120300" cy="1116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a:off x="6101675" y="2495550"/>
            <a:ext cx="120300" cy="1116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txBox="1"/>
          <p:nvPr/>
        </p:nvSpPr>
        <p:spPr>
          <a:xfrm>
            <a:off x="7426950" y="2154875"/>
            <a:ext cx="1176900" cy="37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latin typeface="Playfair Display"/>
                <a:ea typeface="Playfair Display"/>
                <a:cs typeface="Playfair Display"/>
                <a:sym typeface="Playfair Display"/>
              </a:rPr>
              <a:t>Past Projects</a:t>
            </a:r>
            <a:endParaRPr sz="1500">
              <a:latin typeface="Playfair Display"/>
              <a:ea typeface="Playfair Display"/>
              <a:cs typeface="Playfair Display"/>
              <a:sym typeface="Playfair Display"/>
            </a:endParaRPr>
          </a:p>
        </p:txBody>
      </p:sp>
      <p:sp>
        <p:nvSpPr>
          <p:cNvPr id="164" name="Google Shape;164;p17"/>
          <p:cNvSpPr txBox="1"/>
          <p:nvPr/>
        </p:nvSpPr>
        <p:spPr>
          <a:xfrm>
            <a:off x="6385850" y="3096425"/>
            <a:ext cx="1748100" cy="37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latin typeface="Playfair Display"/>
                <a:ea typeface="Playfair Display"/>
                <a:cs typeface="Playfair Display"/>
                <a:sym typeface="Playfair Display"/>
              </a:rPr>
              <a:t>Reference</a:t>
            </a:r>
            <a:endParaRPr sz="1500">
              <a:latin typeface="Playfair Display"/>
              <a:ea typeface="Playfair Display"/>
              <a:cs typeface="Playfair Display"/>
              <a:sym typeface="Playfair Display"/>
            </a:endParaRPr>
          </a:p>
        </p:txBody>
      </p:sp>
      <p:cxnSp>
        <p:nvCxnSpPr>
          <p:cNvPr id="165" name="Google Shape;165;p17"/>
          <p:cNvCxnSpPr/>
          <p:nvPr/>
        </p:nvCxnSpPr>
        <p:spPr>
          <a:xfrm>
            <a:off x="8011500" y="1571375"/>
            <a:ext cx="7800" cy="494700"/>
          </a:xfrm>
          <a:prstGeom prst="straightConnector1">
            <a:avLst/>
          </a:prstGeom>
          <a:noFill/>
          <a:ln cap="flat" cmpd="sng" w="38100">
            <a:solidFill>
              <a:schemeClr val="accent5"/>
            </a:solidFill>
            <a:prstDash val="solid"/>
            <a:round/>
            <a:headEnd len="med" w="med" type="none"/>
            <a:tailEnd len="med" w="med" type="none"/>
          </a:ln>
        </p:spPr>
      </p:cxnSp>
      <p:cxnSp>
        <p:nvCxnSpPr>
          <p:cNvPr id="166" name="Google Shape;166;p17"/>
          <p:cNvCxnSpPr/>
          <p:nvPr/>
        </p:nvCxnSpPr>
        <p:spPr>
          <a:xfrm>
            <a:off x="7255850" y="1579975"/>
            <a:ext cx="6000" cy="1407600"/>
          </a:xfrm>
          <a:prstGeom prst="straightConnector1">
            <a:avLst/>
          </a:prstGeom>
          <a:noFill/>
          <a:ln cap="flat" cmpd="sng" w="38100">
            <a:solidFill>
              <a:schemeClr val="accent5"/>
            </a:solidFill>
            <a:prstDash val="solid"/>
            <a:round/>
            <a:headEnd len="med" w="med" type="none"/>
            <a:tailEnd len="med" w="med" type="none"/>
          </a:ln>
        </p:spPr>
      </p:cxnSp>
      <p:sp>
        <p:nvSpPr>
          <p:cNvPr id="167" name="Google Shape;167;p17"/>
          <p:cNvSpPr/>
          <p:nvPr/>
        </p:nvSpPr>
        <p:spPr>
          <a:xfrm>
            <a:off x="7199750" y="2981400"/>
            <a:ext cx="120300" cy="111600"/>
          </a:xfrm>
          <a:prstGeom prst="ellipse">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a:off x="7957275" y="2072075"/>
            <a:ext cx="120300" cy="111600"/>
          </a:xfrm>
          <a:prstGeom prst="ellipse">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9" name="Google Shape;169;p17"/>
          <p:cNvCxnSpPr/>
          <p:nvPr/>
        </p:nvCxnSpPr>
        <p:spPr>
          <a:xfrm>
            <a:off x="1631325" y="4370400"/>
            <a:ext cx="7800" cy="346800"/>
          </a:xfrm>
          <a:prstGeom prst="straightConnector1">
            <a:avLst/>
          </a:prstGeom>
          <a:noFill/>
          <a:ln cap="flat" cmpd="sng" w="38100">
            <a:solidFill>
              <a:schemeClr val="accent3"/>
            </a:solidFill>
            <a:prstDash val="solid"/>
            <a:round/>
            <a:headEnd len="med" w="med" type="none"/>
            <a:tailEnd len="med" w="med" type="none"/>
          </a:ln>
        </p:spPr>
      </p:cxnSp>
      <p:sp>
        <p:nvSpPr>
          <p:cNvPr id="170" name="Google Shape;170;p17"/>
          <p:cNvSpPr/>
          <p:nvPr/>
        </p:nvSpPr>
        <p:spPr>
          <a:xfrm>
            <a:off x="1582300" y="4699050"/>
            <a:ext cx="120300" cy="1116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
          <p:cNvSpPr txBox="1"/>
          <p:nvPr/>
        </p:nvSpPr>
        <p:spPr>
          <a:xfrm>
            <a:off x="5600667" y="4370400"/>
            <a:ext cx="1084200" cy="37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latin typeface="Playfair Display"/>
                <a:ea typeface="Playfair Display"/>
                <a:cs typeface="Playfair Display"/>
                <a:sym typeface="Playfair Display"/>
              </a:rPr>
              <a:t>Staff Support</a:t>
            </a:r>
            <a:endParaRPr sz="1500">
              <a:latin typeface="Playfair Display"/>
              <a:ea typeface="Playfair Display"/>
              <a:cs typeface="Playfair Display"/>
              <a:sym typeface="Playfair Display"/>
            </a:endParaRPr>
          </a:p>
        </p:txBody>
      </p:sp>
      <p:sp>
        <p:nvSpPr>
          <p:cNvPr id="172" name="Google Shape;172;p17"/>
          <p:cNvSpPr txBox="1"/>
          <p:nvPr/>
        </p:nvSpPr>
        <p:spPr>
          <a:xfrm>
            <a:off x="3553340" y="4378987"/>
            <a:ext cx="1084200" cy="377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500">
                <a:latin typeface="Playfair Display"/>
                <a:ea typeface="Playfair Display"/>
                <a:cs typeface="Playfair Display"/>
                <a:sym typeface="Playfair Display"/>
              </a:rPr>
              <a:t>Digital and Paper</a:t>
            </a:r>
            <a:endParaRPr sz="1500">
              <a:latin typeface="Playfair Display"/>
              <a:ea typeface="Playfair Display"/>
              <a:cs typeface="Playfair Display"/>
              <a:sym typeface="Playfair Display"/>
            </a:endParaRPr>
          </a:p>
        </p:txBody>
      </p:sp>
      <p:sp>
        <p:nvSpPr>
          <p:cNvPr id="173" name="Google Shape;173;p17"/>
          <p:cNvSpPr txBox="1"/>
          <p:nvPr/>
        </p:nvSpPr>
        <p:spPr>
          <a:xfrm>
            <a:off x="1713725" y="4544635"/>
            <a:ext cx="1084200" cy="37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latin typeface="Playfair Display"/>
                <a:ea typeface="Playfair Display"/>
                <a:cs typeface="Playfair Display"/>
                <a:sym typeface="Playfair Display"/>
              </a:rPr>
              <a:t>Language</a:t>
            </a:r>
            <a:endParaRPr sz="1500">
              <a:latin typeface="Playfair Display"/>
              <a:ea typeface="Playfair Display"/>
              <a:cs typeface="Playfair Display"/>
              <a:sym typeface="Playfair Display"/>
            </a:endParaRPr>
          </a:p>
        </p:txBody>
      </p:sp>
      <p:cxnSp>
        <p:nvCxnSpPr>
          <p:cNvPr id="174" name="Google Shape;174;p17"/>
          <p:cNvCxnSpPr/>
          <p:nvPr/>
        </p:nvCxnSpPr>
        <p:spPr>
          <a:xfrm>
            <a:off x="3470525" y="4370400"/>
            <a:ext cx="7800" cy="346800"/>
          </a:xfrm>
          <a:prstGeom prst="straightConnector1">
            <a:avLst/>
          </a:prstGeom>
          <a:noFill/>
          <a:ln cap="flat" cmpd="sng" w="38100">
            <a:solidFill>
              <a:schemeClr val="accent3"/>
            </a:solidFill>
            <a:prstDash val="solid"/>
            <a:round/>
            <a:headEnd len="med" w="med" type="none"/>
            <a:tailEnd len="med" w="med" type="none"/>
          </a:ln>
        </p:spPr>
      </p:cxnSp>
      <p:sp>
        <p:nvSpPr>
          <p:cNvPr id="175" name="Google Shape;175;p17"/>
          <p:cNvSpPr/>
          <p:nvPr/>
        </p:nvSpPr>
        <p:spPr>
          <a:xfrm>
            <a:off x="3421500" y="4699050"/>
            <a:ext cx="120300" cy="1116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6" name="Google Shape;176;p17"/>
          <p:cNvCxnSpPr/>
          <p:nvPr/>
        </p:nvCxnSpPr>
        <p:spPr>
          <a:xfrm>
            <a:off x="5589500" y="4370400"/>
            <a:ext cx="7800" cy="346800"/>
          </a:xfrm>
          <a:prstGeom prst="straightConnector1">
            <a:avLst/>
          </a:prstGeom>
          <a:noFill/>
          <a:ln cap="flat" cmpd="sng" w="38100">
            <a:solidFill>
              <a:schemeClr val="accent3"/>
            </a:solidFill>
            <a:prstDash val="solid"/>
            <a:round/>
            <a:headEnd len="med" w="med" type="none"/>
            <a:tailEnd len="med" w="med" type="none"/>
          </a:ln>
        </p:spPr>
      </p:cxnSp>
      <p:sp>
        <p:nvSpPr>
          <p:cNvPr id="177" name="Google Shape;177;p17"/>
          <p:cNvSpPr/>
          <p:nvPr/>
        </p:nvSpPr>
        <p:spPr>
          <a:xfrm>
            <a:off x="5540475" y="4699050"/>
            <a:ext cx="120300" cy="1116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creativity" id="178" name="Google Shape;178;p17" title="creativity"/>
          <p:cNvPicPr preferRelativeResize="0"/>
          <p:nvPr/>
        </p:nvPicPr>
        <p:blipFill>
          <a:blip r:embed="rId4">
            <a:alphaModFix/>
          </a:blip>
          <a:stretch>
            <a:fillRect/>
          </a:stretch>
        </p:blipFill>
        <p:spPr>
          <a:xfrm>
            <a:off x="8255825" y="19096"/>
            <a:ext cx="888175" cy="888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8"/>
          <p:cNvSpPr txBox="1"/>
          <p:nvPr>
            <p:ph type="title"/>
          </p:nvPr>
        </p:nvSpPr>
        <p:spPr>
          <a:xfrm>
            <a:off x="311700" y="20220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Process</a:t>
            </a:r>
            <a:endParaRPr/>
          </a:p>
        </p:txBody>
      </p:sp>
      <p:sp>
        <p:nvSpPr>
          <p:cNvPr id="184" name="Google Shape;184;p18"/>
          <p:cNvSpPr txBox="1"/>
          <p:nvPr/>
        </p:nvSpPr>
        <p:spPr>
          <a:xfrm>
            <a:off x="7015184" y="1693503"/>
            <a:ext cx="1496100" cy="7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Roboto"/>
                <a:ea typeface="Roboto"/>
                <a:cs typeface="Roboto"/>
                <a:sym typeface="Roboto"/>
              </a:rPr>
              <a:t>Innovation of Project</a:t>
            </a:r>
            <a:endParaRPr b="1" sz="2000">
              <a:solidFill>
                <a:srgbClr val="FFFFFF"/>
              </a:solidFill>
              <a:latin typeface="Roboto"/>
              <a:ea typeface="Roboto"/>
              <a:cs typeface="Roboto"/>
              <a:sym typeface="Roboto"/>
            </a:endParaRPr>
          </a:p>
          <a:p>
            <a:pPr indent="0" lvl="0" marL="0" rtl="0" algn="ctr">
              <a:spcBef>
                <a:spcPts val="0"/>
              </a:spcBef>
              <a:spcAft>
                <a:spcPts val="0"/>
              </a:spcAft>
              <a:buNone/>
            </a:pPr>
            <a:r>
              <a:rPr b="1" lang="en" sz="2000">
                <a:solidFill>
                  <a:srgbClr val="FFFFFF"/>
                </a:solidFill>
                <a:latin typeface="Roboto"/>
                <a:ea typeface="Roboto"/>
                <a:cs typeface="Roboto"/>
                <a:sym typeface="Roboto"/>
              </a:rPr>
              <a:t>(Creativity)</a:t>
            </a:r>
            <a:endParaRPr b="1" sz="2000">
              <a:solidFill>
                <a:srgbClr val="FFFFFF"/>
              </a:solidFill>
              <a:latin typeface="Roboto"/>
              <a:ea typeface="Roboto"/>
              <a:cs typeface="Roboto"/>
              <a:sym typeface="Roboto"/>
            </a:endParaRPr>
          </a:p>
        </p:txBody>
      </p:sp>
      <p:sp>
        <p:nvSpPr>
          <p:cNvPr id="185" name="Google Shape;185;p18"/>
          <p:cNvSpPr/>
          <p:nvPr/>
        </p:nvSpPr>
        <p:spPr>
          <a:xfrm>
            <a:off x="1849613" y="3080425"/>
            <a:ext cx="1772100" cy="1755000"/>
          </a:xfrm>
          <a:prstGeom prst="ellipse">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Playfair Display"/>
                <a:ea typeface="Playfair Display"/>
                <a:cs typeface="Playfair Display"/>
                <a:sym typeface="Playfair Display"/>
              </a:rPr>
              <a:t>Success to Goal </a:t>
            </a:r>
            <a:endParaRPr b="1" sz="1200">
              <a:solidFill>
                <a:schemeClr val="lt1"/>
              </a:solidFill>
              <a:latin typeface="Playfair Display"/>
              <a:ea typeface="Playfair Display"/>
              <a:cs typeface="Playfair Display"/>
              <a:sym typeface="Playfair Display"/>
            </a:endParaRPr>
          </a:p>
          <a:p>
            <a:pPr indent="0" lvl="0" marL="0" rtl="0" algn="ctr">
              <a:spcBef>
                <a:spcPts val="0"/>
              </a:spcBef>
              <a:spcAft>
                <a:spcPts val="0"/>
              </a:spcAft>
              <a:buNone/>
            </a:pPr>
            <a:r>
              <a:rPr b="1" lang="en" sz="1200">
                <a:solidFill>
                  <a:schemeClr val="lt1"/>
                </a:solidFill>
                <a:latin typeface="Playfair Display"/>
                <a:ea typeface="Playfair Display"/>
                <a:cs typeface="Playfair Display"/>
                <a:sym typeface="Playfair Display"/>
              </a:rPr>
              <a:t>(Mastery)</a:t>
            </a:r>
            <a:endParaRPr b="1" sz="1200">
              <a:solidFill>
                <a:schemeClr val="lt1"/>
              </a:solidFill>
              <a:latin typeface="Playfair Display"/>
              <a:ea typeface="Playfair Display"/>
              <a:cs typeface="Playfair Display"/>
              <a:sym typeface="Playfair Display"/>
            </a:endParaRPr>
          </a:p>
        </p:txBody>
      </p:sp>
      <p:sp>
        <p:nvSpPr>
          <p:cNvPr id="186" name="Google Shape;186;p18"/>
          <p:cNvSpPr/>
          <p:nvPr/>
        </p:nvSpPr>
        <p:spPr>
          <a:xfrm>
            <a:off x="3657975" y="3080425"/>
            <a:ext cx="1772100" cy="1755000"/>
          </a:xfrm>
          <a:prstGeom prst="ellipse">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Playfair Display"/>
                <a:ea typeface="Playfair Display"/>
                <a:cs typeface="Playfair Display"/>
                <a:sym typeface="Playfair Display"/>
              </a:rPr>
              <a:t>Gentrification</a:t>
            </a:r>
            <a:endParaRPr b="1" sz="1200">
              <a:solidFill>
                <a:schemeClr val="lt1"/>
              </a:solidFill>
              <a:latin typeface="Playfair Display"/>
              <a:ea typeface="Playfair Display"/>
              <a:cs typeface="Playfair Display"/>
              <a:sym typeface="Playfair Display"/>
            </a:endParaRPr>
          </a:p>
          <a:p>
            <a:pPr indent="0" lvl="0" marL="0" rtl="0" algn="ctr">
              <a:spcBef>
                <a:spcPts val="0"/>
              </a:spcBef>
              <a:spcAft>
                <a:spcPts val="0"/>
              </a:spcAft>
              <a:buNone/>
            </a:pPr>
            <a:r>
              <a:rPr b="1" lang="en" sz="1200">
                <a:solidFill>
                  <a:schemeClr val="lt1"/>
                </a:solidFill>
                <a:latin typeface="Playfair Display"/>
                <a:ea typeface="Playfair Display"/>
                <a:cs typeface="Playfair Display"/>
                <a:sym typeface="Playfair Display"/>
              </a:rPr>
              <a:t>(Safety)</a:t>
            </a:r>
            <a:endParaRPr b="1" sz="1200">
              <a:solidFill>
                <a:schemeClr val="lt1"/>
              </a:solidFill>
              <a:latin typeface="Playfair Display"/>
              <a:ea typeface="Playfair Display"/>
              <a:cs typeface="Playfair Display"/>
              <a:sym typeface="Playfair Display"/>
            </a:endParaRPr>
          </a:p>
        </p:txBody>
      </p:sp>
      <p:sp>
        <p:nvSpPr>
          <p:cNvPr id="187" name="Google Shape;187;p18"/>
          <p:cNvSpPr/>
          <p:nvPr/>
        </p:nvSpPr>
        <p:spPr>
          <a:xfrm>
            <a:off x="4626788" y="1167450"/>
            <a:ext cx="1772100" cy="1755000"/>
          </a:xfrm>
          <a:prstGeom prst="ellipse">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Playfair Display"/>
                <a:ea typeface="Playfair Display"/>
                <a:cs typeface="Playfair Display"/>
                <a:sym typeface="Playfair Display"/>
              </a:rPr>
              <a:t>Project’s Innovation</a:t>
            </a:r>
            <a:endParaRPr b="1" sz="1200">
              <a:solidFill>
                <a:schemeClr val="lt1"/>
              </a:solidFill>
              <a:latin typeface="Playfair Display"/>
              <a:ea typeface="Playfair Display"/>
              <a:cs typeface="Playfair Display"/>
              <a:sym typeface="Playfair Display"/>
            </a:endParaRPr>
          </a:p>
          <a:p>
            <a:pPr indent="0" lvl="0" marL="0" rtl="0" algn="ctr">
              <a:spcBef>
                <a:spcPts val="0"/>
              </a:spcBef>
              <a:spcAft>
                <a:spcPts val="0"/>
              </a:spcAft>
              <a:buNone/>
            </a:pPr>
            <a:r>
              <a:rPr b="1" lang="en" sz="1200">
                <a:solidFill>
                  <a:schemeClr val="lt1"/>
                </a:solidFill>
                <a:latin typeface="Playfair Display"/>
                <a:ea typeface="Playfair Display"/>
                <a:cs typeface="Playfair Display"/>
                <a:sym typeface="Playfair Display"/>
              </a:rPr>
              <a:t>(Creativity)</a:t>
            </a:r>
            <a:endParaRPr b="1" sz="1200">
              <a:solidFill>
                <a:schemeClr val="lt1"/>
              </a:solidFill>
              <a:latin typeface="Playfair Display"/>
              <a:ea typeface="Playfair Display"/>
              <a:cs typeface="Playfair Display"/>
              <a:sym typeface="Playfair Display"/>
            </a:endParaRPr>
          </a:p>
        </p:txBody>
      </p:sp>
      <p:sp>
        <p:nvSpPr>
          <p:cNvPr id="188" name="Google Shape;188;p18"/>
          <p:cNvSpPr/>
          <p:nvPr/>
        </p:nvSpPr>
        <p:spPr>
          <a:xfrm>
            <a:off x="5502613" y="3080425"/>
            <a:ext cx="1772100" cy="1755000"/>
          </a:xfrm>
          <a:prstGeom prst="ellipse">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Playfair Display"/>
                <a:ea typeface="Playfair Display"/>
                <a:cs typeface="Playfair Display"/>
                <a:sym typeface="Playfair Display"/>
              </a:rPr>
              <a:t>People Benefiting</a:t>
            </a:r>
            <a:endParaRPr b="1" sz="1200">
              <a:solidFill>
                <a:schemeClr val="lt1"/>
              </a:solidFill>
              <a:latin typeface="Playfair Display"/>
              <a:ea typeface="Playfair Display"/>
              <a:cs typeface="Playfair Display"/>
              <a:sym typeface="Playfair Display"/>
            </a:endParaRPr>
          </a:p>
          <a:p>
            <a:pPr indent="0" lvl="0" marL="0" rtl="0" algn="ctr">
              <a:spcBef>
                <a:spcPts val="0"/>
              </a:spcBef>
              <a:spcAft>
                <a:spcPts val="0"/>
              </a:spcAft>
              <a:buNone/>
            </a:pPr>
            <a:r>
              <a:rPr b="1" lang="en" sz="1200">
                <a:solidFill>
                  <a:schemeClr val="lt1"/>
                </a:solidFill>
                <a:latin typeface="Playfair Display"/>
                <a:ea typeface="Playfair Display"/>
                <a:cs typeface="Playfair Display"/>
                <a:sym typeface="Playfair Display"/>
              </a:rPr>
              <a:t>(Creating Community)</a:t>
            </a:r>
            <a:endParaRPr b="1" sz="1200">
              <a:solidFill>
                <a:schemeClr val="lt1"/>
              </a:solidFill>
              <a:latin typeface="Playfair Display"/>
              <a:ea typeface="Playfair Display"/>
              <a:cs typeface="Playfair Display"/>
              <a:sym typeface="Playfair Display"/>
            </a:endParaRPr>
          </a:p>
        </p:txBody>
      </p:sp>
      <p:sp>
        <p:nvSpPr>
          <p:cNvPr id="189" name="Google Shape;189;p18"/>
          <p:cNvSpPr/>
          <p:nvPr/>
        </p:nvSpPr>
        <p:spPr>
          <a:xfrm>
            <a:off x="7343375" y="3080425"/>
            <a:ext cx="1772100" cy="1755000"/>
          </a:xfrm>
          <a:prstGeom prst="ellipse">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Playfair Display"/>
                <a:ea typeface="Playfair Display"/>
                <a:cs typeface="Playfair Display"/>
                <a:sym typeface="Playfair Display"/>
              </a:rPr>
              <a:t>Relevance to Two Trees Development</a:t>
            </a:r>
            <a:endParaRPr b="1" sz="1200">
              <a:solidFill>
                <a:schemeClr val="lt1"/>
              </a:solidFill>
              <a:latin typeface="Playfair Display"/>
              <a:ea typeface="Playfair Display"/>
              <a:cs typeface="Playfair Display"/>
              <a:sym typeface="Playfair Display"/>
            </a:endParaRPr>
          </a:p>
          <a:p>
            <a:pPr indent="0" lvl="0" marL="0" rtl="0" algn="ctr">
              <a:spcBef>
                <a:spcPts val="0"/>
              </a:spcBef>
              <a:spcAft>
                <a:spcPts val="0"/>
              </a:spcAft>
              <a:buNone/>
            </a:pPr>
            <a:r>
              <a:rPr b="1" lang="en" sz="1200">
                <a:solidFill>
                  <a:schemeClr val="lt1"/>
                </a:solidFill>
                <a:latin typeface="Playfair Display"/>
                <a:ea typeface="Playfair Display"/>
                <a:cs typeface="Playfair Display"/>
                <a:sym typeface="Playfair Display"/>
              </a:rPr>
              <a:t>(Peace and Justice)</a:t>
            </a:r>
            <a:endParaRPr b="1" sz="1200">
              <a:solidFill>
                <a:schemeClr val="lt1"/>
              </a:solidFill>
              <a:latin typeface="Playfair Display"/>
              <a:ea typeface="Playfair Display"/>
              <a:cs typeface="Playfair Display"/>
              <a:sym typeface="Playfair Display"/>
            </a:endParaRPr>
          </a:p>
        </p:txBody>
      </p:sp>
      <p:sp>
        <p:nvSpPr>
          <p:cNvPr id="190" name="Google Shape;190;p18"/>
          <p:cNvSpPr/>
          <p:nvPr/>
        </p:nvSpPr>
        <p:spPr>
          <a:xfrm>
            <a:off x="887625" y="1167450"/>
            <a:ext cx="1772100" cy="1755000"/>
          </a:xfrm>
          <a:prstGeom prst="ellipse">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Playfair Display"/>
                <a:ea typeface="Playfair Display"/>
                <a:cs typeface="Playfair Display"/>
                <a:sym typeface="Playfair Display"/>
              </a:rPr>
              <a:t>Feasibility</a:t>
            </a:r>
            <a:endParaRPr b="1" sz="1200">
              <a:solidFill>
                <a:schemeClr val="lt1"/>
              </a:solidFill>
              <a:latin typeface="Playfair Display"/>
              <a:ea typeface="Playfair Display"/>
              <a:cs typeface="Playfair Display"/>
              <a:sym typeface="Playfair Display"/>
            </a:endParaRPr>
          </a:p>
          <a:p>
            <a:pPr indent="0" lvl="0" marL="0" rtl="0" algn="ctr">
              <a:spcBef>
                <a:spcPts val="0"/>
              </a:spcBef>
              <a:spcAft>
                <a:spcPts val="0"/>
              </a:spcAft>
              <a:buNone/>
            </a:pPr>
            <a:r>
              <a:rPr b="1" lang="en" sz="1200">
                <a:solidFill>
                  <a:schemeClr val="lt1"/>
                </a:solidFill>
                <a:latin typeface="Playfair Display"/>
                <a:ea typeface="Playfair Display"/>
                <a:cs typeface="Playfair Display"/>
                <a:sym typeface="Playfair Display"/>
              </a:rPr>
              <a:t>(Development)</a:t>
            </a:r>
            <a:endParaRPr b="1" sz="1200">
              <a:solidFill>
                <a:schemeClr val="lt1"/>
              </a:solidFill>
              <a:latin typeface="Playfair Display"/>
              <a:ea typeface="Playfair Display"/>
              <a:cs typeface="Playfair Display"/>
              <a:sym typeface="Playfair Display"/>
            </a:endParaRPr>
          </a:p>
        </p:txBody>
      </p:sp>
      <p:sp>
        <p:nvSpPr>
          <p:cNvPr id="191" name="Google Shape;191;p18"/>
          <p:cNvSpPr/>
          <p:nvPr/>
        </p:nvSpPr>
        <p:spPr>
          <a:xfrm>
            <a:off x="2762737" y="1167450"/>
            <a:ext cx="1772100" cy="1755000"/>
          </a:xfrm>
          <a:prstGeom prst="ellipse">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Playfair Display"/>
                <a:ea typeface="Playfair Display"/>
                <a:cs typeface="Playfair Display"/>
                <a:sym typeface="Playfair Display"/>
              </a:rPr>
              <a:t>Project Value </a:t>
            </a:r>
            <a:endParaRPr b="1" sz="1200">
              <a:solidFill>
                <a:schemeClr val="lt1"/>
              </a:solidFill>
              <a:latin typeface="Playfair Display"/>
              <a:ea typeface="Playfair Display"/>
              <a:cs typeface="Playfair Display"/>
              <a:sym typeface="Playfair Display"/>
            </a:endParaRPr>
          </a:p>
          <a:p>
            <a:pPr indent="0" lvl="0" marL="0" rtl="0" algn="ctr">
              <a:spcBef>
                <a:spcPts val="0"/>
              </a:spcBef>
              <a:spcAft>
                <a:spcPts val="0"/>
              </a:spcAft>
              <a:buNone/>
            </a:pPr>
            <a:r>
              <a:rPr b="1" lang="en" sz="1200">
                <a:solidFill>
                  <a:schemeClr val="lt1"/>
                </a:solidFill>
                <a:latin typeface="Playfair Display"/>
                <a:ea typeface="Playfair Display"/>
                <a:cs typeface="Playfair Display"/>
                <a:sym typeface="Playfair Display"/>
              </a:rPr>
              <a:t>(Unity Through Diversity)</a:t>
            </a:r>
            <a:endParaRPr b="1" sz="1200">
              <a:solidFill>
                <a:schemeClr val="lt1"/>
              </a:solidFill>
              <a:latin typeface="Playfair Display"/>
              <a:ea typeface="Playfair Display"/>
              <a:cs typeface="Playfair Display"/>
              <a:sym typeface="Playfair Display"/>
            </a:endParaRPr>
          </a:p>
        </p:txBody>
      </p:sp>
      <p:sp>
        <p:nvSpPr>
          <p:cNvPr id="192" name="Google Shape;192;p18"/>
          <p:cNvSpPr/>
          <p:nvPr/>
        </p:nvSpPr>
        <p:spPr>
          <a:xfrm>
            <a:off x="41250" y="3080425"/>
            <a:ext cx="1772100" cy="1755000"/>
          </a:xfrm>
          <a:prstGeom prst="ellipse">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Playfair Display"/>
                <a:ea typeface="Playfair Display"/>
                <a:cs typeface="Playfair Display"/>
                <a:sym typeface="Playfair Display"/>
              </a:rPr>
              <a:t>Project Self Reliance</a:t>
            </a:r>
            <a:endParaRPr b="1" sz="1200">
              <a:solidFill>
                <a:schemeClr val="lt1"/>
              </a:solidFill>
              <a:latin typeface="Playfair Display"/>
              <a:ea typeface="Playfair Display"/>
              <a:cs typeface="Playfair Display"/>
              <a:sym typeface="Playfair Display"/>
            </a:endParaRPr>
          </a:p>
          <a:p>
            <a:pPr indent="0" lvl="0" marL="0" rtl="0" algn="ctr">
              <a:spcBef>
                <a:spcPts val="0"/>
              </a:spcBef>
              <a:spcAft>
                <a:spcPts val="0"/>
              </a:spcAft>
              <a:buNone/>
            </a:pPr>
            <a:r>
              <a:rPr b="1" lang="en" sz="1200">
                <a:solidFill>
                  <a:schemeClr val="lt1"/>
                </a:solidFill>
                <a:latin typeface="Playfair Display"/>
                <a:ea typeface="Playfair Display"/>
                <a:cs typeface="Playfair Display"/>
                <a:sym typeface="Playfair Display"/>
              </a:rPr>
              <a:t>(Mentoring)</a:t>
            </a:r>
            <a:endParaRPr b="1" sz="1200">
              <a:solidFill>
                <a:schemeClr val="lt1"/>
              </a:solidFill>
              <a:latin typeface="Playfair Display"/>
              <a:ea typeface="Playfair Display"/>
              <a:cs typeface="Playfair Display"/>
              <a:sym typeface="Playfair Display"/>
            </a:endParaRPr>
          </a:p>
        </p:txBody>
      </p:sp>
      <p:sp>
        <p:nvSpPr>
          <p:cNvPr id="193" name="Google Shape;193;p18"/>
          <p:cNvSpPr/>
          <p:nvPr/>
        </p:nvSpPr>
        <p:spPr>
          <a:xfrm>
            <a:off x="6490850" y="1167450"/>
            <a:ext cx="1772100" cy="1755000"/>
          </a:xfrm>
          <a:prstGeom prst="ellipse">
            <a:avLst/>
          </a:prstGeom>
          <a:solidFill>
            <a:srgbClr val="D838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lt1"/>
                </a:solidFill>
                <a:latin typeface="Playfair Display"/>
                <a:ea typeface="Playfair Display"/>
                <a:cs typeface="Playfair Display"/>
                <a:sym typeface="Playfair Display"/>
              </a:rPr>
              <a:t>Relevance of Project (Holism)</a:t>
            </a:r>
            <a:endParaRPr b="1" sz="1200">
              <a:solidFill>
                <a:schemeClr val="lt1"/>
              </a:solidFill>
              <a:latin typeface="Playfair Display"/>
              <a:ea typeface="Playfair Display"/>
              <a:cs typeface="Playfair Display"/>
              <a:sym typeface="Playfair Display"/>
            </a:endParaRPr>
          </a:p>
        </p:txBody>
      </p:sp>
      <p:pic>
        <p:nvPicPr>
          <p:cNvPr descr="creativity" id="194" name="Google Shape;194;p18" title="creativity"/>
          <p:cNvPicPr preferRelativeResize="0"/>
          <p:nvPr/>
        </p:nvPicPr>
        <p:blipFill>
          <a:blip r:embed="rId3">
            <a:alphaModFix/>
          </a:blip>
          <a:stretch>
            <a:fillRect/>
          </a:stretch>
        </p:blipFill>
        <p:spPr>
          <a:xfrm>
            <a:off x="7773375" y="19088"/>
            <a:ext cx="1370625" cy="1370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