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962D87-753C-400E-BD56-933A5D9FE7D5}" v="43" dt="2025-04-30T16:10:41.9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88" d="100"/>
          <a:sy n="88" d="100"/>
        </p:scale>
        <p:origin x="82" y="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vert Solheim" userId="9b782ae5-89d0-4f70-9c32-6938a2dcbba8" providerId="ADAL" clId="{DE962D87-753C-400E-BD56-933A5D9FE7D5}"/>
    <pc:docChg chg="undo custSel addSld delSld modSld">
      <pc:chgData name="Sivert Solheim" userId="9b782ae5-89d0-4f70-9c32-6938a2dcbba8" providerId="ADAL" clId="{DE962D87-753C-400E-BD56-933A5D9FE7D5}" dt="2025-04-30T17:54:25.229" v="1133" actId="20577"/>
      <pc:docMkLst>
        <pc:docMk/>
      </pc:docMkLst>
      <pc:sldChg chg="modSp mod">
        <pc:chgData name="Sivert Solheim" userId="9b782ae5-89d0-4f70-9c32-6938a2dcbba8" providerId="ADAL" clId="{DE962D87-753C-400E-BD56-933A5D9FE7D5}" dt="2025-04-29T18:33:41.042" v="115" actId="14100"/>
        <pc:sldMkLst>
          <pc:docMk/>
          <pc:sldMk cId="3527512924" sldId="256"/>
        </pc:sldMkLst>
        <pc:graphicFrameChg chg="mod modGraphic">
          <ac:chgData name="Sivert Solheim" userId="9b782ae5-89d0-4f70-9c32-6938a2dcbba8" providerId="ADAL" clId="{DE962D87-753C-400E-BD56-933A5D9FE7D5}" dt="2025-04-29T18:33:41.042" v="115" actId="14100"/>
          <ac:graphicFrameMkLst>
            <pc:docMk/>
            <pc:sldMk cId="3527512924" sldId="256"/>
            <ac:graphicFrameMk id="4" creationId="{A716C9B1-41CE-B0BE-CAB4-B1157EEE5227}"/>
          </ac:graphicFrameMkLst>
        </pc:graphicFrameChg>
      </pc:sldChg>
      <pc:sldChg chg="addSp delSp modSp new mod">
        <pc:chgData name="Sivert Solheim" userId="9b782ae5-89d0-4f70-9c32-6938a2dcbba8" providerId="ADAL" clId="{DE962D87-753C-400E-BD56-933A5D9FE7D5}" dt="2025-04-30T17:54:25.229" v="1133" actId="20577"/>
        <pc:sldMkLst>
          <pc:docMk/>
          <pc:sldMk cId="2007018341" sldId="257"/>
        </pc:sldMkLst>
        <pc:spChg chg="del">
          <ac:chgData name="Sivert Solheim" userId="9b782ae5-89d0-4f70-9c32-6938a2dcbba8" providerId="ADAL" clId="{DE962D87-753C-400E-BD56-933A5D9FE7D5}" dt="2025-04-30T09:22:13.487" v="117" actId="478"/>
          <ac:spMkLst>
            <pc:docMk/>
            <pc:sldMk cId="2007018341" sldId="257"/>
            <ac:spMk id="2" creationId="{83295615-BE17-CF8C-A9CC-E40C37CE4129}"/>
          </ac:spMkLst>
        </pc:spChg>
        <pc:spChg chg="del">
          <ac:chgData name="Sivert Solheim" userId="9b782ae5-89d0-4f70-9c32-6938a2dcbba8" providerId="ADAL" clId="{DE962D87-753C-400E-BD56-933A5D9FE7D5}" dt="2025-04-30T09:22:14.520" v="118" actId="478"/>
          <ac:spMkLst>
            <pc:docMk/>
            <pc:sldMk cId="2007018341" sldId="257"/>
            <ac:spMk id="3" creationId="{908E9E10-AD28-9330-0DC1-695D8F75F2E2}"/>
          </ac:spMkLst>
        </pc:spChg>
        <pc:graphicFrameChg chg="add mod modGraphic">
          <ac:chgData name="Sivert Solheim" userId="9b782ae5-89d0-4f70-9c32-6938a2dcbba8" providerId="ADAL" clId="{DE962D87-753C-400E-BD56-933A5D9FE7D5}" dt="2025-04-30T17:54:25.229" v="1133" actId="20577"/>
          <ac:graphicFrameMkLst>
            <pc:docMk/>
            <pc:sldMk cId="2007018341" sldId="257"/>
            <ac:graphicFrameMk id="4" creationId="{97CD7022-DA88-FF8F-7796-9B328BFE838B}"/>
          </ac:graphicFrameMkLst>
        </pc:graphicFrameChg>
      </pc:sldChg>
      <pc:sldChg chg="addSp delSp modSp new del mod">
        <pc:chgData name="Sivert Solheim" userId="9b782ae5-89d0-4f70-9c32-6938a2dcbba8" providerId="ADAL" clId="{DE962D87-753C-400E-BD56-933A5D9FE7D5}" dt="2025-04-29T18:33:26.416" v="113" actId="2696"/>
        <pc:sldMkLst>
          <pc:docMk/>
          <pc:sldMk cId="2805340965" sldId="257"/>
        </pc:sldMkLst>
        <pc:spChg chg="del">
          <ac:chgData name="Sivert Solheim" userId="9b782ae5-89d0-4f70-9c32-6938a2dcbba8" providerId="ADAL" clId="{DE962D87-753C-400E-BD56-933A5D9FE7D5}" dt="2025-04-29T14:44:38.477" v="1" actId="478"/>
          <ac:spMkLst>
            <pc:docMk/>
            <pc:sldMk cId="2805340965" sldId="257"/>
            <ac:spMk id="2" creationId="{80128647-7ECE-EA2A-B73A-F0FABCB6BD2B}"/>
          </ac:spMkLst>
        </pc:spChg>
        <pc:spChg chg="del">
          <ac:chgData name="Sivert Solheim" userId="9b782ae5-89d0-4f70-9c32-6938a2dcbba8" providerId="ADAL" clId="{DE962D87-753C-400E-BD56-933A5D9FE7D5}" dt="2025-04-29T14:44:41.542" v="2" actId="478"/>
          <ac:spMkLst>
            <pc:docMk/>
            <pc:sldMk cId="2805340965" sldId="257"/>
            <ac:spMk id="3" creationId="{54591D9F-C039-A296-3AC3-0770E0D3B54E}"/>
          </ac:spMkLst>
        </pc:spChg>
        <pc:spChg chg="add del mod">
          <ac:chgData name="Sivert Solheim" userId="9b782ae5-89d0-4f70-9c32-6938a2dcbba8" providerId="ADAL" clId="{DE962D87-753C-400E-BD56-933A5D9FE7D5}" dt="2025-04-29T14:44:47.790" v="5" actId="478"/>
          <ac:spMkLst>
            <pc:docMk/>
            <pc:sldMk cId="2805340965" sldId="257"/>
            <ac:spMk id="5" creationId="{0550408D-D24C-FE68-FE57-21783C4A0E53}"/>
          </ac:spMkLst>
        </pc:spChg>
        <pc:graphicFrameChg chg="add mod modGraphic">
          <ac:chgData name="Sivert Solheim" userId="9b782ae5-89d0-4f70-9c32-6938a2dcbba8" providerId="ADAL" clId="{DE962D87-753C-400E-BD56-933A5D9FE7D5}" dt="2025-04-29T14:44:57.702" v="7" actId="14100"/>
          <ac:graphicFrameMkLst>
            <pc:docMk/>
            <pc:sldMk cId="2805340965" sldId="257"/>
            <ac:graphicFrameMk id="4" creationId="{B9AD58D0-F1E7-896B-EB28-0AA090F3BCDF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8F5C4-DB90-FD2E-FC65-57E5D7B46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C97335-C80D-B361-D5BA-539825FB2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07E12-2C43-C315-DE50-D8EF1F85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94DC3-46FF-8DD5-7789-B8D39338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2B9A-141C-C979-EF7A-A5E08830C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5368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554F-2042-1EF8-A7C7-864FED9E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93E5F-B46E-3B02-5235-EFB3D3AB67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337DC-FADB-4E6E-3B8B-EC0DAB79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904D9-E9A4-2815-FB95-61CFA5156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2B369-F60C-60FE-6183-074BAABA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17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F21B6-7B26-F7DE-F365-9A6AFC77B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4485C-1C6E-1C6E-75A0-778B5222F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B873-BCB9-4377-6050-5B553535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E70A4-9871-B7A4-4EB1-31BB1DD0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61EAB5-19D5-10B6-00EE-54BBF447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3927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2E3F4-9344-11B4-894E-7513A2CF2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DD3A9-1B9C-2232-F97F-997CDBFCE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E71D-2AC1-0A84-902B-99027C39D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35A99-9ED3-C8CC-3F3D-8482E2C0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BBE28-1DB1-1B3E-C0AF-A12F6623A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741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2EDB6-66B7-2550-F367-B6B9FD53E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396F2-3777-D5F3-CDF7-CAE0D950C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06BB8-8A92-6D51-BD31-E5BCFDDD5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DAD5-F662-4457-859C-9FC2441F9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0F5B-31AE-AE45-4F6C-0E7903C9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34807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6992E-CB1B-C13D-84F3-72112AD72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8A3A-61D0-F4B2-60BB-861E89897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5B1F83-DD38-9E7D-78A3-7145FD766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38EDE-3A36-8E37-FBE8-5D41479F1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EA9DB-8D6C-9EF9-463C-D6B1D29B3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6DEC-A138-B268-45B8-A2607C89D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99538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C3F-B334-2D3E-B646-027CB821B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2B54E-0BE7-C76A-D639-B6A1B6C11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D45C0-DC50-8CC3-E9C0-D93E461DA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7F00D6-FEDD-BEDA-4422-E00F456AB0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D5F02-AFF2-8032-58BB-31A61D21B0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505FF-A757-D0B9-8765-11C13B686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E7BC10-489C-44EF-35DC-77D7D473D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08543-170F-280E-D7C8-8C99F0914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9182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BF63-14D6-883A-3983-EAF66E8B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887AFC-AFCB-0C1F-3DCA-969955971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008094-3E86-DE4B-0DCD-F181074F6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914DEB-3137-CB02-8576-0B982010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99178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6D0E92-F6D4-1028-A424-8B110695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E5FAFB-CDF4-EB34-135E-04B125DA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A146E9-C96D-29CD-B5DB-6D7A7B20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70568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D563-58DD-1708-C90E-C31CC6CCA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AC745-E706-ED8A-EE40-8F9958E2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4D141-02BC-7816-2A76-C5F32B033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5363A-A0F0-F370-6C77-38D8DFB6E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C851-CA50-3259-3904-6CB307FD8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73577-4279-C786-1646-F1CEF80E8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002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7A2A-BDBF-D28D-9B01-59F6C3B6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2C796-FCC0-2EE9-FEF9-B934B4C7D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906B0-032E-C2ED-02F4-F262457E7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4F4A9-07FE-4153-8C0D-5D8E3761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DFA71-015C-E558-BBCB-44CD2E7EC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802F45-EB6E-6867-0033-28B6D2D1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3580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A2491A-221A-532E-779B-51C0198A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51A8E-61BB-917C-9C81-80B3BAD68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D69B7-A293-856F-214D-15EE5DA16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0EED35-36B7-4DFC-8BAB-2669990727F4}" type="datetimeFigureOut">
              <a:rPr lang="nb-NO" smtClean="0"/>
              <a:t>30.04.2025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CDAE6-B3B1-81F8-3D9E-887317D0A9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A67D5-852E-E853-4F1C-089FA7C65B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FAE65-1558-4E0F-BF66-D86A96AEC948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5536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16C9B1-41CE-B0BE-CAB4-B1157EEE52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254488"/>
              </p:ext>
            </p:extLst>
          </p:nvPr>
        </p:nvGraphicFramePr>
        <p:xfrm>
          <a:off x="0" y="0"/>
          <a:ext cx="12175295" cy="5110480"/>
        </p:xfrm>
        <a:graphic>
          <a:graphicData uri="http://schemas.openxmlformats.org/drawingml/2006/table">
            <a:tbl>
              <a:tblPr/>
              <a:tblGrid>
                <a:gridCol w="3508070">
                  <a:extLst>
                    <a:ext uri="{9D8B030D-6E8A-4147-A177-3AD203B41FA5}">
                      <a16:colId xmlns:a16="http://schemas.microsoft.com/office/drawing/2014/main" val="2798357330"/>
                    </a:ext>
                  </a:extLst>
                </a:gridCol>
                <a:gridCol w="2284766">
                  <a:extLst>
                    <a:ext uri="{9D8B030D-6E8A-4147-A177-3AD203B41FA5}">
                      <a16:colId xmlns:a16="http://schemas.microsoft.com/office/drawing/2014/main" val="2090346589"/>
                    </a:ext>
                  </a:extLst>
                </a:gridCol>
                <a:gridCol w="2034282">
                  <a:extLst>
                    <a:ext uri="{9D8B030D-6E8A-4147-A177-3AD203B41FA5}">
                      <a16:colId xmlns:a16="http://schemas.microsoft.com/office/drawing/2014/main" val="2032224630"/>
                    </a:ext>
                  </a:extLst>
                </a:gridCol>
                <a:gridCol w="2313895">
                  <a:extLst>
                    <a:ext uri="{9D8B030D-6E8A-4147-A177-3AD203B41FA5}">
                      <a16:colId xmlns:a16="http://schemas.microsoft.com/office/drawing/2014/main" val="2433533255"/>
                    </a:ext>
                  </a:extLst>
                </a:gridCol>
                <a:gridCol w="2034282">
                  <a:extLst>
                    <a:ext uri="{9D8B030D-6E8A-4147-A177-3AD203B41FA5}">
                      <a16:colId xmlns:a16="http://schemas.microsoft.com/office/drawing/2014/main" val="2475150781"/>
                    </a:ext>
                  </a:extLst>
                </a:gridCol>
              </a:tblGrid>
              <a:tr h="638810">
                <a:tc>
                  <a:txBody>
                    <a:bodyPr/>
                    <a:lstStyle/>
                    <a:p>
                      <a:endParaRPr lang="en-US"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 set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40" marR="26540" marT="13270" marB="13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sets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5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6540" marR="26540" marT="13270" marB="1327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3131575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 mean (SD)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 mean (SD)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 Mean (SD)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 mean (SD)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596047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r>
                        <a:rPr lang="pt-BR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(60°/s)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4.41 (14.54)</a:t>
                      </a:r>
                    </a:p>
                  </a:txBody>
                  <a:tcPr marL="8424" marR="8424" marT="67391" marB="168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9.10 (8.24)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 (13.64)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6.56 (8.44)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69653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(180°/s)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12.85 (30.80)</a:t>
                      </a:r>
                    </a:p>
                  </a:txBody>
                  <a:tcPr marL="8424" marR="8424" marT="16848" marB="168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8.27 (7.10)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12.18 (29.27)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7.03 (7.96)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985188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(240°/s)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9.42 (15.48)</a:t>
                      </a:r>
                    </a:p>
                  </a:txBody>
                  <a:tcPr marL="8424" marR="8424" marT="16848" marB="168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 (16.78)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8.05 (21.03)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8.11 (9.35)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991695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(0°/s)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 (8.40)</a:t>
                      </a:r>
                    </a:p>
                  </a:txBody>
                  <a:tcPr marL="8424" marR="8424" marT="16848" marB="168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13.17 (9.88)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7.14 (12.22)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16.16 (11.69)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87038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press force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11.57 (11.00)</a:t>
                      </a:r>
                    </a:p>
                  </a:txBody>
                  <a:tcPr marL="8424" marR="8424" marT="67391" marB="168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8.53 (10.09)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9.31 (10.73)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6.67 (8.58)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596197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press power</a:t>
                      </a:r>
                    </a:p>
                  </a:txBody>
                  <a:tcPr marL="29340" marR="29340" marT="14670" marB="1467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 (11.05)</a:t>
                      </a:r>
                    </a:p>
                  </a:txBody>
                  <a:tcPr marL="8424" marR="8424" marT="16848" marB="16848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 (7.71)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 (15.65)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 (11.83)</a:t>
                      </a:r>
                    </a:p>
                  </a:txBody>
                  <a:tcPr marL="8424" marR="8424" marT="8424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2457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751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7CD7022-DA88-FF8F-7796-9B328BFE8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605813"/>
              </p:ext>
            </p:extLst>
          </p:nvPr>
        </p:nvGraphicFramePr>
        <p:xfrm>
          <a:off x="609600" y="261257"/>
          <a:ext cx="9413967" cy="44251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99064">
                  <a:extLst>
                    <a:ext uri="{9D8B030D-6E8A-4147-A177-3AD203B41FA5}">
                      <a16:colId xmlns:a16="http://schemas.microsoft.com/office/drawing/2014/main" val="2758746052"/>
                    </a:ext>
                  </a:extLst>
                </a:gridCol>
                <a:gridCol w="2880922">
                  <a:extLst>
                    <a:ext uri="{9D8B030D-6E8A-4147-A177-3AD203B41FA5}">
                      <a16:colId xmlns:a16="http://schemas.microsoft.com/office/drawing/2014/main" val="3970547096"/>
                    </a:ext>
                  </a:extLst>
                </a:gridCol>
                <a:gridCol w="1655155">
                  <a:extLst>
                    <a:ext uri="{9D8B030D-6E8A-4147-A177-3AD203B41FA5}">
                      <a16:colId xmlns:a16="http://schemas.microsoft.com/office/drawing/2014/main" val="642694037"/>
                    </a:ext>
                  </a:extLst>
                </a:gridCol>
                <a:gridCol w="1819199">
                  <a:extLst>
                    <a:ext uri="{9D8B030D-6E8A-4147-A177-3AD203B41FA5}">
                      <a16:colId xmlns:a16="http://schemas.microsoft.com/office/drawing/2014/main" val="3495216328"/>
                    </a:ext>
                  </a:extLst>
                </a:gridCol>
                <a:gridCol w="759627">
                  <a:extLst>
                    <a:ext uri="{9D8B030D-6E8A-4147-A177-3AD203B41FA5}">
                      <a16:colId xmlns:a16="http://schemas.microsoft.com/office/drawing/2014/main" val="3325878548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Outcome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 mean Δ% (SD)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Male mean Δ% (SD)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Sex </a:t>
                      </a:r>
                      <a:r>
                        <a:rPr lang="nn-NO" sz="1200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difference estimat </a:t>
                      </a: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(95% CI)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53326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n-NO" sz="1200" b="1" kern="1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1-set condition</a:t>
                      </a:r>
                      <a:endParaRPr lang="nb-NO" sz="1200" b="1" kern="1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 marL="26670" marR="26670" marT="13335" marB="13335" anchor="ctr"/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162109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(60°/s)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4.41 (14.54)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60960" marB="1524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9.10 (8.24)*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4.69 (-3.95, 13.30)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0.281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377135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(180°/s)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12.85 (30.80)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8.27 (7.10)**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-4.58 (-21.40, 12.30)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0.584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38972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(240°/s)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9.42 (15.48)*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4.35 (16.78)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-5.07 (-17.20, 7.01)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0.402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16824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(0°/s)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5.17 (8.40)*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13.17 (9.88)**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8.00 (0.15, 15.80)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0.046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358958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press force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11.57 (11.00)*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6096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8.53 (10.09)*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-3.03 (-10.90, 4.82)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0.438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2175236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press power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 (11.05)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15240" marB="1524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2.20 (7.71)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0.270 (-9.02, 9.56)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0.953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50304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3-set condition</a:t>
                      </a:r>
                      <a:endParaRPr lang="nb-NO" sz="1200" b="1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15240" marB="1524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nb-NO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nb-NO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endParaRPr lang="nb-NO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57573354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(60°/s)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 (13.64)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6.56 (8.44)*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6.47 (-2.17, 15.10)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0.139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208426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(180°/s)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12.18 (29.27)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7.03 (7.96)*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-5.15 (-22.00, 11.70)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0.537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8785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(240°/s)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8.05 (21.03)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8.11 (9.35)*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0.06 (-12.00, 12.14)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0.992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65171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extension torque (0°/s)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7.14 (12.22)*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16.16 (11.69)**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9.01 (1.17, 16.90)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0.025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875041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press force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9.31 (10.73)*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6.67 (8.58)*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-2.64 (-10.50, 5.21)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0.499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646641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press power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1.07 (15.65)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 (11.83)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-0.596 (-9.89, 8.70)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0.897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028746"/>
                  </a:ext>
                </a:extLst>
              </a:tr>
              <a:tr h="252095"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Females were used as the reference group. Positive estimates indicate </a:t>
                      </a:r>
                      <a:r>
                        <a:rPr lang="nn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greater percent change in males compared to females.</a:t>
                      </a: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*Significant pre-post change (p &lt; 0.05). **Significant pre-post change (p &lt; 0.001).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670" marR="26670" marT="13335" marB="1333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nb-NO" dirty="0"/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nb-NO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nb-NO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8639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701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488</Words>
  <Application>Microsoft Office PowerPoint</Application>
  <PresentationFormat>Widescreen</PresentationFormat>
  <Paragraphs>105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Sivert Solheim</dc:creator>
  <cp:lastModifiedBy>Sivert Solheim</cp:lastModifiedBy>
  <cp:revision>1</cp:revision>
  <dcterms:created xsi:type="dcterms:W3CDTF">2025-04-29T14:40:36Z</dcterms:created>
  <dcterms:modified xsi:type="dcterms:W3CDTF">2025-04-30T17:54:35Z</dcterms:modified>
</cp:coreProperties>
</file>