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5"/>
  </p:notesMasterIdLst>
  <p:sldIdLst>
    <p:sldId id="278" r:id="rId2"/>
    <p:sldId id="279" r:id="rId3"/>
    <p:sldId id="321" r:id="rId4"/>
    <p:sldId id="280" r:id="rId5"/>
    <p:sldId id="256" r:id="rId6"/>
    <p:sldId id="270" r:id="rId7"/>
    <p:sldId id="258" r:id="rId8"/>
    <p:sldId id="259" r:id="rId9"/>
    <p:sldId id="271" r:id="rId10"/>
    <p:sldId id="261" r:id="rId11"/>
    <p:sldId id="262" r:id="rId12"/>
    <p:sldId id="263" r:id="rId13"/>
    <p:sldId id="272" r:id="rId14"/>
    <p:sldId id="273" r:id="rId15"/>
    <p:sldId id="274" r:id="rId16"/>
    <p:sldId id="275" r:id="rId17"/>
    <p:sldId id="276" r:id="rId18"/>
    <p:sldId id="277" r:id="rId19"/>
    <p:sldId id="257" r:id="rId20"/>
    <p:sldId id="266" r:id="rId21"/>
    <p:sldId id="267" r:id="rId22"/>
    <p:sldId id="268" r:id="rId23"/>
    <p:sldId id="265" r:id="rId24"/>
    <p:sldId id="260" r:id="rId25"/>
    <p:sldId id="269" r:id="rId26"/>
    <p:sldId id="264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303" r:id="rId38"/>
    <p:sldId id="334" r:id="rId39"/>
    <p:sldId id="335" r:id="rId40"/>
    <p:sldId id="336" r:id="rId41"/>
    <p:sldId id="337" r:id="rId42"/>
    <p:sldId id="338" r:id="rId43"/>
    <p:sldId id="339" r:id="rId44"/>
    <p:sldId id="340" r:id="rId45"/>
    <p:sldId id="341" r:id="rId46"/>
    <p:sldId id="342" r:id="rId47"/>
    <p:sldId id="343" r:id="rId48"/>
    <p:sldId id="344" r:id="rId49"/>
    <p:sldId id="345" r:id="rId50"/>
    <p:sldId id="346" r:id="rId51"/>
    <p:sldId id="347" r:id="rId52"/>
    <p:sldId id="348" r:id="rId53"/>
    <p:sldId id="349" r:id="rId54"/>
    <p:sldId id="350" r:id="rId55"/>
    <p:sldId id="351" r:id="rId56"/>
    <p:sldId id="352" r:id="rId57"/>
    <p:sldId id="353" r:id="rId58"/>
    <p:sldId id="354" r:id="rId59"/>
    <p:sldId id="355" r:id="rId60"/>
    <p:sldId id="356" r:id="rId61"/>
    <p:sldId id="357" r:id="rId62"/>
    <p:sldId id="358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281" r:id="rId72"/>
    <p:sldId id="282" r:id="rId73"/>
    <p:sldId id="283" r:id="rId74"/>
    <p:sldId id="284" r:id="rId75"/>
    <p:sldId id="285" r:id="rId76"/>
    <p:sldId id="286" r:id="rId77"/>
    <p:sldId id="287" r:id="rId78"/>
    <p:sldId id="288" r:id="rId79"/>
    <p:sldId id="289" r:id="rId80"/>
    <p:sldId id="290" r:id="rId81"/>
    <p:sldId id="291" r:id="rId82"/>
    <p:sldId id="330" r:id="rId83"/>
    <p:sldId id="331" r:id="rId84"/>
    <p:sldId id="332" r:id="rId85"/>
    <p:sldId id="333" r:id="rId86"/>
    <p:sldId id="292" r:id="rId87"/>
    <p:sldId id="293" r:id="rId88"/>
    <p:sldId id="294" r:id="rId89"/>
    <p:sldId id="295" r:id="rId90"/>
    <p:sldId id="296" r:id="rId91"/>
    <p:sldId id="297" r:id="rId92"/>
    <p:sldId id="298" r:id="rId93"/>
    <p:sldId id="299" r:id="rId94"/>
    <p:sldId id="300" r:id="rId95"/>
    <p:sldId id="301" r:id="rId96"/>
    <p:sldId id="302" r:id="rId97"/>
    <p:sldId id="304" r:id="rId98"/>
    <p:sldId id="305" r:id="rId99"/>
    <p:sldId id="306" r:id="rId100"/>
    <p:sldId id="307" r:id="rId101"/>
    <p:sldId id="308" r:id="rId102"/>
    <p:sldId id="309" r:id="rId103"/>
    <p:sldId id="310" r:id="rId10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5662" autoAdjust="0"/>
  </p:normalViewPr>
  <p:slideViewPr>
    <p:cSldViewPr snapToGrid="0">
      <p:cViewPr varScale="1">
        <p:scale>
          <a:sx n="64" d="100"/>
          <a:sy n="64" d="100"/>
        </p:scale>
        <p:origin x="14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7EF46-525F-4B1E-9753-6B5EBA2EF0D7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79DF9-2B94-40DE-811A-3B51E2FD5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961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8570bf50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8570bf50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각각 유효성 검사 하기</a:t>
            </a:r>
            <a:r>
              <a:rPr lang="en-US" altLang="ko-KR" dirty="0"/>
              <a:t>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8570bf5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8570bf5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8570bf50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8570bf50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8570bf50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8570bf50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8570bf50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8570bf50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8570bf508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8570bf508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8570bf508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8570bf508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8570bf508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8570bf508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8570bf50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8570bf50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8570bf508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8570bf508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179DF9-2B94-40DE-811A-3B51E2FD56A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892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179DF9-2B94-40DE-811A-3B51E2FD56A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930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179DF9-2B94-40DE-811A-3B51E2FD56A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63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179DF9-2B94-40DE-811A-3B51E2FD56A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367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신청 취소하기보다는 그냥 반납하기가 어떨지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179DF9-2B94-40DE-811A-3B51E2FD56A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689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로그인해서 </a:t>
            </a:r>
            <a:r>
              <a:rPr lang="ko-KR" altLang="en-US" dirty="0" err="1"/>
              <a:t>들어감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자동으로 회원번호와 입력 받아올 수 있음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179DF9-2B94-40DE-811A-3B51E2FD56A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467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/>
              <a:t>예약 내역 확인 후 취소 페이지로 이동 가능하게</a:t>
            </a:r>
            <a:r>
              <a:rPr lang="en-US" altLang="ko-KR" dirty="0"/>
              <a:t>? 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예약은 한번에 </a:t>
            </a:r>
            <a:r>
              <a:rPr lang="ko-KR" altLang="en-US" dirty="0" err="1"/>
              <a:t>몇번까지</a:t>
            </a:r>
            <a:r>
              <a:rPr lang="ko-KR" altLang="en-US" dirty="0"/>
              <a:t> 가능하게 할지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179DF9-2B94-40DE-811A-3B51E2FD56A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147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8570bf50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8570bf50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8EA70-EF83-4759-A268-00AB1DEDC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2E2CE7-88ED-41C7-9FEC-18ACA94045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3A784B-806D-4993-83C1-257B09854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1725-8675-4D34-BDD9-95BFBC4DBF57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DC301C-9AB6-4595-9C79-F5F338CB8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ED188-03E3-4691-8B2E-640B8D6CB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E2D8C-E07B-4A31-95C4-78E0F558D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101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876FA-7220-494D-8FD7-2E5625728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612C93-E6A2-46E4-B13E-7F2E83D8B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E705A1-783D-4251-8EA0-E45335FF2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1725-8675-4D34-BDD9-95BFBC4DBF57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DFD25A-36C6-4B19-811D-91EC73375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06F3C-66F1-4AA8-82CA-56F2F2D2A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E2D8C-E07B-4A31-95C4-78E0F558D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99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92124D-AD61-4C04-B005-ACEE1CD64E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4DE39C-F7B9-4D66-80ED-29A40D85E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3DD30F-E313-42A0-929E-AB9742FC7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1725-8675-4D34-BDD9-95BFBC4DBF57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FD3D8F-A671-45FC-80BF-EC18919CF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D57702-F9EE-48D4-B8FD-F3F50963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E2D8C-E07B-4A31-95C4-78E0F558D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267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28989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A3E5E-B284-4D1C-B8B0-0E9083778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A8789C-25BD-45B1-B48F-D6A833D10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302D8-6C8B-4B1F-85CA-A8795B38B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1725-8675-4D34-BDD9-95BFBC4DBF57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4822D4-7BEB-4C67-A38B-DE8CF768E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EE09FB-B521-455D-9C3A-249AB822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E2D8C-E07B-4A31-95C4-78E0F558D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643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8D986-1986-4342-A481-90EE584D9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76A83F-7A8C-42CD-B984-E83459BE4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D47015-AB34-4A34-BC7E-9C26D90F4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1725-8675-4D34-BDD9-95BFBC4DBF57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F72E5A-60E2-4866-81EF-A2EC76E98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6FA36A-89E6-4AAA-9106-4777DD621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E2D8C-E07B-4A31-95C4-78E0F558D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09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B4FA1-7A8D-42DB-8D66-AD7524911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9A067A-B177-44C6-AC44-799597A0C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00DE42-43FA-49E9-A5FB-DD991EE4B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51B015-3498-430C-9353-AFE2CAFBA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1725-8675-4D34-BDD9-95BFBC4DBF57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F08BD5-761A-4AF6-AEDF-3519E8DAD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6DAB9B-9026-4745-B70E-920BB408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E2D8C-E07B-4A31-95C4-78E0F558D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50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6CE3E-7A5C-44E0-BF6B-F6A37A1E5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B3B480-0C7A-4503-AD67-2D5CD4203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A49BA4-2430-4C3B-BF02-2ABCFAA96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AD5209-CBFE-484A-8637-09775D71AF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395990-515F-4D33-A6D5-F768B9496C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B980A0-0F76-4F21-B90F-949298771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1725-8675-4D34-BDD9-95BFBC4DBF57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D38D71-53EF-491B-8C08-BC30CD0D6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659DA1-9290-4CC3-94BC-22EF777C5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E2D8C-E07B-4A31-95C4-78E0F558D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241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EE4BF-9D00-47C0-BD85-D829B82DE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1EEEFD-7941-48CB-8DED-75071435B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1725-8675-4D34-BDD9-95BFBC4DBF57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4D3A4F-A55F-47C7-9285-0A271F615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57C108-2234-4A89-BB3A-8C68C426A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E2D8C-E07B-4A31-95C4-78E0F558D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50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A01F78-8A56-40E5-8E4D-A0D91D92E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1725-8675-4D34-BDD9-95BFBC4DBF57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08B55C-A38A-464C-A176-8E85CBFE7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34AC03-4155-4337-BA31-C570A7DB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E2D8C-E07B-4A31-95C4-78E0F558D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100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E4AAC-02A3-4B4B-BA57-341E83F0A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032BF0-3C48-416D-BCEA-C8DCDD13D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2C8BBE-48C0-403D-83CE-384342F23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230B90-36B1-458A-A956-BD9B171C9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1725-8675-4D34-BDD9-95BFBC4DBF57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55FF76-F25C-4519-AD48-AF175A82C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D5EA59-7A89-44EF-8BC3-8801DB0B9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E2D8C-E07B-4A31-95C4-78E0F558D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29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F3747-387A-4B43-83B1-367D1C013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4A5B72-062A-4483-A8D5-43C036522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9F5E1F-81A0-455D-B9CF-C2550DAA7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823A93-9B6E-4872-8034-74411489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1725-8675-4D34-BDD9-95BFBC4DBF57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9AF5EF-AF19-42A2-9BD4-9912CCBE9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977A3E-B6D6-41A2-9A22-C27440FCE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E2D8C-E07B-4A31-95C4-78E0F558D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98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D18E83-7B05-401A-8D10-63CF70B2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5CAC79-AA8C-4742-9E27-16B5C3FFA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696A39-2B42-433E-B0EB-A06008F988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61725-8675-4D34-BDD9-95BFBC4DBF57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236B7-AE43-4AC9-A510-D0A8CE9FA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530B5B-D2F8-47A5-B917-D45DAE5C4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E2D8C-E07B-4A31-95C4-78E0F558D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66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6A51D4-6813-42E1-8DA7-CC6AD04F7033}"/>
              </a:ext>
            </a:extLst>
          </p:cNvPr>
          <p:cNvSpPr txBox="1"/>
          <p:nvPr/>
        </p:nvSpPr>
        <p:spPr>
          <a:xfrm>
            <a:off x="609600" y="305068"/>
            <a:ext cx="398032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★ 회원</a:t>
            </a:r>
          </a:p>
          <a:p>
            <a:endParaRPr lang="ko-KR" altLang="en-US" sz="1000" dirty="0"/>
          </a:p>
          <a:p>
            <a:r>
              <a:rPr lang="en-US" altLang="ko-KR" sz="1000" dirty="0"/>
              <a:t>-</a:t>
            </a:r>
            <a:r>
              <a:rPr lang="ko-KR" altLang="en-US" sz="1000" dirty="0"/>
              <a:t>도서검색</a:t>
            </a:r>
            <a:r>
              <a:rPr lang="en-US" altLang="ko-KR" sz="1000" dirty="0"/>
              <a:t>- </a:t>
            </a:r>
            <a:r>
              <a:rPr lang="ko-KR" altLang="en-US" sz="1000" dirty="0" err="1"/>
              <a:t>저자별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제목별</a:t>
            </a:r>
            <a:r>
              <a:rPr lang="en-US" altLang="ko-KR" sz="1000" dirty="0"/>
              <a:t>, </a:t>
            </a:r>
            <a:r>
              <a:rPr lang="ko-KR" altLang="en-US" sz="1000" dirty="0"/>
              <a:t>출판사별</a:t>
            </a:r>
          </a:p>
          <a:p>
            <a:r>
              <a:rPr lang="en-US" altLang="ko-KR" sz="1000" dirty="0"/>
              <a:t>+</a:t>
            </a:r>
            <a:r>
              <a:rPr lang="ko-KR" altLang="en-US" sz="1000" dirty="0"/>
              <a:t>대여 상태</a:t>
            </a:r>
            <a:r>
              <a:rPr lang="en-US" altLang="ko-KR" sz="1000" dirty="0"/>
              <a:t>, </a:t>
            </a:r>
            <a:r>
              <a:rPr lang="ko-KR" altLang="en-US" sz="1000" dirty="0"/>
              <a:t>대여신청</a:t>
            </a:r>
            <a:r>
              <a:rPr lang="en-US" altLang="ko-KR" sz="1000" dirty="0"/>
              <a:t>, </a:t>
            </a:r>
            <a:r>
              <a:rPr lang="ko-KR" altLang="en-US" sz="1000" dirty="0"/>
              <a:t>예약 </a:t>
            </a:r>
          </a:p>
          <a:p>
            <a:endParaRPr lang="ko-KR" altLang="en-US" sz="1000" dirty="0"/>
          </a:p>
          <a:p>
            <a:r>
              <a:rPr lang="en-US" altLang="ko-KR" sz="1000" dirty="0"/>
              <a:t>-</a:t>
            </a:r>
            <a:r>
              <a:rPr lang="ko-KR" altLang="en-US" sz="1000" dirty="0"/>
              <a:t>마이페이지</a:t>
            </a:r>
          </a:p>
          <a:p>
            <a:r>
              <a:rPr lang="en-US" altLang="ko-KR" sz="1000" dirty="0"/>
              <a:t>--</a:t>
            </a:r>
            <a:r>
              <a:rPr lang="ko-KR" altLang="en-US" sz="1000" dirty="0"/>
              <a:t>대여 내역 확인</a:t>
            </a:r>
            <a:r>
              <a:rPr lang="en-US" altLang="ko-KR" sz="1000" dirty="0"/>
              <a:t>- </a:t>
            </a:r>
            <a:r>
              <a:rPr lang="ko-KR" altLang="en-US" sz="1000" dirty="0"/>
              <a:t>연체내역</a:t>
            </a:r>
            <a:r>
              <a:rPr lang="en-US" altLang="ko-KR" sz="1000" dirty="0"/>
              <a:t>, (</a:t>
            </a:r>
            <a:r>
              <a:rPr lang="ko-KR" altLang="en-US" sz="1000" dirty="0"/>
              <a:t>기간별</a:t>
            </a:r>
            <a:r>
              <a:rPr lang="en-US" altLang="ko-KR" sz="1000" dirty="0"/>
              <a:t>)</a:t>
            </a:r>
            <a:r>
              <a:rPr lang="ko-KR" altLang="en-US" sz="1000" dirty="0"/>
              <a:t>대여내역</a:t>
            </a:r>
            <a:r>
              <a:rPr lang="en-US" altLang="ko-KR" sz="1000" dirty="0"/>
              <a:t>, </a:t>
            </a:r>
            <a:r>
              <a:rPr lang="ko-KR" altLang="en-US" sz="1000" dirty="0"/>
              <a:t>대출 연장 신청 등</a:t>
            </a:r>
          </a:p>
          <a:p>
            <a:r>
              <a:rPr lang="ko-KR" altLang="en-US" sz="1000" dirty="0"/>
              <a:t>연체 </a:t>
            </a:r>
            <a:r>
              <a:rPr lang="en-US" altLang="ko-KR" sz="1000" dirty="0"/>
              <a:t>(n</a:t>
            </a:r>
            <a:r>
              <a:rPr lang="ko-KR" altLang="en-US" sz="1000" dirty="0"/>
              <a:t>회시</a:t>
            </a:r>
            <a:r>
              <a:rPr lang="en-US" altLang="ko-KR" sz="1000" dirty="0"/>
              <a:t>, </a:t>
            </a:r>
            <a:r>
              <a:rPr lang="ko-KR" altLang="en-US" sz="1000" dirty="0"/>
              <a:t>기간별</a:t>
            </a:r>
            <a:r>
              <a:rPr lang="en-US" altLang="ko-KR" sz="1000" dirty="0"/>
              <a:t>) </a:t>
            </a:r>
            <a:r>
              <a:rPr lang="ko-KR" altLang="en-US" sz="1000" dirty="0"/>
              <a:t>대여불가 </a:t>
            </a:r>
          </a:p>
          <a:p>
            <a:r>
              <a:rPr lang="en-US" altLang="ko-KR" sz="1000" dirty="0"/>
              <a:t>--</a:t>
            </a:r>
            <a:r>
              <a:rPr lang="ko-KR" altLang="en-US" sz="1000" dirty="0"/>
              <a:t>회원정보 수정</a:t>
            </a:r>
            <a:r>
              <a:rPr lang="en-US" altLang="ko-KR" sz="1000" dirty="0"/>
              <a:t>/</a:t>
            </a:r>
            <a:r>
              <a:rPr lang="ko-KR" altLang="en-US" sz="1000" dirty="0"/>
              <a:t>탈퇴</a:t>
            </a:r>
          </a:p>
          <a:p>
            <a:endParaRPr lang="ko-KR" altLang="en-US" sz="1000" dirty="0"/>
          </a:p>
          <a:p>
            <a:r>
              <a:rPr lang="en-US" altLang="ko-KR" sz="1000" dirty="0"/>
              <a:t>-</a:t>
            </a:r>
            <a:r>
              <a:rPr lang="ko-KR" altLang="en-US" sz="1000" dirty="0"/>
              <a:t>희망 도서 신청</a:t>
            </a:r>
          </a:p>
          <a:p>
            <a:endParaRPr lang="ko-KR" altLang="en-US" sz="1000" dirty="0"/>
          </a:p>
          <a:p>
            <a:r>
              <a:rPr lang="en-US" altLang="ko-KR" sz="1000" dirty="0"/>
              <a:t>(-</a:t>
            </a:r>
            <a:r>
              <a:rPr lang="ko-KR" altLang="en-US" sz="1000" dirty="0"/>
              <a:t>열람실</a:t>
            </a:r>
            <a:r>
              <a:rPr lang="en-US" altLang="ko-KR" sz="1000" dirty="0"/>
              <a:t>)</a:t>
            </a:r>
          </a:p>
          <a:p>
            <a:endParaRPr lang="en-US" altLang="ko-KR" sz="1000" dirty="0"/>
          </a:p>
          <a:p>
            <a:r>
              <a:rPr lang="en-US" altLang="ko-KR" sz="1000" dirty="0"/>
              <a:t>-</a:t>
            </a:r>
            <a:r>
              <a:rPr lang="ko-KR" altLang="en-US" sz="1000" dirty="0"/>
              <a:t>게시판</a:t>
            </a:r>
          </a:p>
          <a:p>
            <a:r>
              <a:rPr lang="en-US" altLang="ko-KR" sz="1000" dirty="0"/>
              <a:t>--</a:t>
            </a:r>
            <a:r>
              <a:rPr lang="ko-KR" altLang="en-US" sz="1000" dirty="0"/>
              <a:t>공지사항</a:t>
            </a:r>
          </a:p>
          <a:p>
            <a:r>
              <a:rPr lang="en-US" altLang="ko-KR" sz="1000" dirty="0"/>
              <a:t>--</a:t>
            </a:r>
            <a:r>
              <a:rPr lang="ko-KR" altLang="en-US" sz="1000" dirty="0"/>
              <a:t>회원 자유게시판</a:t>
            </a:r>
          </a:p>
          <a:p>
            <a:endParaRPr lang="ko-KR" altLang="en-US" sz="1000" dirty="0"/>
          </a:p>
          <a:p>
            <a:r>
              <a:rPr lang="en-US" altLang="ko-KR" sz="1000" dirty="0"/>
              <a:t>-</a:t>
            </a:r>
            <a:r>
              <a:rPr lang="ko-KR" altLang="en-US" sz="1000" dirty="0"/>
              <a:t>회원가입</a:t>
            </a:r>
          </a:p>
          <a:p>
            <a:r>
              <a:rPr lang="en-US" altLang="ko-KR" sz="1000" dirty="0"/>
              <a:t>--</a:t>
            </a:r>
            <a:r>
              <a:rPr lang="ko-KR" altLang="en-US" sz="1000" dirty="0"/>
              <a:t>보증금</a:t>
            </a:r>
          </a:p>
          <a:p>
            <a:endParaRPr lang="ko-KR" altLang="en-US" sz="1000" dirty="0"/>
          </a:p>
          <a:p>
            <a:r>
              <a:rPr lang="ko-KR" altLang="en-US" sz="1000" dirty="0"/>
              <a:t>★ 관리자</a:t>
            </a:r>
          </a:p>
          <a:p>
            <a:endParaRPr lang="ko-KR" altLang="en-US" sz="1000" dirty="0"/>
          </a:p>
          <a:p>
            <a:r>
              <a:rPr lang="en-US" altLang="ko-KR" sz="1000" dirty="0"/>
              <a:t>-</a:t>
            </a:r>
            <a:r>
              <a:rPr lang="ko-KR" altLang="en-US" sz="1000" dirty="0"/>
              <a:t>도서 관리</a:t>
            </a:r>
          </a:p>
          <a:p>
            <a:r>
              <a:rPr lang="en-US" altLang="ko-KR" sz="1000" dirty="0"/>
              <a:t>--</a:t>
            </a:r>
            <a:r>
              <a:rPr lang="ko-KR" altLang="en-US" sz="1000" dirty="0"/>
              <a:t>총 </a:t>
            </a:r>
            <a:r>
              <a:rPr lang="en-US" altLang="ko-KR" sz="1000" dirty="0"/>
              <a:t>n</a:t>
            </a:r>
            <a:r>
              <a:rPr lang="ko-KR" altLang="en-US" sz="1000" dirty="0"/>
              <a:t>권</a:t>
            </a:r>
            <a:r>
              <a:rPr lang="en-US" altLang="ko-KR" sz="1000" dirty="0"/>
              <a:t>/</a:t>
            </a:r>
            <a:r>
              <a:rPr lang="ko-KR" altLang="en-US" sz="1000" dirty="0"/>
              <a:t>검색기능</a:t>
            </a:r>
            <a:r>
              <a:rPr lang="en-US" altLang="ko-KR" sz="1000" dirty="0"/>
              <a:t>?</a:t>
            </a:r>
          </a:p>
          <a:p>
            <a:r>
              <a:rPr lang="en-US" altLang="ko-KR" sz="1000" dirty="0"/>
              <a:t>--</a:t>
            </a:r>
            <a:r>
              <a:rPr lang="ko-KR" altLang="en-US" sz="1000" dirty="0"/>
              <a:t>대여 확인</a:t>
            </a:r>
          </a:p>
          <a:p>
            <a:r>
              <a:rPr lang="en-US" altLang="ko-KR" sz="1000" dirty="0"/>
              <a:t>--</a:t>
            </a:r>
            <a:r>
              <a:rPr lang="ko-KR" altLang="en-US" sz="1000" dirty="0"/>
              <a:t>예약 확인</a:t>
            </a:r>
          </a:p>
          <a:p>
            <a:r>
              <a:rPr lang="en-US" altLang="ko-KR" sz="1000" dirty="0"/>
              <a:t>--</a:t>
            </a:r>
            <a:r>
              <a:rPr lang="ko-KR" altLang="en-US" sz="1000" dirty="0"/>
              <a:t>반납 확인</a:t>
            </a:r>
          </a:p>
          <a:p>
            <a:r>
              <a:rPr lang="en-US" altLang="ko-KR" sz="1000" dirty="0"/>
              <a:t>--</a:t>
            </a:r>
            <a:r>
              <a:rPr lang="ko-KR" altLang="en-US" sz="1000" dirty="0"/>
              <a:t>도서 추가</a:t>
            </a:r>
            <a:r>
              <a:rPr lang="en-US" altLang="ko-KR" sz="1000" dirty="0"/>
              <a:t>/</a:t>
            </a:r>
            <a:r>
              <a:rPr lang="ko-KR" altLang="en-US" sz="1000" dirty="0"/>
              <a:t>삭제 </a:t>
            </a:r>
          </a:p>
          <a:p>
            <a:endParaRPr lang="ko-KR" altLang="en-US" sz="1000" dirty="0"/>
          </a:p>
          <a:p>
            <a:r>
              <a:rPr lang="en-US" altLang="ko-KR" sz="1000" dirty="0"/>
              <a:t>-</a:t>
            </a:r>
            <a:r>
              <a:rPr lang="ko-KR" altLang="en-US" sz="1000" dirty="0"/>
              <a:t>연체 관리</a:t>
            </a:r>
          </a:p>
          <a:p>
            <a:r>
              <a:rPr lang="en-US" altLang="ko-KR" sz="1000" dirty="0"/>
              <a:t>--</a:t>
            </a:r>
            <a:r>
              <a:rPr lang="ko-KR" altLang="en-US" sz="1000" dirty="0"/>
              <a:t>연체내역 조회</a:t>
            </a:r>
            <a:r>
              <a:rPr lang="en-US" altLang="ko-KR" sz="1000" dirty="0"/>
              <a:t>/ </a:t>
            </a:r>
            <a:r>
              <a:rPr lang="ko-KR" altLang="en-US" sz="1000" dirty="0"/>
              <a:t>안내발송</a:t>
            </a:r>
          </a:p>
          <a:p>
            <a:r>
              <a:rPr lang="en-US" altLang="ko-KR" sz="1000" dirty="0"/>
              <a:t>--</a:t>
            </a:r>
            <a:r>
              <a:rPr lang="ko-KR" altLang="en-US" sz="1000" dirty="0"/>
              <a:t>연체 회원 관리</a:t>
            </a:r>
          </a:p>
          <a:p>
            <a:endParaRPr lang="ko-KR" altLang="en-US" sz="1000" dirty="0"/>
          </a:p>
          <a:p>
            <a:r>
              <a:rPr lang="en-US" altLang="ko-KR" sz="1000" dirty="0"/>
              <a:t>-</a:t>
            </a:r>
            <a:r>
              <a:rPr lang="ko-KR" altLang="en-US" sz="1000" dirty="0"/>
              <a:t>희망도서 관리</a:t>
            </a:r>
          </a:p>
          <a:p>
            <a:r>
              <a:rPr lang="en-US" altLang="ko-KR" sz="1000" dirty="0"/>
              <a:t>--</a:t>
            </a:r>
            <a:r>
              <a:rPr lang="ko-KR" altLang="en-US" sz="1000" dirty="0"/>
              <a:t>내역 확인</a:t>
            </a:r>
          </a:p>
          <a:p>
            <a:r>
              <a:rPr lang="en-US" altLang="ko-KR" sz="1000" dirty="0"/>
              <a:t>--</a:t>
            </a:r>
            <a:r>
              <a:rPr lang="ko-KR" altLang="en-US" sz="1000" dirty="0"/>
              <a:t>도서 신청</a:t>
            </a:r>
          </a:p>
          <a:p>
            <a:endParaRPr lang="ko-KR" altLang="en-US" sz="1000" dirty="0"/>
          </a:p>
          <a:p>
            <a:r>
              <a:rPr lang="en-US" altLang="ko-KR" sz="1000" dirty="0"/>
              <a:t>-</a:t>
            </a:r>
            <a:r>
              <a:rPr lang="ko-KR" altLang="en-US" sz="1000" dirty="0"/>
              <a:t>게시판</a:t>
            </a:r>
          </a:p>
          <a:p>
            <a:r>
              <a:rPr lang="en-US" altLang="ko-KR" sz="1000" dirty="0"/>
              <a:t>--</a:t>
            </a:r>
            <a:r>
              <a:rPr lang="ko-KR" altLang="en-US" sz="1000" dirty="0"/>
              <a:t>공지사항</a:t>
            </a:r>
          </a:p>
        </p:txBody>
      </p:sp>
    </p:spTree>
    <p:extLst>
      <p:ext uri="{BB962C8B-B14F-4D97-AF65-F5344CB8AC3E}">
        <p14:creationId xmlns:p14="http://schemas.microsoft.com/office/powerpoint/2010/main" val="215103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F7154D4-3676-4D3F-89C9-382005E98BF1}"/>
              </a:ext>
            </a:extLst>
          </p:cNvPr>
          <p:cNvSpPr/>
          <p:nvPr/>
        </p:nvSpPr>
        <p:spPr>
          <a:xfrm>
            <a:off x="5082077" y="1964767"/>
            <a:ext cx="2277454" cy="63058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EBBC45-3EA6-4762-B151-900A395DB450}"/>
              </a:ext>
            </a:extLst>
          </p:cNvPr>
          <p:cNvSpPr txBox="1"/>
          <p:nvPr/>
        </p:nvSpPr>
        <p:spPr>
          <a:xfrm>
            <a:off x="5385709" y="209539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출판사별 검색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6E261C-5D53-4F2C-BFCB-86596028F481}"/>
              </a:ext>
            </a:extLst>
          </p:cNvPr>
          <p:cNvSpPr txBox="1"/>
          <p:nvPr/>
        </p:nvSpPr>
        <p:spPr>
          <a:xfrm>
            <a:off x="3788230" y="2938544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출판사 명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CB8A676-D979-4C35-886E-5A4EB8D0EAC3}"/>
              </a:ext>
            </a:extLst>
          </p:cNvPr>
          <p:cNvSpPr/>
          <p:nvPr/>
        </p:nvSpPr>
        <p:spPr>
          <a:xfrm>
            <a:off x="5105827" y="2938544"/>
            <a:ext cx="2886267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61229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742440" y="5178450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245446" y="2598500"/>
            <a:ext cx="170110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조회 및 관리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답변 작성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733512" y="5432387"/>
            <a:ext cx="2724977" cy="338554"/>
            <a:chOff x="4762943" y="4714177"/>
            <a:chExt cx="2724977" cy="338554"/>
          </a:xfrm>
        </p:grpSpPr>
        <p:sp>
          <p:nvSpPr>
            <p:cNvPr id="7" name="TextBox 6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번호 입력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4516120" y="913721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회원 게시판</a:t>
            </a:r>
          </a:p>
        </p:txBody>
      </p:sp>
    </p:spTree>
    <p:extLst>
      <p:ext uri="{BB962C8B-B14F-4D97-AF65-F5344CB8AC3E}">
        <p14:creationId xmlns:p14="http://schemas.microsoft.com/office/powerpoint/2010/main" val="188678128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619124" y="1950553"/>
          <a:ext cx="8953752" cy="19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256">
                  <a:extLst>
                    <a:ext uri="{9D8B030D-6E8A-4147-A177-3AD203B41FA5}">
                      <a16:colId xmlns:a16="http://schemas.microsoft.com/office/drawing/2014/main" val="1284378067"/>
                    </a:ext>
                  </a:extLst>
                </a:gridCol>
                <a:gridCol w="4682002">
                  <a:extLst>
                    <a:ext uri="{9D8B030D-6E8A-4147-A177-3AD203B41FA5}">
                      <a16:colId xmlns:a16="http://schemas.microsoft.com/office/drawing/2014/main" val="4213736523"/>
                    </a:ext>
                  </a:extLst>
                </a:gridCol>
                <a:gridCol w="1279747">
                  <a:extLst>
                    <a:ext uri="{9D8B030D-6E8A-4147-A177-3AD203B41FA5}">
                      <a16:colId xmlns:a16="http://schemas.microsoft.com/office/drawing/2014/main" val="3308005333"/>
                    </a:ext>
                  </a:extLst>
                </a:gridCol>
                <a:gridCol w="1279747">
                  <a:extLst>
                    <a:ext uri="{9D8B030D-6E8A-4147-A177-3AD203B41FA5}">
                      <a16:colId xmlns:a16="http://schemas.microsoft.com/office/drawing/2014/main" val="19606333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86486209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번호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제목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작성일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처리 상태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81065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185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희망도서 신청 절차</a:t>
                      </a:r>
                      <a:r>
                        <a:rPr lang="ko-KR" altLang="en-US" sz="160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문의</a:t>
                      </a: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김영주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2020-05-28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대기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2578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184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도서관 </a:t>
                      </a:r>
                      <a:r>
                        <a:rPr lang="ko-KR" altLang="en-US" sz="160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회원증</a:t>
                      </a:r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분실 문의</a:t>
                      </a: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박현아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2020-05-20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대기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16961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183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전자 </a:t>
                      </a:r>
                      <a:r>
                        <a:rPr lang="ko-KR" altLang="en-US" sz="160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회원증</a:t>
                      </a:r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도입 건의</a:t>
                      </a: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정혜민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2020-05-19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완료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012414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/>
        </p:nvCxnSpPr>
        <p:spPr>
          <a:xfrm>
            <a:off x="1742440" y="5178450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4045824" y="5432387"/>
            <a:ext cx="3412665" cy="338554"/>
            <a:chOff x="4075255" y="4714177"/>
            <a:chExt cx="3412665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4075255" y="4714177"/>
              <a:ext cx="195438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게시글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 번호 입력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4516120" y="913721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회원 게시판</a:t>
            </a:r>
          </a:p>
        </p:txBody>
      </p:sp>
    </p:spTree>
    <p:extLst>
      <p:ext uri="{BB962C8B-B14F-4D97-AF65-F5344CB8AC3E}">
        <p14:creationId xmlns:p14="http://schemas.microsoft.com/office/powerpoint/2010/main" val="229322389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1742440" y="5178450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63095" y="1896651"/>
            <a:ext cx="412324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No.183  [</a:t>
            </a:r>
            <a:r>
              <a:rPr lang="ko-KR" altLang="en-US" sz="16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전자 </a:t>
            </a:r>
            <a:r>
              <a:rPr lang="ko-KR" altLang="en-US" sz="1600" dirty="0" err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회원증</a:t>
            </a:r>
            <a:r>
              <a:rPr lang="ko-KR" altLang="en-US" sz="16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도입 건의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]</a:t>
            </a:r>
          </a:p>
          <a:p>
            <a:pPr algn="ctr"/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: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전자회원증을 도입에 대해 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건의드립니다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.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062111" y="3207778"/>
            <a:ext cx="6067777" cy="1022727"/>
            <a:chOff x="3640103" y="3723120"/>
            <a:chExt cx="6067777" cy="1022727"/>
          </a:xfrm>
        </p:grpSpPr>
        <p:sp>
          <p:nvSpPr>
            <p:cNvPr id="21" name="TextBox 20"/>
            <p:cNvSpPr txBox="1"/>
            <p:nvPr/>
          </p:nvSpPr>
          <p:spPr>
            <a:xfrm>
              <a:off x="3640103" y="3723120"/>
              <a:ext cx="59503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딥변</a:t>
              </a:r>
              <a:endPara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873566" y="3761884"/>
              <a:ext cx="3834314" cy="9839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해당 사항에 관련해서는 현재 절차를</a:t>
              </a:r>
            </a:p>
            <a:p>
              <a:r>
                <a:rPr lang="ko-KR" altLang="en-US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확인 중으로 빠른 시일 내에 </a:t>
              </a:r>
              <a:r>
                <a:rPr lang="ko-KR" altLang="en-US" sz="1600" b="1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안내드리겠습니다</a:t>
              </a:r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. </a:t>
              </a:r>
              <a:r>
                <a:rPr lang="ko-KR" altLang="en-US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감사합니다</a:t>
              </a:r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.</a:t>
              </a: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4516120" y="913721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회원 게시판</a:t>
            </a:r>
          </a:p>
        </p:txBody>
      </p:sp>
    </p:spTree>
    <p:extLst>
      <p:ext uri="{BB962C8B-B14F-4D97-AF65-F5344CB8AC3E}">
        <p14:creationId xmlns:p14="http://schemas.microsoft.com/office/powerpoint/2010/main" val="162048638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1742440" y="5178450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31547" y="2414738"/>
            <a:ext cx="372890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No.183  [</a:t>
            </a:r>
            <a:r>
              <a:rPr lang="ko-KR" altLang="en-US" sz="16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전자 </a:t>
            </a:r>
            <a:r>
              <a:rPr lang="ko-KR" altLang="en-US" sz="1600" dirty="0" err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회원증</a:t>
            </a:r>
            <a:r>
              <a:rPr lang="ko-KR" altLang="en-US" sz="16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도입 건의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]</a:t>
            </a:r>
          </a:p>
          <a:p>
            <a:pPr algn="ctr"/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해당 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게시글에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 답변이 등록되었습니다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49454" y="4024037"/>
            <a:ext cx="169309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홈으로 돌아가기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516120" y="913721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회원 게시판</a:t>
            </a:r>
          </a:p>
        </p:txBody>
      </p:sp>
    </p:spTree>
    <p:extLst>
      <p:ext uri="{BB962C8B-B14F-4D97-AF65-F5344CB8AC3E}">
        <p14:creationId xmlns:p14="http://schemas.microsoft.com/office/powerpoint/2010/main" val="1449060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CB6BB479-62A1-4085-9F0F-8AC93C70D53E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239707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19703336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7181647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0505167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725611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6085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책이름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저자명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위치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대여상태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429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A-2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미반납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552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A-3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대여가능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47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A-2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대여가능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30466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0907A7A-72C8-43BF-AB33-400F50FA8279}"/>
              </a:ext>
            </a:extLst>
          </p:cNvPr>
          <p:cNvSpPr txBox="1"/>
          <p:nvPr/>
        </p:nvSpPr>
        <p:spPr>
          <a:xfrm>
            <a:off x="4614678" y="1169120"/>
            <a:ext cx="2962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0000</a:t>
            </a:r>
            <a:r>
              <a:rPr lang="ko-KR" altLang="en-US" dirty="0"/>
              <a:t> 출판사 목록입니다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9B58A5-DF08-4043-B174-AB4C0DAF5734}"/>
              </a:ext>
            </a:extLst>
          </p:cNvPr>
          <p:cNvSpPr txBox="1"/>
          <p:nvPr/>
        </p:nvSpPr>
        <p:spPr>
          <a:xfrm>
            <a:off x="2032000" y="3978235"/>
            <a:ext cx="2136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대여신청하기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뒤로가기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CC32446-D196-4A67-A68B-3F341C17CEF4}"/>
              </a:ext>
            </a:extLst>
          </p:cNvPr>
          <p:cNvCxnSpPr/>
          <p:nvPr/>
        </p:nvCxnSpPr>
        <p:spPr>
          <a:xfrm>
            <a:off x="2032000" y="4952010"/>
            <a:ext cx="812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53CBB6C-8145-4415-9CF3-CFA6E005E8E8}"/>
              </a:ext>
            </a:extLst>
          </p:cNvPr>
          <p:cNvSpPr txBox="1"/>
          <p:nvPr/>
        </p:nvSpPr>
        <p:spPr>
          <a:xfrm>
            <a:off x="2032000" y="5279455"/>
            <a:ext cx="255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번호를 입력해주세요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C546993-7DCF-48FA-8BD1-37A1F0FB03A2}"/>
              </a:ext>
            </a:extLst>
          </p:cNvPr>
          <p:cNvSpPr/>
          <p:nvPr/>
        </p:nvSpPr>
        <p:spPr>
          <a:xfrm>
            <a:off x="4590714" y="5279455"/>
            <a:ext cx="3175748" cy="3693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19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E5D3D26-3EA7-4A1A-A8C3-382B7F41A9FD}"/>
              </a:ext>
            </a:extLst>
          </p:cNvPr>
          <p:cNvSpPr/>
          <p:nvPr/>
        </p:nvSpPr>
        <p:spPr>
          <a:xfrm>
            <a:off x="4957272" y="1024254"/>
            <a:ext cx="2277454" cy="63058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AED8EC-6B44-4224-8FF2-644D05A82DA9}"/>
              </a:ext>
            </a:extLst>
          </p:cNvPr>
          <p:cNvSpPr txBox="1"/>
          <p:nvPr/>
        </p:nvSpPr>
        <p:spPr>
          <a:xfrm>
            <a:off x="5240976" y="1140031"/>
            <a:ext cx="171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대여신청 하기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7C88202C-A2D2-49A5-828A-60585E149A53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1895323"/>
          <a:ext cx="8128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19703336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7181647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0505167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725611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6085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책이름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저자명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위치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대여상태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429177"/>
                  </a:ext>
                </a:extLst>
              </a:tr>
              <a:tr h="3582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A-2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대여가능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55293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04B95E1-F9AE-4872-9828-CFC8DA0A636A}"/>
              </a:ext>
            </a:extLst>
          </p:cNvPr>
          <p:cNvSpPr txBox="1"/>
          <p:nvPr/>
        </p:nvSpPr>
        <p:spPr>
          <a:xfrm>
            <a:off x="1865745" y="3017883"/>
            <a:ext cx="9724572" cy="83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회원번호 </a:t>
            </a:r>
            <a:r>
              <a:rPr lang="en-US" altLang="ko-KR" dirty="0"/>
              <a:t>: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이름 </a:t>
            </a:r>
            <a:r>
              <a:rPr lang="en-US" altLang="ko-KR" dirty="0"/>
              <a:t>: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5D55FCB-195A-4F34-8483-7EFD35C51044}"/>
              </a:ext>
            </a:extLst>
          </p:cNvPr>
          <p:cNvSpPr/>
          <p:nvPr/>
        </p:nvSpPr>
        <p:spPr>
          <a:xfrm>
            <a:off x="3546763" y="3078749"/>
            <a:ext cx="3388426" cy="3190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9C653CB-D629-4313-9CCF-0452E52F81BE}"/>
              </a:ext>
            </a:extLst>
          </p:cNvPr>
          <p:cNvSpPr/>
          <p:nvPr/>
        </p:nvSpPr>
        <p:spPr>
          <a:xfrm>
            <a:off x="3546763" y="3517373"/>
            <a:ext cx="3388426" cy="3190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778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DF43CA-BC53-426D-AA8F-629D6C529CE1}"/>
              </a:ext>
            </a:extLst>
          </p:cNvPr>
          <p:cNvSpPr txBox="1"/>
          <p:nvPr/>
        </p:nvSpPr>
        <p:spPr>
          <a:xfrm>
            <a:off x="1531917" y="1729905"/>
            <a:ext cx="94404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000</a:t>
            </a:r>
            <a:r>
              <a:rPr lang="ko-KR" altLang="en-US" dirty="0"/>
              <a:t>님 </a:t>
            </a:r>
            <a:r>
              <a:rPr lang="en-US" altLang="ko-KR" dirty="0"/>
              <a:t>0000 </a:t>
            </a:r>
            <a:r>
              <a:rPr lang="ko-KR" altLang="en-US" dirty="0"/>
              <a:t>대여 신청 완료 되었습니다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&lt;6</a:t>
            </a:r>
            <a:r>
              <a:rPr lang="ko-KR" altLang="en-US" dirty="0"/>
              <a:t>월 </a:t>
            </a:r>
            <a:r>
              <a:rPr lang="en-US" altLang="ko-KR" dirty="0"/>
              <a:t>15</a:t>
            </a:r>
            <a:r>
              <a:rPr lang="ko-KR" altLang="en-US" dirty="0"/>
              <a:t>일까지 대여 가능합니다</a:t>
            </a:r>
            <a:r>
              <a:rPr lang="en-US" altLang="ko-KR" dirty="0"/>
              <a:t>. </a:t>
            </a:r>
            <a:r>
              <a:rPr lang="ko-KR" altLang="en-US" dirty="0"/>
              <a:t>대여 기간이 지날 시 연체 요금이 발생할 수 있습니다</a:t>
            </a:r>
            <a:r>
              <a:rPr lang="en-US" altLang="ko-KR" dirty="0"/>
              <a:t>.&gt;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6682565-3271-48F0-9287-1CF5C13BC213}"/>
              </a:ext>
            </a:extLst>
          </p:cNvPr>
          <p:cNvCxnSpPr>
            <a:cxnSpLocks/>
          </p:cNvCxnSpPr>
          <p:nvPr/>
        </p:nvCxnSpPr>
        <p:spPr>
          <a:xfrm>
            <a:off x="1219678" y="3761505"/>
            <a:ext cx="97526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A54BF90-98FD-4A65-AA14-EAD56C8DDEC8}"/>
              </a:ext>
            </a:extLst>
          </p:cNvPr>
          <p:cNvSpPr txBox="1"/>
          <p:nvPr/>
        </p:nvSpPr>
        <p:spPr>
          <a:xfrm>
            <a:off x="1219678" y="2853481"/>
            <a:ext cx="2541080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대여 신청 취소하기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메인 페이지 이동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3768BB-B7FF-4A59-B509-A0B78F905306}"/>
              </a:ext>
            </a:extLst>
          </p:cNvPr>
          <p:cNvSpPr txBox="1"/>
          <p:nvPr/>
        </p:nvSpPr>
        <p:spPr>
          <a:xfrm>
            <a:off x="1219678" y="3961751"/>
            <a:ext cx="255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번호를 입력해주세요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E34E4B6-43B5-493E-9AA2-D9362C45EF76}"/>
              </a:ext>
            </a:extLst>
          </p:cNvPr>
          <p:cNvSpPr/>
          <p:nvPr/>
        </p:nvSpPr>
        <p:spPr>
          <a:xfrm>
            <a:off x="3778392" y="3961751"/>
            <a:ext cx="3175748" cy="3693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025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1A24D9-3F74-4A54-AB37-171D206103FA}"/>
              </a:ext>
            </a:extLst>
          </p:cNvPr>
          <p:cNvSpPr txBox="1"/>
          <p:nvPr/>
        </p:nvSpPr>
        <p:spPr>
          <a:xfrm>
            <a:off x="4998584" y="1520042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대여 신청 취소하기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4F8E20-46D7-4A3B-826B-06FE004F8F69}"/>
              </a:ext>
            </a:extLst>
          </p:cNvPr>
          <p:cNvSpPr txBox="1"/>
          <p:nvPr/>
        </p:nvSpPr>
        <p:spPr>
          <a:xfrm>
            <a:off x="3800104" y="2782669"/>
            <a:ext cx="4411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취소 완료 되었습니다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Enter </a:t>
            </a:r>
            <a:r>
              <a:rPr lang="ko-KR" altLang="en-US" dirty="0"/>
              <a:t>입력 시 메인 페이지로 이동합니다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1538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4DFA8CB5-2681-4B38-8BC3-AD6F0820DCF1}"/>
              </a:ext>
            </a:extLst>
          </p:cNvPr>
          <p:cNvSpPr/>
          <p:nvPr/>
        </p:nvSpPr>
        <p:spPr>
          <a:xfrm>
            <a:off x="5180250" y="1000803"/>
            <a:ext cx="2277454" cy="63058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AED8EC-6B44-4224-8FF2-644D05A82DA9}"/>
              </a:ext>
            </a:extLst>
          </p:cNvPr>
          <p:cNvSpPr txBox="1"/>
          <p:nvPr/>
        </p:nvSpPr>
        <p:spPr>
          <a:xfrm>
            <a:off x="5240976" y="1140031"/>
            <a:ext cx="221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대여신청 예약 하기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7C88202C-A2D2-49A5-828A-60585E149A53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1895323"/>
          <a:ext cx="8128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19703336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7181647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0505167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725611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6085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책이름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저자명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위치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대여상태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429177"/>
                  </a:ext>
                </a:extLst>
              </a:tr>
              <a:tr h="3582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A-2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미반납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55293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BAAF625-3354-4F39-962A-E1810A714B9C}"/>
              </a:ext>
            </a:extLst>
          </p:cNvPr>
          <p:cNvSpPr txBox="1"/>
          <p:nvPr/>
        </p:nvSpPr>
        <p:spPr>
          <a:xfrm>
            <a:off x="2031999" y="2980706"/>
            <a:ext cx="5030544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해당 도서는 </a:t>
            </a:r>
            <a:r>
              <a:rPr lang="en-US" altLang="ko-KR" dirty="0"/>
              <a:t>6</a:t>
            </a:r>
            <a:r>
              <a:rPr lang="ko-KR" altLang="en-US" dirty="0"/>
              <a:t>월 </a:t>
            </a:r>
            <a:r>
              <a:rPr lang="en-US" altLang="ko-KR" dirty="0"/>
              <a:t>13</a:t>
            </a:r>
            <a:r>
              <a:rPr lang="ko-KR" altLang="en-US" dirty="0"/>
              <a:t>일 반납 되어질 예정입니다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반납 날짜는 변동 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D0D42-BCD8-49BB-ABB7-87261DC37D3E}"/>
              </a:ext>
            </a:extLst>
          </p:cNvPr>
          <p:cNvSpPr txBox="1"/>
          <p:nvPr/>
        </p:nvSpPr>
        <p:spPr>
          <a:xfrm>
            <a:off x="2137558" y="4001986"/>
            <a:ext cx="1454244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예약하기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/>
              <a:t>뒤로가기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269CAA4-D67C-492C-BE32-1129A081ED95}"/>
              </a:ext>
            </a:extLst>
          </p:cNvPr>
          <p:cNvCxnSpPr/>
          <p:nvPr/>
        </p:nvCxnSpPr>
        <p:spPr>
          <a:xfrm>
            <a:off x="2032000" y="4952010"/>
            <a:ext cx="812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1F322BD-55E5-49B7-9998-B79DEC1F05F5}"/>
              </a:ext>
            </a:extLst>
          </p:cNvPr>
          <p:cNvSpPr txBox="1"/>
          <p:nvPr/>
        </p:nvSpPr>
        <p:spPr>
          <a:xfrm>
            <a:off x="2032000" y="5172580"/>
            <a:ext cx="255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번호를 입력해주세요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33F4A71-5D60-4E40-8158-D9F6796DE0D3}"/>
              </a:ext>
            </a:extLst>
          </p:cNvPr>
          <p:cNvSpPr/>
          <p:nvPr/>
        </p:nvSpPr>
        <p:spPr>
          <a:xfrm>
            <a:off x="4590714" y="5172580"/>
            <a:ext cx="3175748" cy="3693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862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0F2A7D-0B19-4A2A-A32B-3B7BA805AACE}"/>
              </a:ext>
            </a:extLst>
          </p:cNvPr>
          <p:cNvSpPr txBox="1"/>
          <p:nvPr/>
        </p:nvSpPr>
        <p:spPr>
          <a:xfrm>
            <a:off x="3409537" y="2602251"/>
            <a:ext cx="9724572" cy="83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회원번호 </a:t>
            </a:r>
            <a:r>
              <a:rPr lang="en-US" altLang="ko-KR" dirty="0"/>
              <a:t>: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이름 </a:t>
            </a:r>
            <a:r>
              <a:rPr lang="en-US" altLang="ko-KR" dirty="0"/>
              <a:t>: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D7D9939-5901-44F2-9FC3-CEB1A04C0CCB}"/>
              </a:ext>
            </a:extLst>
          </p:cNvPr>
          <p:cNvSpPr/>
          <p:nvPr/>
        </p:nvSpPr>
        <p:spPr>
          <a:xfrm>
            <a:off x="5090555" y="2663117"/>
            <a:ext cx="3388426" cy="3190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7041635-5EB9-4B19-B8E9-F3204732A80C}"/>
              </a:ext>
            </a:extLst>
          </p:cNvPr>
          <p:cNvSpPr/>
          <p:nvPr/>
        </p:nvSpPr>
        <p:spPr>
          <a:xfrm>
            <a:off x="5090555" y="3101741"/>
            <a:ext cx="3388426" cy="3190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C3D4D1-C132-412E-9131-BB41C7F4532B}"/>
              </a:ext>
            </a:extLst>
          </p:cNvPr>
          <p:cNvSpPr txBox="1"/>
          <p:nvPr/>
        </p:nvSpPr>
        <p:spPr>
          <a:xfrm>
            <a:off x="3409537" y="1988483"/>
            <a:ext cx="293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아래 정보를 입력해주세요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416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7D1CC2-1EB8-49D0-B537-F985BB96C92F}"/>
              </a:ext>
            </a:extLst>
          </p:cNvPr>
          <p:cNvSpPr txBox="1"/>
          <p:nvPr/>
        </p:nvSpPr>
        <p:spPr>
          <a:xfrm>
            <a:off x="4552147" y="2078181"/>
            <a:ext cx="3087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000</a:t>
            </a:r>
            <a:r>
              <a:rPr lang="ko-KR" altLang="en-US" dirty="0"/>
              <a:t>님 예약완료 되었습니다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5C758D-212B-45C0-A31D-4C63C77A2D7F}"/>
              </a:ext>
            </a:extLst>
          </p:cNvPr>
          <p:cNvCxnSpPr>
            <a:cxnSpLocks/>
          </p:cNvCxnSpPr>
          <p:nvPr/>
        </p:nvCxnSpPr>
        <p:spPr>
          <a:xfrm>
            <a:off x="1540311" y="3666503"/>
            <a:ext cx="97526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5E6856C-B93B-4F38-BC78-E9455C58D857}"/>
              </a:ext>
            </a:extLst>
          </p:cNvPr>
          <p:cNvSpPr txBox="1"/>
          <p:nvPr/>
        </p:nvSpPr>
        <p:spPr>
          <a:xfrm>
            <a:off x="1540311" y="2758479"/>
            <a:ext cx="3084499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대여 신청 예약 취소하기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메인 페이지 이동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785876-A41F-4E24-879E-2182E8E7B0F1}"/>
              </a:ext>
            </a:extLst>
          </p:cNvPr>
          <p:cNvSpPr txBox="1"/>
          <p:nvPr/>
        </p:nvSpPr>
        <p:spPr>
          <a:xfrm>
            <a:off x="1540311" y="3866749"/>
            <a:ext cx="255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번호를 입력해주세요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D02A02F-5AC0-4EB1-AC73-0D803FBEF17F}"/>
              </a:ext>
            </a:extLst>
          </p:cNvPr>
          <p:cNvSpPr/>
          <p:nvPr/>
        </p:nvSpPr>
        <p:spPr>
          <a:xfrm>
            <a:off x="4099025" y="3866749"/>
            <a:ext cx="3175748" cy="3693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722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16B3EE-8E42-4FD6-B83A-2E6AFF274CB4}"/>
              </a:ext>
            </a:extLst>
          </p:cNvPr>
          <p:cNvSpPr txBox="1"/>
          <p:nvPr/>
        </p:nvSpPr>
        <p:spPr>
          <a:xfrm>
            <a:off x="4998584" y="1520042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대여 신청 예약 취소하기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117B43-2659-4C6C-82CA-8EEE5A197AA7}"/>
              </a:ext>
            </a:extLst>
          </p:cNvPr>
          <p:cNvSpPr txBox="1"/>
          <p:nvPr/>
        </p:nvSpPr>
        <p:spPr>
          <a:xfrm>
            <a:off x="3890268" y="2438285"/>
            <a:ext cx="4411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취소 완료 되었습니다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Enter </a:t>
            </a:r>
            <a:r>
              <a:rPr lang="ko-KR" altLang="en-US" dirty="0"/>
              <a:t>입력 시 메인 페이지로 이동합니다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0019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109882" y="739588"/>
            <a:ext cx="2505635" cy="524435"/>
          </a:xfrm>
          <a:solidFill>
            <a:schemeClr val="bg2"/>
          </a:solidFill>
        </p:spPr>
        <p:txBody>
          <a:bodyPr/>
          <a:lstStyle/>
          <a:p>
            <a:r>
              <a:rPr lang="ko-KR" altLang="en-US" dirty="0"/>
              <a:t>도서대여내역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61645" y="2487705"/>
            <a:ext cx="33931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현재 대여 내역 조회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지난 대여 내역 조회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연체 내역 조회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연체 </a:t>
            </a:r>
            <a:r>
              <a:rPr lang="ko-KR" altLang="en-US" dirty="0" err="1"/>
              <a:t>패널티</a:t>
            </a:r>
            <a:r>
              <a:rPr lang="ko-KR" altLang="en-US" dirty="0"/>
              <a:t> 규정 조회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이전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4661645" y="5465713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번호 입력 </a:t>
            </a:r>
            <a:r>
              <a:rPr lang="en-US" altLang="ko-KR" dirty="0"/>
              <a:t> :               </a:t>
            </a: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2689412" y="4833701"/>
            <a:ext cx="7046259" cy="8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257364" y="5384541"/>
            <a:ext cx="1588996" cy="5316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102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7F7223-5F1F-4B74-A5AC-C18742FF96DF}"/>
              </a:ext>
            </a:extLst>
          </p:cNvPr>
          <p:cNvSpPr txBox="1"/>
          <p:nvPr/>
        </p:nvSpPr>
        <p:spPr>
          <a:xfrm>
            <a:off x="3738282" y="2079812"/>
            <a:ext cx="44285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--------------------------------------------</a:t>
            </a:r>
          </a:p>
          <a:p>
            <a:pPr algn="ctr"/>
            <a:r>
              <a:rPr lang="ko-KR" altLang="en-US" dirty="0"/>
              <a:t>도서 관리 시스템</a:t>
            </a:r>
            <a:endParaRPr lang="en-US" altLang="ko-KR" dirty="0"/>
          </a:p>
          <a:p>
            <a:pPr algn="ctr"/>
            <a:r>
              <a:rPr lang="en-US" altLang="ko-KR" dirty="0"/>
              <a:t>--------------------------------------------</a:t>
            </a:r>
          </a:p>
          <a:p>
            <a:pPr algn="ctr"/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/>
              <a:t>회원가입</a:t>
            </a:r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/>
              <a:t>회원</a:t>
            </a:r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/>
              <a:t>관리자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44405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464423" y="658906"/>
            <a:ext cx="3496236" cy="524435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ko-KR" altLang="en-US" dirty="0"/>
              <a:t>현재 대여 내역 조회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927847" y="1707776"/>
          <a:ext cx="10542493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222">
                  <a:extLst>
                    <a:ext uri="{9D8B030D-6E8A-4147-A177-3AD203B41FA5}">
                      <a16:colId xmlns:a16="http://schemas.microsoft.com/office/drawing/2014/main" val="511193666"/>
                    </a:ext>
                  </a:extLst>
                </a:gridCol>
                <a:gridCol w="3626105">
                  <a:extLst>
                    <a:ext uri="{9D8B030D-6E8A-4147-A177-3AD203B41FA5}">
                      <a16:colId xmlns:a16="http://schemas.microsoft.com/office/drawing/2014/main" val="2710051330"/>
                    </a:ext>
                  </a:extLst>
                </a:gridCol>
                <a:gridCol w="1197856">
                  <a:extLst>
                    <a:ext uri="{9D8B030D-6E8A-4147-A177-3AD203B41FA5}">
                      <a16:colId xmlns:a16="http://schemas.microsoft.com/office/drawing/2014/main" val="367468901"/>
                    </a:ext>
                  </a:extLst>
                </a:gridCol>
                <a:gridCol w="1305948">
                  <a:extLst>
                    <a:ext uri="{9D8B030D-6E8A-4147-A177-3AD203B41FA5}">
                      <a16:colId xmlns:a16="http://schemas.microsoft.com/office/drawing/2014/main" val="3089261300"/>
                    </a:ext>
                  </a:extLst>
                </a:gridCol>
                <a:gridCol w="970812">
                  <a:extLst>
                    <a:ext uri="{9D8B030D-6E8A-4147-A177-3AD203B41FA5}">
                      <a16:colId xmlns:a16="http://schemas.microsoft.com/office/drawing/2014/main" val="2697467633"/>
                    </a:ext>
                  </a:extLst>
                </a:gridCol>
                <a:gridCol w="1287275">
                  <a:extLst>
                    <a:ext uri="{9D8B030D-6E8A-4147-A177-3AD203B41FA5}">
                      <a16:colId xmlns:a16="http://schemas.microsoft.com/office/drawing/2014/main" val="802703422"/>
                    </a:ext>
                  </a:extLst>
                </a:gridCol>
                <a:gridCol w="1287275">
                  <a:extLst>
                    <a:ext uri="{9D8B030D-6E8A-4147-A177-3AD203B41FA5}">
                      <a16:colId xmlns:a16="http://schemas.microsoft.com/office/drawing/2014/main" val="2710859054"/>
                    </a:ext>
                  </a:extLst>
                </a:gridCol>
              </a:tblGrid>
              <a:tr h="270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책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출판사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대출일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반납일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연체 일수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연장</a:t>
                      </a:r>
                      <a:r>
                        <a:rPr lang="ko-KR" altLang="en-US" baseline="0" dirty="0"/>
                        <a:t> 횟수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070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228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464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854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312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48594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5105183" y="4267505"/>
            <a:ext cx="176683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이전 페이지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다음 페이지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연장 신청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이전 메뉴</a:t>
            </a:r>
            <a:r>
              <a:rPr lang="en-US" altLang="ko-KR" dirty="0"/>
              <a:t>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872013" y="4919931"/>
            <a:ext cx="2567822" cy="2033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연장할 </a:t>
            </a:r>
            <a:r>
              <a:rPr lang="ko-K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도서번호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입력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7846" y="413850"/>
            <a:ext cx="2904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연체일 경우 연장 불가</a:t>
            </a:r>
            <a:r>
              <a:rPr lang="en-US" altLang="ko-KR" dirty="0"/>
              <a:t>…</a:t>
            </a:r>
          </a:p>
          <a:p>
            <a:r>
              <a:rPr lang="ko-KR" altLang="en-US" dirty="0" err="1"/>
              <a:t>연장시</a:t>
            </a:r>
            <a:r>
              <a:rPr lang="ko-KR" altLang="en-US" dirty="0"/>
              <a:t> 자동으로 </a:t>
            </a:r>
            <a:r>
              <a:rPr lang="en-US" altLang="ko-KR" dirty="0"/>
              <a:t>+7</a:t>
            </a:r>
            <a:r>
              <a:rPr lang="ko-KR" altLang="en-US" dirty="0"/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2084611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464423" y="658906"/>
            <a:ext cx="3496236" cy="524435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ko-KR" altLang="en-US" dirty="0"/>
              <a:t>대여 연장하기</a:t>
            </a: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2689412" y="4833701"/>
            <a:ext cx="7046259" cy="8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655622" y="1744916"/>
          <a:ext cx="11113837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43">
                  <a:extLst>
                    <a:ext uri="{9D8B030D-6E8A-4147-A177-3AD203B41FA5}">
                      <a16:colId xmlns:a16="http://schemas.microsoft.com/office/drawing/2014/main" val="511193666"/>
                    </a:ext>
                  </a:extLst>
                </a:gridCol>
                <a:gridCol w="3626105">
                  <a:extLst>
                    <a:ext uri="{9D8B030D-6E8A-4147-A177-3AD203B41FA5}">
                      <a16:colId xmlns:a16="http://schemas.microsoft.com/office/drawing/2014/main" val="2710051330"/>
                    </a:ext>
                  </a:extLst>
                </a:gridCol>
                <a:gridCol w="1197856">
                  <a:extLst>
                    <a:ext uri="{9D8B030D-6E8A-4147-A177-3AD203B41FA5}">
                      <a16:colId xmlns:a16="http://schemas.microsoft.com/office/drawing/2014/main" val="367468901"/>
                    </a:ext>
                  </a:extLst>
                </a:gridCol>
                <a:gridCol w="1305948">
                  <a:extLst>
                    <a:ext uri="{9D8B030D-6E8A-4147-A177-3AD203B41FA5}">
                      <a16:colId xmlns:a16="http://schemas.microsoft.com/office/drawing/2014/main" val="3089261300"/>
                    </a:ext>
                  </a:extLst>
                </a:gridCol>
                <a:gridCol w="1487805">
                  <a:extLst>
                    <a:ext uri="{9D8B030D-6E8A-4147-A177-3AD203B41FA5}">
                      <a16:colId xmlns:a16="http://schemas.microsoft.com/office/drawing/2014/main" val="2697467633"/>
                    </a:ext>
                  </a:extLst>
                </a:gridCol>
                <a:gridCol w="1487805">
                  <a:extLst>
                    <a:ext uri="{9D8B030D-6E8A-4147-A177-3AD203B41FA5}">
                      <a16:colId xmlns:a16="http://schemas.microsoft.com/office/drawing/2014/main" val="802703422"/>
                    </a:ext>
                  </a:extLst>
                </a:gridCol>
                <a:gridCol w="1287275">
                  <a:extLst>
                    <a:ext uri="{9D8B030D-6E8A-4147-A177-3AD203B41FA5}">
                      <a16:colId xmlns:a16="http://schemas.microsoft.com/office/drawing/2014/main" val="2710859054"/>
                    </a:ext>
                  </a:extLst>
                </a:gridCol>
              </a:tblGrid>
              <a:tr h="270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책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출판사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대출일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현재 반납일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연장 반납일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연장</a:t>
                      </a:r>
                      <a:r>
                        <a:rPr lang="ko-KR" altLang="en-US" baseline="0" dirty="0"/>
                        <a:t> 횟수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070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22882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536575" y="3535526"/>
            <a:ext cx="5351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위의 도서를 연장 </a:t>
            </a:r>
            <a:r>
              <a:rPr lang="ko-KR" altLang="en-US" dirty="0" err="1"/>
              <a:t>하시겠습니끼</a:t>
            </a:r>
            <a:r>
              <a:rPr lang="en-US" altLang="ko-KR" dirty="0"/>
              <a:t>?</a:t>
            </a:r>
            <a:r>
              <a:rPr lang="ko-KR" altLang="en-US" dirty="0"/>
              <a:t>  </a:t>
            </a:r>
            <a:r>
              <a:rPr lang="en-US" altLang="ko-KR" dirty="0"/>
              <a:t>(Y/N)</a:t>
            </a:r>
          </a:p>
        </p:txBody>
      </p:sp>
    </p:spTree>
    <p:extLst>
      <p:ext uri="{BB962C8B-B14F-4D97-AF65-F5344CB8AC3E}">
        <p14:creationId xmlns:p14="http://schemas.microsoft.com/office/powerpoint/2010/main" val="2296774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464423" y="658906"/>
            <a:ext cx="3496236" cy="524435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ko-KR" altLang="en-US" dirty="0"/>
              <a:t>지난 대여 내역 조회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50976" y="2659332"/>
            <a:ext cx="3393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조회 시작일 </a:t>
            </a:r>
            <a:r>
              <a:rPr lang="en-US" altLang="ko-KR" dirty="0"/>
              <a:t>: 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조회 종료일 </a:t>
            </a:r>
            <a:r>
              <a:rPr lang="en-US" altLang="ko-KR" dirty="0"/>
              <a:t>: </a:t>
            </a: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2689412" y="4833701"/>
            <a:ext cx="7046259" cy="8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701117" y="2659332"/>
            <a:ext cx="1588996" cy="2658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701117" y="3245535"/>
            <a:ext cx="1588996" cy="2658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258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464423" y="658906"/>
            <a:ext cx="3496236" cy="524435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ko-KR" altLang="en-US" dirty="0"/>
              <a:t>지난 대여 내역 조회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927847" y="1707776"/>
          <a:ext cx="10542494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841">
                  <a:extLst>
                    <a:ext uri="{9D8B030D-6E8A-4147-A177-3AD203B41FA5}">
                      <a16:colId xmlns:a16="http://schemas.microsoft.com/office/drawing/2014/main" val="511193666"/>
                    </a:ext>
                  </a:extLst>
                </a:gridCol>
                <a:gridCol w="4130447">
                  <a:extLst>
                    <a:ext uri="{9D8B030D-6E8A-4147-A177-3AD203B41FA5}">
                      <a16:colId xmlns:a16="http://schemas.microsoft.com/office/drawing/2014/main" val="2710051330"/>
                    </a:ext>
                  </a:extLst>
                </a:gridCol>
                <a:gridCol w="1364461">
                  <a:extLst>
                    <a:ext uri="{9D8B030D-6E8A-4147-A177-3AD203B41FA5}">
                      <a16:colId xmlns:a16="http://schemas.microsoft.com/office/drawing/2014/main" val="367468901"/>
                    </a:ext>
                  </a:extLst>
                </a:gridCol>
                <a:gridCol w="1487588">
                  <a:extLst>
                    <a:ext uri="{9D8B030D-6E8A-4147-A177-3AD203B41FA5}">
                      <a16:colId xmlns:a16="http://schemas.microsoft.com/office/drawing/2014/main" val="3089261300"/>
                    </a:ext>
                  </a:extLst>
                </a:gridCol>
                <a:gridCol w="1105839">
                  <a:extLst>
                    <a:ext uri="{9D8B030D-6E8A-4147-A177-3AD203B41FA5}">
                      <a16:colId xmlns:a16="http://schemas.microsoft.com/office/drawing/2014/main" val="2697467633"/>
                    </a:ext>
                  </a:extLst>
                </a:gridCol>
                <a:gridCol w="1466318">
                  <a:extLst>
                    <a:ext uri="{9D8B030D-6E8A-4147-A177-3AD203B41FA5}">
                      <a16:colId xmlns:a16="http://schemas.microsoft.com/office/drawing/2014/main" val="802703422"/>
                    </a:ext>
                  </a:extLst>
                </a:gridCol>
              </a:tblGrid>
              <a:tr h="270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책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출판사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대출일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반납일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연체 일수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070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228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464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854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312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48594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5105183" y="4267505"/>
            <a:ext cx="28554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이전 페이지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다음 페이지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도서명으로 검색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출판사명으로 검색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이전 메뉴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735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109882" y="739588"/>
            <a:ext cx="2505635" cy="524435"/>
          </a:xfrm>
          <a:solidFill>
            <a:schemeClr val="bg2"/>
          </a:solidFill>
        </p:spPr>
        <p:txBody>
          <a:bodyPr/>
          <a:lstStyle/>
          <a:p>
            <a:r>
              <a:rPr lang="ko-KR" altLang="en-US" dirty="0"/>
              <a:t>연체 내역 조회</a:t>
            </a: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2689412" y="4833701"/>
            <a:ext cx="7046259" cy="8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24082" y="2659332"/>
            <a:ext cx="3393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조회 시작일 </a:t>
            </a:r>
            <a:r>
              <a:rPr lang="en-US" altLang="ko-KR" dirty="0"/>
              <a:t>: 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조회 종료일 </a:t>
            </a:r>
            <a:r>
              <a:rPr lang="en-US" altLang="ko-KR" dirty="0"/>
              <a:t>: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674223" y="2659332"/>
            <a:ext cx="1588996" cy="2658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674223" y="3224492"/>
            <a:ext cx="1588996" cy="2658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048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464423" y="658906"/>
            <a:ext cx="3496236" cy="524435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ko-KR" altLang="en-US" dirty="0"/>
              <a:t>연체 내역 조회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03412" y="1615443"/>
          <a:ext cx="11416551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451">
                  <a:extLst>
                    <a:ext uri="{9D8B030D-6E8A-4147-A177-3AD203B41FA5}">
                      <a16:colId xmlns:a16="http://schemas.microsoft.com/office/drawing/2014/main" val="511193666"/>
                    </a:ext>
                  </a:extLst>
                </a:gridCol>
                <a:gridCol w="4275162">
                  <a:extLst>
                    <a:ext uri="{9D8B030D-6E8A-4147-A177-3AD203B41FA5}">
                      <a16:colId xmlns:a16="http://schemas.microsoft.com/office/drawing/2014/main" val="2710051330"/>
                    </a:ext>
                  </a:extLst>
                </a:gridCol>
                <a:gridCol w="1027852">
                  <a:extLst>
                    <a:ext uri="{9D8B030D-6E8A-4147-A177-3AD203B41FA5}">
                      <a16:colId xmlns:a16="http://schemas.microsoft.com/office/drawing/2014/main" val="367468901"/>
                    </a:ext>
                  </a:extLst>
                </a:gridCol>
                <a:gridCol w="1027852">
                  <a:extLst>
                    <a:ext uri="{9D8B030D-6E8A-4147-A177-3AD203B41FA5}">
                      <a16:colId xmlns:a16="http://schemas.microsoft.com/office/drawing/2014/main" val="3089261300"/>
                    </a:ext>
                  </a:extLst>
                </a:gridCol>
                <a:gridCol w="1027852">
                  <a:extLst>
                    <a:ext uri="{9D8B030D-6E8A-4147-A177-3AD203B41FA5}">
                      <a16:colId xmlns:a16="http://schemas.microsoft.com/office/drawing/2014/main" val="2697467633"/>
                    </a:ext>
                  </a:extLst>
                </a:gridCol>
                <a:gridCol w="1517691">
                  <a:extLst>
                    <a:ext uri="{9D8B030D-6E8A-4147-A177-3AD203B41FA5}">
                      <a16:colId xmlns:a16="http://schemas.microsoft.com/office/drawing/2014/main" val="802703422"/>
                    </a:ext>
                  </a:extLst>
                </a:gridCol>
                <a:gridCol w="1517691">
                  <a:extLst>
                    <a:ext uri="{9D8B030D-6E8A-4147-A177-3AD203B41FA5}">
                      <a16:colId xmlns:a16="http://schemas.microsoft.com/office/drawing/2014/main" val="2710859054"/>
                    </a:ext>
                  </a:extLst>
                </a:gridCol>
              </a:tblGrid>
              <a:tr h="270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책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출판사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대출일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반납일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연체 일수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누적 연체일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070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228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464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854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312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48594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5105183" y="4267505"/>
            <a:ext cx="176683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이전 페이지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다음 페이지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이전 메뉴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5122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32511" y="806823"/>
            <a:ext cx="3160059" cy="524435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altLang="ko-KR" dirty="0"/>
              <a:t>##</a:t>
            </a:r>
            <a:r>
              <a:rPr lang="ko-KR" altLang="en-US" dirty="0"/>
              <a:t>도서관 연체 규정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87021" y="1794175"/>
            <a:ext cx="65800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어쩌고 저쩌고 </a:t>
            </a:r>
            <a:r>
              <a:rPr lang="en-US" altLang="ko-KR" dirty="0"/>
              <a:t>…                                                        /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..                                                                           /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28100" y="5398477"/>
            <a:ext cx="4568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엔터</a:t>
            </a:r>
            <a:r>
              <a:rPr lang="ko-KR" altLang="en-US" dirty="0"/>
              <a:t> 키를 누르면 이전 메뉴로 돌아갑니다</a:t>
            </a:r>
            <a:r>
              <a:rPr lang="en-US" altLang="ko-KR" dirty="0"/>
              <a:t>.</a:t>
            </a: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2689412" y="4833701"/>
            <a:ext cx="7046259" cy="8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1644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626200" y="1541833"/>
            <a:ext cx="8223200" cy="9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dirty="0"/>
              <a:t>희망 도서 신청란</a:t>
            </a:r>
            <a:endParaRPr dirty="0"/>
          </a:p>
          <a:p>
            <a:r>
              <a:rPr lang="en-US" altLang="ko" dirty="0"/>
              <a:t>(</a:t>
            </a:r>
            <a:r>
              <a:rPr lang="ko" altLang="en-US" dirty="0"/>
              <a:t>출판사 명을 모르는 경우 생략가능합니다</a:t>
            </a:r>
            <a:r>
              <a:rPr lang="en-US" altLang="ko" dirty="0"/>
              <a:t>.)</a:t>
            </a:r>
            <a:endParaRPr dirty="0"/>
          </a:p>
          <a:p>
            <a:endParaRPr dirty="0"/>
          </a:p>
          <a:p>
            <a:r>
              <a:rPr lang="en-US" altLang="ko" dirty="0"/>
              <a:t>-----------------------------------------------------------</a:t>
            </a:r>
            <a:endParaRPr dirty="0"/>
          </a:p>
          <a:p>
            <a:endParaRPr dirty="0"/>
          </a:p>
          <a:p>
            <a:r>
              <a:rPr lang="ko" altLang="en-US" dirty="0"/>
              <a:t>도서명</a:t>
            </a:r>
            <a:r>
              <a:rPr lang="en-US" altLang="ko" dirty="0"/>
              <a:t>: </a:t>
            </a:r>
            <a:endParaRPr dirty="0"/>
          </a:p>
          <a:p>
            <a:endParaRPr dirty="0"/>
          </a:p>
          <a:p>
            <a:r>
              <a:rPr lang="ko" altLang="en-US" dirty="0"/>
              <a:t>출판사명</a:t>
            </a:r>
            <a:r>
              <a:rPr lang="en-US" altLang="ko" dirty="0"/>
              <a:t>:</a:t>
            </a:r>
            <a:endParaRPr dirty="0"/>
          </a:p>
          <a:p>
            <a:endParaRPr dirty="0"/>
          </a:p>
          <a:p>
            <a:r>
              <a:rPr lang="en-US" altLang="ko" dirty="0"/>
              <a:t>-----------------------------------------------------------</a:t>
            </a:r>
            <a:endParaRPr dirty="0"/>
          </a:p>
          <a:p>
            <a:endParaRPr dirty="0"/>
          </a:p>
          <a:p>
            <a:r>
              <a:rPr lang="ko" altLang="en-US" dirty="0"/>
              <a:t>신청이 완료되었습니다</a:t>
            </a:r>
            <a:r>
              <a:rPr lang="en-US" altLang="ko" dirty="0"/>
              <a:t>.</a:t>
            </a:r>
            <a:endParaRPr dirty="0"/>
          </a:p>
          <a:p>
            <a:r>
              <a:rPr lang="ko" altLang="en-US" dirty="0"/>
              <a:t>계속 하시려면 엔터를 입력해주세요</a:t>
            </a:r>
            <a:r>
              <a:rPr lang="en-US" altLang="ko" dirty="0"/>
              <a:t>.</a:t>
            </a:r>
            <a:endParaRPr dirty="0"/>
          </a:p>
        </p:txBody>
      </p:sp>
      <p:sp>
        <p:nvSpPr>
          <p:cNvPr id="55" name="Google Shape;55;p13"/>
          <p:cNvSpPr/>
          <p:nvPr/>
        </p:nvSpPr>
        <p:spPr>
          <a:xfrm>
            <a:off x="4711200" y="3040867"/>
            <a:ext cx="3626000" cy="356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" name="Google Shape;56;p13"/>
          <p:cNvSpPr/>
          <p:nvPr/>
        </p:nvSpPr>
        <p:spPr>
          <a:xfrm>
            <a:off x="4900000" y="3558133"/>
            <a:ext cx="3437200" cy="356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654000" y="1852567"/>
            <a:ext cx="3804200" cy="9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/>
              <a:t>게시판</a:t>
            </a:r>
            <a:endParaRPr/>
          </a:p>
          <a:p>
            <a:r>
              <a:rPr lang="en-US" altLang="ko"/>
              <a:t>---------------------------------</a:t>
            </a:r>
            <a:endParaRPr/>
          </a:p>
          <a:p>
            <a:endParaRPr/>
          </a:p>
          <a:p>
            <a:pPr marL="609585" indent="-423323">
              <a:buSzPts val="1400"/>
              <a:buAutoNum type="arabicPeriod"/>
            </a:pPr>
            <a:r>
              <a:rPr lang="ko" altLang="en-US"/>
              <a:t>공지사항</a:t>
            </a:r>
            <a:endParaRPr/>
          </a:p>
          <a:p>
            <a:pPr marL="609585" indent="-423323">
              <a:buSzPts val="1400"/>
              <a:buAutoNum type="arabicPeriod"/>
            </a:pPr>
            <a:r>
              <a:rPr lang="ko" altLang="en-US"/>
              <a:t>회원 자유 게시판</a:t>
            </a:r>
            <a:endParaRPr/>
          </a:p>
          <a:p>
            <a:endParaRPr/>
          </a:p>
          <a:p>
            <a:r>
              <a:rPr lang="en-US" altLang="ko"/>
              <a:t>---------------------------------</a:t>
            </a:r>
            <a:endParaRPr/>
          </a:p>
          <a:p>
            <a:endParaRPr/>
          </a:p>
          <a:p>
            <a:r>
              <a:rPr lang="ko" altLang="en-US"/>
              <a:t>번호 입력 </a:t>
            </a:r>
            <a:r>
              <a:rPr lang="en-US" altLang="ko"/>
              <a:t>: 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6095999" y="4184633"/>
            <a:ext cx="1205103" cy="414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2077200" y="1099300"/>
            <a:ext cx="10495800" cy="1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dirty="0"/>
              <a:t>게시판 </a:t>
            </a:r>
            <a:r>
              <a:rPr lang="en-US" altLang="ko" dirty="0"/>
              <a:t>- 1.</a:t>
            </a:r>
            <a:r>
              <a:rPr lang="ko" altLang="en-US" dirty="0"/>
              <a:t>공지사항</a:t>
            </a:r>
            <a:endParaRPr dirty="0"/>
          </a:p>
          <a:p>
            <a:endParaRPr dirty="0"/>
          </a:p>
          <a:p>
            <a:r>
              <a:rPr lang="en-US" altLang="ko" dirty="0">
                <a:solidFill>
                  <a:schemeClr val="dk1"/>
                </a:solidFill>
              </a:rPr>
              <a:t>------------------------------------------------------------------------------------------------</a:t>
            </a:r>
            <a:endParaRPr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endParaRPr dirty="0">
              <a:solidFill>
                <a:schemeClr val="dk1"/>
              </a:solidFill>
            </a:endParaRPr>
          </a:p>
          <a:p>
            <a:r>
              <a:rPr lang="en-US" altLang="ko" dirty="0"/>
              <a:t>[No.]     [</a:t>
            </a:r>
            <a:r>
              <a:rPr lang="ko" altLang="en-US" dirty="0"/>
              <a:t>제목</a:t>
            </a:r>
            <a:r>
              <a:rPr lang="en-US" altLang="ko" dirty="0"/>
              <a:t>]                                                   </a:t>
            </a:r>
            <a:r>
              <a:rPr lang="en-US" altLang="ko" dirty="0">
                <a:solidFill>
                  <a:schemeClr val="dk1"/>
                </a:solidFill>
              </a:rPr>
              <a:t>[</a:t>
            </a:r>
            <a:r>
              <a:rPr lang="ko" altLang="en-US" dirty="0">
                <a:solidFill>
                  <a:schemeClr val="dk1"/>
                </a:solidFill>
              </a:rPr>
              <a:t>조회수</a:t>
            </a:r>
            <a:r>
              <a:rPr lang="en-US" altLang="ko" dirty="0">
                <a:solidFill>
                  <a:schemeClr val="dk1"/>
                </a:solidFill>
              </a:rPr>
              <a:t>]           [</a:t>
            </a:r>
            <a:r>
              <a:rPr lang="ko" altLang="en-US" dirty="0">
                <a:solidFill>
                  <a:schemeClr val="dk1"/>
                </a:solidFill>
              </a:rPr>
              <a:t>날짜</a:t>
            </a:r>
            <a:r>
              <a:rPr lang="en-US" altLang="ko" dirty="0">
                <a:solidFill>
                  <a:schemeClr val="dk1"/>
                </a:solidFill>
              </a:rPr>
              <a:t>]</a:t>
            </a:r>
            <a:endParaRPr dirty="0">
              <a:solidFill>
                <a:schemeClr val="dk1"/>
              </a:solidFill>
            </a:endParaRPr>
          </a:p>
          <a:p>
            <a:endParaRPr dirty="0">
              <a:solidFill>
                <a:schemeClr val="dk1"/>
              </a:solidFill>
            </a:endParaRPr>
          </a:p>
          <a:p>
            <a:r>
              <a:rPr lang="en-US" altLang="ko" dirty="0">
                <a:solidFill>
                  <a:schemeClr val="dk1"/>
                </a:solidFill>
              </a:rPr>
              <a:t>1	   </a:t>
            </a:r>
            <a:r>
              <a:rPr lang="ko" altLang="en-US" dirty="0">
                <a:solidFill>
                  <a:schemeClr val="dk1"/>
                </a:solidFill>
              </a:rPr>
              <a:t>공지사항</a:t>
            </a:r>
            <a:r>
              <a:rPr lang="en-US" altLang="ko" dirty="0">
                <a:solidFill>
                  <a:schemeClr val="dk1"/>
                </a:solidFill>
              </a:rPr>
              <a:t>1					   5615       2020-06-08</a:t>
            </a:r>
            <a:endParaRPr dirty="0">
              <a:solidFill>
                <a:schemeClr val="dk1"/>
              </a:solidFill>
            </a:endParaRPr>
          </a:p>
          <a:p>
            <a:r>
              <a:rPr lang="en-US" altLang="ko" dirty="0">
                <a:solidFill>
                  <a:schemeClr val="dk1"/>
                </a:solidFill>
              </a:rPr>
              <a:t>2</a:t>
            </a:r>
            <a:endParaRPr dirty="0">
              <a:solidFill>
                <a:schemeClr val="dk1"/>
              </a:solidFill>
            </a:endParaRPr>
          </a:p>
          <a:p>
            <a:r>
              <a:rPr lang="en-US" altLang="ko" dirty="0">
                <a:solidFill>
                  <a:schemeClr val="dk1"/>
                </a:solidFill>
              </a:rPr>
              <a:t>3</a:t>
            </a:r>
            <a:endParaRPr dirty="0">
              <a:solidFill>
                <a:schemeClr val="dk1"/>
              </a:solidFill>
            </a:endParaRPr>
          </a:p>
          <a:p>
            <a:r>
              <a:rPr lang="en-US" altLang="ko" dirty="0">
                <a:solidFill>
                  <a:schemeClr val="dk1"/>
                </a:solidFill>
              </a:rPr>
              <a:t>4</a:t>
            </a:r>
            <a:endParaRPr dirty="0">
              <a:solidFill>
                <a:schemeClr val="dk1"/>
              </a:solidFill>
            </a:endParaRPr>
          </a:p>
          <a:p>
            <a:r>
              <a:rPr lang="en-US" altLang="ko" dirty="0">
                <a:solidFill>
                  <a:schemeClr val="dk1"/>
                </a:solidFill>
              </a:rPr>
              <a:t>…</a:t>
            </a:r>
            <a:endParaRPr dirty="0">
              <a:solidFill>
                <a:schemeClr val="dk1"/>
              </a:solidFill>
            </a:endParaRPr>
          </a:p>
          <a:p>
            <a:endParaRPr dirty="0">
              <a:solidFill>
                <a:schemeClr val="dk1"/>
              </a:solidFill>
            </a:endParaRPr>
          </a:p>
          <a:p>
            <a:r>
              <a:rPr lang="en-US" altLang="ko" dirty="0">
                <a:solidFill>
                  <a:schemeClr val="dk1"/>
                </a:solidFill>
              </a:rPr>
              <a:t>------------------------------------------------------------------------------------------------</a:t>
            </a:r>
            <a:endParaRPr dirty="0">
              <a:solidFill>
                <a:schemeClr val="dk1"/>
              </a:solidFill>
            </a:endParaRPr>
          </a:p>
          <a:p>
            <a:endParaRPr dirty="0">
              <a:solidFill>
                <a:schemeClr val="dk1"/>
              </a:solidFill>
            </a:endParaRPr>
          </a:p>
          <a:p>
            <a:r>
              <a:rPr lang="ko" altLang="en-US" dirty="0">
                <a:solidFill>
                  <a:schemeClr val="dk1"/>
                </a:solidFill>
              </a:rPr>
              <a:t>번호 입력 </a:t>
            </a:r>
            <a:r>
              <a:rPr lang="en-US" altLang="ko" dirty="0">
                <a:solidFill>
                  <a:schemeClr val="dk1"/>
                </a:solidFill>
              </a:rPr>
              <a:t>: 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3483433" y="5096667"/>
            <a:ext cx="913600" cy="414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/>
        </p:nvSpPr>
        <p:spPr>
          <a:xfrm>
            <a:off x="2572871" y="508667"/>
            <a:ext cx="7853082" cy="9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dirty="0"/>
              <a:t>회원가입</a:t>
            </a:r>
            <a:endParaRPr dirty="0"/>
          </a:p>
          <a:p>
            <a:endParaRPr dirty="0"/>
          </a:p>
          <a:p>
            <a:r>
              <a:rPr lang="en-US" altLang="ko" dirty="0"/>
              <a:t>------------------------------------------------------------------------</a:t>
            </a:r>
            <a:endParaRPr dirty="0"/>
          </a:p>
          <a:p>
            <a:endParaRPr dirty="0"/>
          </a:p>
          <a:p>
            <a:r>
              <a:rPr lang="ko" altLang="en-US" dirty="0"/>
              <a:t>이름 </a:t>
            </a:r>
            <a:r>
              <a:rPr lang="en-US" altLang="ko" dirty="0"/>
              <a:t>: </a:t>
            </a:r>
            <a:endParaRPr dirty="0"/>
          </a:p>
          <a:p>
            <a:endParaRPr dirty="0"/>
          </a:p>
          <a:p>
            <a:r>
              <a:rPr lang="ko" altLang="en-US" dirty="0"/>
              <a:t>주민등록번호 </a:t>
            </a:r>
            <a:r>
              <a:rPr lang="en-US" altLang="ko" dirty="0"/>
              <a:t>: </a:t>
            </a:r>
            <a:endParaRPr dirty="0"/>
          </a:p>
          <a:p>
            <a:endParaRPr dirty="0"/>
          </a:p>
          <a:p>
            <a:r>
              <a:rPr lang="ko" altLang="en-US" dirty="0"/>
              <a:t>전화번호 </a:t>
            </a:r>
            <a:r>
              <a:rPr lang="en-US" altLang="ko" dirty="0"/>
              <a:t>:</a:t>
            </a:r>
            <a:endParaRPr dirty="0"/>
          </a:p>
          <a:p>
            <a:endParaRPr dirty="0"/>
          </a:p>
          <a:p>
            <a:r>
              <a:rPr lang="ko" altLang="en-US" dirty="0"/>
              <a:t>주소 </a:t>
            </a:r>
            <a:r>
              <a:rPr lang="en-US" altLang="ko" dirty="0"/>
              <a:t>:</a:t>
            </a:r>
            <a:endParaRPr dirty="0"/>
          </a:p>
          <a:p>
            <a:endParaRPr dirty="0"/>
          </a:p>
          <a:p>
            <a:r>
              <a:rPr lang="en-US" altLang="ko" dirty="0"/>
              <a:t>ID : </a:t>
            </a:r>
            <a:endParaRPr dirty="0"/>
          </a:p>
          <a:p>
            <a:endParaRPr dirty="0"/>
          </a:p>
          <a:p>
            <a:r>
              <a:rPr lang="en-US" altLang="ko" dirty="0"/>
              <a:t>PW : </a:t>
            </a:r>
            <a:endParaRPr dirty="0"/>
          </a:p>
          <a:p>
            <a:endParaRPr dirty="0"/>
          </a:p>
          <a:p>
            <a:r>
              <a:rPr lang="en-US" altLang="ko" dirty="0"/>
              <a:t>PW </a:t>
            </a:r>
            <a:r>
              <a:rPr lang="ko" altLang="en-US" dirty="0"/>
              <a:t>확인 </a:t>
            </a:r>
            <a:r>
              <a:rPr lang="en-US" altLang="ko" dirty="0"/>
              <a:t>:  </a:t>
            </a:r>
            <a:endParaRPr dirty="0"/>
          </a:p>
          <a:p>
            <a:pPr>
              <a:buClr>
                <a:schemeClr val="dk1"/>
              </a:buClr>
              <a:buSzPts val="1100"/>
            </a:pPr>
            <a:endParaRPr dirty="0">
              <a:solidFill>
                <a:schemeClr val="dk1"/>
              </a:solidFill>
            </a:endParaRPr>
          </a:p>
          <a:p>
            <a:r>
              <a:rPr lang="en-US" altLang="ko" dirty="0">
                <a:solidFill>
                  <a:schemeClr val="dk1"/>
                </a:solidFill>
              </a:rPr>
              <a:t>------------------------------------------------------------------------</a:t>
            </a:r>
            <a:endParaRPr dirty="0">
              <a:solidFill>
                <a:schemeClr val="dk1"/>
              </a:solidFill>
            </a:endParaRPr>
          </a:p>
          <a:p>
            <a:endParaRPr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ko" altLang="en-US" dirty="0">
                <a:solidFill>
                  <a:schemeClr val="dk1"/>
                </a:solidFill>
              </a:rPr>
              <a:t>회원가입이 완료되었습니다</a:t>
            </a:r>
            <a:r>
              <a:rPr lang="en-US" altLang="ko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19" name="Google Shape;119;p23"/>
          <p:cNvSpPr/>
          <p:nvPr/>
        </p:nvSpPr>
        <p:spPr>
          <a:xfrm>
            <a:off x="3968833" y="1631800"/>
            <a:ext cx="4839600" cy="371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600"/>
          </a:p>
        </p:txBody>
      </p:sp>
      <p:sp>
        <p:nvSpPr>
          <p:cNvPr id="120" name="Google Shape;120;p23"/>
          <p:cNvSpPr/>
          <p:nvPr/>
        </p:nvSpPr>
        <p:spPr>
          <a:xfrm>
            <a:off x="4441633" y="2755567"/>
            <a:ext cx="4366800" cy="371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600"/>
          </a:p>
        </p:txBody>
      </p:sp>
      <p:sp>
        <p:nvSpPr>
          <p:cNvPr id="121" name="Google Shape;121;p23"/>
          <p:cNvSpPr/>
          <p:nvPr/>
        </p:nvSpPr>
        <p:spPr>
          <a:xfrm>
            <a:off x="3968833" y="3326367"/>
            <a:ext cx="4839600" cy="371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600"/>
          </a:p>
        </p:txBody>
      </p:sp>
      <p:sp>
        <p:nvSpPr>
          <p:cNvPr id="122" name="Google Shape;122;p23"/>
          <p:cNvSpPr/>
          <p:nvPr/>
        </p:nvSpPr>
        <p:spPr>
          <a:xfrm>
            <a:off x="4914433" y="2184767"/>
            <a:ext cx="3894000" cy="371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600"/>
          </a:p>
        </p:txBody>
      </p:sp>
      <p:sp>
        <p:nvSpPr>
          <p:cNvPr id="123" name="Google Shape;123;p23"/>
          <p:cNvSpPr/>
          <p:nvPr/>
        </p:nvSpPr>
        <p:spPr>
          <a:xfrm>
            <a:off x="3857967" y="4432300"/>
            <a:ext cx="4950400" cy="371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600"/>
          </a:p>
        </p:txBody>
      </p:sp>
      <p:sp>
        <p:nvSpPr>
          <p:cNvPr id="124" name="Google Shape;124;p23"/>
          <p:cNvSpPr/>
          <p:nvPr/>
        </p:nvSpPr>
        <p:spPr>
          <a:xfrm>
            <a:off x="3747100" y="3879333"/>
            <a:ext cx="5061200" cy="371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600"/>
          </a:p>
        </p:txBody>
      </p:sp>
      <p:sp>
        <p:nvSpPr>
          <p:cNvPr id="125" name="Google Shape;125;p23"/>
          <p:cNvSpPr/>
          <p:nvPr/>
        </p:nvSpPr>
        <p:spPr>
          <a:xfrm>
            <a:off x="4386233" y="4985267"/>
            <a:ext cx="4422000" cy="371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1984399" y="1056433"/>
            <a:ext cx="9679433" cy="9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dirty="0">
                <a:solidFill>
                  <a:schemeClr val="dk1"/>
                </a:solidFill>
              </a:rPr>
              <a:t>------------------------------------------------------------------------------------------------</a:t>
            </a:r>
            <a:endParaRPr dirty="0">
              <a:solidFill>
                <a:schemeClr val="dk1"/>
              </a:solidFill>
            </a:endParaRPr>
          </a:p>
          <a:p>
            <a:endParaRPr dirty="0">
              <a:solidFill>
                <a:schemeClr val="dk1"/>
              </a:solidFill>
            </a:endParaRPr>
          </a:p>
          <a:p>
            <a:r>
              <a:rPr lang="ko" altLang="en-US" dirty="0">
                <a:solidFill>
                  <a:schemeClr val="dk1"/>
                </a:solidFill>
              </a:rPr>
              <a:t>제목 </a:t>
            </a:r>
            <a:r>
              <a:rPr lang="en-US" altLang="ko" dirty="0">
                <a:solidFill>
                  <a:schemeClr val="dk1"/>
                </a:solidFill>
              </a:rPr>
              <a:t>: </a:t>
            </a:r>
            <a:r>
              <a:rPr lang="ko" altLang="en-US" dirty="0">
                <a:solidFill>
                  <a:schemeClr val="dk1"/>
                </a:solidFill>
              </a:rPr>
              <a:t>공지사항</a:t>
            </a:r>
            <a:r>
              <a:rPr lang="en-US" altLang="ko" dirty="0">
                <a:solidFill>
                  <a:schemeClr val="dk1"/>
                </a:solidFill>
              </a:rPr>
              <a:t>1</a:t>
            </a:r>
            <a:endParaRPr dirty="0">
              <a:solidFill>
                <a:schemeClr val="dk1"/>
              </a:solidFill>
            </a:endParaRPr>
          </a:p>
          <a:p>
            <a:r>
              <a:rPr lang="ko" altLang="en-US" dirty="0">
                <a:solidFill>
                  <a:schemeClr val="dk1"/>
                </a:solidFill>
              </a:rPr>
              <a:t>날짜 </a:t>
            </a:r>
            <a:r>
              <a:rPr lang="en-US" altLang="ko" dirty="0">
                <a:solidFill>
                  <a:schemeClr val="dk1"/>
                </a:solidFill>
              </a:rPr>
              <a:t>: 2020-06-08 / </a:t>
            </a:r>
            <a:r>
              <a:rPr lang="ko" altLang="en-US" dirty="0">
                <a:solidFill>
                  <a:schemeClr val="dk1"/>
                </a:solidFill>
              </a:rPr>
              <a:t>조회수 </a:t>
            </a:r>
            <a:r>
              <a:rPr lang="en-US" altLang="ko" dirty="0">
                <a:solidFill>
                  <a:schemeClr val="dk1"/>
                </a:solidFill>
              </a:rPr>
              <a:t>: 5615</a:t>
            </a:r>
            <a:endParaRPr dirty="0">
              <a:solidFill>
                <a:schemeClr val="dk1"/>
              </a:solidFill>
            </a:endParaRPr>
          </a:p>
          <a:p>
            <a:endParaRPr dirty="0">
              <a:solidFill>
                <a:schemeClr val="dk1"/>
              </a:solidFill>
            </a:endParaRPr>
          </a:p>
          <a:p>
            <a:r>
              <a:rPr lang="ko" altLang="en-US" dirty="0">
                <a:solidFill>
                  <a:schemeClr val="dk1"/>
                </a:solidFill>
              </a:rPr>
              <a:t>공지사항</a:t>
            </a:r>
            <a:r>
              <a:rPr lang="en-US" altLang="ko" dirty="0">
                <a:solidFill>
                  <a:schemeClr val="dk1"/>
                </a:solidFill>
              </a:rPr>
              <a:t>1</a:t>
            </a:r>
            <a:r>
              <a:rPr lang="ko" altLang="en-US" dirty="0">
                <a:solidFill>
                  <a:schemeClr val="dk1"/>
                </a:solidFill>
              </a:rPr>
              <a:t>의 내용입니다</a:t>
            </a:r>
            <a:r>
              <a:rPr lang="en-US" altLang="ko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r>
              <a:rPr lang="ko" altLang="en-US" dirty="0">
                <a:solidFill>
                  <a:schemeClr val="dk1"/>
                </a:solidFill>
              </a:rPr>
              <a:t>꼭 필독해주세요</a:t>
            </a:r>
            <a:r>
              <a:rPr lang="en-US" altLang="ko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r>
              <a:rPr lang="ko" altLang="en-US" dirty="0">
                <a:solidFill>
                  <a:schemeClr val="dk1"/>
                </a:solidFill>
              </a:rPr>
              <a:t>내용이 들어갈 공간입니다</a:t>
            </a:r>
            <a:r>
              <a:rPr lang="en-US" altLang="ko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r>
              <a:rPr lang="en-US" altLang="ko" dirty="0">
                <a:solidFill>
                  <a:schemeClr val="dk1"/>
                </a:solidFill>
              </a:rPr>
              <a:t>…</a:t>
            </a:r>
            <a:endParaRPr dirty="0">
              <a:solidFill>
                <a:schemeClr val="dk1"/>
              </a:solidFill>
            </a:endParaRPr>
          </a:p>
          <a:p>
            <a:r>
              <a:rPr lang="en-US" altLang="ko" dirty="0">
                <a:solidFill>
                  <a:schemeClr val="dk1"/>
                </a:solidFill>
              </a:rPr>
              <a:t>..</a:t>
            </a:r>
            <a:endParaRPr dirty="0">
              <a:solidFill>
                <a:schemeClr val="dk1"/>
              </a:solidFill>
            </a:endParaRPr>
          </a:p>
          <a:p>
            <a:r>
              <a:rPr lang="en-US" altLang="ko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endParaRPr dirty="0">
              <a:solidFill>
                <a:schemeClr val="dk1"/>
              </a:solidFill>
            </a:endParaRPr>
          </a:p>
          <a:p>
            <a:r>
              <a:rPr lang="en-US" altLang="ko" dirty="0">
                <a:solidFill>
                  <a:schemeClr val="dk1"/>
                </a:solidFill>
              </a:rPr>
              <a:t>------------------------------------------------------------------------------------------------</a:t>
            </a:r>
            <a:endParaRPr dirty="0">
              <a:solidFill>
                <a:schemeClr val="dk1"/>
              </a:solidFill>
            </a:endParaRPr>
          </a:p>
          <a:p>
            <a:endParaRPr dirty="0">
              <a:solidFill>
                <a:schemeClr val="dk1"/>
              </a:solidFill>
            </a:endParaRPr>
          </a:p>
          <a:p>
            <a:r>
              <a:rPr lang="ko" altLang="en-US" dirty="0">
                <a:solidFill>
                  <a:schemeClr val="dk1"/>
                </a:solidFill>
              </a:rPr>
              <a:t>계속 하시려면 엔터를 눌러주세요</a:t>
            </a:r>
            <a:r>
              <a:rPr lang="en-US" altLang="ko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endParaRPr dirty="0">
              <a:solidFill>
                <a:schemeClr val="dk1"/>
              </a:solidFill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7823433" y="5082367"/>
            <a:ext cx="3840400" cy="1499200"/>
          </a:xfrm>
          <a:prstGeom prst="wedgeRectCallout">
            <a:avLst>
              <a:gd name="adj1" fmla="val -64869"/>
              <a:gd name="adj2" fmla="val -3095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altLang="ko" sz="2400">
                <a:solidFill>
                  <a:schemeClr val="dk1"/>
                </a:solidFill>
              </a:rPr>
              <a:t>(</a:t>
            </a:r>
            <a:r>
              <a:rPr lang="ko" altLang="en-US" sz="2400">
                <a:solidFill>
                  <a:schemeClr val="dk1"/>
                </a:solidFill>
              </a:rPr>
              <a:t>이 때</a:t>
            </a:r>
            <a:r>
              <a:rPr lang="en-US" altLang="ko" sz="2400">
                <a:solidFill>
                  <a:schemeClr val="dk1"/>
                </a:solidFill>
              </a:rPr>
              <a:t>, </a:t>
            </a:r>
            <a:r>
              <a:rPr lang="ko" altLang="en-US" sz="2400">
                <a:solidFill>
                  <a:schemeClr val="dk1"/>
                </a:solidFill>
              </a:rPr>
              <a:t>뒤로가기만 할 것인지</a:t>
            </a:r>
            <a:r>
              <a:rPr lang="en-US" altLang="ko" sz="2400">
                <a:solidFill>
                  <a:schemeClr val="dk1"/>
                </a:solidFill>
              </a:rPr>
              <a:t>, </a:t>
            </a:r>
            <a:r>
              <a:rPr lang="ko" altLang="en-US" sz="2400">
                <a:solidFill>
                  <a:schemeClr val="dk1"/>
                </a:solidFill>
              </a:rPr>
              <a:t>아니면 뒤로가기</a:t>
            </a:r>
            <a:r>
              <a:rPr lang="en-US" altLang="ko" sz="2400">
                <a:solidFill>
                  <a:schemeClr val="dk1"/>
                </a:solidFill>
              </a:rPr>
              <a:t>, </a:t>
            </a:r>
            <a:r>
              <a:rPr lang="ko" altLang="en-US" sz="2400">
                <a:solidFill>
                  <a:schemeClr val="dk1"/>
                </a:solidFill>
              </a:rPr>
              <a:t>메뉴로 돌아가기 선택을 할 것인지 고민해보기</a:t>
            </a:r>
            <a:r>
              <a:rPr lang="en-US" altLang="ko" sz="2400">
                <a:solidFill>
                  <a:schemeClr val="dk1"/>
                </a:solidFill>
              </a:rPr>
              <a:t>)</a:t>
            </a:r>
            <a:endParaRPr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1461399" y="271300"/>
            <a:ext cx="11472547" cy="1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/>
              <a:t>2. </a:t>
            </a:r>
            <a:r>
              <a:rPr lang="ko" altLang="en-US"/>
              <a:t>자유 게시판 </a:t>
            </a:r>
            <a:r>
              <a:rPr lang="en-US" altLang="ko"/>
              <a:t>- 2. </a:t>
            </a:r>
            <a:r>
              <a:rPr lang="ko" altLang="en-US"/>
              <a:t>회원 자유 게시판</a:t>
            </a:r>
            <a:endParaRPr/>
          </a:p>
          <a:p>
            <a:endParaRPr/>
          </a:p>
          <a:p>
            <a:r>
              <a:rPr lang="en-US" altLang="ko">
                <a:solidFill>
                  <a:schemeClr val="dk1"/>
                </a:solidFill>
              </a:rPr>
              <a:t>------------------------------------------------------------------------------------------------------------------</a:t>
            </a:r>
            <a:endParaRPr>
              <a:solidFill>
                <a:schemeClr val="dk1"/>
              </a:solidFill>
            </a:endParaRPr>
          </a:p>
          <a:p>
            <a:endParaRPr>
              <a:solidFill>
                <a:schemeClr val="dk1"/>
              </a:solidFill>
            </a:endParaRPr>
          </a:p>
          <a:p>
            <a:r>
              <a:rPr lang="en-US" altLang="ko"/>
              <a:t>[No.]     [</a:t>
            </a:r>
            <a:r>
              <a:rPr lang="ko" altLang="en-US"/>
              <a:t>제목</a:t>
            </a:r>
            <a:r>
              <a:rPr lang="en-US" altLang="ko"/>
              <a:t>]                                                      [</a:t>
            </a:r>
            <a:r>
              <a:rPr lang="ko" altLang="en-US"/>
              <a:t>작성자</a:t>
            </a:r>
            <a:r>
              <a:rPr lang="en-US" altLang="ko"/>
              <a:t>]         </a:t>
            </a:r>
            <a:r>
              <a:rPr lang="en-US" altLang="ko">
                <a:solidFill>
                  <a:schemeClr val="dk1"/>
                </a:solidFill>
              </a:rPr>
              <a:t>[</a:t>
            </a:r>
            <a:r>
              <a:rPr lang="ko" altLang="en-US">
                <a:solidFill>
                  <a:schemeClr val="dk1"/>
                </a:solidFill>
              </a:rPr>
              <a:t>조회수</a:t>
            </a:r>
            <a:r>
              <a:rPr lang="en-US" altLang="ko">
                <a:solidFill>
                  <a:schemeClr val="dk1"/>
                </a:solidFill>
              </a:rPr>
              <a:t>]           [</a:t>
            </a:r>
            <a:r>
              <a:rPr lang="ko" altLang="en-US">
                <a:solidFill>
                  <a:schemeClr val="dk1"/>
                </a:solidFill>
              </a:rPr>
              <a:t>날짜</a:t>
            </a:r>
            <a:r>
              <a:rPr lang="en-US" altLang="ko">
                <a:solidFill>
                  <a:schemeClr val="dk1"/>
                </a:solidFill>
              </a:rPr>
              <a:t>]</a:t>
            </a:r>
            <a:endParaRPr>
              <a:solidFill>
                <a:schemeClr val="dk1"/>
              </a:solidFill>
            </a:endParaRPr>
          </a:p>
          <a:p>
            <a:endParaRPr>
              <a:solidFill>
                <a:schemeClr val="dk1"/>
              </a:solidFill>
            </a:endParaRPr>
          </a:p>
          <a:p>
            <a:r>
              <a:rPr lang="en-US" altLang="ko">
                <a:solidFill>
                  <a:schemeClr val="dk1"/>
                </a:solidFill>
              </a:rPr>
              <a:t>1	   </a:t>
            </a:r>
            <a:r>
              <a:rPr lang="ko" altLang="en-US">
                <a:solidFill>
                  <a:schemeClr val="dk1"/>
                </a:solidFill>
              </a:rPr>
              <a:t>자유게시판 </a:t>
            </a:r>
            <a:r>
              <a:rPr lang="en-US" altLang="ko">
                <a:solidFill>
                  <a:schemeClr val="dk1"/>
                </a:solidFill>
              </a:rPr>
              <a:t>test 1			          happy123                55       2020-06-08</a:t>
            </a:r>
            <a:endParaRPr>
              <a:solidFill>
                <a:schemeClr val="dk1"/>
              </a:solidFill>
            </a:endParaRPr>
          </a:p>
          <a:p>
            <a:r>
              <a:rPr lang="en-US" altLang="ko">
                <a:solidFill>
                  <a:schemeClr val="dk1"/>
                </a:solidFill>
              </a:rPr>
              <a:t>2</a:t>
            </a:r>
            <a:endParaRPr>
              <a:solidFill>
                <a:schemeClr val="dk1"/>
              </a:solidFill>
            </a:endParaRPr>
          </a:p>
          <a:p>
            <a:r>
              <a:rPr lang="en-US" altLang="ko">
                <a:solidFill>
                  <a:schemeClr val="dk1"/>
                </a:solidFill>
              </a:rPr>
              <a:t>3</a:t>
            </a:r>
            <a:endParaRPr>
              <a:solidFill>
                <a:schemeClr val="dk1"/>
              </a:solidFill>
            </a:endParaRPr>
          </a:p>
          <a:p>
            <a:r>
              <a:rPr lang="en-US" altLang="ko">
                <a:solidFill>
                  <a:schemeClr val="dk1"/>
                </a:solidFill>
              </a:rPr>
              <a:t>4</a:t>
            </a:r>
            <a:endParaRPr>
              <a:solidFill>
                <a:schemeClr val="dk1"/>
              </a:solidFill>
            </a:endParaRPr>
          </a:p>
          <a:p>
            <a:r>
              <a:rPr lang="en-US" altLang="ko">
                <a:solidFill>
                  <a:schemeClr val="dk1"/>
                </a:solidFill>
              </a:rPr>
              <a:t>…</a:t>
            </a:r>
            <a:endParaRPr>
              <a:solidFill>
                <a:schemeClr val="dk1"/>
              </a:solidFill>
            </a:endParaRPr>
          </a:p>
          <a:p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altLang="ko">
                <a:solidFill>
                  <a:schemeClr val="dk1"/>
                </a:solidFill>
              </a:rPr>
              <a:t>------------------------------------------------------------------------------------------------------------------</a:t>
            </a:r>
            <a:endParaRPr>
              <a:solidFill>
                <a:schemeClr val="dk1"/>
              </a:solidFill>
            </a:endParaRPr>
          </a:p>
          <a:p>
            <a:endParaRPr>
              <a:solidFill>
                <a:schemeClr val="dk1"/>
              </a:solidFill>
            </a:endParaRPr>
          </a:p>
          <a:p>
            <a:pPr marL="609585" indent="-423323">
              <a:buClr>
                <a:schemeClr val="dk1"/>
              </a:buClr>
              <a:buSzPts val="1400"/>
              <a:buAutoNum type="arabicPeriod"/>
            </a:pPr>
            <a:r>
              <a:rPr lang="ko" altLang="en-US">
                <a:solidFill>
                  <a:schemeClr val="dk1"/>
                </a:solidFill>
              </a:rPr>
              <a:t>새 글 작성</a:t>
            </a:r>
            <a:endParaRPr>
              <a:solidFill>
                <a:schemeClr val="dk1"/>
              </a:solidFill>
            </a:endParaRPr>
          </a:p>
          <a:p>
            <a:pPr marL="609585" indent="-423323">
              <a:buClr>
                <a:schemeClr val="dk1"/>
              </a:buClr>
              <a:buSzPts val="1400"/>
              <a:buAutoNum type="arabicPeriod"/>
            </a:pPr>
            <a:r>
              <a:rPr lang="ko" altLang="en-US">
                <a:solidFill>
                  <a:schemeClr val="dk1"/>
                </a:solidFill>
              </a:rPr>
              <a:t>작성된 글 확인</a:t>
            </a:r>
            <a:endParaRPr>
              <a:solidFill>
                <a:schemeClr val="dk1"/>
              </a:solidFill>
            </a:endParaRPr>
          </a:p>
          <a:p>
            <a:pPr marL="609585" indent="-423323">
              <a:buClr>
                <a:schemeClr val="dk1"/>
              </a:buClr>
              <a:buSzPts val="1400"/>
              <a:buAutoNum type="arabicPeriod"/>
            </a:pPr>
            <a:r>
              <a:rPr lang="ko" altLang="en-US">
                <a:solidFill>
                  <a:schemeClr val="dk1"/>
                </a:solidFill>
              </a:rPr>
              <a:t>내가 작성한 글</a:t>
            </a:r>
            <a:endParaRPr>
              <a:solidFill>
                <a:schemeClr val="dk1"/>
              </a:solidFill>
            </a:endParaRPr>
          </a:p>
          <a:p>
            <a:pPr marL="609585" indent="-423323">
              <a:buClr>
                <a:schemeClr val="dk1"/>
              </a:buClr>
              <a:buSzPts val="1400"/>
              <a:buAutoNum type="arabicPeriod"/>
            </a:pPr>
            <a:r>
              <a:rPr lang="ko" altLang="en-US">
                <a:solidFill>
                  <a:schemeClr val="dk1"/>
                </a:solidFill>
              </a:rPr>
              <a:t>뒤로가기</a:t>
            </a:r>
            <a:endParaRPr>
              <a:solidFill>
                <a:schemeClr val="dk1"/>
              </a:solidFill>
            </a:endParaRPr>
          </a:p>
          <a:p>
            <a:endParaRPr>
              <a:solidFill>
                <a:schemeClr val="dk1"/>
              </a:solidFill>
            </a:endParaRPr>
          </a:p>
          <a:p>
            <a:r>
              <a:rPr lang="en-US" altLang="ko">
                <a:solidFill>
                  <a:schemeClr val="dk1"/>
                </a:solidFill>
              </a:rPr>
              <a:t>------------------------------------------------------------------------------------------------------------------</a:t>
            </a:r>
            <a:endParaRPr>
              <a:solidFill>
                <a:schemeClr val="dk1"/>
              </a:solidFill>
            </a:endParaRPr>
          </a:p>
          <a:p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ko" altLang="en-US">
                <a:solidFill>
                  <a:schemeClr val="dk1"/>
                </a:solidFill>
              </a:rPr>
              <a:t>번호 입력 </a:t>
            </a:r>
            <a:r>
              <a:rPr lang="en-US" altLang="ko">
                <a:solidFill>
                  <a:schemeClr val="dk1"/>
                </a:solidFill>
              </a:rPr>
              <a:t>: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898100" y="6181667"/>
            <a:ext cx="913600" cy="414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1" name="Google Shape;81;p17"/>
          <p:cNvSpPr/>
          <p:nvPr/>
        </p:nvSpPr>
        <p:spPr>
          <a:xfrm>
            <a:off x="7823433" y="5082367"/>
            <a:ext cx="3840400" cy="1499200"/>
          </a:xfrm>
          <a:prstGeom prst="wedgeRectCallout">
            <a:avLst>
              <a:gd name="adj1" fmla="val -65984"/>
              <a:gd name="adj2" fmla="val 3665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ko" sz="2400">
                <a:solidFill>
                  <a:schemeClr val="dk1"/>
                </a:solidFill>
              </a:rPr>
              <a:t>2. </a:t>
            </a:r>
            <a:r>
              <a:rPr lang="ko" altLang="en-US" sz="2400">
                <a:solidFill>
                  <a:schemeClr val="dk1"/>
                </a:solidFill>
              </a:rPr>
              <a:t>작성된 글 확인</a:t>
            </a:r>
            <a:endParaRPr sz="2400">
              <a:solidFill>
                <a:schemeClr val="dk1"/>
              </a:solidFill>
            </a:endParaRPr>
          </a:p>
          <a:p>
            <a:r>
              <a:rPr lang="ko" altLang="en-US" sz="2400">
                <a:solidFill>
                  <a:schemeClr val="dk1"/>
                </a:solidFill>
              </a:rPr>
              <a:t>을 선택할 경우</a:t>
            </a:r>
            <a:r>
              <a:rPr lang="en-US" altLang="ko" sz="2400">
                <a:solidFill>
                  <a:schemeClr val="dk1"/>
                </a:solidFill>
              </a:rPr>
              <a:t>, </a:t>
            </a:r>
            <a:r>
              <a:rPr lang="ko" altLang="en-US" sz="2400">
                <a:solidFill>
                  <a:schemeClr val="dk1"/>
                </a:solidFill>
              </a:rPr>
              <a:t>확인할 글의 번호를 추가로 입력받는다</a:t>
            </a:r>
            <a:r>
              <a:rPr lang="en-US" altLang="ko" sz="2400">
                <a:solidFill>
                  <a:schemeClr val="dk1"/>
                </a:solidFill>
              </a:rPr>
              <a:t>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/>
        </p:nvSpPr>
        <p:spPr>
          <a:xfrm>
            <a:off x="3361999" y="385500"/>
            <a:ext cx="6564053" cy="9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/>
              <a:t>2. </a:t>
            </a:r>
            <a:r>
              <a:rPr lang="ko" altLang="en-US"/>
              <a:t>자유게시판 </a:t>
            </a:r>
            <a:r>
              <a:rPr lang="en-US" altLang="ko"/>
              <a:t>- 1. </a:t>
            </a:r>
            <a:r>
              <a:rPr lang="ko" altLang="en-US"/>
              <a:t>새 글 작성</a:t>
            </a:r>
            <a:endParaRPr/>
          </a:p>
          <a:p>
            <a:endParaRPr/>
          </a:p>
          <a:p>
            <a:r>
              <a:rPr lang="en-US" altLang="ko"/>
              <a:t>-----------------------------------------------------------------</a:t>
            </a:r>
            <a:endParaRPr/>
          </a:p>
          <a:p>
            <a:endParaRPr/>
          </a:p>
          <a:p>
            <a:r>
              <a:rPr lang="ko" altLang="en-US"/>
              <a:t>제목 </a:t>
            </a:r>
            <a:r>
              <a:rPr lang="en-US" altLang="ko"/>
              <a:t>:</a:t>
            </a:r>
            <a:endParaRPr/>
          </a:p>
          <a:p>
            <a:endParaRPr/>
          </a:p>
          <a:p>
            <a:r>
              <a:rPr lang="ko" altLang="en-US"/>
              <a:t>내용 </a:t>
            </a:r>
            <a:r>
              <a:rPr lang="en-US" altLang="ko"/>
              <a:t>: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US" altLang="ko">
                <a:solidFill>
                  <a:schemeClr val="dk1"/>
                </a:solidFill>
              </a:rPr>
              <a:t>-----------------------------------------------------------------</a:t>
            </a:r>
            <a:endParaRPr>
              <a:solidFill>
                <a:schemeClr val="dk1"/>
              </a:solidFill>
            </a:endParaRPr>
          </a:p>
          <a:p>
            <a:endParaRPr>
              <a:solidFill>
                <a:schemeClr val="dk1"/>
              </a:solidFill>
            </a:endParaRPr>
          </a:p>
          <a:p>
            <a:r>
              <a:rPr lang="ko" altLang="en-US">
                <a:solidFill>
                  <a:schemeClr val="dk1"/>
                </a:solidFill>
              </a:rPr>
              <a:t>새 글이 작성되었습니다</a:t>
            </a:r>
            <a:r>
              <a:rPr lang="en-US" altLang="ko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ko" altLang="en-US">
                <a:solidFill>
                  <a:schemeClr val="dk1"/>
                </a:solidFill>
              </a:rPr>
              <a:t>계속하시려면 엔터를 눌러주세요</a:t>
            </a:r>
            <a:r>
              <a:rPr lang="en-US" altLang="ko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7" name="Google Shape;87;p18"/>
          <p:cNvSpPr/>
          <p:nvPr/>
        </p:nvSpPr>
        <p:spPr>
          <a:xfrm>
            <a:off x="4297167" y="1598967"/>
            <a:ext cx="4197200" cy="371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" name="Google Shape;88;p18"/>
          <p:cNvSpPr/>
          <p:nvPr/>
        </p:nvSpPr>
        <p:spPr>
          <a:xfrm>
            <a:off x="4297200" y="2269967"/>
            <a:ext cx="4197200" cy="2184400"/>
          </a:xfrm>
          <a:prstGeom prst="roundRect">
            <a:avLst>
              <a:gd name="adj" fmla="val 269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" name="Google Shape;89;p18"/>
          <p:cNvSpPr/>
          <p:nvPr/>
        </p:nvSpPr>
        <p:spPr>
          <a:xfrm>
            <a:off x="8009033" y="5539233"/>
            <a:ext cx="3840400" cy="1056800"/>
          </a:xfrm>
          <a:prstGeom prst="wedgeRectCallout">
            <a:avLst>
              <a:gd name="adj1" fmla="val -64126"/>
              <a:gd name="adj2" fmla="val -1095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" altLang="en-US" sz="2400">
                <a:solidFill>
                  <a:schemeClr val="dk1"/>
                </a:solidFill>
              </a:rPr>
              <a:t>본인이 작성한 글이 업데이트 된 자유게시판을 보여준다</a:t>
            </a:r>
            <a:r>
              <a:rPr lang="en-US" altLang="ko" sz="2400">
                <a:solidFill>
                  <a:schemeClr val="dk1"/>
                </a:solidFill>
              </a:rPr>
              <a:t>.</a:t>
            </a:r>
            <a:endParaRPr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>
            <a:off x="2127200" y="831333"/>
            <a:ext cx="11937716" cy="9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dirty="0">
                <a:solidFill>
                  <a:schemeClr val="dk1"/>
                </a:solidFill>
              </a:rPr>
              <a:t>2. </a:t>
            </a:r>
            <a:r>
              <a:rPr lang="ko" altLang="en-US" dirty="0">
                <a:solidFill>
                  <a:schemeClr val="dk1"/>
                </a:solidFill>
              </a:rPr>
              <a:t>자유게시판 </a:t>
            </a:r>
            <a:r>
              <a:rPr lang="en-US" altLang="ko" dirty="0">
                <a:solidFill>
                  <a:schemeClr val="dk1"/>
                </a:solidFill>
              </a:rPr>
              <a:t>- 2. </a:t>
            </a:r>
            <a:r>
              <a:rPr lang="ko" altLang="en-US" dirty="0">
                <a:solidFill>
                  <a:schemeClr val="dk1"/>
                </a:solidFill>
              </a:rPr>
              <a:t>작성된 글 확인</a:t>
            </a:r>
            <a:endParaRPr dirty="0">
              <a:solidFill>
                <a:schemeClr val="dk1"/>
              </a:solidFill>
            </a:endParaRPr>
          </a:p>
          <a:p>
            <a:endParaRPr dirty="0">
              <a:solidFill>
                <a:schemeClr val="dk1"/>
              </a:solidFill>
            </a:endParaRPr>
          </a:p>
          <a:p>
            <a:r>
              <a:rPr lang="en-US" altLang="ko" dirty="0">
                <a:solidFill>
                  <a:schemeClr val="dk1"/>
                </a:solidFill>
              </a:rPr>
              <a:t>------------------------------------------------------------------------------------------------</a:t>
            </a:r>
            <a:endParaRPr dirty="0">
              <a:solidFill>
                <a:schemeClr val="dk1"/>
              </a:solidFill>
            </a:endParaRPr>
          </a:p>
          <a:p>
            <a:endParaRPr dirty="0">
              <a:solidFill>
                <a:schemeClr val="dk1"/>
              </a:solidFill>
            </a:endParaRPr>
          </a:p>
          <a:p>
            <a:r>
              <a:rPr lang="ko" altLang="en-US" dirty="0">
                <a:solidFill>
                  <a:schemeClr val="dk1"/>
                </a:solidFill>
              </a:rPr>
              <a:t>제목 </a:t>
            </a:r>
            <a:r>
              <a:rPr lang="en-US" altLang="ko" dirty="0">
                <a:solidFill>
                  <a:schemeClr val="dk1"/>
                </a:solidFill>
              </a:rPr>
              <a:t>: </a:t>
            </a:r>
            <a:r>
              <a:rPr lang="ko" altLang="en-US" dirty="0">
                <a:solidFill>
                  <a:schemeClr val="dk1"/>
                </a:solidFill>
              </a:rPr>
              <a:t>자유게시판 </a:t>
            </a:r>
            <a:r>
              <a:rPr lang="en-US" altLang="ko" dirty="0">
                <a:solidFill>
                  <a:schemeClr val="dk1"/>
                </a:solidFill>
              </a:rPr>
              <a:t>test 1</a:t>
            </a:r>
            <a:endParaRPr dirty="0">
              <a:solidFill>
                <a:schemeClr val="dk1"/>
              </a:solidFill>
            </a:endParaRPr>
          </a:p>
          <a:p>
            <a:r>
              <a:rPr lang="ko" altLang="en-US" dirty="0">
                <a:solidFill>
                  <a:schemeClr val="dk1"/>
                </a:solidFill>
              </a:rPr>
              <a:t>작성자</a:t>
            </a:r>
            <a:r>
              <a:rPr lang="en-US" altLang="ko" dirty="0">
                <a:solidFill>
                  <a:schemeClr val="dk1"/>
                </a:solidFill>
              </a:rPr>
              <a:t>: happy123 / </a:t>
            </a:r>
            <a:r>
              <a:rPr lang="ko" altLang="en-US" dirty="0">
                <a:solidFill>
                  <a:schemeClr val="dk1"/>
                </a:solidFill>
              </a:rPr>
              <a:t>날짜 </a:t>
            </a:r>
            <a:r>
              <a:rPr lang="en-US" altLang="ko" dirty="0">
                <a:solidFill>
                  <a:schemeClr val="dk1"/>
                </a:solidFill>
              </a:rPr>
              <a:t>: 2020-06-08 / </a:t>
            </a:r>
            <a:r>
              <a:rPr lang="ko" altLang="en-US" dirty="0">
                <a:solidFill>
                  <a:schemeClr val="dk1"/>
                </a:solidFill>
              </a:rPr>
              <a:t>조회수 </a:t>
            </a:r>
            <a:r>
              <a:rPr lang="en-US" altLang="ko" dirty="0">
                <a:solidFill>
                  <a:schemeClr val="dk1"/>
                </a:solidFill>
              </a:rPr>
              <a:t>: 55</a:t>
            </a:r>
            <a:endParaRPr dirty="0">
              <a:solidFill>
                <a:schemeClr val="dk1"/>
              </a:solidFill>
            </a:endParaRPr>
          </a:p>
          <a:p>
            <a:endParaRPr dirty="0">
              <a:solidFill>
                <a:schemeClr val="dk1"/>
              </a:solidFill>
            </a:endParaRPr>
          </a:p>
          <a:p>
            <a:r>
              <a:rPr lang="ko" altLang="en-US" dirty="0">
                <a:solidFill>
                  <a:schemeClr val="dk1"/>
                </a:solidFill>
              </a:rPr>
              <a:t>자유게시판의 내용입니다</a:t>
            </a:r>
            <a:r>
              <a:rPr lang="en-US" altLang="ko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r>
              <a:rPr lang="ko" altLang="en-US" dirty="0">
                <a:solidFill>
                  <a:schemeClr val="dk1"/>
                </a:solidFill>
              </a:rPr>
              <a:t>왱알왱알</a:t>
            </a:r>
            <a:endParaRPr dirty="0">
              <a:solidFill>
                <a:schemeClr val="dk1"/>
              </a:solidFill>
            </a:endParaRPr>
          </a:p>
          <a:p>
            <a:r>
              <a:rPr lang="ko" altLang="en-US" dirty="0">
                <a:solidFill>
                  <a:schemeClr val="dk1"/>
                </a:solidFill>
              </a:rPr>
              <a:t>내용이 들어갈 공간입니다</a:t>
            </a:r>
            <a:r>
              <a:rPr lang="en-US" altLang="ko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r>
              <a:rPr lang="en-US" altLang="ko" dirty="0">
                <a:solidFill>
                  <a:schemeClr val="dk1"/>
                </a:solidFill>
              </a:rPr>
              <a:t>…</a:t>
            </a:r>
            <a:endParaRPr dirty="0">
              <a:solidFill>
                <a:schemeClr val="dk1"/>
              </a:solidFill>
            </a:endParaRPr>
          </a:p>
          <a:p>
            <a:r>
              <a:rPr lang="en-US" altLang="ko" dirty="0">
                <a:solidFill>
                  <a:schemeClr val="dk1"/>
                </a:solidFill>
              </a:rPr>
              <a:t>..</a:t>
            </a:r>
            <a:endParaRPr dirty="0">
              <a:solidFill>
                <a:schemeClr val="dk1"/>
              </a:solidFill>
            </a:endParaRPr>
          </a:p>
          <a:p>
            <a:r>
              <a:rPr lang="en-US" altLang="ko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endParaRPr dirty="0">
              <a:solidFill>
                <a:schemeClr val="dk1"/>
              </a:solidFill>
            </a:endParaRPr>
          </a:p>
          <a:p>
            <a:r>
              <a:rPr lang="en-US" altLang="ko" dirty="0">
                <a:solidFill>
                  <a:schemeClr val="dk1"/>
                </a:solidFill>
              </a:rPr>
              <a:t>------------------------------------------------------------------------------------------------</a:t>
            </a:r>
            <a:endParaRPr dirty="0">
              <a:solidFill>
                <a:schemeClr val="dk1"/>
              </a:solidFill>
            </a:endParaRPr>
          </a:p>
          <a:p>
            <a:endParaRPr dirty="0">
              <a:solidFill>
                <a:schemeClr val="dk1"/>
              </a:solidFill>
            </a:endParaRPr>
          </a:p>
          <a:p>
            <a:r>
              <a:rPr lang="ko" altLang="en-US" dirty="0">
                <a:solidFill>
                  <a:schemeClr val="dk1"/>
                </a:solidFill>
              </a:rPr>
              <a:t>계속 하시려면 엔터를 눌러주세요</a:t>
            </a:r>
            <a:r>
              <a:rPr lang="en-US" altLang="ko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/>
        </p:nvSpPr>
        <p:spPr>
          <a:xfrm>
            <a:off x="1461400" y="372900"/>
            <a:ext cx="11977874" cy="1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dirty="0"/>
              <a:t>2. </a:t>
            </a:r>
            <a:r>
              <a:rPr lang="ko" altLang="en-US" dirty="0"/>
              <a:t>자유 게시판 </a:t>
            </a:r>
            <a:r>
              <a:rPr lang="en-US" altLang="ko" dirty="0"/>
              <a:t>- 3. </a:t>
            </a:r>
            <a:r>
              <a:rPr lang="ko" altLang="en-US" dirty="0"/>
              <a:t>내가 작성한 글 확인</a:t>
            </a:r>
            <a:endParaRPr dirty="0"/>
          </a:p>
          <a:p>
            <a:endParaRPr dirty="0"/>
          </a:p>
          <a:p>
            <a:r>
              <a:rPr lang="en-US" altLang="ko" dirty="0">
                <a:solidFill>
                  <a:schemeClr val="dk1"/>
                </a:solidFill>
              </a:rPr>
              <a:t>------------------------------------------------------------------------------------------------------------------</a:t>
            </a:r>
            <a:endParaRPr dirty="0">
              <a:solidFill>
                <a:schemeClr val="dk1"/>
              </a:solidFill>
            </a:endParaRPr>
          </a:p>
          <a:p>
            <a:endParaRPr dirty="0">
              <a:solidFill>
                <a:schemeClr val="dk1"/>
              </a:solidFill>
            </a:endParaRPr>
          </a:p>
          <a:p>
            <a:r>
              <a:rPr lang="en-US" altLang="ko" dirty="0"/>
              <a:t>[No.]     [</a:t>
            </a:r>
            <a:r>
              <a:rPr lang="ko" altLang="en-US" dirty="0"/>
              <a:t>제목</a:t>
            </a:r>
            <a:r>
              <a:rPr lang="en-US" altLang="ko" dirty="0"/>
              <a:t>]                                                      [</a:t>
            </a:r>
            <a:r>
              <a:rPr lang="ko" altLang="en-US" dirty="0"/>
              <a:t>작성자</a:t>
            </a:r>
            <a:r>
              <a:rPr lang="en-US" altLang="ko" dirty="0"/>
              <a:t>]         </a:t>
            </a:r>
            <a:r>
              <a:rPr lang="en-US" altLang="ko" dirty="0">
                <a:solidFill>
                  <a:schemeClr val="dk1"/>
                </a:solidFill>
              </a:rPr>
              <a:t>[</a:t>
            </a:r>
            <a:r>
              <a:rPr lang="ko" altLang="en-US" dirty="0">
                <a:solidFill>
                  <a:schemeClr val="dk1"/>
                </a:solidFill>
              </a:rPr>
              <a:t>조회수</a:t>
            </a:r>
            <a:r>
              <a:rPr lang="en-US" altLang="ko" dirty="0">
                <a:solidFill>
                  <a:schemeClr val="dk1"/>
                </a:solidFill>
              </a:rPr>
              <a:t>]           [</a:t>
            </a:r>
            <a:r>
              <a:rPr lang="ko" altLang="en-US" dirty="0">
                <a:solidFill>
                  <a:schemeClr val="dk1"/>
                </a:solidFill>
              </a:rPr>
              <a:t>날짜</a:t>
            </a:r>
            <a:r>
              <a:rPr lang="en-US" altLang="ko" dirty="0">
                <a:solidFill>
                  <a:schemeClr val="dk1"/>
                </a:solidFill>
              </a:rPr>
              <a:t>]</a:t>
            </a:r>
            <a:endParaRPr dirty="0">
              <a:solidFill>
                <a:schemeClr val="dk1"/>
              </a:solidFill>
            </a:endParaRPr>
          </a:p>
          <a:p>
            <a:endParaRPr dirty="0">
              <a:solidFill>
                <a:schemeClr val="dk1"/>
              </a:solidFill>
            </a:endParaRPr>
          </a:p>
          <a:p>
            <a:r>
              <a:rPr lang="en-US" altLang="ko" dirty="0">
                <a:solidFill>
                  <a:schemeClr val="dk1"/>
                </a:solidFill>
              </a:rPr>
              <a:t>1	   </a:t>
            </a:r>
            <a:r>
              <a:rPr lang="ko" altLang="en-US" dirty="0">
                <a:solidFill>
                  <a:schemeClr val="dk1"/>
                </a:solidFill>
              </a:rPr>
              <a:t>자유게시판 </a:t>
            </a:r>
            <a:r>
              <a:rPr lang="en-US" altLang="ko" dirty="0">
                <a:solidFill>
                  <a:schemeClr val="dk1"/>
                </a:solidFill>
              </a:rPr>
              <a:t>test 1			          happy123                55       2020-06-08</a:t>
            </a:r>
            <a:endParaRPr dirty="0">
              <a:solidFill>
                <a:schemeClr val="dk1"/>
              </a:solidFill>
            </a:endParaRPr>
          </a:p>
          <a:p>
            <a:r>
              <a:rPr lang="en-US" altLang="ko" dirty="0">
                <a:solidFill>
                  <a:schemeClr val="dk1"/>
                </a:solidFill>
              </a:rPr>
              <a:t>2</a:t>
            </a:r>
            <a:endParaRPr dirty="0">
              <a:solidFill>
                <a:schemeClr val="dk1"/>
              </a:solidFill>
            </a:endParaRPr>
          </a:p>
          <a:p>
            <a:r>
              <a:rPr lang="en-US" altLang="ko" dirty="0">
                <a:solidFill>
                  <a:schemeClr val="dk1"/>
                </a:solidFill>
              </a:rPr>
              <a:t>3</a:t>
            </a:r>
            <a:endParaRPr dirty="0">
              <a:solidFill>
                <a:schemeClr val="dk1"/>
              </a:solidFill>
            </a:endParaRPr>
          </a:p>
          <a:p>
            <a:r>
              <a:rPr lang="en-US" altLang="ko" dirty="0">
                <a:solidFill>
                  <a:schemeClr val="dk1"/>
                </a:solidFill>
              </a:rPr>
              <a:t>4</a:t>
            </a:r>
            <a:endParaRPr dirty="0">
              <a:solidFill>
                <a:schemeClr val="dk1"/>
              </a:solidFill>
            </a:endParaRPr>
          </a:p>
          <a:p>
            <a:r>
              <a:rPr lang="en-US" altLang="ko" dirty="0">
                <a:solidFill>
                  <a:schemeClr val="dk1"/>
                </a:solidFill>
              </a:rPr>
              <a:t>…</a:t>
            </a:r>
            <a:endParaRPr dirty="0">
              <a:solidFill>
                <a:schemeClr val="dk1"/>
              </a:solidFill>
            </a:endParaRPr>
          </a:p>
          <a:p>
            <a:endParaRPr dirty="0">
              <a:solidFill>
                <a:schemeClr val="dk1"/>
              </a:solidFill>
            </a:endParaRPr>
          </a:p>
          <a:p>
            <a:r>
              <a:rPr lang="en-US" altLang="ko" dirty="0">
                <a:solidFill>
                  <a:schemeClr val="dk1"/>
                </a:solidFill>
              </a:rPr>
              <a:t>------------------------------------------------------------------------------------------------------------------</a:t>
            </a:r>
            <a:endParaRPr dirty="0">
              <a:solidFill>
                <a:schemeClr val="dk1"/>
              </a:solidFill>
            </a:endParaRPr>
          </a:p>
          <a:p>
            <a:endParaRPr dirty="0">
              <a:solidFill>
                <a:schemeClr val="dk1"/>
              </a:solidFill>
            </a:endParaRPr>
          </a:p>
          <a:p>
            <a:pPr marL="609585" indent="-423323">
              <a:buClr>
                <a:schemeClr val="dk1"/>
              </a:buClr>
              <a:buSzPts val="1400"/>
              <a:buAutoNum type="arabicPeriod"/>
            </a:pPr>
            <a:r>
              <a:rPr lang="ko" altLang="en-US" dirty="0">
                <a:solidFill>
                  <a:schemeClr val="dk1"/>
                </a:solidFill>
              </a:rPr>
              <a:t>작성한 글 확인</a:t>
            </a:r>
            <a:endParaRPr dirty="0">
              <a:solidFill>
                <a:schemeClr val="dk1"/>
              </a:solidFill>
            </a:endParaRPr>
          </a:p>
          <a:p>
            <a:pPr marL="609585" indent="-423323">
              <a:buClr>
                <a:schemeClr val="dk1"/>
              </a:buClr>
              <a:buSzPts val="1400"/>
              <a:buAutoNum type="arabicPeriod"/>
            </a:pPr>
            <a:r>
              <a:rPr lang="ko" altLang="en-US" dirty="0">
                <a:solidFill>
                  <a:schemeClr val="dk1"/>
                </a:solidFill>
              </a:rPr>
              <a:t>뒤로가기</a:t>
            </a:r>
            <a:endParaRPr dirty="0">
              <a:solidFill>
                <a:schemeClr val="dk1"/>
              </a:solidFill>
            </a:endParaRPr>
          </a:p>
          <a:p>
            <a:endParaRPr dirty="0">
              <a:solidFill>
                <a:schemeClr val="dk1"/>
              </a:solidFill>
            </a:endParaRPr>
          </a:p>
          <a:p>
            <a:r>
              <a:rPr lang="en-US" altLang="ko" dirty="0">
                <a:solidFill>
                  <a:schemeClr val="dk1"/>
                </a:solidFill>
              </a:rPr>
              <a:t>------------------------------------------------------------------------------------------------------------------</a:t>
            </a:r>
            <a:endParaRPr dirty="0">
              <a:solidFill>
                <a:schemeClr val="dk1"/>
              </a:solidFill>
            </a:endParaRPr>
          </a:p>
          <a:p>
            <a:endParaRPr dirty="0">
              <a:solidFill>
                <a:schemeClr val="dk1"/>
              </a:solidFill>
            </a:endParaRPr>
          </a:p>
          <a:p>
            <a:r>
              <a:rPr lang="ko" altLang="en-US" dirty="0">
                <a:solidFill>
                  <a:schemeClr val="dk1"/>
                </a:solidFill>
              </a:rPr>
              <a:t>번호 입력 </a:t>
            </a:r>
            <a:r>
              <a:rPr lang="en-US" altLang="ko" dirty="0">
                <a:solidFill>
                  <a:schemeClr val="dk1"/>
                </a:solidFill>
              </a:rPr>
              <a:t>: 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0" name="Google Shape;100;p20"/>
          <p:cNvSpPr/>
          <p:nvPr/>
        </p:nvSpPr>
        <p:spPr>
          <a:xfrm>
            <a:off x="2841000" y="5726567"/>
            <a:ext cx="913600" cy="414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1" name="Google Shape;101;p20"/>
          <p:cNvSpPr/>
          <p:nvPr/>
        </p:nvSpPr>
        <p:spPr>
          <a:xfrm>
            <a:off x="7823433" y="5183967"/>
            <a:ext cx="3840400" cy="1499200"/>
          </a:xfrm>
          <a:prstGeom prst="wedgeRectCallout">
            <a:avLst>
              <a:gd name="adj1" fmla="val -68215"/>
              <a:gd name="adj2" fmla="val 10946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ko" sz="2400">
                <a:solidFill>
                  <a:schemeClr val="dk1"/>
                </a:solidFill>
              </a:rPr>
              <a:t>1. </a:t>
            </a:r>
            <a:r>
              <a:rPr lang="ko" altLang="en-US" sz="2400">
                <a:solidFill>
                  <a:schemeClr val="dk1"/>
                </a:solidFill>
              </a:rPr>
              <a:t>작성한 글 확인</a:t>
            </a:r>
            <a:endParaRPr sz="2400">
              <a:solidFill>
                <a:schemeClr val="dk1"/>
              </a:solidFill>
            </a:endParaRPr>
          </a:p>
          <a:p>
            <a:r>
              <a:rPr lang="ko" altLang="en-US" sz="2400">
                <a:solidFill>
                  <a:schemeClr val="dk1"/>
                </a:solidFill>
              </a:rPr>
              <a:t>을 선택할 경우</a:t>
            </a:r>
            <a:r>
              <a:rPr lang="en-US" altLang="ko" sz="2400">
                <a:solidFill>
                  <a:schemeClr val="dk1"/>
                </a:solidFill>
              </a:rPr>
              <a:t>, </a:t>
            </a:r>
            <a:r>
              <a:rPr lang="ko" altLang="en-US" sz="2400">
                <a:solidFill>
                  <a:schemeClr val="dk1"/>
                </a:solidFill>
              </a:rPr>
              <a:t>확인할 글의 번호를 추가로 입력받는다</a:t>
            </a:r>
            <a:r>
              <a:rPr lang="en-US" altLang="ko" sz="2400">
                <a:solidFill>
                  <a:schemeClr val="dk1"/>
                </a:solidFill>
              </a:rPr>
              <a:t>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/>
        </p:nvSpPr>
        <p:spPr>
          <a:xfrm>
            <a:off x="2127200" y="274567"/>
            <a:ext cx="10064800" cy="9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dirty="0">
                <a:solidFill>
                  <a:schemeClr val="dk1"/>
                </a:solidFill>
              </a:rPr>
              <a:t>2. </a:t>
            </a:r>
            <a:r>
              <a:rPr lang="ko" altLang="en-US" dirty="0">
                <a:solidFill>
                  <a:schemeClr val="dk1"/>
                </a:solidFill>
              </a:rPr>
              <a:t>자유게시판 </a:t>
            </a:r>
            <a:r>
              <a:rPr lang="en-US" altLang="ko" dirty="0">
                <a:solidFill>
                  <a:schemeClr val="dk1"/>
                </a:solidFill>
              </a:rPr>
              <a:t>- 3. </a:t>
            </a:r>
            <a:r>
              <a:rPr lang="ko" altLang="en-US" dirty="0">
                <a:solidFill>
                  <a:schemeClr val="dk1"/>
                </a:solidFill>
              </a:rPr>
              <a:t>내가 작성한 글 확인 </a:t>
            </a:r>
            <a:r>
              <a:rPr lang="en-US" altLang="ko" dirty="0">
                <a:solidFill>
                  <a:schemeClr val="dk1"/>
                </a:solidFill>
              </a:rPr>
              <a:t>- </a:t>
            </a:r>
            <a:r>
              <a:rPr lang="ko" altLang="en-US" dirty="0">
                <a:solidFill>
                  <a:schemeClr val="dk1"/>
                </a:solidFill>
              </a:rPr>
              <a:t>작성한 글 확인</a:t>
            </a:r>
            <a:endParaRPr dirty="0">
              <a:solidFill>
                <a:schemeClr val="dk1"/>
              </a:solidFill>
            </a:endParaRPr>
          </a:p>
          <a:p>
            <a:endParaRPr dirty="0">
              <a:solidFill>
                <a:schemeClr val="dk1"/>
              </a:solidFill>
            </a:endParaRPr>
          </a:p>
          <a:p>
            <a:r>
              <a:rPr lang="en-US" altLang="ko" dirty="0">
                <a:solidFill>
                  <a:schemeClr val="dk1"/>
                </a:solidFill>
              </a:rPr>
              <a:t>------------------------------------------------------------------------------------------------</a:t>
            </a:r>
            <a:endParaRPr dirty="0">
              <a:solidFill>
                <a:schemeClr val="dk1"/>
              </a:solidFill>
            </a:endParaRPr>
          </a:p>
          <a:p>
            <a:endParaRPr dirty="0">
              <a:solidFill>
                <a:schemeClr val="dk1"/>
              </a:solidFill>
            </a:endParaRPr>
          </a:p>
          <a:p>
            <a:r>
              <a:rPr lang="ko" altLang="en-US" dirty="0">
                <a:solidFill>
                  <a:schemeClr val="dk1"/>
                </a:solidFill>
              </a:rPr>
              <a:t>제목 </a:t>
            </a:r>
            <a:r>
              <a:rPr lang="en-US" altLang="ko" dirty="0">
                <a:solidFill>
                  <a:schemeClr val="dk1"/>
                </a:solidFill>
              </a:rPr>
              <a:t>: </a:t>
            </a:r>
            <a:r>
              <a:rPr lang="ko" altLang="en-US" dirty="0">
                <a:solidFill>
                  <a:schemeClr val="dk1"/>
                </a:solidFill>
              </a:rPr>
              <a:t>자유게시판 </a:t>
            </a:r>
            <a:r>
              <a:rPr lang="en-US" altLang="ko" dirty="0">
                <a:solidFill>
                  <a:schemeClr val="dk1"/>
                </a:solidFill>
              </a:rPr>
              <a:t>test 1</a:t>
            </a:r>
            <a:endParaRPr dirty="0">
              <a:solidFill>
                <a:schemeClr val="dk1"/>
              </a:solidFill>
            </a:endParaRPr>
          </a:p>
          <a:p>
            <a:r>
              <a:rPr lang="ko" altLang="en-US" dirty="0">
                <a:solidFill>
                  <a:schemeClr val="dk1"/>
                </a:solidFill>
              </a:rPr>
              <a:t>작성자</a:t>
            </a:r>
            <a:r>
              <a:rPr lang="en-US" altLang="ko" dirty="0">
                <a:solidFill>
                  <a:schemeClr val="dk1"/>
                </a:solidFill>
              </a:rPr>
              <a:t>: happy123 / </a:t>
            </a:r>
            <a:r>
              <a:rPr lang="ko" altLang="en-US" dirty="0">
                <a:solidFill>
                  <a:schemeClr val="dk1"/>
                </a:solidFill>
              </a:rPr>
              <a:t>날짜 </a:t>
            </a:r>
            <a:r>
              <a:rPr lang="en-US" altLang="ko" dirty="0">
                <a:solidFill>
                  <a:schemeClr val="dk1"/>
                </a:solidFill>
              </a:rPr>
              <a:t>: 2020-06-08 / </a:t>
            </a:r>
            <a:r>
              <a:rPr lang="ko" altLang="en-US" dirty="0">
                <a:solidFill>
                  <a:schemeClr val="dk1"/>
                </a:solidFill>
              </a:rPr>
              <a:t>조회수 </a:t>
            </a:r>
            <a:r>
              <a:rPr lang="en-US" altLang="ko" dirty="0">
                <a:solidFill>
                  <a:schemeClr val="dk1"/>
                </a:solidFill>
              </a:rPr>
              <a:t>: 55</a:t>
            </a:r>
            <a:endParaRPr dirty="0">
              <a:solidFill>
                <a:schemeClr val="dk1"/>
              </a:solidFill>
            </a:endParaRPr>
          </a:p>
          <a:p>
            <a:endParaRPr dirty="0">
              <a:solidFill>
                <a:schemeClr val="dk1"/>
              </a:solidFill>
            </a:endParaRPr>
          </a:p>
          <a:p>
            <a:r>
              <a:rPr lang="ko" altLang="en-US" dirty="0">
                <a:solidFill>
                  <a:schemeClr val="dk1"/>
                </a:solidFill>
              </a:rPr>
              <a:t>자유게시판의 내용입니다</a:t>
            </a:r>
            <a:r>
              <a:rPr lang="en-US" altLang="ko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r>
              <a:rPr lang="ko" altLang="en-US" dirty="0">
                <a:solidFill>
                  <a:schemeClr val="dk1"/>
                </a:solidFill>
              </a:rPr>
              <a:t>왱알왱알</a:t>
            </a:r>
            <a:endParaRPr dirty="0">
              <a:solidFill>
                <a:schemeClr val="dk1"/>
              </a:solidFill>
            </a:endParaRPr>
          </a:p>
          <a:p>
            <a:r>
              <a:rPr lang="ko" altLang="en-US" dirty="0">
                <a:solidFill>
                  <a:schemeClr val="dk1"/>
                </a:solidFill>
              </a:rPr>
              <a:t>내용이 들어갈 공간입니다</a:t>
            </a:r>
            <a:r>
              <a:rPr lang="en-US" altLang="ko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r>
              <a:rPr lang="en-US" altLang="ko" dirty="0">
                <a:solidFill>
                  <a:schemeClr val="dk1"/>
                </a:solidFill>
              </a:rPr>
              <a:t>…</a:t>
            </a:r>
            <a:endParaRPr dirty="0">
              <a:solidFill>
                <a:schemeClr val="dk1"/>
              </a:solidFill>
            </a:endParaRPr>
          </a:p>
          <a:p>
            <a:r>
              <a:rPr lang="en-US" altLang="ko" dirty="0">
                <a:solidFill>
                  <a:schemeClr val="dk1"/>
                </a:solidFill>
              </a:rPr>
              <a:t>..</a:t>
            </a:r>
            <a:endParaRPr dirty="0">
              <a:solidFill>
                <a:schemeClr val="dk1"/>
              </a:solidFill>
            </a:endParaRPr>
          </a:p>
          <a:p>
            <a:endParaRPr dirty="0">
              <a:solidFill>
                <a:schemeClr val="dk1"/>
              </a:solidFill>
            </a:endParaRPr>
          </a:p>
          <a:p>
            <a:r>
              <a:rPr lang="en-US" altLang="ko" dirty="0">
                <a:solidFill>
                  <a:schemeClr val="dk1"/>
                </a:solidFill>
              </a:rPr>
              <a:t>------------------------------------------------------------------------------------------------</a:t>
            </a:r>
            <a:endParaRPr dirty="0">
              <a:solidFill>
                <a:schemeClr val="dk1"/>
              </a:solidFill>
            </a:endParaRPr>
          </a:p>
          <a:p>
            <a:endParaRPr dirty="0">
              <a:solidFill>
                <a:schemeClr val="dk1"/>
              </a:solidFill>
            </a:endParaRPr>
          </a:p>
          <a:p>
            <a:pPr marL="609585" indent="-423323">
              <a:buClr>
                <a:schemeClr val="dk1"/>
              </a:buClr>
              <a:buSzPts val="1400"/>
              <a:buAutoNum type="arabicPeriod"/>
            </a:pPr>
            <a:r>
              <a:rPr lang="ko" altLang="en-US" dirty="0">
                <a:solidFill>
                  <a:schemeClr val="dk1"/>
                </a:solidFill>
              </a:rPr>
              <a:t>게시글 삭제하기</a:t>
            </a:r>
            <a:endParaRPr dirty="0">
              <a:solidFill>
                <a:schemeClr val="dk1"/>
              </a:solidFill>
            </a:endParaRPr>
          </a:p>
          <a:p>
            <a:pPr marL="609585" indent="-423323">
              <a:buClr>
                <a:schemeClr val="dk1"/>
              </a:buClr>
              <a:buSzPts val="1400"/>
              <a:buAutoNum type="arabicPeriod"/>
            </a:pPr>
            <a:r>
              <a:rPr lang="ko" altLang="en-US" dirty="0">
                <a:solidFill>
                  <a:schemeClr val="dk1"/>
                </a:solidFill>
              </a:rPr>
              <a:t>뒤로가기</a:t>
            </a:r>
            <a:endParaRPr dirty="0">
              <a:solidFill>
                <a:schemeClr val="dk1"/>
              </a:solidFill>
            </a:endParaRPr>
          </a:p>
          <a:p>
            <a:endParaRPr dirty="0">
              <a:solidFill>
                <a:schemeClr val="dk1"/>
              </a:solidFill>
            </a:endParaRPr>
          </a:p>
          <a:p>
            <a:r>
              <a:rPr lang="en-US" altLang="ko" dirty="0">
                <a:solidFill>
                  <a:schemeClr val="dk1"/>
                </a:solidFill>
              </a:rPr>
              <a:t>------------------------------------------------------------------------------------------------</a:t>
            </a:r>
            <a:endParaRPr dirty="0">
              <a:solidFill>
                <a:schemeClr val="dk1"/>
              </a:solidFill>
            </a:endParaRPr>
          </a:p>
          <a:p>
            <a:endParaRPr dirty="0">
              <a:solidFill>
                <a:schemeClr val="dk1"/>
              </a:solidFill>
            </a:endParaRPr>
          </a:p>
          <a:p>
            <a:r>
              <a:rPr lang="ko" altLang="en-US" dirty="0">
                <a:solidFill>
                  <a:schemeClr val="dk1"/>
                </a:solidFill>
              </a:rPr>
              <a:t>번호 입력 </a:t>
            </a:r>
            <a:r>
              <a:rPr lang="en-US" altLang="ko" dirty="0">
                <a:solidFill>
                  <a:schemeClr val="dk1"/>
                </a:solidFill>
              </a:rPr>
              <a:t>:</a:t>
            </a:r>
            <a:endParaRPr dirty="0">
              <a:solidFill>
                <a:schemeClr val="dk1"/>
              </a:solidFill>
            </a:endParaRPr>
          </a:p>
          <a:p>
            <a:endParaRPr dirty="0">
              <a:solidFill>
                <a:schemeClr val="dk1"/>
              </a:solidFill>
            </a:endParaRPr>
          </a:p>
        </p:txBody>
      </p:sp>
      <p:sp>
        <p:nvSpPr>
          <p:cNvPr id="107" name="Google Shape;107;p21"/>
          <p:cNvSpPr/>
          <p:nvPr/>
        </p:nvSpPr>
        <p:spPr>
          <a:xfrm>
            <a:off x="3512000" y="5910467"/>
            <a:ext cx="913600" cy="414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8" name="Google Shape;108;p21"/>
          <p:cNvSpPr/>
          <p:nvPr/>
        </p:nvSpPr>
        <p:spPr>
          <a:xfrm>
            <a:off x="7823433" y="5183967"/>
            <a:ext cx="3840400" cy="1499200"/>
          </a:xfrm>
          <a:prstGeom prst="wedgeRectCallout">
            <a:avLst>
              <a:gd name="adj1" fmla="val -68215"/>
              <a:gd name="adj2" fmla="val 10946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" altLang="en-US" sz="2400">
                <a:solidFill>
                  <a:schemeClr val="dk1"/>
                </a:solidFill>
              </a:rPr>
              <a:t>게시글 수정을 넣고 싶었는데</a:t>
            </a:r>
            <a:r>
              <a:rPr lang="en-US" altLang="ko" sz="2400">
                <a:solidFill>
                  <a:schemeClr val="dk1"/>
                </a:solidFill>
              </a:rPr>
              <a:t>,, </a:t>
            </a:r>
            <a:r>
              <a:rPr lang="ko" altLang="en-US" sz="2400">
                <a:solidFill>
                  <a:schemeClr val="dk1"/>
                </a:solidFill>
              </a:rPr>
              <a:t>수정하는게 아니라 아예 새로 쓰는게 될 것 같아서 뺐어요</a:t>
            </a:r>
            <a:endParaRPr sz="2400">
              <a:solidFill>
                <a:schemeClr val="dk1"/>
              </a:solidFill>
            </a:endParaRPr>
          </a:p>
          <a:p>
            <a:r>
              <a:rPr lang="ko" altLang="en-US" sz="2400">
                <a:solidFill>
                  <a:schemeClr val="dk1"/>
                </a:solidFill>
              </a:rPr>
              <a:t>어떻게 추가할 방법 없을까요</a:t>
            </a:r>
            <a:r>
              <a:rPr lang="en-US" altLang="ko" sz="2400">
                <a:solidFill>
                  <a:schemeClr val="dk1"/>
                </a:solidFill>
              </a:rPr>
              <a:t>??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/>
        </p:nvSpPr>
        <p:spPr>
          <a:xfrm>
            <a:off x="4111600" y="1216800"/>
            <a:ext cx="6006958" cy="9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>
                <a:solidFill>
                  <a:schemeClr val="dk1"/>
                </a:solidFill>
              </a:rPr>
              <a:t>2-3 - </a:t>
            </a:r>
            <a:r>
              <a:rPr lang="ko" altLang="en-US">
                <a:solidFill>
                  <a:schemeClr val="dk1"/>
                </a:solidFill>
              </a:rPr>
              <a:t>게시글 삭제하기</a:t>
            </a:r>
            <a:endParaRPr>
              <a:solidFill>
                <a:schemeClr val="dk1"/>
              </a:solidFill>
            </a:endParaRPr>
          </a:p>
          <a:p>
            <a:r>
              <a:rPr lang="en-US" altLang="ko">
                <a:solidFill>
                  <a:schemeClr val="dk1"/>
                </a:solidFill>
              </a:rPr>
              <a:t>---------------------------------------------</a:t>
            </a:r>
            <a:endParaRPr>
              <a:solidFill>
                <a:schemeClr val="dk1"/>
              </a:solidFill>
            </a:endParaRPr>
          </a:p>
          <a:p>
            <a:endParaRPr>
              <a:solidFill>
                <a:schemeClr val="dk1"/>
              </a:solidFill>
            </a:endParaRPr>
          </a:p>
          <a:p>
            <a:r>
              <a:rPr lang="ko" altLang="en-US">
                <a:solidFill>
                  <a:schemeClr val="dk1"/>
                </a:solidFill>
              </a:rPr>
              <a:t>정말로 삭제하시겠습니까</a:t>
            </a:r>
            <a:r>
              <a:rPr lang="en-US" altLang="ko">
                <a:solidFill>
                  <a:schemeClr val="dk1"/>
                </a:solidFill>
              </a:rPr>
              <a:t>? (y/n)</a:t>
            </a:r>
            <a:endParaRPr>
              <a:solidFill>
                <a:schemeClr val="dk1"/>
              </a:solidFill>
            </a:endParaRPr>
          </a:p>
          <a:p>
            <a:endParaRPr>
              <a:solidFill>
                <a:schemeClr val="dk1"/>
              </a:solidFill>
            </a:endParaRPr>
          </a:p>
          <a:p>
            <a:r>
              <a:rPr lang="en-US" altLang="ko">
                <a:solidFill>
                  <a:schemeClr val="dk1"/>
                </a:solidFill>
              </a:rPr>
              <a:t>---------------------------------------------</a:t>
            </a:r>
            <a:endParaRPr>
              <a:solidFill>
                <a:schemeClr val="dk1"/>
              </a:solidFill>
            </a:endParaRPr>
          </a:p>
          <a:p>
            <a:endParaRPr>
              <a:solidFill>
                <a:schemeClr val="dk1"/>
              </a:solidFill>
            </a:endParaRPr>
          </a:p>
          <a:p>
            <a:r>
              <a:rPr lang="en-US" altLang="ko">
                <a:solidFill>
                  <a:schemeClr val="dk1"/>
                </a:solidFill>
              </a:rPr>
              <a:t>y </a:t>
            </a:r>
            <a:r>
              <a:rPr lang="ko" altLang="en-US">
                <a:solidFill>
                  <a:schemeClr val="dk1"/>
                </a:solidFill>
              </a:rPr>
              <a:t>입력시 </a:t>
            </a:r>
            <a:r>
              <a:rPr lang="en-US" altLang="ko">
                <a:solidFill>
                  <a:schemeClr val="dk1"/>
                </a:solidFill>
              </a:rPr>
              <a:t>&gt; </a:t>
            </a:r>
            <a:endParaRPr>
              <a:solidFill>
                <a:schemeClr val="dk1"/>
              </a:solidFill>
            </a:endParaRPr>
          </a:p>
          <a:p>
            <a:r>
              <a:rPr lang="ko" altLang="en-US">
                <a:solidFill>
                  <a:schemeClr val="dk1"/>
                </a:solidFill>
              </a:rPr>
              <a:t>삭제가 완료되었습니다</a:t>
            </a:r>
            <a:r>
              <a:rPr lang="en-US" altLang="ko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r>
              <a:rPr lang="ko" altLang="en-US">
                <a:solidFill>
                  <a:schemeClr val="dk1"/>
                </a:solidFill>
              </a:rPr>
              <a:t>계속 하시려면 엔터를 눌러주세요</a:t>
            </a:r>
            <a:r>
              <a:rPr lang="en-US" altLang="ko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endParaRPr>
              <a:solidFill>
                <a:schemeClr val="dk1"/>
              </a:solidFill>
            </a:endParaRPr>
          </a:p>
          <a:p>
            <a:r>
              <a:rPr lang="en-US" altLang="ko">
                <a:solidFill>
                  <a:schemeClr val="dk1"/>
                </a:solidFill>
              </a:rPr>
              <a:t>n </a:t>
            </a:r>
            <a:r>
              <a:rPr lang="ko" altLang="en-US">
                <a:solidFill>
                  <a:schemeClr val="dk1"/>
                </a:solidFill>
              </a:rPr>
              <a:t>입력시 </a:t>
            </a:r>
            <a:r>
              <a:rPr lang="en-US" altLang="ko">
                <a:solidFill>
                  <a:schemeClr val="dk1"/>
                </a:solidFill>
              </a:rPr>
              <a:t>&gt;</a:t>
            </a:r>
            <a:endParaRPr>
              <a:solidFill>
                <a:schemeClr val="dk1"/>
              </a:solidFill>
            </a:endParaRPr>
          </a:p>
          <a:p>
            <a:r>
              <a:rPr lang="ko" altLang="en-US">
                <a:solidFill>
                  <a:schemeClr val="dk1"/>
                </a:solidFill>
              </a:rPr>
              <a:t>이전 메뉴로 돌아가겠습니다</a:t>
            </a:r>
            <a:r>
              <a:rPr lang="en-US" altLang="ko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r>
              <a:rPr lang="ko" altLang="en-US">
                <a:solidFill>
                  <a:schemeClr val="dk1"/>
                </a:solidFill>
              </a:rPr>
              <a:t>계속하시려면 엔터를 눌러주세요</a:t>
            </a:r>
            <a:r>
              <a:rPr lang="en-US" altLang="ko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EEFC66-A5CC-4567-807D-F8325FDA6D2F}"/>
              </a:ext>
            </a:extLst>
          </p:cNvPr>
          <p:cNvSpPr txBox="1"/>
          <p:nvPr/>
        </p:nvSpPr>
        <p:spPr>
          <a:xfrm>
            <a:off x="3832411" y="1936376"/>
            <a:ext cx="45271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--------------------------------------------</a:t>
            </a:r>
          </a:p>
          <a:p>
            <a:pPr algn="ctr"/>
            <a:r>
              <a:rPr lang="ko-KR" altLang="en-US" dirty="0"/>
              <a:t>관리자</a:t>
            </a:r>
            <a:endParaRPr lang="en-US" altLang="ko-KR" dirty="0"/>
          </a:p>
          <a:p>
            <a:pPr algn="ctr"/>
            <a:r>
              <a:rPr lang="en-US" altLang="ko-KR" dirty="0"/>
              <a:t>--------------------------------------------</a:t>
            </a:r>
          </a:p>
          <a:p>
            <a:pPr algn="ctr"/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/>
              <a:t>도서 관리</a:t>
            </a:r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/>
              <a:t>연체 관리</a:t>
            </a:r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/>
              <a:t>희망도서 관리</a:t>
            </a:r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/>
              <a:t>게시판</a:t>
            </a:r>
          </a:p>
        </p:txBody>
      </p:sp>
    </p:spTree>
    <p:extLst>
      <p:ext uri="{BB962C8B-B14F-4D97-AF65-F5344CB8AC3E}">
        <p14:creationId xmlns:p14="http://schemas.microsoft.com/office/powerpoint/2010/main" val="9094839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42440" y="5310538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5"/>
          <p:cNvSpPr txBox="1"/>
          <p:nvPr/>
        </p:nvSpPr>
        <p:spPr>
          <a:xfrm>
            <a:off x="5010991" y="2685170"/>
            <a:ext cx="1423788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도서조회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대여 확인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예약 확인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반납확인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뒤로가기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733513" y="5519056"/>
            <a:ext cx="2724977" cy="338554"/>
            <a:chOff x="4762943" y="4714177"/>
            <a:chExt cx="2724977" cy="338554"/>
          </a:xfrm>
        </p:grpSpPr>
        <p:sp>
          <p:nvSpPr>
            <p:cNvPr id="8" name="TextBox 6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번호 입력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4516120" y="1000390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도서 관리</a:t>
            </a:r>
          </a:p>
        </p:txBody>
      </p:sp>
    </p:spTree>
    <p:extLst>
      <p:ext uri="{BB962C8B-B14F-4D97-AF65-F5344CB8AC3E}">
        <p14:creationId xmlns:p14="http://schemas.microsoft.com/office/powerpoint/2010/main" val="16768634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516120" y="1000390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도서관리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-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도서조회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4091104" y="2730406"/>
            <a:ext cx="4381161" cy="338554"/>
            <a:chOff x="4762943" y="4714177"/>
            <a:chExt cx="2724977" cy="338554"/>
          </a:xfrm>
        </p:grpSpPr>
        <p:sp>
          <p:nvSpPr>
            <p:cNvPr id="11" name="TextBox 11"/>
            <p:cNvSpPr txBox="1"/>
            <p:nvPr/>
          </p:nvSpPr>
          <p:spPr>
            <a:xfrm>
              <a:off x="4762943" y="4714177"/>
              <a:ext cx="91547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도서명 입력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점프 투 </a:t>
              </a:r>
              <a:r>
                <a:rPr lang="ko-KR" altLang="en-US" sz="1600" b="1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파이썬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4079777" y="3429000"/>
            <a:ext cx="4381161" cy="338554"/>
            <a:chOff x="4762943" y="4714177"/>
            <a:chExt cx="2724977" cy="338554"/>
          </a:xfrm>
        </p:grpSpPr>
        <p:sp>
          <p:nvSpPr>
            <p:cNvPr id="14" name="TextBox 11"/>
            <p:cNvSpPr txBox="1"/>
            <p:nvPr/>
          </p:nvSpPr>
          <p:spPr>
            <a:xfrm>
              <a:off x="4762943" y="4714177"/>
              <a:ext cx="104309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출판사명 입력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이지스</a:t>
              </a:r>
              <a:r>
                <a:rPr lang="ko-KR" altLang="en-US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ko-KR" altLang="en-US" sz="1600" b="1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퍼블리싱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2636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687779-EF1E-47BE-A38D-26D04C0472C1}"/>
              </a:ext>
            </a:extLst>
          </p:cNvPr>
          <p:cNvSpPr txBox="1"/>
          <p:nvPr/>
        </p:nvSpPr>
        <p:spPr>
          <a:xfrm>
            <a:off x="3550024" y="1999398"/>
            <a:ext cx="48588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--------------------------------------------</a:t>
            </a:r>
          </a:p>
          <a:p>
            <a:pPr algn="ctr"/>
            <a:r>
              <a:rPr lang="ko-KR" altLang="en-US" dirty="0"/>
              <a:t>회원</a:t>
            </a:r>
            <a:endParaRPr lang="en-US" altLang="ko-KR" dirty="0"/>
          </a:p>
          <a:p>
            <a:pPr algn="ctr"/>
            <a:r>
              <a:rPr lang="en-US" altLang="ko-KR" dirty="0"/>
              <a:t>--------------------------------------------</a:t>
            </a:r>
          </a:p>
          <a:p>
            <a:pPr algn="ctr"/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/>
              <a:t>도서 검색</a:t>
            </a:r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/>
              <a:t>희망 도서 신청</a:t>
            </a:r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/>
              <a:t>게시판</a:t>
            </a:r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/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12100925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742440" y="5265119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2746218" y="5519056"/>
            <a:ext cx="7022190" cy="338554"/>
            <a:chOff x="4762943" y="4714177"/>
            <a:chExt cx="2724977" cy="338554"/>
          </a:xfrm>
        </p:grpSpPr>
        <p:sp>
          <p:nvSpPr>
            <p:cNvPr id="9" name="TextBox 11"/>
            <p:cNvSpPr txBox="1"/>
            <p:nvPr/>
          </p:nvSpPr>
          <p:spPr>
            <a:xfrm>
              <a:off x="4762943" y="4714177"/>
              <a:ext cx="126412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뒤로 가려면 </a:t>
              </a:r>
              <a:r>
                <a:rPr lang="ko-KR" altLang="en-US" sz="16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엔터를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 눌러주세요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enter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16120" y="1000390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도서관리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-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도서조회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2083017" y="1916832"/>
          <a:ext cx="8025967" cy="19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076">
                  <a:extLst>
                    <a:ext uri="{9D8B030D-6E8A-4147-A177-3AD203B41FA5}">
                      <a16:colId xmlns:a16="http://schemas.microsoft.com/office/drawing/2014/main" val="1284378067"/>
                    </a:ext>
                  </a:extLst>
                </a:gridCol>
                <a:gridCol w="1532700">
                  <a:extLst>
                    <a:ext uri="{9D8B030D-6E8A-4147-A177-3AD203B41FA5}">
                      <a16:colId xmlns:a16="http://schemas.microsoft.com/office/drawing/2014/main" val="1446586593"/>
                    </a:ext>
                  </a:extLst>
                </a:gridCol>
                <a:gridCol w="3753800">
                  <a:extLst>
                    <a:ext uri="{9D8B030D-6E8A-4147-A177-3AD203B41FA5}">
                      <a16:colId xmlns:a16="http://schemas.microsoft.com/office/drawing/2014/main" val="4213736523"/>
                    </a:ext>
                  </a:extLst>
                </a:gridCol>
                <a:gridCol w="1230804">
                  <a:extLst>
                    <a:ext uri="{9D8B030D-6E8A-4147-A177-3AD203B41FA5}">
                      <a16:colId xmlns:a16="http://schemas.microsoft.com/office/drawing/2014/main" val="196063339"/>
                    </a:ext>
                  </a:extLst>
                </a:gridCol>
                <a:gridCol w="900587">
                  <a:extLst>
                    <a:ext uri="{9D8B030D-6E8A-4147-A177-3AD203B41FA5}">
                      <a16:colId xmlns:a16="http://schemas.microsoft.com/office/drawing/2014/main" val="4186486209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도서번호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분류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도서명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현재재고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구역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81065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101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컴퓨터 </a:t>
                      </a:r>
                      <a:r>
                        <a:rPr lang="ko-KR" altLang="en-US" sz="120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사이언스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점프 투 </a:t>
                      </a:r>
                      <a:r>
                        <a:rPr lang="ko-KR" altLang="en-US" sz="120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파이썬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13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A3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2578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16961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012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2065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42440" y="5310538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5"/>
          <p:cNvSpPr txBox="1"/>
          <p:nvPr/>
        </p:nvSpPr>
        <p:spPr>
          <a:xfrm>
            <a:off x="5010991" y="2685170"/>
            <a:ext cx="1423788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도서조회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대여 확인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예약 확인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반납확인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뒤로가기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733513" y="5519056"/>
            <a:ext cx="2724977" cy="338554"/>
            <a:chOff x="4762943" y="4714177"/>
            <a:chExt cx="2724977" cy="338554"/>
          </a:xfrm>
        </p:grpSpPr>
        <p:sp>
          <p:nvSpPr>
            <p:cNvPr id="7" name="TextBox 6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번호 입력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4516120" y="1000390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도서 관리</a:t>
            </a:r>
          </a:p>
        </p:txBody>
      </p:sp>
    </p:spTree>
    <p:extLst>
      <p:ext uri="{BB962C8B-B14F-4D97-AF65-F5344CB8AC3E}">
        <p14:creationId xmlns:p14="http://schemas.microsoft.com/office/powerpoint/2010/main" val="28038813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007768" y="1000390"/>
            <a:ext cx="4032448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도서 관리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–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대여확인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3739556" y="2154342"/>
            <a:ext cx="4752528" cy="338554"/>
            <a:chOff x="4762943" y="4714177"/>
            <a:chExt cx="2724977" cy="338554"/>
          </a:xfrm>
        </p:grpSpPr>
        <p:sp>
          <p:nvSpPr>
            <p:cNvPr id="20" name="TextBox 6"/>
            <p:cNvSpPr txBox="1"/>
            <p:nvPr/>
          </p:nvSpPr>
          <p:spPr>
            <a:xfrm>
              <a:off x="4762943" y="4714177"/>
              <a:ext cx="96158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회원번호 입력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130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3647728" y="2730406"/>
            <a:ext cx="4752528" cy="338554"/>
            <a:chOff x="4762943" y="4714177"/>
            <a:chExt cx="2724977" cy="338554"/>
          </a:xfrm>
        </p:grpSpPr>
        <p:sp>
          <p:nvSpPr>
            <p:cNvPr id="23" name="TextBox 6"/>
            <p:cNvSpPr txBox="1"/>
            <p:nvPr/>
          </p:nvSpPr>
          <p:spPr>
            <a:xfrm>
              <a:off x="4762943" y="4714177"/>
              <a:ext cx="96158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 도서번호 입력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1234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3647728" y="3167633"/>
            <a:ext cx="6120681" cy="338554"/>
            <a:chOff x="4762943" y="4714177"/>
            <a:chExt cx="2724977" cy="338554"/>
          </a:xfrm>
        </p:grpSpPr>
        <p:sp>
          <p:nvSpPr>
            <p:cNvPr id="26" name="TextBox 6"/>
            <p:cNvSpPr txBox="1"/>
            <p:nvPr/>
          </p:nvSpPr>
          <p:spPr>
            <a:xfrm>
              <a:off x="4762943" y="4714177"/>
              <a:ext cx="99357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 대여 시작 날짜 입력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2020.01.03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3647726" y="3743697"/>
            <a:ext cx="6120680" cy="338554"/>
            <a:chOff x="4762943" y="4714177"/>
            <a:chExt cx="2724977" cy="338554"/>
          </a:xfrm>
        </p:grpSpPr>
        <p:sp>
          <p:nvSpPr>
            <p:cNvPr id="29" name="TextBox 6"/>
            <p:cNvSpPr txBox="1"/>
            <p:nvPr/>
          </p:nvSpPr>
          <p:spPr>
            <a:xfrm>
              <a:off x="4762943" y="4714177"/>
              <a:ext cx="99357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 대여 종료 날짜 입력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2020.01.15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cxnSp>
        <p:nvCxnSpPr>
          <p:cNvPr id="38" name="직선 연결선 37"/>
          <p:cNvCxnSpPr/>
          <p:nvPr/>
        </p:nvCxnSpPr>
        <p:spPr>
          <a:xfrm>
            <a:off x="1851407" y="4941168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/>
          <p:cNvGrpSpPr/>
          <p:nvPr/>
        </p:nvGrpSpPr>
        <p:grpSpPr>
          <a:xfrm>
            <a:off x="3647726" y="4222492"/>
            <a:ext cx="6696744" cy="338554"/>
            <a:chOff x="4762943" y="4714177"/>
            <a:chExt cx="2724977" cy="338554"/>
          </a:xfrm>
        </p:grpSpPr>
        <p:sp>
          <p:nvSpPr>
            <p:cNvPr id="43" name="TextBox 6"/>
            <p:cNvSpPr txBox="1"/>
            <p:nvPr/>
          </p:nvSpPr>
          <p:spPr>
            <a:xfrm>
              <a:off x="4762943" y="4714177"/>
              <a:ext cx="116444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 계속 입력하려면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y 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아니면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n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y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2207569" y="5085184"/>
            <a:ext cx="7920880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한 사람이 한 권만 빌린다는 보장이 없기 때문에 </a:t>
            </a:r>
            <a:r>
              <a:rPr lang="en-US" altLang="ko-KR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~ </a:t>
            </a:r>
            <a:r>
              <a: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계속 입력 받을 수 있도록 해준다</a:t>
            </a:r>
            <a:endParaRPr lang="en-US" altLang="ko-KR" sz="16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재고가 없을 경우에는 오류를 발생시켜주면 된다</a:t>
            </a:r>
            <a:r>
              <a:rPr lang="en-US" altLang="ko-KR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!</a:t>
            </a:r>
            <a:endParaRPr lang="ko-KR" altLang="en-US" sz="16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0803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007768" y="1000390"/>
            <a:ext cx="4032448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도서 관리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–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대여확인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-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대여정보입력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1991544" y="1916832"/>
          <a:ext cx="8458016" cy="19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810">
                  <a:extLst>
                    <a:ext uri="{9D8B030D-6E8A-4147-A177-3AD203B41FA5}">
                      <a16:colId xmlns:a16="http://schemas.microsoft.com/office/drawing/2014/main" val="1284378067"/>
                    </a:ext>
                  </a:extLst>
                </a:gridCol>
                <a:gridCol w="1615207">
                  <a:extLst>
                    <a:ext uri="{9D8B030D-6E8A-4147-A177-3AD203B41FA5}">
                      <a16:colId xmlns:a16="http://schemas.microsoft.com/office/drawing/2014/main" val="1446586593"/>
                    </a:ext>
                  </a:extLst>
                </a:gridCol>
                <a:gridCol w="2280487">
                  <a:extLst>
                    <a:ext uri="{9D8B030D-6E8A-4147-A177-3AD203B41FA5}">
                      <a16:colId xmlns:a16="http://schemas.microsoft.com/office/drawing/2014/main" val="4213736523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196063339"/>
                    </a:ext>
                  </a:extLst>
                </a:gridCol>
                <a:gridCol w="2049304">
                  <a:extLst>
                    <a:ext uri="{9D8B030D-6E8A-4147-A177-3AD203B41FA5}">
                      <a16:colId xmlns:a16="http://schemas.microsoft.com/office/drawing/2014/main" val="4186486209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회원번호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성함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도서명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대여 시작일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대여 종료일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81065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101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홍길동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점프 투 </a:t>
                      </a:r>
                      <a:r>
                        <a:rPr lang="ko-KR" altLang="en-US" sz="120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파이썬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2020.01.01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2020.01.05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2578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101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홍길동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점프 투 자바</a:t>
                      </a: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2020.01.01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2020.01.05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16961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101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홍길동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점프 투 </a:t>
                      </a:r>
                      <a:r>
                        <a:rPr lang="ko-KR" altLang="en-US" sz="120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오라클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2020.01.01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2020.01.05</a:t>
                      </a:r>
                      <a:endParaRPr lang="ko-KR" altLang="en-US" sz="12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012414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3951109" y="4293096"/>
            <a:ext cx="3861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대여가 성공적으로 완료되었습니다</a:t>
            </a:r>
            <a:r>
              <a:rPr lang="en-US" altLang="ko-KR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742440" y="5265119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2746218" y="5519056"/>
            <a:ext cx="7022190" cy="338554"/>
            <a:chOff x="4762943" y="4714177"/>
            <a:chExt cx="2724977" cy="338554"/>
          </a:xfrm>
        </p:grpSpPr>
        <p:sp>
          <p:nvSpPr>
            <p:cNvPr id="18" name="TextBox 11"/>
            <p:cNvSpPr txBox="1"/>
            <p:nvPr/>
          </p:nvSpPr>
          <p:spPr>
            <a:xfrm>
              <a:off x="4762943" y="4714177"/>
              <a:ext cx="126412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뒤로 가려면 </a:t>
              </a:r>
              <a:r>
                <a:rPr lang="ko-KR" altLang="en-US" sz="16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엔터를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 눌러주세요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enter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68351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42440" y="5310538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5"/>
          <p:cNvSpPr txBox="1"/>
          <p:nvPr/>
        </p:nvSpPr>
        <p:spPr>
          <a:xfrm>
            <a:off x="5010991" y="2685170"/>
            <a:ext cx="1423788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도서조회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대여 확인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예약 확인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반납확인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뒤로가기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733513" y="5519056"/>
            <a:ext cx="2724977" cy="338554"/>
            <a:chOff x="4762943" y="4714177"/>
            <a:chExt cx="2724977" cy="338554"/>
          </a:xfrm>
        </p:grpSpPr>
        <p:sp>
          <p:nvSpPr>
            <p:cNvPr id="7" name="TextBox 6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번호 입력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3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4516120" y="1000390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도서 관리</a:t>
            </a:r>
          </a:p>
        </p:txBody>
      </p:sp>
    </p:spTree>
    <p:extLst>
      <p:ext uri="{BB962C8B-B14F-4D97-AF65-F5344CB8AC3E}">
        <p14:creationId xmlns:p14="http://schemas.microsoft.com/office/powerpoint/2010/main" val="35066067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42440" y="5310538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4733513" y="5519056"/>
            <a:ext cx="2724977" cy="338554"/>
            <a:chOff x="4762943" y="4714177"/>
            <a:chExt cx="2724977" cy="338554"/>
          </a:xfrm>
        </p:grpSpPr>
        <p:sp>
          <p:nvSpPr>
            <p:cNvPr id="7" name="TextBox 6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번호 입력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4516120" y="1000390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예약 확인</a:t>
            </a:r>
          </a:p>
        </p:txBody>
      </p:sp>
      <p:sp>
        <p:nvSpPr>
          <p:cNvPr id="12" name="TextBox 5"/>
          <p:cNvSpPr txBox="1"/>
          <p:nvPr/>
        </p:nvSpPr>
        <p:spPr>
          <a:xfrm>
            <a:off x="4439816" y="2609618"/>
            <a:ext cx="3281668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회원 별 예약 신청 조회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도서 별 예약 신청 조회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현재 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미승인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 예약 리스트 목록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AutoNum type="arabicPeriod"/>
            </a:pP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뒤로가기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1147547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431704" y="2132856"/>
            <a:ext cx="5574580" cy="338554"/>
            <a:chOff x="4762943" y="4714177"/>
            <a:chExt cx="2724977" cy="338554"/>
          </a:xfrm>
        </p:grpSpPr>
        <p:sp>
          <p:nvSpPr>
            <p:cNvPr id="7" name="TextBox 6"/>
            <p:cNvSpPr txBox="1"/>
            <p:nvPr/>
          </p:nvSpPr>
          <p:spPr>
            <a:xfrm>
              <a:off x="4762943" y="4714177"/>
              <a:ext cx="95534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조회 시작일 입력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2020.03.05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4516120" y="1000390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예약 확인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–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회원 별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3409231" y="2708920"/>
            <a:ext cx="5574580" cy="338554"/>
            <a:chOff x="4762943" y="4714177"/>
            <a:chExt cx="2724977" cy="338554"/>
          </a:xfrm>
        </p:grpSpPr>
        <p:sp>
          <p:nvSpPr>
            <p:cNvPr id="11" name="TextBox 10"/>
            <p:cNvSpPr txBox="1"/>
            <p:nvPr/>
          </p:nvSpPr>
          <p:spPr>
            <a:xfrm>
              <a:off x="4762943" y="4714177"/>
              <a:ext cx="95534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조회 종료일 입력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2020.07.05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441626" y="3284984"/>
            <a:ext cx="5574580" cy="338554"/>
            <a:chOff x="4762943" y="4714177"/>
            <a:chExt cx="2724977" cy="338554"/>
          </a:xfrm>
        </p:grpSpPr>
        <p:sp>
          <p:nvSpPr>
            <p:cNvPr id="14" name="TextBox 13"/>
            <p:cNvSpPr txBox="1"/>
            <p:nvPr/>
          </p:nvSpPr>
          <p:spPr>
            <a:xfrm>
              <a:off x="4762943" y="4714177"/>
              <a:ext cx="81978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회원번호 입력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132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36650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516120" y="1000390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예약 확인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–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회원 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11624" y="2085231"/>
            <a:ext cx="656782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홍길동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(101)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 회원님의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2020.03.05 ~ 2020.07.05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예약 희망 도서 내역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 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866993" y="2852936"/>
          <a:ext cx="8458017" cy="19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0214">
                  <a:extLst>
                    <a:ext uri="{9D8B030D-6E8A-4147-A177-3AD203B41FA5}">
                      <a16:colId xmlns:a16="http://schemas.microsoft.com/office/drawing/2014/main" val="1284378067"/>
                    </a:ext>
                  </a:extLst>
                </a:gridCol>
                <a:gridCol w="1336860">
                  <a:extLst>
                    <a:ext uri="{9D8B030D-6E8A-4147-A177-3AD203B41FA5}">
                      <a16:colId xmlns:a16="http://schemas.microsoft.com/office/drawing/2014/main" val="1446586593"/>
                    </a:ext>
                  </a:extLst>
                </a:gridCol>
                <a:gridCol w="1640692">
                  <a:extLst>
                    <a:ext uri="{9D8B030D-6E8A-4147-A177-3AD203B41FA5}">
                      <a16:colId xmlns:a16="http://schemas.microsoft.com/office/drawing/2014/main" val="4213736523"/>
                    </a:ext>
                  </a:extLst>
                </a:gridCol>
                <a:gridCol w="1397627">
                  <a:extLst>
                    <a:ext uri="{9D8B030D-6E8A-4147-A177-3AD203B41FA5}">
                      <a16:colId xmlns:a16="http://schemas.microsoft.com/office/drawing/2014/main" val="196063339"/>
                    </a:ext>
                  </a:extLst>
                </a:gridCol>
                <a:gridCol w="1441968">
                  <a:extLst>
                    <a:ext uri="{9D8B030D-6E8A-4147-A177-3AD203B41FA5}">
                      <a16:colId xmlns:a16="http://schemas.microsoft.com/office/drawing/2014/main" val="4186486209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번호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예약 도서명</a:t>
                      </a:r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도서번호</a:t>
                      </a:r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희망 대여 날짜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희망 반납 날짜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승인여부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승인날짜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81065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점프 투 </a:t>
                      </a:r>
                      <a:r>
                        <a:rPr lang="ko-KR" altLang="en-US" sz="100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파이썬</a:t>
                      </a:r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(101)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2020.03.05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2020.03.15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Y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2020.03.01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2578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이것이 </a:t>
                      </a:r>
                      <a:r>
                        <a:rPr lang="ko-KR" altLang="en-US" sz="100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오라클</a:t>
                      </a:r>
                      <a:r>
                        <a:rPr lang="ko-KR" altLang="en-US" sz="100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(103)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2020.03.05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2020.03.12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Y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2020.03.01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16961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신과 함께 </a:t>
                      </a:r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(2341)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2020.03.05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2020.03.16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012414"/>
                  </a:ext>
                </a:extLst>
              </a:tr>
            </a:tbl>
          </a:graphicData>
        </a:graphic>
      </p:graphicFrame>
      <p:sp>
        <p:nvSpPr>
          <p:cNvPr id="18" name="TextBox 5"/>
          <p:cNvSpPr txBox="1"/>
          <p:nvPr/>
        </p:nvSpPr>
        <p:spPr>
          <a:xfrm>
            <a:off x="4662479" y="5190291"/>
            <a:ext cx="2895344" cy="107721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미승인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 항목만 확인하기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승인 설정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-&gt;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번호 택하기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모두 승인 처리하기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AutoNum type="arabicPeriod"/>
            </a:pP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뒤로가기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2520054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16120" y="1000390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예약 확인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–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회원 별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- </a:t>
            </a:r>
            <a:r>
              <a:rPr lang="ko-KR" altLang="en-US" sz="16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미승인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95600" y="2085231"/>
            <a:ext cx="721062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홍길동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(101)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 회원님의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2020.03.05 ~ 2020.07.05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예약 희망 도서 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미승인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  내역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866993" y="2852936"/>
          <a:ext cx="8458017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0214">
                  <a:extLst>
                    <a:ext uri="{9D8B030D-6E8A-4147-A177-3AD203B41FA5}">
                      <a16:colId xmlns:a16="http://schemas.microsoft.com/office/drawing/2014/main" val="1284378067"/>
                    </a:ext>
                  </a:extLst>
                </a:gridCol>
                <a:gridCol w="1336860">
                  <a:extLst>
                    <a:ext uri="{9D8B030D-6E8A-4147-A177-3AD203B41FA5}">
                      <a16:colId xmlns:a16="http://schemas.microsoft.com/office/drawing/2014/main" val="1446586593"/>
                    </a:ext>
                  </a:extLst>
                </a:gridCol>
                <a:gridCol w="1640692">
                  <a:extLst>
                    <a:ext uri="{9D8B030D-6E8A-4147-A177-3AD203B41FA5}">
                      <a16:colId xmlns:a16="http://schemas.microsoft.com/office/drawing/2014/main" val="4213736523"/>
                    </a:ext>
                  </a:extLst>
                </a:gridCol>
                <a:gridCol w="1397627">
                  <a:extLst>
                    <a:ext uri="{9D8B030D-6E8A-4147-A177-3AD203B41FA5}">
                      <a16:colId xmlns:a16="http://schemas.microsoft.com/office/drawing/2014/main" val="196063339"/>
                    </a:ext>
                  </a:extLst>
                </a:gridCol>
                <a:gridCol w="1441968">
                  <a:extLst>
                    <a:ext uri="{9D8B030D-6E8A-4147-A177-3AD203B41FA5}">
                      <a16:colId xmlns:a16="http://schemas.microsoft.com/office/drawing/2014/main" val="4186486209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번호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예약 도서명</a:t>
                      </a:r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도서번호</a:t>
                      </a:r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희망 대여 날짜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희망 반납 날짜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승인여부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승인날짜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81065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신과 함께 </a:t>
                      </a:r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(2341)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2020.03.05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2020.03.16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2578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169610"/>
                  </a:ext>
                </a:extLst>
              </a:tr>
            </a:tbl>
          </a:graphicData>
        </a:graphic>
      </p:graphicFrame>
      <p:sp>
        <p:nvSpPr>
          <p:cNvPr id="7" name="TextBox 5"/>
          <p:cNvSpPr txBox="1"/>
          <p:nvPr/>
        </p:nvSpPr>
        <p:spPr>
          <a:xfrm>
            <a:off x="4662480" y="5190292"/>
            <a:ext cx="3414717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번호를 입력하여 승인 처리하기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모두 승인 처리하기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AutoNum type="arabicPeriod"/>
            </a:pP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뒤로가기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1627253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16120" y="1000390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예약 확인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–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회원 별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- </a:t>
            </a:r>
            <a:r>
              <a:rPr lang="ko-KR" altLang="en-US" sz="16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미승인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95600" y="2085231"/>
            <a:ext cx="721062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홍길동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(101)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 회원님의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2020.03.05 ~ 2020.07.05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예약 희망 도서 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미승인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  내역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866993" y="2852936"/>
          <a:ext cx="8458017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0214">
                  <a:extLst>
                    <a:ext uri="{9D8B030D-6E8A-4147-A177-3AD203B41FA5}">
                      <a16:colId xmlns:a16="http://schemas.microsoft.com/office/drawing/2014/main" val="1284378067"/>
                    </a:ext>
                  </a:extLst>
                </a:gridCol>
                <a:gridCol w="1336860">
                  <a:extLst>
                    <a:ext uri="{9D8B030D-6E8A-4147-A177-3AD203B41FA5}">
                      <a16:colId xmlns:a16="http://schemas.microsoft.com/office/drawing/2014/main" val="1446586593"/>
                    </a:ext>
                  </a:extLst>
                </a:gridCol>
                <a:gridCol w="1640692">
                  <a:extLst>
                    <a:ext uri="{9D8B030D-6E8A-4147-A177-3AD203B41FA5}">
                      <a16:colId xmlns:a16="http://schemas.microsoft.com/office/drawing/2014/main" val="4213736523"/>
                    </a:ext>
                  </a:extLst>
                </a:gridCol>
                <a:gridCol w="1397627">
                  <a:extLst>
                    <a:ext uri="{9D8B030D-6E8A-4147-A177-3AD203B41FA5}">
                      <a16:colId xmlns:a16="http://schemas.microsoft.com/office/drawing/2014/main" val="196063339"/>
                    </a:ext>
                  </a:extLst>
                </a:gridCol>
                <a:gridCol w="1441968">
                  <a:extLst>
                    <a:ext uri="{9D8B030D-6E8A-4147-A177-3AD203B41FA5}">
                      <a16:colId xmlns:a16="http://schemas.microsoft.com/office/drawing/2014/main" val="4186486209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번호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예약 도서명</a:t>
                      </a:r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도서번호</a:t>
                      </a:r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희망 대여 날짜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희망 반납 날짜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승인여부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승인날짜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81065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신과 함께 </a:t>
                      </a:r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(2341)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2020.03.05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2020.03.16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Y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2020.06.05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2578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169610"/>
                  </a:ext>
                </a:extLst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1847528" y="4653136"/>
            <a:ext cx="8352928" cy="338554"/>
            <a:chOff x="4762943" y="4714177"/>
            <a:chExt cx="2675600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4762943" y="4714177"/>
              <a:ext cx="116773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번호 입력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(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중복입력 가능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‘,’ 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로 표시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)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980259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3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727848" y="5614502"/>
            <a:ext cx="2367956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승인이 완료되었습니다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!</a:t>
            </a:r>
          </a:p>
          <a:p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뒤로 가려면 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엔터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92808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E99C44-6BAF-4940-8DE3-EA5476617B5B}"/>
              </a:ext>
            </a:extLst>
          </p:cNvPr>
          <p:cNvSpPr/>
          <p:nvPr/>
        </p:nvSpPr>
        <p:spPr>
          <a:xfrm>
            <a:off x="4990246" y="1306285"/>
            <a:ext cx="2277454" cy="63058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A42E53-5BFC-4B4C-8D3D-86C68ED4B5DB}"/>
              </a:ext>
            </a:extLst>
          </p:cNvPr>
          <p:cNvSpPr txBox="1"/>
          <p:nvPr/>
        </p:nvSpPr>
        <p:spPr>
          <a:xfrm>
            <a:off x="5542002" y="14369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도서검색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9C4D8A-43A9-45F4-92FB-A12EBCCD8512}"/>
              </a:ext>
            </a:extLst>
          </p:cNvPr>
          <p:cNvSpPr txBox="1"/>
          <p:nvPr/>
        </p:nvSpPr>
        <p:spPr>
          <a:xfrm>
            <a:off x="5097168" y="2612571"/>
            <a:ext cx="19976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/>
              <a:t>저자별</a:t>
            </a:r>
            <a:r>
              <a:rPr lang="ko-KR" altLang="en-US" dirty="0"/>
              <a:t> 검색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제목별</a:t>
            </a:r>
            <a:r>
              <a:rPr lang="ko-KR" altLang="en-US" dirty="0"/>
              <a:t> 검색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출판사별 검색</a:t>
            </a:r>
          </a:p>
        </p:txBody>
      </p:sp>
    </p:spTree>
    <p:extLst>
      <p:ext uri="{BB962C8B-B14F-4D97-AF65-F5344CB8AC3E}">
        <p14:creationId xmlns:p14="http://schemas.microsoft.com/office/powerpoint/2010/main" val="14982030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42440" y="5310538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4733513" y="5519056"/>
            <a:ext cx="2724977" cy="338554"/>
            <a:chOff x="4762943" y="4714177"/>
            <a:chExt cx="2724977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번호 입력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16120" y="1000390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예약 확인</a:t>
            </a:r>
          </a:p>
        </p:txBody>
      </p:sp>
      <p:sp>
        <p:nvSpPr>
          <p:cNvPr id="10" name="TextBox 5"/>
          <p:cNvSpPr txBox="1"/>
          <p:nvPr/>
        </p:nvSpPr>
        <p:spPr>
          <a:xfrm>
            <a:off x="4439816" y="2609618"/>
            <a:ext cx="3281668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회원 별 예약 신청 조회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도서 별 예약 신청 조회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현재 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미승인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 예약 리스트 목록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AutoNum type="arabicPeriod"/>
            </a:pP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뒤로가기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4057102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431704" y="2132856"/>
            <a:ext cx="5574580" cy="338554"/>
            <a:chOff x="4762943" y="4714177"/>
            <a:chExt cx="2724977" cy="338554"/>
          </a:xfrm>
        </p:grpSpPr>
        <p:sp>
          <p:nvSpPr>
            <p:cNvPr id="5" name="TextBox 4"/>
            <p:cNvSpPr txBox="1"/>
            <p:nvPr/>
          </p:nvSpPr>
          <p:spPr>
            <a:xfrm>
              <a:off x="4762943" y="4714177"/>
              <a:ext cx="95534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조회 시작일 입력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2020.03.05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4516120" y="1000390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예약 확인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–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도서 별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3409231" y="2708920"/>
            <a:ext cx="5574580" cy="338554"/>
            <a:chOff x="4762943" y="4714177"/>
            <a:chExt cx="2724977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4762943" y="4714177"/>
              <a:ext cx="95534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조회 종료일 입력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2020.07.05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441626" y="3284984"/>
            <a:ext cx="5574580" cy="338554"/>
            <a:chOff x="4762943" y="4714177"/>
            <a:chExt cx="2724977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4762943" y="4714177"/>
              <a:ext cx="81978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도서번호 입력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1321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1118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063553" y="1988840"/>
          <a:ext cx="7920881" cy="19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984">
                  <a:extLst>
                    <a:ext uri="{9D8B030D-6E8A-4147-A177-3AD203B41FA5}">
                      <a16:colId xmlns:a16="http://schemas.microsoft.com/office/drawing/2014/main" val="1284378067"/>
                    </a:ext>
                  </a:extLst>
                </a:gridCol>
                <a:gridCol w="1575851">
                  <a:extLst>
                    <a:ext uri="{9D8B030D-6E8A-4147-A177-3AD203B41FA5}">
                      <a16:colId xmlns:a16="http://schemas.microsoft.com/office/drawing/2014/main" val="144658659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421373652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96063339"/>
                    </a:ext>
                  </a:extLst>
                </a:gridCol>
                <a:gridCol w="646497">
                  <a:extLst>
                    <a:ext uri="{9D8B030D-6E8A-4147-A177-3AD203B41FA5}">
                      <a16:colId xmlns:a16="http://schemas.microsoft.com/office/drawing/2014/main" val="4186486209"/>
                    </a:ext>
                  </a:extLst>
                </a:gridCol>
                <a:gridCol w="11537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번호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예약 도서명</a:t>
                      </a:r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도서번호</a:t>
                      </a:r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예약자 성함</a:t>
                      </a:r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회원번호</a:t>
                      </a:r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희망 대여 날짜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희망 반납 날짜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승인여부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승인 날짜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81065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점프 투 </a:t>
                      </a:r>
                      <a:r>
                        <a:rPr lang="ko-KR" altLang="en-US" sz="100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파이썬</a:t>
                      </a:r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(101)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홍길동</a:t>
                      </a:r>
                      <a:r>
                        <a:rPr lang="en-US" altLang="ko-KR" sz="1000" dirty="0"/>
                        <a:t>(210)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2020.03.05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2020.03.15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Y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2020.03.01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2578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이것이 </a:t>
                      </a:r>
                      <a:r>
                        <a:rPr lang="ko-KR" altLang="en-US" sz="100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오라클</a:t>
                      </a:r>
                      <a:r>
                        <a:rPr lang="ko-KR" altLang="en-US" sz="100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(103)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err="1"/>
                        <a:t>전우치</a:t>
                      </a:r>
                      <a:r>
                        <a:rPr lang="en-US" altLang="ko-KR" sz="1000" dirty="0"/>
                        <a:t>(130)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2020.03.05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2020.03.12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Y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2020.03.01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16961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신과 함께 </a:t>
                      </a:r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(2341)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err="1"/>
                        <a:t>성춘향</a:t>
                      </a:r>
                      <a:r>
                        <a:rPr lang="en-US" altLang="ko-KR" sz="1000" dirty="0"/>
                        <a:t>(158)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2020.03.05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2020.03.16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012414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516120" y="1000390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예약 확인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–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도서 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48328" y="4774792"/>
            <a:ext cx="2895344" cy="107721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미승인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 항목만 확인하기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승인 설정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-&gt;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번호 택하기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모두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승인 처리하기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AutoNum type="arabicPeriod"/>
            </a:pP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뒤로가기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527673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063553" y="1988840"/>
          <a:ext cx="7920881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984">
                  <a:extLst>
                    <a:ext uri="{9D8B030D-6E8A-4147-A177-3AD203B41FA5}">
                      <a16:colId xmlns:a16="http://schemas.microsoft.com/office/drawing/2014/main" val="1284378067"/>
                    </a:ext>
                  </a:extLst>
                </a:gridCol>
                <a:gridCol w="1575851">
                  <a:extLst>
                    <a:ext uri="{9D8B030D-6E8A-4147-A177-3AD203B41FA5}">
                      <a16:colId xmlns:a16="http://schemas.microsoft.com/office/drawing/2014/main" val="144658659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421373652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96063339"/>
                    </a:ext>
                  </a:extLst>
                </a:gridCol>
                <a:gridCol w="646497">
                  <a:extLst>
                    <a:ext uri="{9D8B030D-6E8A-4147-A177-3AD203B41FA5}">
                      <a16:colId xmlns:a16="http://schemas.microsoft.com/office/drawing/2014/main" val="4186486209"/>
                    </a:ext>
                  </a:extLst>
                </a:gridCol>
                <a:gridCol w="11537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번호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예약 도서명</a:t>
                      </a:r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도서번호</a:t>
                      </a:r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예약자 성함</a:t>
                      </a:r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회원번호</a:t>
                      </a:r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희망 대여 날짜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희망 반납 날짜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승인여부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승인 날짜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81065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신과 함께 </a:t>
                      </a:r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(2341)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err="1"/>
                        <a:t>성춘향</a:t>
                      </a:r>
                      <a:r>
                        <a:rPr lang="en-US" altLang="ko-KR" sz="1000" dirty="0"/>
                        <a:t>(158)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2020.03.05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2020.03.16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257802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516120" y="1000390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예약 확인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–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도서 별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- </a:t>
            </a:r>
            <a:r>
              <a:rPr lang="ko-KR" altLang="en-US" sz="16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미승인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8329" y="4077072"/>
            <a:ext cx="3414717" cy="107721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날짜별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 오름차순 하기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번호를 입력하여 승인 처리하기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모두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승인 처리하기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AutoNum type="arabicPeriod"/>
            </a:pP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뒤로가기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686155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063553" y="1988840"/>
          <a:ext cx="7920881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984">
                  <a:extLst>
                    <a:ext uri="{9D8B030D-6E8A-4147-A177-3AD203B41FA5}">
                      <a16:colId xmlns:a16="http://schemas.microsoft.com/office/drawing/2014/main" val="1284378067"/>
                    </a:ext>
                  </a:extLst>
                </a:gridCol>
                <a:gridCol w="1575851">
                  <a:extLst>
                    <a:ext uri="{9D8B030D-6E8A-4147-A177-3AD203B41FA5}">
                      <a16:colId xmlns:a16="http://schemas.microsoft.com/office/drawing/2014/main" val="144658659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421373652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96063339"/>
                    </a:ext>
                  </a:extLst>
                </a:gridCol>
                <a:gridCol w="646497">
                  <a:extLst>
                    <a:ext uri="{9D8B030D-6E8A-4147-A177-3AD203B41FA5}">
                      <a16:colId xmlns:a16="http://schemas.microsoft.com/office/drawing/2014/main" val="4186486209"/>
                    </a:ext>
                  </a:extLst>
                </a:gridCol>
                <a:gridCol w="11537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번호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예약 도서명</a:t>
                      </a:r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도서번호</a:t>
                      </a:r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예약자 성함</a:t>
                      </a:r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회원번호</a:t>
                      </a:r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희망 대여 날짜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희망 반납 날짜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승인여부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승인 날짜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81065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신과 함께 </a:t>
                      </a:r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(2341)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err="1"/>
                        <a:t>성춘향</a:t>
                      </a:r>
                      <a:r>
                        <a:rPr lang="en-US" altLang="ko-KR" sz="1000" dirty="0"/>
                        <a:t>(158)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2020.03.05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2020.03.16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Y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2020.04.05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257802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516120" y="1000390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예약 확인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–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도서 별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- </a:t>
            </a:r>
            <a:r>
              <a:rPr lang="ko-KR" altLang="en-US" sz="16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미승인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857450" y="4005064"/>
            <a:ext cx="8352928" cy="338554"/>
            <a:chOff x="4762943" y="4714177"/>
            <a:chExt cx="2675600" cy="338554"/>
          </a:xfrm>
        </p:grpSpPr>
        <p:sp>
          <p:nvSpPr>
            <p:cNvPr id="8" name="TextBox 7"/>
            <p:cNvSpPr txBox="1"/>
            <p:nvPr/>
          </p:nvSpPr>
          <p:spPr>
            <a:xfrm>
              <a:off x="4762943" y="4714177"/>
              <a:ext cx="116773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번호 입력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(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중복입력 가능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‘,’ 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로 표시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)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980259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3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27848" y="4941169"/>
            <a:ext cx="2367956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승인이 완료되었습니다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!</a:t>
            </a:r>
          </a:p>
          <a:p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뒤로 가려면 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엔터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7981671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42440" y="5310538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4733513" y="5519056"/>
            <a:ext cx="2724977" cy="338554"/>
            <a:chOff x="4762943" y="4714177"/>
            <a:chExt cx="2724977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번호 입력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3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16120" y="1000390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예약 확인</a:t>
            </a:r>
          </a:p>
        </p:txBody>
      </p:sp>
      <p:sp>
        <p:nvSpPr>
          <p:cNvPr id="9" name="TextBox 5"/>
          <p:cNvSpPr txBox="1"/>
          <p:nvPr/>
        </p:nvSpPr>
        <p:spPr>
          <a:xfrm>
            <a:off x="4439816" y="2609618"/>
            <a:ext cx="3281668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회원 별 예약 신청 조회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도서 별 예약 신청 조회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현재 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미승인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 예약 리스트 목록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AutoNum type="arabicPeriod"/>
            </a:pP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뒤로가기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6560732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814447" y="5812770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4805520" y="6021288"/>
            <a:ext cx="2724977" cy="338554"/>
            <a:chOff x="4762943" y="4714177"/>
            <a:chExt cx="2724977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번호 입력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3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223792" y="793016"/>
            <a:ext cx="3888432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예약 확인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–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현재 </a:t>
            </a:r>
            <a:r>
              <a:rPr lang="ko-KR" altLang="en-US" sz="16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미승인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예약 리스트</a:t>
            </a:r>
          </a:p>
        </p:txBody>
      </p:sp>
      <p:sp>
        <p:nvSpPr>
          <p:cNvPr id="9" name="TextBox 5"/>
          <p:cNvSpPr txBox="1"/>
          <p:nvPr/>
        </p:nvSpPr>
        <p:spPr>
          <a:xfrm>
            <a:off x="4870217" y="4429562"/>
            <a:ext cx="2024913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번호를 선택하여 승인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AutoNum type="arabicPeriod"/>
            </a:pP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모두 승인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AutoNum type="arabicPeriod"/>
            </a:pPr>
            <a:r>
              <a:rPr lang="ko-KR" altLang="en-US" sz="12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뒤로가기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2063553" y="1988840"/>
          <a:ext cx="7920881" cy="19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984">
                  <a:extLst>
                    <a:ext uri="{9D8B030D-6E8A-4147-A177-3AD203B41FA5}">
                      <a16:colId xmlns:a16="http://schemas.microsoft.com/office/drawing/2014/main" val="1284378067"/>
                    </a:ext>
                  </a:extLst>
                </a:gridCol>
                <a:gridCol w="1575851">
                  <a:extLst>
                    <a:ext uri="{9D8B030D-6E8A-4147-A177-3AD203B41FA5}">
                      <a16:colId xmlns:a16="http://schemas.microsoft.com/office/drawing/2014/main" val="144658659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421373652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96063339"/>
                    </a:ext>
                  </a:extLst>
                </a:gridCol>
                <a:gridCol w="646497">
                  <a:extLst>
                    <a:ext uri="{9D8B030D-6E8A-4147-A177-3AD203B41FA5}">
                      <a16:colId xmlns:a16="http://schemas.microsoft.com/office/drawing/2014/main" val="4186486209"/>
                    </a:ext>
                  </a:extLst>
                </a:gridCol>
                <a:gridCol w="11537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번호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예약 도서명</a:t>
                      </a:r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도서번호</a:t>
                      </a:r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예약자 성함</a:t>
                      </a:r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회원번호</a:t>
                      </a:r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희망 대여 날짜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희망 반납 날짜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승인여부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승인 날짜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81065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점프 투 </a:t>
                      </a:r>
                      <a:r>
                        <a:rPr lang="ko-KR" altLang="en-US" sz="100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파이썬</a:t>
                      </a:r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(101)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홍길동</a:t>
                      </a:r>
                      <a:r>
                        <a:rPr lang="en-US" altLang="ko-KR" sz="1000" dirty="0"/>
                        <a:t>(210)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2020.03.05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2020.03.15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2578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이것이 </a:t>
                      </a:r>
                      <a:r>
                        <a:rPr lang="ko-KR" altLang="en-US" sz="100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오라클</a:t>
                      </a:r>
                      <a:r>
                        <a:rPr lang="ko-KR" altLang="en-US" sz="100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(103)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err="1"/>
                        <a:t>전우치</a:t>
                      </a:r>
                      <a:r>
                        <a:rPr lang="en-US" altLang="ko-KR" sz="1000" dirty="0"/>
                        <a:t>(130)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2020.03.05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2020.03.12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16961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신과 함께 </a:t>
                      </a:r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(2341)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err="1"/>
                        <a:t>성춘향</a:t>
                      </a:r>
                      <a:r>
                        <a:rPr lang="en-US" altLang="ko-KR" sz="1000" dirty="0"/>
                        <a:t>(158)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2020.03.05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2020.03.16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012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7733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42440" y="4754136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5"/>
          <p:cNvSpPr txBox="1"/>
          <p:nvPr/>
        </p:nvSpPr>
        <p:spPr>
          <a:xfrm>
            <a:off x="5010991" y="2685170"/>
            <a:ext cx="1423788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도서조회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대여 확인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예약 확인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반납확인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뒤로가기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733513" y="4962654"/>
            <a:ext cx="2724977" cy="338554"/>
            <a:chOff x="4762943" y="4714177"/>
            <a:chExt cx="2724977" cy="338554"/>
          </a:xfrm>
        </p:grpSpPr>
        <p:sp>
          <p:nvSpPr>
            <p:cNvPr id="7" name="TextBox 6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번호 입력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4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4516120" y="1000390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도서 관리</a:t>
            </a:r>
          </a:p>
        </p:txBody>
      </p:sp>
    </p:spTree>
    <p:extLst>
      <p:ext uri="{BB962C8B-B14F-4D97-AF65-F5344CB8AC3E}">
        <p14:creationId xmlns:p14="http://schemas.microsoft.com/office/powerpoint/2010/main" val="4123560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16120" y="1000390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도서 관리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–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반납확인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010992" y="2348880"/>
            <a:ext cx="53091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71865" y="2636913"/>
            <a:ext cx="2388795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도서 반납 처리하기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도서 반납 내역 조회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뒤로 가기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742440" y="4754136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4733513" y="4962654"/>
            <a:ext cx="2724977" cy="338554"/>
            <a:chOff x="4762943" y="4714177"/>
            <a:chExt cx="2724977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번호 입력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32312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9816" y="692696"/>
            <a:ext cx="3308072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도서 관리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–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반납확인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-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반납처리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742440" y="5546224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4733513" y="5754742"/>
            <a:ext cx="2724977" cy="338554"/>
            <a:chOff x="4762943" y="4714177"/>
            <a:chExt cx="2724977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번호 입력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2063553" y="2241080"/>
          <a:ext cx="7920881" cy="19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984">
                  <a:extLst>
                    <a:ext uri="{9D8B030D-6E8A-4147-A177-3AD203B41FA5}">
                      <a16:colId xmlns:a16="http://schemas.microsoft.com/office/drawing/2014/main" val="1284378067"/>
                    </a:ext>
                  </a:extLst>
                </a:gridCol>
                <a:gridCol w="1575851">
                  <a:extLst>
                    <a:ext uri="{9D8B030D-6E8A-4147-A177-3AD203B41FA5}">
                      <a16:colId xmlns:a16="http://schemas.microsoft.com/office/drawing/2014/main" val="144658659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421373652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96063339"/>
                    </a:ext>
                  </a:extLst>
                </a:gridCol>
                <a:gridCol w="646497">
                  <a:extLst>
                    <a:ext uri="{9D8B030D-6E8A-4147-A177-3AD203B41FA5}">
                      <a16:colId xmlns:a16="http://schemas.microsoft.com/office/drawing/2014/main" val="4186486209"/>
                    </a:ext>
                  </a:extLst>
                </a:gridCol>
                <a:gridCol w="11537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번호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도서명</a:t>
                      </a:r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도서번호</a:t>
                      </a:r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성함</a:t>
                      </a:r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회원번호</a:t>
                      </a:r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대여 날짜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반납 날짜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반납여부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연체여부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81065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점프 투 </a:t>
                      </a:r>
                      <a:r>
                        <a:rPr lang="ko-KR" altLang="en-US" sz="100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파이썬</a:t>
                      </a:r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(101)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홍길동</a:t>
                      </a:r>
                      <a:r>
                        <a:rPr lang="en-US" altLang="ko-KR" sz="1000" dirty="0"/>
                        <a:t>(210)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2020.03.05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2020.03.15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2578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이것이 </a:t>
                      </a:r>
                      <a:r>
                        <a:rPr lang="ko-KR" altLang="en-US" sz="100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오라클</a:t>
                      </a:r>
                      <a:r>
                        <a:rPr lang="ko-KR" altLang="en-US" sz="100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(103)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err="1"/>
                        <a:t>전우치</a:t>
                      </a:r>
                      <a:r>
                        <a:rPr lang="en-US" altLang="ko-KR" sz="1000" dirty="0"/>
                        <a:t>(130)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2020.03.05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2020.03.12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16961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신과 함께 </a:t>
                      </a:r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(2341)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err="1"/>
                        <a:t>성춘향</a:t>
                      </a:r>
                      <a:r>
                        <a:rPr lang="en-US" altLang="ko-KR" sz="1000" dirty="0"/>
                        <a:t>(158)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2020.03.05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2020.03.16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01241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880681" y="4221089"/>
            <a:ext cx="2332690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2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날짜별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 오름차순 조회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2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날짜별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 내림차순 조회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숫자를 눌러 반납처리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일괄적으로 모두 반납처리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뒤로 가기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15881" y="1578278"/>
            <a:ext cx="204254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도서 대여목록 현황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0882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95934D8-8983-470F-BC36-600FCDF890D7}"/>
              </a:ext>
            </a:extLst>
          </p:cNvPr>
          <p:cNvSpPr/>
          <p:nvPr/>
        </p:nvSpPr>
        <p:spPr>
          <a:xfrm>
            <a:off x="4957273" y="1964767"/>
            <a:ext cx="2277454" cy="63058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58E7D2-088D-4B63-9D90-F098AF4C5AB4}"/>
              </a:ext>
            </a:extLst>
          </p:cNvPr>
          <p:cNvSpPr txBox="1"/>
          <p:nvPr/>
        </p:nvSpPr>
        <p:spPr>
          <a:xfrm>
            <a:off x="5385709" y="209539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저자별</a:t>
            </a:r>
            <a:r>
              <a:rPr lang="ko-KR" altLang="en-US" dirty="0"/>
              <a:t> 검색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8A00BB-8ED4-4EF3-B94A-6D39ADABB0A6}"/>
              </a:ext>
            </a:extLst>
          </p:cNvPr>
          <p:cNvSpPr txBox="1"/>
          <p:nvPr/>
        </p:nvSpPr>
        <p:spPr>
          <a:xfrm>
            <a:off x="4013861" y="2938544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저자명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C4666D9-BF4F-4F32-8562-CA353F869622}"/>
              </a:ext>
            </a:extLst>
          </p:cNvPr>
          <p:cNvSpPr/>
          <p:nvPr/>
        </p:nvSpPr>
        <p:spPr>
          <a:xfrm>
            <a:off x="5105827" y="2938544"/>
            <a:ext cx="2886267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0002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16120" y="1000390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도서 관리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–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반납확인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010992" y="2348880"/>
            <a:ext cx="53091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71865" y="2636913"/>
            <a:ext cx="2388795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도서 반납 처리하기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도서 반납 내역 조회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뒤로 가기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742440" y="4754136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4733513" y="4962654"/>
            <a:ext cx="2724977" cy="338554"/>
            <a:chOff x="4762943" y="4714177"/>
            <a:chExt cx="2724977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번호 입력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3056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95800" y="1000390"/>
            <a:ext cx="3672408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도서 관리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–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반납확인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-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내역조회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3382169" y="2298358"/>
            <a:ext cx="5574580" cy="338554"/>
            <a:chOff x="4762943" y="4714177"/>
            <a:chExt cx="2724977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4762943" y="4714177"/>
              <a:ext cx="95534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조회 시작일 입력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2020.03.05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359696" y="2874422"/>
            <a:ext cx="5574580" cy="338554"/>
            <a:chOff x="4762943" y="4714177"/>
            <a:chExt cx="2724977" cy="338554"/>
          </a:xfrm>
        </p:grpSpPr>
        <p:sp>
          <p:nvSpPr>
            <p:cNvPr id="15" name="TextBox 14"/>
            <p:cNvSpPr txBox="1"/>
            <p:nvPr/>
          </p:nvSpPr>
          <p:spPr>
            <a:xfrm>
              <a:off x="4762943" y="4714177"/>
              <a:ext cx="95534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조회 종료일 입력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2020.07.05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58299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95800" y="1000390"/>
            <a:ext cx="3672408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도서 관리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–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반납확인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-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내역조회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063552" y="2241080"/>
          <a:ext cx="7992888" cy="19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3861">
                  <a:extLst>
                    <a:ext uri="{9D8B030D-6E8A-4147-A177-3AD203B41FA5}">
                      <a16:colId xmlns:a16="http://schemas.microsoft.com/office/drawing/2014/main" val="1284378067"/>
                    </a:ext>
                  </a:extLst>
                </a:gridCol>
                <a:gridCol w="2057876">
                  <a:extLst>
                    <a:ext uri="{9D8B030D-6E8A-4147-A177-3AD203B41FA5}">
                      <a16:colId xmlns:a16="http://schemas.microsoft.com/office/drawing/2014/main" val="1446586593"/>
                    </a:ext>
                  </a:extLst>
                </a:gridCol>
                <a:gridCol w="1222442">
                  <a:extLst>
                    <a:ext uri="{9D8B030D-6E8A-4147-A177-3AD203B41FA5}">
                      <a16:colId xmlns:a16="http://schemas.microsoft.com/office/drawing/2014/main" val="4213736523"/>
                    </a:ext>
                  </a:extLst>
                </a:gridCol>
                <a:gridCol w="1410510">
                  <a:extLst>
                    <a:ext uri="{9D8B030D-6E8A-4147-A177-3AD203B41FA5}">
                      <a16:colId xmlns:a16="http://schemas.microsoft.com/office/drawing/2014/main" val="196063339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번호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도서명</a:t>
                      </a:r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도서번호</a:t>
                      </a:r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성함</a:t>
                      </a:r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회원번호</a:t>
                      </a:r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대여 날짜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반납 날짜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81065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점프 투 </a:t>
                      </a:r>
                      <a:r>
                        <a:rPr lang="ko-KR" altLang="en-US" sz="100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파이썬</a:t>
                      </a:r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(101)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홍길동</a:t>
                      </a:r>
                      <a:r>
                        <a:rPr lang="en-US" altLang="ko-KR" sz="1000" dirty="0"/>
                        <a:t>(210)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2020.03.05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2020.03.15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2578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이것이 </a:t>
                      </a:r>
                      <a:r>
                        <a:rPr lang="ko-KR" altLang="en-US" sz="100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오라클</a:t>
                      </a:r>
                      <a:r>
                        <a:rPr lang="ko-KR" altLang="en-US" sz="100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(103)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err="1"/>
                        <a:t>전우치</a:t>
                      </a:r>
                      <a:r>
                        <a:rPr lang="en-US" altLang="ko-KR" sz="1000" dirty="0"/>
                        <a:t>(130)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2020.03.05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2020.03.12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16961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신과 함께 </a:t>
                      </a:r>
                      <a:r>
                        <a:rPr lang="en-US" altLang="ko-KR" sz="10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(2341)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err="1"/>
                        <a:t>성춘향</a:t>
                      </a:r>
                      <a:r>
                        <a:rPr lang="en-US" altLang="ko-KR" sz="1000" dirty="0"/>
                        <a:t>(158)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2020.03.05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</a:rPr>
                        <a:t>2020.03.16</a:t>
                      </a:r>
                      <a:endParaRPr lang="ko-KR" altLang="en-US" sz="10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01241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99857" y="4542220"/>
            <a:ext cx="2024913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2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날짜별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 오름차순 조회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2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날짜별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 내림차순 조회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뒤로 가기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39183356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DC7A58-9F05-42B8-9483-866DC1411BFF}"/>
              </a:ext>
            </a:extLst>
          </p:cNvPr>
          <p:cNvSpPr txBox="1"/>
          <p:nvPr/>
        </p:nvSpPr>
        <p:spPr>
          <a:xfrm>
            <a:off x="2774577" y="1030942"/>
            <a:ext cx="6190129" cy="4107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도서 추가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수정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삭제 페이지 입니다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</a:t>
            </a:r>
          </a:p>
          <a:p>
            <a:pPr algn="ctr">
              <a:lnSpc>
                <a:spcPct val="150000"/>
              </a:lnSpc>
            </a:pP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도서 추가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도서 수정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도서 삭제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0.   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메인 메뉴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원하시는 메뉴의 번호를 입력하세요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: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549D871-9223-424C-95C5-FE34D10903E9}"/>
              </a:ext>
            </a:extLst>
          </p:cNvPr>
          <p:cNvSpPr/>
          <p:nvPr/>
        </p:nvSpPr>
        <p:spPr>
          <a:xfrm>
            <a:off x="6289110" y="5154708"/>
            <a:ext cx="1008162" cy="30480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80865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DC7A58-9F05-42B8-9483-866DC1411BFF}"/>
              </a:ext>
            </a:extLst>
          </p:cNvPr>
          <p:cNvSpPr txBox="1"/>
          <p:nvPr/>
        </p:nvSpPr>
        <p:spPr>
          <a:xfrm>
            <a:off x="2940424" y="193205"/>
            <a:ext cx="6149788" cy="6323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도서 추가 페이지 입니다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</a:t>
            </a:r>
          </a:p>
          <a:p>
            <a:pPr algn="ctr">
              <a:lnSpc>
                <a:spcPct val="150000"/>
              </a:lnSpc>
            </a:pP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도서명 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저자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: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출판사 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대분류 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소분류 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수량 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바코드 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</a:p>
          <a:p>
            <a:pPr algn="ctr">
              <a:lnSpc>
                <a:spcPct val="150000"/>
              </a:lnSpc>
            </a:pP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등록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0.   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메인 메뉴로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원하시는 메뉴의 번호를 입력하세요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: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E394E0F-315C-4FE7-814C-5258E9D3B8FD}"/>
              </a:ext>
            </a:extLst>
          </p:cNvPr>
          <p:cNvSpPr/>
          <p:nvPr/>
        </p:nvSpPr>
        <p:spPr>
          <a:xfrm>
            <a:off x="3850710" y="1783978"/>
            <a:ext cx="1008162" cy="30480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FFF4B18-83F9-421C-AA15-CF132143F257}"/>
              </a:ext>
            </a:extLst>
          </p:cNvPr>
          <p:cNvSpPr/>
          <p:nvPr/>
        </p:nvSpPr>
        <p:spPr>
          <a:xfrm>
            <a:off x="3850709" y="2148691"/>
            <a:ext cx="1008162" cy="30480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4C48C1A-1C0F-4426-BE10-4561F1E669D8}"/>
              </a:ext>
            </a:extLst>
          </p:cNvPr>
          <p:cNvSpPr/>
          <p:nvPr/>
        </p:nvSpPr>
        <p:spPr>
          <a:xfrm>
            <a:off x="3850708" y="2505636"/>
            <a:ext cx="1008162" cy="30480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C2D6A32-E5FB-4E13-9DC2-73DD3E6CA46C}"/>
              </a:ext>
            </a:extLst>
          </p:cNvPr>
          <p:cNvSpPr/>
          <p:nvPr/>
        </p:nvSpPr>
        <p:spPr>
          <a:xfrm>
            <a:off x="3850707" y="2881557"/>
            <a:ext cx="1008162" cy="30480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11B5FD0-A003-43E6-A498-CA546A3F7B14}"/>
              </a:ext>
            </a:extLst>
          </p:cNvPr>
          <p:cNvSpPr/>
          <p:nvPr/>
        </p:nvSpPr>
        <p:spPr>
          <a:xfrm>
            <a:off x="3850707" y="3238502"/>
            <a:ext cx="1008162" cy="30480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23A548D-5D33-4CCC-A07A-2EF25B3F2F67}"/>
              </a:ext>
            </a:extLst>
          </p:cNvPr>
          <p:cNvSpPr/>
          <p:nvPr/>
        </p:nvSpPr>
        <p:spPr>
          <a:xfrm>
            <a:off x="3850706" y="3595447"/>
            <a:ext cx="1008162" cy="30480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7D07D1B-8498-4161-8E0F-EEE98F61BBC4}"/>
              </a:ext>
            </a:extLst>
          </p:cNvPr>
          <p:cNvSpPr/>
          <p:nvPr/>
        </p:nvSpPr>
        <p:spPr>
          <a:xfrm>
            <a:off x="3850705" y="3952392"/>
            <a:ext cx="1008162" cy="30480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F21E575-E129-4A89-9419-F07C7243B5AA}"/>
              </a:ext>
            </a:extLst>
          </p:cNvPr>
          <p:cNvSpPr/>
          <p:nvPr/>
        </p:nvSpPr>
        <p:spPr>
          <a:xfrm>
            <a:off x="6459440" y="6149791"/>
            <a:ext cx="1008162" cy="30480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716426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776ACE-0340-4E23-8992-6E8B908F0C5D}"/>
              </a:ext>
            </a:extLst>
          </p:cNvPr>
          <p:cNvSpPr txBox="1"/>
          <p:nvPr/>
        </p:nvSpPr>
        <p:spPr>
          <a:xfrm>
            <a:off x="1994647" y="802805"/>
            <a:ext cx="8202705" cy="4846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-------------------------------------------------------------------------------------------------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도서가 성공적으로 추가되었습니다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[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도서관리 코드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	[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대분류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	[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소분류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	[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출판사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	[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저자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	[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제목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853-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가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-12e235  	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참고서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?	</a:t>
            </a:r>
            <a:r>
              <a:rPr lang="ko-KR" altLang="en-US" sz="1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도우출판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</a:t>
            </a:r>
            <a:r>
              <a:rPr lang="ko-KR" altLang="en-US" sz="1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남궁성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자바의 정석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853-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가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-12e235  	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참고서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?	</a:t>
            </a:r>
            <a:r>
              <a:rPr lang="ko-KR" altLang="en-US" sz="1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도우출판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</a:t>
            </a:r>
            <a:r>
              <a:rPr lang="ko-KR" altLang="en-US" sz="1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남궁성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자바의 정석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853-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가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-12e235  	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참고서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?	</a:t>
            </a:r>
            <a:r>
              <a:rPr lang="ko-KR" altLang="en-US" sz="1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도우출판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</a:t>
            </a:r>
            <a:r>
              <a:rPr lang="ko-KR" altLang="en-US" sz="1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남궁성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자바의 정석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엔터를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입력하면 메뉴로 돌아갑니다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" name="설명선: 선 4">
            <a:extLst>
              <a:ext uri="{FF2B5EF4-FFF2-40B4-BE49-F238E27FC236}">
                <a16:creationId xmlns:a16="http://schemas.microsoft.com/office/drawing/2014/main" id="{3E090423-5374-4372-A2F0-D548B9D1C26F}"/>
              </a:ext>
            </a:extLst>
          </p:cNvPr>
          <p:cNvSpPr/>
          <p:nvPr/>
        </p:nvSpPr>
        <p:spPr>
          <a:xfrm>
            <a:off x="10318374" y="2921751"/>
            <a:ext cx="2662519" cy="888992"/>
          </a:xfrm>
          <a:prstGeom prst="borderCallout1">
            <a:avLst>
              <a:gd name="adj1" fmla="val 50568"/>
              <a:gd name="adj2" fmla="val -222"/>
              <a:gd name="adj3" fmla="val 79924"/>
              <a:gd name="adj4" fmla="val -50693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2">
                    <a:lumMod val="10000"/>
                  </a:schemeClr>
                </a:solidFill>
              </a:rPr>
              <a:t>입력한 대분류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/</a:t>
            </a:r>
            <a:r>
              <a:rPr lang="ko-KR" altLang="en-US" sz="1200" dirty="0">
                <a:solidFill>
                  <a:schemeClr val="bg2">
                    <a:lumMod val="10000"/>
                  </a:schemeClr>
                </a:solidFill>
              </a:rPr>
              <a:t>소분류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bg2">
                    <a:lumMod val="10000"/>
                  </a:schemeClr>
                </a:solidFill>
              </a:rPr>
              <a:t>수량에 따라 도서관리 코드가 자동 부여됨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4893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2D35D1-1E60-45E2-AD94-E2267152ACF2}"/>
              </a:ext>
            </a:extLst>
          </p:cNvPr>
          <p:cNvSpPr txBox="1"/>
          <p:nvPr/>
        </p:nvSpPr>
        <p:spPr>
          <a:xfrm>
            <a:off x="1837765" y="267333"/>
            <a:ext cx="8193741" cy="6323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-------------------------------------------------------------------------------------------------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도서 수정 페이지 입니다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수정할 도서의 도서관리 코드를 입력하세요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: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총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1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개의 도서가 검색되었습니다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[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번호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	[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도서관리 코드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	[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대분류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	[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소분류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	[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출판사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	[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저자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	[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제목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	853-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가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-12e235  	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참고서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?	</a:t>
            </a:r>
            <a:r>
              <a:rPr lang="ko-KR" altLang="en-US" sz="1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도우출판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</a:t>
            </a:r>
            <a:r>
              <a:rPr lang="ko-KR" altLang="en-US" sz="1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남궁성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자바의 정석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수정할 도서의 번호를 입력하세요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: </a:t>
            </a:r>
          </a:p>
          <a:p>
            <a:pPr algn="ctr">
              <a:lnSpc>
                <a:spcPct val="150000"/>
              </a:lnSpc>
            </a:pP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DA71DEB-8A44-47AB-8DA1-5F5AA41409B8}"/>
              </a:ext>
            </a:extLst>
          </p:cNvPr>
          <p:cNvSpPr/>
          <p:nvPr/>
        </p:nvSpPr>
        <p:spPr>
          <a:xfrm>
            <a:off x="5155441" y="5862920"/>
            <a:ext cx="1008162" cy="30480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A222AB1-47A2-4A25-9113-050C24ABF215}"/>
              </a:ext>
            </a:extLst>
          </p:cNvPr>
          <p:cNvSpPr/>
          <p:nvPr/>
        </p:nvSpPr>
        <p:spPr>
          <a:xfrm>
            <a:off x="6020168" y="1828801"/>
            <a:ext cx="1008162" cy="30480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75504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936309-E689-4551-A46A-F9A7EFEC14FA}"/>
              </a:ext>
            </a:extLst>
          </p:cNvPr>
          <p:cNvSpPr txBox="1"/>
          <p:nvPr/>
        </p:nvSpPr>
        <p:spPr>
          <a:xfrm>
            <a:off x="1974476" y="1757083"/>
            <a:ext cx="8243047" cy="2999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-------------------------------------------------------------------------------------------------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도서 코드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대분류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소분류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출판사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저자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제목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0.   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메인 메뉴로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원하시는 메뉴의 번호를 입력하세요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: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C6A3590-CCD1-44C2-A4C3-F7425AF9CF8D}"/>
              </a:ext>
            </a:extLst>
          </p:cNvPr>
          <p:cNvSpPr/>
          <p:nvPr/>
        </p:nvSpPr>
        <p:spPr>
          <a:xfrm>
            <a:off x="5478170" y="4419603"/>
            <a:ext cx="1008162" cy="30480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623827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2FCB78-704B-4C04-81D2-5DA4F947E9B4}"/>
              </a:ext>
            </a:extLst>
          </p:cNvPr>
          <p:cNvSpPr txBox="1"/>
          <p:nvPr/>
        </p:nvSpPr>
        <p:spPr>
          <a:xfrm>
            <a:off x="1974476" y="1066800"/>
            <a:ext cx="8243047" cy="447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도서관리 코드 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대분류 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소분류 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-------------------------------------------------------------------------------------------------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수정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0.   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취소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메인 메뉴로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원하시는 메뉴의 번호를 입력하세요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: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수정이 완료되었습니다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엔터를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입력하면 </a:t>
            </a:r>
            <a:r>
              <a:rPr lang="ko-KR" altLang="en-US" sz="1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메인메뉴로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돌아갑니다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BB5C25D-8AC7-47EB-A295-51A7E4F42633}"/>
              </a:ext>
            </a:extLst>
          </p:cNvPr>
          <p:cNvSpPr/>
          <p:nvPr/>
        </p:nvSpPr>
        <p:spPr>
          <a:xfrm>
            <a:off x="3532829" y="1524002"/>
            <a:ext cx="1008162" cy="30480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725E145-5227-4CF8-A47E-7F6616856596}"/>
              </a:ext>
            </a:extLst>
          </p:cNvPr>
          <p:cNvSpPr/>
          <p:nvPr/>
        </p:nvSpPr>
        <p:spPr>
          <a:xfrm>
            <a:off x="3532829" y="1891557"/>
            <a:ext cx="1008162" cy="30480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80BCC9E-0790-46E6-8EA5-9FBD8B1F74F0}"/>
              </a:ext>
            </a:extLst>
          </p:cNvPr>
          <p:cNvSpPr/>
          <p:nvPr/>
        </p:nvSpPr>
        <p:spPr>
          <a:xfrm>
            <a:off x="3532826" y="2259111"/>
            <a:ext cx="1008162" cy="30480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F13902E-152D-4D7A-AB36-A4379DE79169}"/>
              </a:ext>
            </a:extLst>
          </p:cNvPr>
          <p:cNvSpPr/>
          <p:nvPr/>
        </p:nvSpPr>
        <p:spPr>
          <a:xfrm>
            <a:off x="5496100" y="4096872"/>
            <a:ext cx="1008162" cy="30480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923015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5DC9E2-66D2-4A20-BB40-9E16FEA427C6}"/>
              </a:ext>
            </a:extLst>
          </p:cNvPr>
          <p:cNvSpPr txBox="1"/>
          <p:nvPr/>
        </p:nvSpPr>
        <p:spPr>
          <a:xfrm>
            <a:off x="2940424" y="193205"/>
            <a:ext cx="6149788" cy="6323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도서 삭제 페이지 입니다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삭제할 도서의 도서관리 코드를 입력하세요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: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총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2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개의 도서가 검색되었습니다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853-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가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-12e235  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자바의 정석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853-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가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-12e265  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이것이 자바다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삭제할 도서의 번호를 입력하세요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도서 삭제를 종료하시려면 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을 입력하세요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: </a:t>
            </a:r>
          </a:p>
          <a:p>
            <a:pPr algn="ctr">
              <a:lnSpc>
                <a:spcPct val="150000"/>
              </a:lnSpc>
            </a:pP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8086448-C043-458F-ADFE-91628C7DB4AB}"/>
              </a:ext>
            </a:extLst>
          </p:cNvPr>
          <p:cNvSpPr/>
          <p:nvPr/>
        </p:nvSpPr>
        <p:spPr>
          <a:xfrm>
            <a:off x="7046994" y="5782238"/>
            <a:ext cx="1008162" cy="30480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44AC2C7-EFC1-4779-B4E1-C306B283158F}"/>
              </a:ext>
            </a:extLst>
          </p:cNvPr>
          <p:cNvSpPr/>
          <p:nvPr/>
        </p:nvSpPr>
        <p:spPr>
          <a:xfrm>
            <a:off x="7140756" y="1748119"/>
            <a:ext cx="1008162" cy="30480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1004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677A5DB-5556-4144-93DA-5E89844A64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360059"/>
              </p:ext>
            </p:extLst>
          </p:nvPr>
        </p:nvGraphicFramePr>
        <p:xfrm>
          <a:off x="2032000" y="2239707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19703336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7181647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0505167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725611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6085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책이름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저자명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위치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대여상태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429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A-2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대여중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552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A-3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대여가능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47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A-2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대여가능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30466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BB35F3E-48B4-4505-8692-AC8384B0772B}"/>
              </a:ext>
            </a:extLst>
          </p:cNvPr>
          <p:cNvSpPr txBox="1"/>
          <p:nvPr/>
        </p:nvSpPr>
        <p:spPr>
          <a:xfrm>
            <a:off x="4614678" y="1169120"/>
            <a:ext cx="2962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0000</a:t>
            </a:r>
            <a:r>
              <a:rPr lang="ko-KR" altLang="en-US" dirty="0"/>
              <a:t>의 목록입니다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6786CC-27D6-4A38-9354-C0CB5BAE4A7D}"/>
              </a:ext>
            </a:extLst>
          </p:cNvPr>
          <p:cNvSpPr txBox="1"/>
          <p:nvPr/>
        </p:nvSpPr>
        <p:spPr>
          <a:xfrm>
            <a:off x="2032000" y="3978235"/>
            <a:ext cx="2136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대여신청하기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뒤로가기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3FD710E-7D13-4326-B34E-65E46E30EDCE}"/>
              </a:ext>
            </a:extLst>
          </p:cNvPr>
          <p:cNvCxnSpPr/>
          <p:nvPr/>
        </p:nvCxnSpPr>
        <p:spPr>
          <a:xfrm>
            <a:off x="2032000" y="4952010"/>
            <a:ext cx="812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37A7DD3-F6D5-444B-A959-B9B55F76CB6B}"/>
              </a:ext>
            </a:extLst>
          </p:cNvPr>
          <p:cNvSpPr txBox="1"/>
          <p:nvPr/>
        </p:nvSpPr>
        <p:spPr>
          <a:xfrm>
            <a:off x="2032000" y="5279455"/>
            <a:ext cx="255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번호를 입력해주세요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98CD2E2-33B4-4269-995C-4CE43A5DD37A}"/>
              </a:ext>
            </a:extLst>
          </p:cNvPr>
          <p:cNvSpPr/>
          <p:nvPr/>
        </p:nvSpPr>
        <p:spPr>
          <a:xfrm>
            <a:off x="4590714" y="5279455"/>
            <a:ext cx="3175748" cy="3693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89583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36A905-AAA7-4532-9481-19AC215F0379}"/>
              </a:ext>
            </a:extLst>
          </p:cNvPr>
          <p:cNvSpPr txBox="1"/>
          <p:nvPr/>
        </p:nvSpPr>
        <p:spPr>
          <a:xfrm>
            <a:off x="2832848" y="892452"/>
            <a:ext cx="6149788" cy="3738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도서가 성공적으로 삭제되었습니다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853-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가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-12e235  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자바의 정석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853-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가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-12e265  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이것이 자바다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엔터를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입력하면 메뉴로 돌아갑니다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748890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742440" y="5178450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10991" y="2598500"/>
            <a:ext cx="197842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연체 내역 조회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연체 회원 관리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733512" y="5432387"/>
            <a:ext cx="2724977" cy="338554"/>
            <a:chOff x="4762943" y="4714177"/>
            <a:chExt cx="2724977" cy="338554"/>
          </a:xfrm>
        </p:grpSpPr>
        <p:sp>
          <p:nvSpPr>
            <p:cNvPr id="7" name="TextBox 6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번호 입력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16120" y="913721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연체 관리</a:t>
            </a:r>
          </a:p>
        </p:txBody>
      </p:sp>
    </p:spTree>
    <p:extLst>
      <p:ext uri="{BB962C8B-B14F-4D97-AF65-F5344CB8AC3E}">
        <p14:creationId xmlns:p14="http://schemas.microsoft.com/office/powerpoint/2010/main" val="196553844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283564" y="1950553"/>
          <a:ext cx="9624872" cy="19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214">
                  <a:extLst>
                    <a:ext uri="{9D8B030D-6E8A-4147-A177-3AD203B41FA5}">
                      <a16:colId xmlns:a16="http://schemas.microsoft.com/office/drawing/2014/main" val="1284378067"/>
                    </a:ext>
                  </a:extLst>
                </a:gridCol>
                <a:gridCol w="939658">
                  <a:extLst>
                    <a:ext uri="{9D8B030D-6E8A-4147-A177-3AD203B41FA5}">
                      <a16:colId xmlns:a16="http://schemas.microsoft.com/office/drawing/2014/main" val="1446586593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4213736523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19606333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86486209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번호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종류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제목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작성일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조회수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81065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86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공지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도서관 시스템 통합 회원 서비스 일시 중단 안내</a:t>
                      </a: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2020-05-28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124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2578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85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교육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도서 미디어 아카데미 클래스 교육생 모집</a:t>
                      </a: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2020-05-20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205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16961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84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행사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도서관 이용자를 위한 </a:t>
                      </a:r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 </a:t>
                      </a:r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퀴즈 이벤트</a:t>
                      </a: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2020-05-19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106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012414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/>
        </p:nvCxnSpPr>
        <p:spPr>
          <a:xfrm>
            <a:off x="1742440" y="5178450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4733512" y="5432387"/>
            <a:ext cx="2724977" cy="338554"/>
            <a:chOff x="4762943" y="4714177"/>
            <a:chExt cx="2724977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번호 입력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142854" y="4073844"/>
            <a:ext cx="1906291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상세 내용 조회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제목 검색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뒤로 가기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16120" y="913721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연체 관리</a:t>
            </a:r>
          </a:p>
        </p:txBody>
      </p:sp>
    </p:spTree>
    <p:extLst>
      <p:ext uri="{BB962C8B-B14F-4D97-AF65-F5344CB8AC3E}">
        <p14:creationId xmlns:p14="http://schemas.microsoft.com/office/powerpoint/2010/main" val="270520692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742440" y="5178450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10991" y="2598500"/>
            <a:ext cx="197842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연체 내역 조회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연체 회원 관리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733512" y="5432387"/>
            <a:ext cx="2724977" cy="338554"/>
            <a:chOff x="4762943" y="4714177"/>
            <a:chExt cx="2724977" cy="338554"/>
          </a:xfrm>
        </p:grpSpPr>
        <p:sp>
          <p:nvSpPr>
            <p:cNvPr id="7" name="TextBox 6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번호 입력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16120" y="913721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연체 관리</a:t>
            </a:r>
          </a:p>
        </p:txBody>
      </p:sp>
    </p:spTree>
    <p:extLst>
      <p:ext uri="{BB962C8B-B14F-4D97-AF65-F5344CB8AC3E}">
        <p14:creationId xmlns:p14="http://schemas.microsoft.com/office/powerpoint/2010/main" val="147994861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183020" y="1950553"/>
          <a:ext cx="9825959" cy="19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1284378067"/>
                    </a:ext>
                  </a:extLst>
                </a:gridCol>
                <a:gridCol w="739638">
                  <a:extLst>
                    <a:ext uri="{9D8B030D-6E8A-4147-A177-3AD203B41FA5}">
                      <a16:colId xmlns:a16="http://schemas.microsoft.com/office/drawing/2014/main" val="1446586593"/>
                    </a:ext>
                  </a:extLst>
                </a:gridCol>
                <a:gridCol w="4250531">
                  <a:extLst>
                    <a:ext uri="{9D8B030D-6E8A-4147-A177-3AD203B41FA5}">
                      <a16:colId xmlns:a16="http://schemas.microsoft.com/office/drawing/2014/main" val="4213736523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078003367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96063339"/>
                    </a:ext>
                  </a:extLst>
                </a:gridCol>
                <a:gridCol w="947790">
                  <a:extLst>
                    <a:ext uri="{9D8B030D-6E8A-4147-A177-3AD203B41FA5}">
                      <a16:colId xmlns:a16="http://schemas.microsoft.com/office/drawing/2014/main" val="4186486209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회원 번호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성함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책 제목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대출일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반납일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연체 일수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81065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265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오승현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데미안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2020-05-21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2020-05-28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2578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189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강예은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시선으로부터</a:t>
                      </a: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2020-05-13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2020-05-20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16961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71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박지연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방구석 미술관</a:t>
                      </a: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2020-05-11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2020-05-19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13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012414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/>
        </p:nvCxnSpPr>
        <p:spPr>
          <a:xfrm>
            <a:off x="1742440" y="5178450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4733512" y="5432387"/>
            <a:ext cx="2724977" cy="338554"/>
            <a:chOff x="4762943" y="4714177"/>
            <a:chExt cx="2724977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번호 입력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3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392649" y="4058924"/>
            <a:ext cx="340670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연체 일수 기준 정렬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(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오름차순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검색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뒤로 가기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16120" y="913721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연체 관리</a:t>
            </a:r>
          </a:p>
        </p:txBody>
      </p:sp>
    </p:spTree>
    <p:extLst>
      <p:ext uri="{BB962C8B-B14F-4D97-AF65-F5344CB8AC3E}">
        <p14:creationId xmlns:p14="http://schemas.microsoft.com/office/powerpoint/2010/main" val="267332901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1742440" y="5178450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4733512" y="5432387"/>
            <a:ext cx="2724977" cy="338554"/>
            <a:chOff x="4762943" y="4714177"/>
            <a:chExt cx="2724977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번호 입력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4516120" y="913721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연체 관리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84106" y="2823712"/>
            <a:ext cx="142378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회원 성함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책 제목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74974659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1742440" y="5178450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4733512" y="1999363"/>
            <a:ext cx="2724977" cy="338554"/>
            <a:chOff x="4762943" y="4714177"/>
            <a:chExt cx="2724977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검색 입력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미술관</a:t>
              </a: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4516120" y="913721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연체 관리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183020" y="2753796"/>
          <a:ext cx="9825959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1284378067"/>
                    </a:ext>
                  </a:extLst>
                </a:gridCol>
                <a:gridCol w="739638">
                  <a:extLst>
                    <a:ext uri="{9D8B030D-6E8A-4147-A177-3AD203B41FA5}">
                      <a16:colId xmlns:a16="http://schemas.microsoft.com/office/drawing/2014/main" val="1446586593"/>
                    </a:ext>
                  </a:extLst>
                </a:gridCol>
                <a:gridCol w="4250531">
                  <a:extLst>
                    <a:ext uri="{9D8B030D-6E8A-4147-A177-3AD203B41FA5}">
                      <a16:colId xmlns:a16="http://schemas.microsoft.com/office/drawing/2014/main" val="4213736523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078003367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96063339"/>
                    </a:ext>
                  </a:extLst>
                </a:gridCol>
                <a:gridCol w="947790">
                  <a:extLst>
                    <a:ext uri="{9D8B030D-6E8A-4147-A177-3AD203B41FA5}">
                      <a16:colId xmlns:a16="http://schemas.microsoft.com/office/drawing/2014/main" val="4186486209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회원 번호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성함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책 제목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대출일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반납일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연체 일수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81065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71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박지연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방구석 미술관</a:t>
                      </a: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2020-05-11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2020-05-19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13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012414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249454" y="4141675"/>
            <a:ext cx="169309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홈으로 돌아가기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71863574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742440" y="5178450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10991" y="2598500"/>
            <a:ext cx="197842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연체 내역 조회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연체 회원 관리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733512" y="5432387"/>
            <a:ext cx="2724977" cy="338554"/>
            <a:chOff x="4762943" y="4714177"/>
            <a:chExt cx="2724977" cy="338554"/>
          </a:xfrm>
        </p:grpSpPr>
        <p:sp>
          <p:nvSpPr>
            <p:cNvPr id="7" name="TextBox 6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번호 입력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16120" y="913721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연체 관리</a:t>
            </a:r>
          </a:p>
        </p:txBody>
      </p:sp>
    </p:spTree>
    <p:extLst>
      <p:ext uri="{BB962C8B-B14F-4D97-AF65-F5344CB8AC3E}">
        <p14:creationId xmlns:p14="http://schemas.microsoft.com/office/powerpoint/2010/main" val="182070652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508999" y="1817956"/>
          <a:ext cx="7174002" cy="19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001">
                  <a:extLst>
                    <a:ext uri="{9D8B030D-6E8A-4147-A177-3AD203B41FA5}">
                      <a16:colId xmlns:a16="http://schemas.microsoft.com/office/drawing/2014/main" val="1284378067"/>
                    </a:ext>
                  </a:extLst>
                </a:gridCol>
                <a:gridCol w="905001">
                  <a:extLst>
                    <a:ext uri="{9D8B030D-6E8A-4147-A177-3AD203B41FA5}">
                      <a16:colId xmlns:a16="http://schemas.microsoft.com/office/drawing/2014/main" val="1446586593"/>
                    </a:ext>
                  </a:extLst>
                </a:gridCol>
                <a:gridCol w="1836000">
                  <a:extLst>
                    <a:ext uri="{9D8B030D-6E8A-4147-A177-3AD203B41FA5}">
                      <a16:colId xmlns:a16="http://schemas.microsoft.com/office/drawing/2014/main" val="4213736523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078003367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4186486209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215766733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회원 번호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성함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핸드폰 번호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성별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연체 횟수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이용 가능 여부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81065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265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오승현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010-4531-4654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남자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2578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189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강예은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010-7415-9614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여자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16961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71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박지연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010-1287-7931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여자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6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이용 중지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012414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/>
        </p:nvCxnSpPr>
        <p:spPr>
          <a:xfrm>
            <a:off x="1742440" y="5178450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4733512" y="5432387"/>
            <a:ext cx="2724977" cy="338554"/>
            <a:chOff x="4762943" y="4714177"/>
            <a:chExt cx="2724977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번호 입력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3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392649" y="3979892"/>
            <a:ext cx="3406702" cy="107721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연체 횟수 기준 정렬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(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오름차순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성함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/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이용 가능여부 검색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이용 가능 여부 변경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뒤로 가기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16120" y="913721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연체 관리</a:t>
            </a:r>
          </a:p>
        </p:txBody>
      </p:sp>
    </p:spTree>
    <p:extLst>
      <p:ext uri="{BB962C8B-B14F-4D97-AF65-F5344CB8AC3E}">
        <p14:creationId xmlns:p14="http://schemas.microsoft.com/office/powerpoint/2010/main" val="216150706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1742440" y="5178450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4733512" y="5432387"/>
            <a:ext cx="2724977" cy="338554"/>
            <a:chOff x="4762943" y="4714177"/>
            <a:chExt cx="2724977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번호 입력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4516120" y="913721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연체 관리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06786" y="2844225"/>
            <a:ext cx="197842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회원 검색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연체 횟수 검색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091709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A3DBDEE-16B2-4328-A476-49F9759211A6}"/>
              </a:ext>
            </a:extLst>
          </p:cNvPr>
          <p:cNvSpPr/>
          <p:nvPr/>
        </p:nvSpPr>
        <p:spPr>
          <a:xfrm>
            <a:off x="4957273" y="1964767"/>
            <a:ext cx="2277454" cy="63058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4F8B4-1CC7-4EEA-982B-AAEBFB224DA0}"/>
              </a:ext>
            </a:extLst>
          </p:cNvPr>
          <p:cNvSpPr txBox="1"/>
          <p:nvPr/>
        </p:nvSpPr>
        <p:spPr>
          <a:xfrm>
            <a:off x="5385709" y="209539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제목별</a:t>
            </a:r>
            <a:r>
              <a:rPr lang="ko-KR" altLang="en-US" dirty="0"/>
              <a:t> 검색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1B4E11-2FAA-4B06-B300-1D2AB1339C81}"/>
              </a:ext>
            </a:extLst>
          </p:cNvPr>
          <p:cNvSpPr txBox="1"/>
          <p:nvPr/>
        </p:nvSpPr>
        <p:spPr>
          <a:xfrm>
            <a:off x="4013861" y="293854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제목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9D5F702-18F7-422E-B001-72955B760733}"/>
              </a:ext>
            </a:extLst>
          </p:cNvPr>
          <p:cNvSpPr/>
          <p:nvPr/>
        </p:nvSpPr>
        <p:spPr>
          <a:xfrm>
            <a:off x="5105827" y="2938544"/>
            <a:ext cx="2886267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82229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1742440" y="5178450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4733512" y="1999363"/>
            <a:ext cx="2724977" cy="338554"/>
            <a:chOff x="4762943" y="4714177"/>
            <a:chExt cx="2724977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검색 입력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황연체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4516120" y="913721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연체 관리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2508999" y="2835837"/>
          <a:ext cx="7174002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001">
                  <a:extLst>
                    <a:ext uri="{9D8B030D-6E8A-4147-A177-3AD203B41FA5}">
                      <a16:colId xmlns:a16="http://schemas.microsoft.com/office/drawing/2014/main" val="1284378067"/>
                    </a:ext>
                  </a:extLst>
                </a:gridCol>
                <a:gridCol w="905001">
                  <a:extLst>
                    <a:ext uri="{9D8B030D-6E8A-4147-A177-3AD203B41FA5}">
                      <a16:colId xmlns:a16="http://schemas.microsoft.com/office/drawing/2014/main" val="1446586593"/>
                    </a:ext>
                  </a:extLst>
                </a:gridCol>
                <a:gridCol w="1836000">
                  <a:extLst>
                    <a:ext uri="{9D8B030D-6E8A-4147-A177-3AD203B41FA5}">
                      <a16:colId xmlns:a16="http://schemas.microsoft.com/office/drawing/2014/main" val="4213736523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078003367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4186486209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215766733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회원 번호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성함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핸드폰 번호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성별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연체 횟수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이용 가능 여부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81065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74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황연체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010-2196-3227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남자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012414"/>
                  </a:ext>
                </a:extLst>
              </a:tr>
            </a:tbl>
          </a:graphicData>
        </a:graphic>
      </p:graphicFrame>
      <p:cxnSp>
        <p:nvCxnSpPr>
          <p:cNvPr id="18" name="직선 연결선 17"/>
          <p:cNvCxnSpPr/>
          <p:nvPr/>
        </p:nvCxnSpPr>
        <p:spPr>
          <a:xfrm>
            <a:off x="1742440" y="5178450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4045824" y="5432387"/>
            <a:ext cx="3412665" cy="338554"/>
            <a:chOff x="4075255" y="4714177"/>
            <a:chExt cx="3412665" cy="338554"/>
          </a:xfrm>
        </p:grpSpPr>
        <p:sp>
          <p:nvSpPr>
            <p:cNvPr id="21" name="TextBox 20"/>
            <p:cNvSpPr txBox="1"/>
            <p:nvPr/>
          </p:nvSpPr>
          <p:spPr>
            <a:xfrm>
              <a:off x="4075255" y="4714177"/>
              <a:ext cx="174919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회원 번호 입력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74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688770" y="4014146"/>
            <a:ext cx="483818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해당 회원 번호와  이용 가능 여부를 입력해주세요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95968" y="4417301"/>
            <a:ext cx="142378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-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이용중지 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4733512" y="5983419"/>
            <a:ext cx="2724977" cy="338554"/>
            <a:chOff x="4762943" y="4714177"/>
            <a:chExt cx="2724977" cy="338554"/>
          </a:xfrm>
        </p:grpSpPr>
        <p:sp>
          <p:nvSpPr>
            <p:cNvPr id="26" name="TextBox 25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번호 입력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285775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4516120" y="913721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연체 관리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1742440" y="5178450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4733511" y="5432387"/>
            <a:ext cx="2724978" cy="338554"/>
            <a:chOff x="4762942" y="4714177"/>
            <a:chExt cx="2724978" cy="338554"/>
          </a:xfrm>
        </p:grpSpPr>
        <p:sp>
          <p:nvSpPr>
            <p:cNvPr id="28" name="TextBox 27"/>
            <p:cNvSpPr txBox="1"/>
            <p:nvPr/>
          </p:nvSpPr>
          <p:spPr>
            <a:xfrm>
              <a:off x="4762942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엔터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 입력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-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4110524" y="2530805"/>
            <a:ext cx="397096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No.74  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황연체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 회원님의 이용가능 여부가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algn="ctr"/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이용 중지로 변경되었습니다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249454" y="3977738"/>
            <a:ext cx="169309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홈으로 돌아가기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32257691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24FBDC-86CA-4AA4-BEA0-2945C4C2427E}"/>
              </a:ext>
            </a:extLst>
          </p:cNvPr>
          <p:cNvSpPr txBox="1"/>
          <p:nvPr/>
        </p:nvSpPr>
        <p:spPr>
          <a:xfrm>
            <a:off x="2774577" y="1030942"/>
            <a:ext cx="6190129" cy="3738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희망 도서 관리 페이지입니다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</a:t>
            </a:r>
          </a:p>
          <a:p>
            <a:pPr algn="ctr">
              <a:lnSpc>
                <a:spcPct val="150000"/>
              </a:lnSpc>
            </a:pP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희망 도서 내역 조회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2. 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도서 주문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0.   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메인 메뉴로 이동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원하시는 메뉴의 번호를 입력하세요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: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817C444-D893-44FA-B515-BD0B9C9B009D}"/>
              </a:ext>
            </a:extLst>
          </p:cNvPr>
          <p:cNvSpPr/>
          <p:nvPr/>
        </p:nvSpPr>
        <p:spPr>
          <a:xfrm>
            <a:off x="6324968" y="4769225"/>
            <a:ext cx="1008162" cy="30480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426753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4DAD1B-79F9-4341-A5FF-AB9C369D5B97}"/>
              </a:ext>
            </a:extLst>
          </p:cNvPr>
          <p:cNvSpPr txBox="1"/>
          <p:nvPr/>
        </p:nvSpPr>
        <p:spPr>
          <a:xfrm>
            <a:off x="2644589" y="215203"/>
            <a:ext cx="6553200" cy="6150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------------------------------------------------------------------------------------------------------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희망 도서 신청 내역 조회 페이지입니다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[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번호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	[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신청자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	[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신청일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	[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장르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	[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출판사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	[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책 제목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1	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이도윤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2020-06-07	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참고서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길벗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</a:t>
            </a:r>
            <a:r>
              <a:rPr lang="ko-KR" altLang="en-US" sz="12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시나공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정보처리기사 실기</a:t>
            </a:r>
            <a:endParaRPr lang="en-US" altLang="ko-KR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2	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최재성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2020-06-07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3	</a:t>
            </a:r>
            <a:r>
              <a:rPr lang="ko-KR" altLang="en-US" sz="12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장소진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2020-06-07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4	</a:t>
            </a:r>
            <a:r>
              <a:rPr lang="ko-KR" altLang="en-US" sz="12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최예림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2020-06-07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5	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신수진</a:t>
            </a:r>
            <a:endParaRPr lang="en-US" altLang="ko-KR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6	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신승환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7	</a:t>
            </a:r>
            <a:r>
              <a:rPr lang="ko-KR" altLang="en-US" sz="12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최예림</a:t>
            </a:r>
            <a:endParaRPr lang="en-US" altLang="ko-KR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8	</a:t>
            </a:r>
            <a:r>
              <a:rPr lang="ko-KR" altLang="en-US" sz="12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최예림</a:t>
            </a:r>
            <a:endParaRPr lang="en-US" altLang="ko-KR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9	</a:t>
            </a:r>
            <a:r>
              <a:rPr lang="ko-KR" altLang="en-US" sz="12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장소진</a:t>
            </a:r>
            <a:endParaRPr lang="en-US" altLang="ko-KR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10	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신수진</a:t>
            </a:r>
            <a:endParaRPr lang="en-US" altLang="ko-KR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------------------------------------------------------------------------------------------------------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다음페이지</a:t>
            </a:r>
            <a:endParaRPr lang="en-US" altLang="ko-KR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이전페이지</a:t>
            </a:r>
            <a:endParaRPr lang="en-US" altLang="ko-KR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0.    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메인 메뉴로</a:t>
            </a:r>
            <a:endParaRPr lang="en-US" altLang="ko-KR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원하시는 메뉴의 번호를 입력하세요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:</a:t>
            </a:r>
          </a:p>
        </p:txBody>
      </p:sp>
    </p:spTree>
    <p:extLst>
      <p:ext uri="{BB962C8B-B14F-4D97-AF65-F5344CB8AC3E}">
        <p14:creationId xmlns:p14="http://schemas.microsoft.com/office/powerpoint/2010/main" val="172538111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9E5CC7-6A9B-45BC-96BE-EE0295781698}"/>
              </a:ext>
            </a:extLst>
          </p:cNvPr>
          <p:cNvSpPr txBox="1"/>
          <p:nvPr/>
        </p:nvSpPr>
        <p:spPr>
          <a:xfrm>
            <a:off x="2859741" y="614547"/>
            <a:ext cx="6149788" cy="4846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도서 구입 페이지 입니다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</a:t>
            </a:r>
          </a:p>
          <a:p>
            <a:pPr algn="ctr">
              <a:lnSpc>
                <a:spcPct val="150000"/>
              </a:lnSpc>
            </a:pP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도서명 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출판사 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수량 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</a:p>
          <a:p>
            <a:pPr algn="ctr">
              <a:lnSpc>
                <a:spcPct val="150000"/>
              </a:lnSpc>
            </a:pP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계속 등록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0.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종료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원하시는 메뉴의 번호를 입력하세요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: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3B23566-A359-46EC-8E8B-78E4374FF57C}"/>
              </a:ext>
            </a:extLst>
          </p:cNvPr>
          <p:cNvSpPr/>
          <p:nvPr/>
        </p:nvSpPr>
        <p:spPr>
          <a:xfrm>
            <a:off x="3725204" y="2179021"/>
            <a:ext cx="1008162" cy="30480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676D2B4-10D7-4CAD-8E16-4637E68E9397}"/>
              </a:ext>
            </a:extLst>
          </p:cNvPr>
          <p:cNvSpPr/>
          <p:nvPr/>
        </p:nvSpPr>
        <p:spPr>
          <a:xfrm>
            <a:off x="3725203" y="2543734"/>
            <a:ext cx="1008162" cy="30480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0D02697-2416-4AAD-B708-3F609D8625F0}"/>
              </a:ext>
            </a:extLst>
          </p:cNvPr>
          <p:cNvSpPr/>
          <p:nvPr/>
        </p:nvSpPr>
        <p:spPr>
          <a:xfrm>
            <a:off x="3725202" y="2900679"/>
            <a:ext cx="1008162" cy="30480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121933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BD93A9-D7D2-48BF-95D2-D3858D223705}"/>
              </a:ext>
            </a:extLst>
          </p:cNvPr>
          <p:cNvSpPr txBox="1"/>
          <p:nvPr/>
        </p:nvSpPr>
        <p:spPr>
          <a:xfrm>
            <a:off x="2832848" y="928311"/>
            <a:ext cx="6149788" cy="5215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도서 주문이 완료되었습니다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[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수량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	[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출판사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	[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책 제목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5	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길벗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</a:t>
            </a:r>
            <a:r>
              <a:rPr lang="ko-KR" altLang="en-US" sz="1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시나공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정보처리기사 실기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희망 도서 신청자인 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[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이도윤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 </a:t>
            </a:r>
            <a:r>
              <a:rPr lang="ko-KR" altLang="en-US" sz="1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님에게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안내메시지가 발송되었습니다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[</a:t>
            </a:r>
            <a:r>
              <a:rPr lang="ko-KR" altLang="en-US" sz="1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시나공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정보처리기사 실기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가 희망도서내역에서 삭제되었습니다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엔터를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입력하면 메뉴로 돌아갑니다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6962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77745" y="307505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공지사항</a:t>
            </a:r>
          </a:p>
        </p:txBody>
      </p:sp>
    </p:spTree>
    <p:extLst>
      <p:ext uri="{BB962C8B-B14F-4D97-AF65-F5344CB8AC3E}">
        <p14:creationId xmlns:p14="http://schemas.microsoft.com/office/powerpoint/2010/main" val="56180165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742440" y="5178450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792375" y="2598500"/>
            <a:ext cx="2666114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공지사항 조회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공지사항 추가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공지사항 수정 및 삭제 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733512" y="5432387"/>
            <a:ext cx="2724977" cy="338554"/>
            <a:chOff x="4762943" y="4714177"/>
            <a:chExt cx="2724977" cy="338554"/>
          </a:xfrm>
        </p:grpSpPr>
        <p:sp>
          <p:nvSpPr>
            <p:cNvPr id="7" name="TextBox 6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번호 입력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16120" y="913721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공지사항</a:t>
            </a:r>
          </a:p>
        </p:txBody>
      </p:sp>
    </p:spTree>
    <p:extLst>
      <p:ext uri="{BB962C8B-B14F-4D97-AF65-F5344CB8AC3E}">
        <p14:creationId xmlns:p14="http://schemas.microsoft.com/office/powerpoint/2010/main" val="42161659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283564" y="1950553"/>
          <a:ext cx="9624872" cy="19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214">
                  <a:extLst>
                    <a:ext uri="{9D8B030D-6E8A-4147-A177-3AD203B41FA5}">
                      <a16:colId xmlns:a16="http://schemas.microsoft.com/office/drawing/2014/main" val="1284378067"/>
                    </a:ext>
                  </a:extLst>
                </a:gridCol>
                <a:gridCol w="939658">
                  <a:extLst>
                    <a:ext uri="{9D8B030D-6E8A-4147-A177-3AD203B41FA5}">
                      <a16:colId xmlns:a16="http://schemas.microsoft.com/office/drawing/2014/main" val="1446586593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4213736523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19606333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86486209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번호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종류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제목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작성일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조회수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81065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86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공지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도서관 시스템 통합 회원 서비스 일시 중단 안내</a:t>
                      </a: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2020-05-28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124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2578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85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교육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도서 미디어 아카데미 클래스 교육생 모집</a:t>
                      </a: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2020-05-20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205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16961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84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행사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도서관 이용자를 위한 </a:t>
                      </a:r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 </a:t>
                      </a:r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퀴즈 이벤트</a:t>
                      </a: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2020-05-19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106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012414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4516120" y="913721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공지사항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742440" y="5178450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4733512" y="5432387"/>
            <a:ext cx="2724977" cy="338554"/>
            <a:chOff x="4762943" y="4714177"/>
            <a:chExt cx="2724977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번호 입력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142854" y="4073844"/>
            <a:ext cx="1906291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상세 내용 조회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종류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/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제목 검색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뒤로 가기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95046576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283564" y="2869965"/>
          <a:ext cx="9624872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214">
                  <a:extLst>
                    <a:ext uri="{9D8B030D-6E8A-4147-A177-3AD203B41FA5}">
                      <a16:colId xmlns:a16="http://schemas.microsoft.com/office/drawing/2014/main" val="1284378067"/>
                    </a:ext>
                  </a:extLst>
                </a:gridCol>
                <a:gridCol w="939658">
                  <a:extLst>
                    <a:ext uri="{9D8B030D-6E8A-4147-A177-3AD203B41FA5}">
                      <a16:colId xmlns:a16="http://schemas.microsoft.com/office/drawing/2014/main" val="1446586593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4213736523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19606333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86486209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번호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종류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제목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작성일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조회수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81065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85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교육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도서 미디어 아카데미 클래스 교육생 모집</a:t>
                      </a: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2020-05-20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205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169610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4516120" y="913721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공지사항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742440" y="5178450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4733512" y="1999363"/>
            <a:ext cx="2724977" cy="338554"/>
            <a:chOff x="4762943" y="4714177"/>
            <a:chExt cx="2724977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검색 입력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클래스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4733512" y="5432387"/>
            <a:ext cx="2724977" cy="338554"/>
            <a:chOff x="4762943" y="4714177"/>
            <a:chExt cx="2724977" cy="338554"/>
          </a:xfrm>
        </p:grpSpPr>
        <p:sp>
          <p:nvSpPr>
            <p:cNvPr id="17" name="TextBox 16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번호 입력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142854" y="4177796"/>
            <a:ext cx="190629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상세 내용 조회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뒤로 가기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768280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70B6A516-13E8-45A1-9E48-1C420EA0C5CE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239707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19703336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7181647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0505167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725611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6085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책이름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저자명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위치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대여상태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429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A-2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미반납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552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A-3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대여가능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47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A-2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대여가능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30466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BAFE30E-749F-49CC-8B10-1EC69F693596}"/>
              </a:ext>
            </a:extLst>
          </p:cNvPr>
          <p:cNvSpPr txBox="1"/>
          <p:nvPr/>
        </p:nvSpPr>
        <p:spPr>
          <a:xfrm>
            <a:off x="4614678" y="1169120"/>
            <a:ext cx="379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0000</a:t>
            </a:r>
            <a:r>
              <a:rPr lang="ko-KR" altLang="en-US" dirty="0"/>
              <a:t>과 관련된 책 목록입니다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C642EE-3387-4EA4-8258-6EDFB8B6A136}"/>
              </a:ext>
            </a:extLst>
          </p:cNvPr>
          <p:cNvSpPr txBox="1"/>
          <p:nvPr/>
        </p:nvSpPr>
        <p:spPr>
          <a:xfrm>
            <a:off x="2032000" y="3978235"/>
            <a:ext cx="2136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대여신청하기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뒤로가기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1A27061-C2DC-4800-AB78-D81A3FC53CCB}"/>
              </a:ext>
            </a:extLst>
          </p:cNvPr>
          <p:cNvCxnSpPr/>
          <p:nvPr/>
        </p:nvCxnSpPr>
        <p:spPr>
          <a:xfrm>
            <a:off x="2032000" y="4952010"/>
            <a:ext cx="812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BFE3450-900F-4DF3-A473-D4D57378CE5C}"/>
              </a:ext>
            </a:extLst>
          </p:cNvPr>
          <p:cNvSpPr txBox="1"/>
          <p:nvPr/>
        </p:nvSpPr>
        <p:spPr>
          <a:xfrm>
            <a:off x="2032000" y="5279455"/>
            <a:ext cx="255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번호를 입력해주세요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9155CF6-EBB9-4ADF-BE6C-BE6462CD7AD2}"/>
              </a:ext>
            </a:extLst>
          </p:cNvPr>
          <p:cNvSpPr/>
          <p:nvPr/>
        </p:nvSpPr>
        <p:spPr>
          <a:xfrm>
            <a:off x="4590714" y="5279455"/>
            <a:ext cx="3175748" cy="3693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38029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742440" y="5178450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792375" y="2598500"/>
            <a:ext cx="2666114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공지사항 조회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공지사항 추가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공지사항 수정 및 삭제 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733512" y="5432387"/>
            <a:ext cx="2724977" cy="338554"/>
            <a:chOff x="4762943" y="4714177"/>
            <a:chExt cx="2724977" cy="338554"/>
          </a:xfrm>
        </p:grpSpPr>
        <p:sp>
          <p:nvSpPr>
            <p:cNvPr id="7" name="TextBox 6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번호 입력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16120" y="913721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공지사항</a:t>
            </a:r>
          </a:p>
        </p:txBody>
      </p:sp>
    </p:spTree>
    <p:extLst>
      <p:ext uri="{BB962C8B-B14F-4D97-AF65-F5344CB8AC3E}">
        <p14:creationId xmlns:p14="http://schemas.microsoft.com/office/powerpoint/2010/main" val="420948699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516120" y="913721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공지사항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742440" y="5178450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04816" y="1896651"/>
            <a:ext cx="238238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No.87  [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새로운 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게시글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]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062111" y="2612966"/>
            <a:ext cx="6067777" cy="2132881"/>
            <a:chOff x="3640103" y="2612966"/>
            <a:chExt cx="6067777" cy="2132881"/>
          </a:xfrm>
        </p:grpSpPr>
        <p:sp>
          <p:nvSpPr>
            <p:cNvPr id="14" name="TextBox 13"/>
            <p:cNvSpPr txBox="1"/>
            <p:nvPr/>
          </p:nvSpPr>
          <p:spPr>
            <a:xfrm>
              <a:off x="3640103" y="2612966"/>
              <a:ext cx="218681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종류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[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공지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/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교육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/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행사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]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873567" y="2618229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공지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40103" y="3723120"/>
              <a:ext cx="59503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내용</a:t>
              </a:r>
              <a:endPara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873566" y="3761884"/>
              <a:ext cx="3834314" cy="9839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14:00 ~ 15:00</a:t>
              </a:r>
            </a:p>
            <a:p>
              <a:r>
                <a:rPr lang="ko-KR" altLang="en-US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도서관 방역을 실시 하오니</a:t>
              </a:r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ko-KR" altLang="en-US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참고하여 소독 작업 이외의 시간에 이용해주시기 바랍니다</a:t>
              </a:r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.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40103" y="3176815"/>
              <a:ext cx="59503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제목</a:t>
              </a:r>
              <a:endPara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873566" y="3182078"/>
              <a:ext cx="383431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도서관 방역 시간 안내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636566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742440" y="5178450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792375" y="2598500"/>
            <a:ext cx="2666114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공지사항 조회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공지사항 추가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공지사항 수정 및 삭제 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733512" y="5432387"/>
            <a:ext cx="2724977" cy="338554"/>
            <a:chOff x="4762943" y="4714177"/>
            <a:chExt cx="2724977" cy="338554"/>
          </a:xfrm>
        </p:grpSpPr>
        <p:sp>
          <p:nvSpPr>
            <p:cNvPr id="7" name="TextBox 6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번호 입력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3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16120" y="913721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공지사항</a:t>
            </a:r>
          </a:p>
        </p:txBody>
      </p:sp>
    </p:spTree>
    <p:extLst>
      <p:ext uri="{BB962C8B-B14F-4D97-AF65-F5344CB8AC3E}">
        <p14:creationId xmlns:p14="http://schemas.microsoft.com/office/powerpoint/2010/main" val="126007497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283564" y="1950553"/>
          <a:ext cx="9624872" cy="19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214">
                  <a:extLst>
                    <a:ext uri="{9D8B030D-6E8A-4147-A177-3AD203B41FA5}">
                      <a16:colId xmlns:a16="http://schemas.microsoft.com/office/drawing/2014/main" val="1284378067"/>
                    </a:ext>
                  </a:extLst>
                </a:gridCol>
                <a:gridCol w="939658">
                  <a:extLst>
                    <a:ext uri="{9D8B030D-6E8A-4147-A177-3AD203B41FA5}">
                      <a16:colId xmlns:a16="http://schemas.microsoft.com/office/drawing/2014/main" val="1446586593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4213736523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19606333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86486209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번호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종류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제목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작성일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조회수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81065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86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공지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도서관 시스템 통합 회원 서비스 일시 중단 안내</a:t>
                      </a: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2020-05-28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124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2578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85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교육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도서 미디어 아카데미 클래스 교육생 모집</a:t>
                      </a: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2020-05-20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205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16961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84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행사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도서관 이용자를 위한 </a:t>
                      </a:r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 </a:t>
                      </a:r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퀴즈 이벤트</a:t>
                      </a: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2020-05-19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106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012414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4516120" y="913721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공지사항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742440" y="5178450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4045824" y="5432387"/>
            <a:ext cx="3412665" cy="338554"/>
            <a:chOff x="4075255" y="4714177"/>
            <a:chExt cx="3412665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4075255" y="4714177"/>
              <a:ext cx="195438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게시글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 번호 입력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400664" y="4014146"/>
            <a:ext cx="339067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해당 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게시글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 번호와  입력해주세요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89290" y="4417301"/>
            <a:ext cx="1013419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수정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삭제 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733512" y="5983419"/>
            <a:ext cx="2724977" cy="338554"/>
            <a:chOff x="4762943" y="4714177"/>
            <a:chExt cx="2724977" cy="338554"/>
          </a:xfrm>
        </p:grpSpPr>
        <p:sp>
          <p:nvSpPr>
            <p:cNvPr id="17" name="TextBox 16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번호 입력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947236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516120" y="913721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공지사항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742440" y="5178450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88182" y="1896651"/>
            <a:ext cx="561564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No.86  [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도서관 시스템 통합 회원 서비스 일시 중단 안내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]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062111" y="2612966"/>
            <a:ext cx="6067777" cy="2132881"/>
            <a:chOff x="3640103" y="2612966"/>
            <a:chExt cx="6067777" cy="2132881"/>
          </a:xfrm>
        </p:grpSpPr>
        <p:sp>
          <p:nvSpPr>
            <p:cNvPr id="14" name="TextBox 13"/>
            <p:cNvSpPr txBox="1"/>
            <p:nvPr/>
          </p:nvSpPr>
          <p:spPr>
            <a:xfrm>
              <a:off x="3640103" y="2612966"/>
              <a:ext cx="218681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종류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[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공지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/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교육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/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행사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]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873567" y="2618229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행사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40103" y="3723120"/>
              <a:ext cx="59503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내용</a:t>
              </a:r>
              <a:endPara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873566" y="3761884"/>
              <a:ext cx="3834314" cy="9839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통합 회원 서비스가 완료되어</a:t>
              </a:r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ko-KR" altLang="en-US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추첨 이벤트가 </a:t>
              </a:r>
              <a:r>
                <a:rPr lang="ko-KR" altLang="en-US" sz="1600" b="1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진행되오니</a:t>
              </a:r>
              <a:r>
                <a:rPr lang="ko-KR" altLang="en-US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 많은 참여 부탁드립니다</a:t>
              </a:r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.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40103" y="3176815"/>
              <a:ext cx="59503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제목</a:t>
              </a:r>
              <a:endPara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873566" y="3182078"/>
              <a:ext cx="383431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통합 회원 서비스 완료 기념 추첨 행사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973947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516120" y="913721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공지사항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742440" y="5178450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4733511" y="5432387"/>
            <a:ext cx="2724978" cy="338554"/>
            <a:chOff x="4762942" y="4714177"/>
            <a:chExt cx="2724978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4762942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엔터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 입력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-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397986" y="2530805"/>
            <a:ext cx="5396029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No.86  [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도서관 시스템 통합 회원 서비스 일시 중단 안내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]</a:t>
            </a:r>
          </a:p>
          <a:p>
            <a:pPr algn="ctr"/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게시글이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 수정되었습니다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49454" y="3977738"/>
            <a:ext cx="169309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홈으로 돌아가기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02853834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516120" y="913721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공지사항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742440" y="5178450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4733511" y="5432387"/>
            <a:ext cx="2724978" cy="338554"/>
            <a:chOff x="4762942" y="4714177"/>
            <a:chExt cx="2724978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4762942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엔터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 입력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-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397986" y="2530805"/>
            <a:ext cx="5396029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No.86  [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도서관 시스템 통합 회원 서비스 일시 중단 안내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]</a:t>
            </a:r>
          </a:p>
          <a:p>
            <a:pPr algn="ctr"/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게시글이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 삭제되었습니다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49454" y="3977738"/>
            <a:ext cx="169309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홈으로 돌아가기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22055967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30695" y="3075057"/>
            <a:ext cx="293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회원 게시판</a:t>
            </a:r>
          </a:p>
        </p:txBody>
      </p:sp>
    </p:spTree>
    <p:extLst>
      <p:ext uri="{BB962C8B-B14F-4D97-AF65-F5344CB8AC3E}">
        <p14:creationId xmlns:p14="http://schemas.microsoft.com/office/powerpoint/2010/main" val="81770727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742440" y="5178450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245446" y="2598500"/>
            <a:ext cx="170110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조회 및 관리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답변 작성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733512" y="5432387"/>
            <a:ext cx="2724977" cy="338554"/>
            <a:chOff x="4762943" y="4714177"/>
            <a:chExt cx="2724977" cy="338554"/>
          </a:xfrm>
        </p:grpSpPr>
        <p:sp>
          <p:nvSpPr>
            <p:cNvPr id="7" name="TextBox 6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번호 입력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16120" y="913721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회원 게시판</a:t>
            </a:r>
          </a:p>
        </p:txBody>
      </p:sp>
    </p:spTree>
    <p:extLst>
      <p:ext uri="{BB962C8B-B14F-4D97-AF65-F5344CB8AC3E}">
        <p14:creationId xmlns:p14="http://schemas.microsoft.com/office/powerpoint/2010/main" val="44344480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619124" y="1950553"/>
          <a:ext cx="8953752" cy="19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256">
                  <a:extLst>
                    <a:ext uri="{9D8B030D-6E8A-4147-A177-3AD203B41FA5}">
                      <a16:colId xmlns:a16="http://schemas.microsoft.com/office/drawing/2014/main" val="1284378067"/>
                    </a:ext>
                  </a:extLst>
                </a:gridCol>
                <a:gridCol w="4682002">
                  <a:extLst>
                    <a:ext uri="{9D8B030D-6E8A-4147-A177-3AD203B41FA5}">
                      <a16:colId xmlns:a16="http://schemas.microsoft.com/office/drawing/2014/main" val="4213736523"/>
                    </a:ext>
                  </a:extLst>
                </a:gridCol>
                <a:gridCol w="1279747">
                  <a:extLst>
                    <a:ext uri="{9D8B030D-6E8A-4147-A177-3AD203B41FA5}">
                      <a16:colId xmlns:a16="http://schemas.microsoft.com/office/drawing/2014/main" val="3308005333"/>
                    </a:ext>
                  </a:extLst>
                </a:gridCol>
                <a:gridCol w="1279747">
                  <a:extLst>
                    <a:ext uri="{9D8B030D-6E8A-4147-A177-3AD203B41FA5}">
                      <a16:colId xmlns:a16="http://schemas.microsoft.com/office/drawing/2014/main" val="19606333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86486209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번호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제목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작성일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처리 상태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81065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185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희망도서 신청 절차</a:t>
                      </a:r>
                      <a:r>
                        <a:rPr lang="ko-KR" altLang="en-US" sz="160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문의</a:t>
                      </a: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김영주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2020-05-28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대기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2578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184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도서관 </a:t>
                      </a:r>
                      <a:r>
                        <a:rPr lang="ko-KR" altLang="en-US" sz="160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회원증</a:t>
                      </a:r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분실 문의</a:t>
                      </a: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박현아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2020-05-20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대기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16961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183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**</a:t>
                      </a:r>
                      <a:r>
                        <a:rPr lang="en-US" altLang="ko-KR" sz="160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60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누</a:t>
                      </a:r>
                      <a:r>
                        <a:rPr lang="en-US" altLang="ko-KR" sz="160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</a:t>
                      </a:r>
                      <a:r>
                        <a:rPr lang="ko-KR" altLang="en-US" sz="160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구</a:t>
                      </a:r>
                      <a:r>
                        <a:rPr lang="en-US" altLang="ko-KR" sz="160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</a:t>
                      </a:r>
                      <a:r>
                        <a:rPr lang="ko-KR" altLang="en-US" sz="160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나 무료 혜택 가능 클</a:t>
                      </a:r>
                      <a:r>
                        <a:rPr lang="en-US" altLang="ko-KR" sz="160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</a:t>
                      </a:r>
                      <a:r>
                        <a:rPr lang="ko-KR" altLang="en-US" sz="160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릭 </a:t>
                      </a:r>
                      <a:r>
                        <a:rPr lang="en-US" altLang="ko-KR" sz="160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**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44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김불법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2020-05-20</a:t>
                      </a:r>
                      <a:endParaRPr lang="ko-KR" altLang="en-US" sz="160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대기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012414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/>
        </p:nvCxnSpPr>
        <p:spPr>
          <a:xfrm>
            <a:off x="1742440" y="5178450"/>
            <a:ext cx="870712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4733512" y="5432387"/>
            <a:ext cx="2724977" cy="338554"/>
            <a:chOff x="4762943" y="4714177"/>
            <a:chExt cx="2724977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4762943" y="4714177"/>
              <a:ext cx="12666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번호 입력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rPr>
                <a:t>: 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029636" y="4714177"/>
              <a:ext cx="1458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endPara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142854" y="3979892"/>
            <a:ext cx="2121093" cy="107721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상세 내용 조회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작성자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/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제목 검색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게시글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 삭제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뒤로 가기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16120" y="913721"/>
            <a:ext cx="3159760" cy="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회원 게시판</a:t>
            </a:r>
          </a:p>
        </p:txBody>
      </p:sp>
    </p:spTree>
    <p:extLst>
      <p:ext uri="{BB962C8B-B14F-4D97-AF65-F5344CB8AC3E}">
        <p14:creationId xmlns:p14="http://schemas.microsoft.com/office/powerpoint/2010/main" val="1177455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3336</Words>
  <Application>Microsoft Office PowerPoint</Application>
  <PresentationFormat>와이드스크린</PresentationFormat>
  <Paragraphs>1353</Paragraphs>
  <Slides>103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103</vt:i4>
      </vt:variant>
    </vt:vector>
  </HeadingPairs>
  <TitlesOfParts>
    <vt:vector size="107" baseType="lpstr">
      <vt:lpstr>맑은 고딕</vt:lpstr>
      <vt:lpstr>맑은 고딕 Semilight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Doyun Lee</dc:creator>
  <cp:lastModifiedBy>Doyun Lee</cp:lastModifiedBy>
  <cp:revision>6</cp:revision>
  <dcterms:created xsi:type="dcterms:W3CDTF">2020-06-18T00:54:56Z</dcterms:created>
  <dcterms:modified xsi:type="dcterms:W3CDTF">2020-06-18T08:46:23Z</dcterms:modified>
</cp:coreProperties>
</file>