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No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0TKar13Yoo6Ezgiar/nvkSMd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4C6F4F-8A22-498D-BA08-72E3D6475A5E}">
  <a:tblStyle styleId="{234C6F4F-8A22-498D-BA08-72E3D6475A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CD1D6906-C680-4B3F-93C8-37740106FF5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B5041363-427E-4873-8F94-018DD9E906C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otoSans-bold.fntdata"/><Relationship Id="rId12" Type="http://schemas.openxmlformats.org/officeDocument/2006/relationships/slide" Target="slides/slide7.xml"/><Relationship Id="rId34" Type="http://schemas.openxmlformats.org/officeDocument/2006/relationships/font" Target="fonts/NotoSans-regular.fntdata"/><Relationship Id="rId15" Type="http://schemas.openxmlformats.org/officeDocument/2006/relationships/slide" Target="slides/slide10.xml"/><Relationship Id="rId37" Type="http://schemas.openxmlformats.org/officeDocument/2006/relationships/font" Target="fonts/NotoSans-boldItalic.fntdata"/><Relationship Id="rId14" Type="http://schemas.openxmlformats.org/officeDocument/2006/relationships/slide" Target="slides/slide9.xml"/><Relationship Id="rId36" Type="http://schemas.openxmlformats.org/officeDocument/2006/relationships/font" Target="fonts/Noto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산지직송] 제주도 유기농 감귤 5kg / 10kg -제철농산물 -마을기업 싸리재" id="16" name="Google Shape;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1"/>
          <p:cNvSpPr/>
          <p:nvPr/>
        </p:nvSpPr>
        <p:spPr>
          <a:xfrm>
            <a:off x="0" y="0"/>
            <a:ext cx="6069931" cy="68580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5931569" y="0"/>
            <a:ext cx="626043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31"/>
          <p:cNvSpPr txBox="1"/>
          <p:nvPr/>
        </p:nvSpPr>
        <p:spPr>
          <a:xfrm>
            <a:off x="830179" y="770021"/>
            <a:ext cx="2346540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5931569" y="0"/>
            <a:ext cx="6260432" cy="6858000"/>
          </a:xfrm>
          <a:prstGeom prst="rect">
            <a:avLst/>
          </a:prstGeom>
          <a:solidFill>
            <a:srgbClr val="FFB14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31"/>
          <p:cNvSpPr/>
          <p:nvPr/>
        </p:nvSpPr>
        <p:spPr>
          <a:xfrm>
            <a:off x="565484" y="589547"/>
            <a:ext cx="11008895" cy="5690937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/>
        </p:nvSpPr>
        <p:spPr>
          <a:xfrm>
            <a:off x="1191558" y="313707"/>
            <a:ext cx="29514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과정</a:t>
            </a:r>
            <a:endParaRPr/>
          </a:p>
        </p:txBody>
      </p:sp>
      <p:grpSp>
        <p:nvGrpSpPr>
          <p:cNvPr id="24" name="Google Shape;24;p32"/>
          <p:cNvGrpSpPr/>
          <p:nvPr/>
        </p:nvGrpSpPr>
        <p:grpSpPr>
          <a:xfrm>
            <a:off x="348915" y="229487"/>
            <a:ext cx="673336" cy="673336"/>
            <a:chOff x="674633" y="565917"/>
            <a:chExt cx="889472" cy="889472"/>
          </a:xfrm>
        </p:grpSpPr>
        <p:sp>
          <p:nvSpPr>
            <p:cNvPr id="25" name="Google Shape;25;p32"/>
            <p:cNvSpPr/>
            <p:nvPr/>
          </p:nvSpPr>
          <p:spPr>
            <a:xfrm>
              <a:off x="674633" y="565917"/>
              <a:ext cx="889472" cy="88947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771526" y="661736"/>
              <a:ext cx="695683" cy="695683"/>
            </a:xfrm>
            <a:prstGeom prst="ellipse">
              <a:avLst/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7" name="Google Shape;27;p32"/>
          <p:cNvCxnSpPr/>
          <p:nvPr/>
        </p:nvCxnSpPr>
        <p:spPr>
          <a:xfrm>
            <a:off x="685582" y="0"/>
            <a:ext cx="0" cy="229487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32"/>
          <p:cNvSpPr txBox="1"/>
          <p:nvPr/>
        </p:nvSpPr>
        <p:spPr>
          <a:xfrm>
            <a:off x="404904" y="313134"/>
            <a:ext cx="58541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9;p32"/>
          <p:cNvCxnSpPr/>
          <p:nvPr/>
        </p:nvCxnSpPr>
        <p:spPr>
          <a:xfrm rot="10800000">
            <a:off x="4241219" y="558075"/>
            <a:ext cx="7950781" cy="0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-1" y="3157444"/>
            <a:ext cx="12192001" cy="3700556"/>
          </a:xfrm>
          <a:prstGeom prst="rect">
            <a:avLst/>
          </a:prstGeom>
          <a:solidFill>
            <a:srgbClr val="FFB1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27" y="2483708"/>
            <a:ext cx="6485783" cy="363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8697704" y="4187230"/>
            <a:ext cx="1679900" cy="1640984"/>
            <a:chOff x="6367068" y="4085617"/>
            <a:chExt cx="1679900" cy="1640984"/>
          </a:xfrm>
        </p:grpSpPr>
        <p:sp>
          <p:nvSpPr>
            <p:cNvPr id="90" name="Google Shape;90;p1"/>
            <p:cNvSpPr/>
            <p:nvPr/>
          </p:nvSpPr>
          <p:spPr>
            <a:xfrm>
              <a:off x="6367068" y="4085617"/>
              <a:ext cx="1679900" cy="164098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1"/>
                  </a:solidFill>
                  <a:latin typeface="Malgun Gothic"/>
                </a:rPr>
                <a:t>유효현 유호준 이병열 이현정 박현호 장성식</a:t>
              </a: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6861410" y="4667582"/>
              <a:ext cx="691216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5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3조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6738807" y="1852058"/>
            <a:ext cx="3755254" cy="994977"/>
            <a:chOff x="4776187" y="1487010"/>
            <a:chExt cx="3755254" cy="994977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6412513" y="1487010"/>
              <a:ext cx="20024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머신러닝을 활용한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776187" y="1835656"/>
              <a:ext cx="37552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600" u="none" cap="none" strike="noStrike">
                  <a:solidFill>
                    <a:srgbClr val="ED7D3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감귤 착과량 예측</a:t>
              </a:r>
              <a:endParaRPr/>
            </a:p>
          </p:txBody>
        </p:sp>
      </p:grpSp>
      <p:cxnSp>
        <p:nvCxnSpPr>
          <p:cNvPr id="95" name="Google Shape;95;p1"/>
          <p:cNvCxnSpPr/>
          <p:nvPr/>
        </p:nvCxnSpPr>
        <p:spPr>
          <a:xfrm>
            <a:off x="10616320" y="1901486"/>
            <a:ext cx="0" cy="907312"/>
          </a:xfrm>
          <a:prstGeom prst="straightConnector1">
            <a:avLst/>
          </a:prstGeom>
          <a:noFill/>
          <a:ln cap="flat" cmpd="sng" w="762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613" y="1386608"/>
            <a:ext cx="10196624" cy="101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613" y="2971695"/>
            <a:ext cx="4168932" cy="363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5093492" y="4360480"/>
            <a:ext cx="66651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회귀모델별 MSE와 R2비교</a:t>
            </a:r>
            <a:endParaRPr b="1"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의사결정트리 외 나머지 6개 모델의 수치는 비슷한 값을 보임</a:t>
            </a:r>
            <a:endParaRPr b="0" i="0" sz="18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평가지표가 좋은 </a:t>
            </a:r>
            <a:r>
              <a:rPr b="1" lang="ko-KR" sz="1800" u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선형회귀 모델</a:t>
            </a:r>
            <a:r>
              <a:rPr b="0" i="0" lang="ko-KR" sz="18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839755" y="3433665"/>
            <a:ext cx="3853543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1"/>
          <p:cNvGrpSpPr/>
          <p:nvPr/>
        </p:nvGrpSpPr>
        <p:grpSpPr>
          <a:xfrm>
            <a:off x="3226571" y="2331828"/>
            <a:ext cx="5738859" cy="1783796"/>
            <a:chOff x="3289289" y="2140264"/>
            <a:chExt cx="5738859" cy="1783796"/>
          </a:xfrm>
        </p:grpSpPr>
        <p:sp>
          <p:nvSpPr>
            <p:cNvPr id="251" name="Google Shape;251;p11"/>
            <p:cNvSpPr/>
            <p:nvPr/>
          </p:nvSpPr>
          <p:spPr>
            <a:xfrm>
              <a:off x="3289289" y="2845359"/>
              <a:ext cx="5738859" cy="10787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F1992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482338" y="3216475"/>
              <a:ext cx="3371436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1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‘전처리 X’ Data 분석 진행</a:t>
              </a:r>
              <a:endParaRPr b="1" sz="21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3" name="Google Shape;253;p11"/>
            <p:cNvGrpSpPr/>
            <p:nvPr/>
          </p:nvGrpSpPr>
          <p:grpSpPr>
            <a:xfrm>
              <a:off x="5407681" y="2140264"/>
              <a:ext cx="1520738" cy="1141394"/>
              <a:chOff x="5407681" y="2140264"/>
              <a:chExt cx="1520738" cy="1141394"/>
            </a:xfrm>
          </p:grpSpPr>
          <p:pic>
            <p:nvPicPr>
              <p:cNvPr descr="여름 귤 무료 다운로드를 위한 벡터, 사진 및 일러스트레이션(2 페이지) - illustAC" id="254" name="Google Shape;254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07681" y="2140264"/>
                <a:ext cx="1520738" cy="11413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" name="Google Shape;255;p11"/>
              <p:cNvSpPr/>
              <p:nvPr/>
            </p:nvSpPr>
            <p:spPr>
              <a:xfrm>
                <a:off x="5973412" y="2561177"/>
                <a:ext cx="37061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2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2"/>
          <p:cNvGrpSpPr/>
          <p:nvPr/>
        </p:nvGrpSpPr>
        <p:grpSpPr>
          <a:xfrm>
            <a:off x="2852335" y="2107073"/>
            <a:ext cx="6487331" cy="2340000"/>
            <a:chOff x="685582" y="1705858"/>
            <a:chExt cx="6487331" cy="2340000"/>
          </a:xfrm>
        </p:grpSpPr>
        <p:pic>
          <p:nvPicPr>
            <p:cNvPr descr="C:/Users/yhh44/AppData/Roaming/PolarisOffice/ETemp/20964_10767432/fImage3341550841.jpeg" id="261" name="Google Shape;26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582" y="1705858"/>
              <a:ext cx="3262443" cy="23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/Users/yhh44/AppData/Roaming/PolarisOffice/ETemp/20964_10767432/fImage317865098467.jpeg" id="262" name="Google Shape;26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8394" y="1705858"/>
              <a:ext cx="3124519" cy="23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12"/>
          <p:cNvSpPr txBox="1"/>
          <p:nvPr/>
        </p:nvSpPr>
        <p:spPr>
          <a:xfrm>
            <a:off x="1355513" y="4925333"/>
            <a:ext cx="94809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새순의 평균크기와 엽록소의 농도가 시간관측에 따라 감소하는 경향이 나타남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시간에 따른 자기상관계수가 지속적으로 감소하다 30일 이후로 음수로 변함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1188055" y="1155325"/>
            <a:ext cx="1667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새순_추세분석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/>
        </p:nvSpPr>
        <p:spPr>
          <a:xfrm>
            <a:off x="2263958" y="1019541"/>
            <a:ext cx="3110475" cy="95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데이터전처리 X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(RandomForest)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195" y="2312683"/>
            <a:ext cx="5040000" cy="278404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 txBox="1"/>
          <p:nvPr/>
        </p:nvSpPr>
        <p:spPr>
          <a:xfrm>
            <a:off x="7509150" y="1019541"/>
            <a:ext cx="2922665" cy="95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데이터전처리 X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(XGBoost)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036" y="2230694"/>
            <a:ext cx="4611994" cy="289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2329612" y="5597969"/>
            <a:ext cx="7532776" cy="43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RMSE 값이 지나치게 높음(180~ 250) -&gt; </a:t>
            </a:r>
            <a:r>
              <a:rPr b="1" lang="ko-KR" sz="1800">
                <a:solidFill>
                  <a:srgbClr val="ED7D3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‘전처리된’ data로 분석할 필요성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3226571" y="2331828"/>
            <a:ext cx="5738859" cy="1783796"/>
            <a:chOff x="3289289" y="2140264"/>
            <a:chExt cx="5738859" cy="1783796"/>
          </a:xfrm>
        </p:grpSpPr>
        <p:sp>
          <p:nvSpPr>
            <p:cNvPr id="279" name="Google Shape;279;p14"/>
            <p:cNvSpPr/>
            <p:nvPr/>
          </p:nvSpPr>
          <p:spPr>
            <a:xfrm>
              <a:off x="3289289" y="2845359"/>
              <a:ext cx="5738859" cy="10787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F1992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225863" y="3216475"/>
              <a:ext cx="3884397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1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‘전처리 O’ 데이터로 분석 진행</a:t>
              </a:r>
              <a:endParaRPr b="1" sz="21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1" name="Google Shape;281;p14"/>
            <p:cNvGrpSpPr/>
            <p:nvPr/>
          </p:nvGrpSpPr>
          <p:grpSpPr>
            <a:xfrm>
              <a:off x="5407681" y="2140264"/>
              <a:ext cx="1520738" cy="1141394"/>
              <a:chOff x="5407681" y="2140264"/>
              <a:chExt cx="1520738" cy="1141394"/>
            </a:xfrm>
          </p:grpSpPr>
          <p:pic>
            <p:nvPicPr>
              <p:cNvPr descr="여름 귤 무료 다운로드를 위한 벡터, 사진 및 일러스트레이션(2 페이지) - illustAC" id="282" name="Google Shape;282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07681" y="2140264"/>
                <a:ext cx="1520738" cy="11413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14"/>
              <p:cNvSpPr/>
              <p:nvPr/>
            </p:nvSpPr>
            <p:spPr>
              <a:xfrm>
                <a:off x="5973412" y="2561177"/>
                <a:ext cx="37061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2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5"/>
          <p:cNvGrpSpPr/>
          <p:nvPr/>
        </p:nvGrpSpPr>
        <p:grpSpPr>
          <a:xfrm>
            <a:off x="1185554" y="4596467"/>
            <a:ext cx="9861892" cy="893132"/>
            <a:chOff x="2837505" y="2773095"/>
            <a:chExt cx="11596521" cy="1050226"/>
          </a:xfrm>
        </p:grpSpPr>
        <p:sp>
          <p:nvSpPr>
            <p:cNvPr id="289" name="Google Shape;289;p15"/>
            <p:cNvSpPr/>
            <p:nvPr/>
          </p:nvSpPr>
          <p:spPr>
            <a:xfrm>
              <a:off x="11307187" y="2790105"/>
              <a:ext cx="3126839" cy="1033216"/>
            </a:xfrm>
            <a:prstGeom prst="chevron">
              <a:avLst>
                <a:gd fmla="val 25820" name="adj"/>
              </a:avLst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PCA-model</a:t>
              </a:r>
              <a:endParaRPr b="1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Pipeline 최적화 시도</a:t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56822" y="2781546"/>
              <a:ext cx="2879089" cy="1033216"/>
            </a:xfrm>
            <a:prstGeom prst="chevron">
              <a:avLst>
                <a:gd fmla="val 2582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RFR / XGboost</a:t>
              </a:r>
              <a:endParaRPr b="1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회귀 모델로 검증</a:t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5821332" y="2773095"/>
              <a:ext cx="2879089" cy="1033216"/>
            </a:xfrm>
            <a:prstGeom prst="chevron">
              <a:avLst>
                <a:gd fmla="val 25820" name="adj"/>
              </a:avLst>
            </a:prstGeom>
            <a:solidFill>
              <a:srgbClr val="F199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RFR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변수중요도 확인</a:t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837505" y="2781546"/>
              <a:ext cx="3126839" cy="1033216"/>
            </a:xfrm>
            <a:prstGeom prst="chevron">
              <a:avLst>
                <a:gd fmla="val 25820" name="adj"/>
              </a:avLst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변수제거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정규화</a:t>
              </a:r>
              <a:endParaRPr/>
            </a:p>
          </p:txBody>
        </p:sp>
      </p:grpSp>
      <p:sp>
        <p:nvSpPr>
          <p:cNvPr id="293" name="Google Shape;293;p15"/>
          <p:cNvSpPr txBox="1"/>
          <p:nvPr/>
        </p:nvSpPr>
        <p:spPr>
          <a:xfrm>
            <a:off x="868513" y="3954266"/>
            <a:ext cx="2604135" cy="43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rgbClr val="ED7D3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회귀분석 진행방향</a:t>
            </a:r>
            <a:endParaRPr b="1" sz="1800">
              <a:solidFill>
                <a:srgbClr val="ED7D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554" y="1974673"/>
            <a:ext cx="8221700" cy="81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714" y="1806335"/>
            <a:ext cx="3790290" cy="532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0" y="6617367"/>
            <a:ext cx="12192000" cy="264695"/>
          </a:xfrm>
          <a:prstGeom prst="rect">
            <a:avLst/>
          </a:prstGeom>
          <a:solidFill>
            <a:srgbClr val="FFB1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3839" y="5883440"/>
            <a:ext cx="1120033" cy="998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16"/>
          <p:cNvCxnSpPr/>
          <p:nvPr/>
        </p:nvCxnSpPr>
        <p:spPr>
          <a:xfrm>
            <a:off x="893832" y="1963024"/>
            <a:ext cx="0" cy="4654342"/>
          </a:xfrm>
          <a:prstGeom prst="straightConnector1">
            <a:avLst/>
          </a:prstGeom>
          <a:noFill/>
          <a:ln cap="flat" cmpd="sng" w="19050">
            <a:solidFill>
              <a:srgbClr val="FFB143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303" name="Google Shape;303;p16"/>
          <p:cNvCxnSpPr/>
          <p:nvPr/>
        </p:nvCxnSpPr>
        <p:spPr>
          <a:xfrm rot="10800000">
            <a:off x="1191558" y="1714231"/>
            <a:ext cx="3590167" cy="0"/>
          </a:xfrm>
          <a:prstGeom prst="straightConnector1">
            <a:avLst/>
          </a:prstGeom>
          <a:noFill/>
          <a:ln cap="flat" cmpd="sng" w="19050">
            <a:solidFill>
              <a:srgbClr val="FFB143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304" name="Google Shape;304;p16"/>
          <p:cNvSpPr txBox="1"/>
          <p:nvPr/>
        </p:nvSpPr>
        <p:spPr>
          <a:xfrm>
            <a:off x="474510" y="3983599"/>
            <a:ext cx="3196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endParaRPr b="1" sz="15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2501805" y="1343361"/>
            <a:ext cx="95410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수관폭</a:t>
            </a:r>
            <a:endParaRPr b="1" sz="15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6096000" y="2979510"/>
            <a:ext cx="6103620" cy="2008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  고</a:t>
            </a:r>
            <a:r>
              <a:rPr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l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지표면에서부터 나무의 높이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수관폭</a:t>
            </a:r>
            <a:r>
              <a:rPr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l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나무의 가지와 잎이 달려 있는 부분이 수관,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수관폭은 수관의 직경 폭을 나타냄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  순</a:t>
            </a:r>
            <a:r>
              <a:rPr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l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 돋아나는 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엽록소</a:t>
            </a:r>
            <a:r>
              <a:rPr lang="ko-KR" sz="1500">
                <a:solidFill>
                  <a:srgbClr val="FFB1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l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녹색식물 잎 속에 들어 있는 화합물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(* 데이터 기입은 cm단</a:t>
            </a:r>
            <a:r>
              <a:rPr lang="ko-KR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위)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/>
        </p:nvSpPr>
        <p:spPr>
          <a:xfrm>
            <a:off x="2262207" y="1069105"/>
            <a:ext cx="2604135" cy="43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992D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수고-수폭(비정규화)</a:t>
            </a:r>
            <a:endParaRPr b="1" sz="18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yhh44/AppData/Roaming/PolarisOffice/ETemp/20964_10767432/fImage535691833281.png" id="312" name="Google Shape;3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331" y="1499635"/>
            <a:ext cx="3063886" cy="19663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17"/>
          <p:cNvGraphicFramePr/>
          <p:nvPr/>
        </p:nvGraphicFramePr>
        <p:xfrm>
          <a:off x="1808506" y="3574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179775"/>
                <a:gridCol w="1179775"/>
                <a:gridCol w="1152000"/>
              </a:tblGrid>
              <a:tr h="2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Origin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</a:tr>
              <a:tr h="2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220.036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0.003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</a:tr>
              <a:tr h="2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215.846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-0.003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</a:tr>
            </a:tbl>
          </a:graphicData>
        </a:graphic>
      </p:graphicFrame>
      <p:graphicFrame>
        <p:nvGraphicFramePr>
          <p:cNvPr id="314" name="Google Shape;314;p17"/>
          <p:cNvGraphicFramePr/>
          <p:nvPr/>
        </p:nvGraphicFramePr>
        <p:xfrm>
          <a:off x="1836274" y="465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152000"/>
                <a:gridCol w="1152000"/>
                <a:gridCol w="1152000"/>
              </a:tblGrid>
              <a:tr h="2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PCA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</a:tr>
              <a:tr h="2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220.192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0.002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215.778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-0.003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7425" marB="37425" marR="71825" marL="71825"/>
                </a:tc>
              </a:tr>
            </a:tbl>
          </a:graphicData>
        </a:graphic>
      </p:graphicFrame>
      <p:sp>
        <p:nvSpPr>
          <p:cNvPr id="315" name="Google Shape;315;p17"/>
          <p:cNvSpPr txBox="1"/>
          <p:nvPr/>
        </p:nvSpPr>
        <p:spPr>
          <a:xfrm>
            <a:off x="2778155" y="5857848"/>
            <a:ext cx="6635691" cy="63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수고-수폭지표를 독립변수로 사용한 회귀모델은 의미없음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주성분 분석을 통한 시각화에서도 설명가능한 패턴이 발견되지 않음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yhh44/AppData/Roaming/PolarisOffice/ETemp/20964_10767432/fImage441172007421.png" id="316" name="Google Shape;3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4371" y="1499635"/>
            <a:ext cx="3063600" cy="19654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17"/>
          <p:cNvGraphicFramePr/>
          <p:nvPr/>
        </p:nvGraphicFramePr>
        <p:xfrm>
          <a:off x="6775244" y="3592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{B5041363-427E-4873-8F94-018DD9E906CB}</a:tableStyleId>
              </a:tblPr>
              <a:tblGrid>
                <a:gridCol w="1204925"/>
                <a:gridCol w="1152000"/>
                <a:gridCol w="1204925"/>
              </a:tblGrid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Origin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R</a:t>
                      </a:r>
                      <a:r>
                        <a:rPr baseline="30000" lang="ko-KR" sz="1500" u="none" cap="none" strike="noStrike"/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217.948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0.000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220.703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0.002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</a:tr>
            </a:tbl>
          </a:graphicData>
        </a:graphic>
      </p:graphicFrame>
      <p:graphicFrame>
        <p:nvGraphicFramePr>
          <p:cNvPr id="318" name="Google Shape;318;p17"/>
          <p:cNvGraphicFramePr/>
          <p:nvPr/>
        </p:nvGraphicFramePr>
        <p:xfrm>
          <a:off x="6775244" y="465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{B5041363-427E-4873-8F94-018DD9E906CB}</a:tableStyleId>
              </a:tblPr>
              <a:tblGrid>
                <a:gridCol w="1152000"/>
                <a:gridCol w="1204925"/>
                <a:gridCol w="1204925"/>
              </a:tblGrid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PCA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R</a:t>
                      </a:r>
                      <a:r>
                        <a:rPr baseline="30000" lang="ko-KR" sz="1500" u="none" cap="none" strike="noStrike"/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217.955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0.000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220.801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0.001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8125" marB="38125" marR="73175" marL="73175"/>
                </a:tc>
              </a:tr>
            </a:tbl>
          </a:graphicData>
        </a:graphic>
      </p:graphicFrame>
      <p:sp>
        <p:nvSpPr>
          <p:cNvPr id="319" name="Google Shape;319;p17"/>
          <p:cNvSpPr txBox="1"/>
          <p:nvPr/>
        </p:nvSpPr>
        <p:spPr>
          <a:xfrm>
            <a:off x="7254104" y="1069105"/>
            <a:ext cx="2604135" cy="43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수고-수폭(정규화)</a:t>
            </a:r>
            <a:endParaRPr b="1"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yhh44/AppData/Roaming/PolarisOffice/ETemp/20964_10767432/fImage654802555537.png" id="324" name="Google Shape;3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039" y="1640688"/>
            <a:ext cx="3063600" cy="19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/>
        </p:nvSpPr>
        <p:spPr>
          <a:xfrm>
            <a:off x="1517883" y="1160723"/>
            <a:ext cx="4645912" cy="438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992D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새순-엽록소 전체기간 통계량(비정규화)</a:t>
            </a:r>
            <a:endParaRPr b="1" sz="18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6" name="Google Shape;326;p18"/>
          <p:cNvGraphicFramePr/>
          <p:nvPr/>
        </p:nvGraphicFramePr>
        <p:xfrm>
          <a:off x="2112839" y="3702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152000"/>
                <a:gridCol w="1152000"/>
                <a:gridCol w="1152000"/>
              </a:tblGrid>
              <a:tr h="2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Origin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41.936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0.964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41.651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0.963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27" name="Google Shape;327;p18"/>
          <p:cNvGraphicFramePr/>
          <p:nvPr/>
        </p:nvGraphicFramePr>
        <p:xfrm>
          <a:off x="2112839" y="4720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152000"/>
                <a:gridCol w="1152000"/>
                <a:gridCol w="1152000"/>
              </a:tblGrid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PCA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49.520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0.950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47.926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0.951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28" name="Google Shape;328;p18"/>
          <p:cNvSpPr txBox="1"/>
          <p:nvPr/>
        </p:nvSpPr>
        <p:spPr>
          <a:xfrm>
            <a:off x="2925621" y="6116763"/>
            <a:ext cx="647634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새순, 엽록소를 독립변수를 사용한 회귀모델은 예측이 가능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6372953" y="1160723"/>
            <a:ext cx="4645912" cy="438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새순-엽록소 전체기간 통계량(정규화)</a:t>
            </a:r>
            <a:endParaRPr b="1"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0" name="Google Shape;330;p18"/>
          <p:cNvGraphicFramePr/>
          <p:nvPr/>
        </p:nvGraphicFramePr>
        <p:xfrm>
          <a:off x="6967909" y="3702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{B5041363-427E-4873-8F94-018DD9E906CB}</a:tableStyleId>
              </a:tblPr>
              <a:tblGrid>
                <a:gridCol w="1152000"/>
                <a:gridCol w="1152000"/>
                <a:gridCol w="1152000"/>
              </a:tblGrid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Origin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</a:t>
                      </a:r>
                      <a:r>
                        <a:rPr baseline="30000" lang="ko-KR" sz="1400" u="none" cap="none" strike="noStrike"/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42.147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0.963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41.209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0.965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31" name="Google Shape;331;p18"/>
          <p:cNvGraphicFramePr/>
          <p:nvPr/>
        </p:nvGraphicFramePr>
        <p:xfrm>
          <a:off x="6967909" y="4719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{B5041363-427E-4873-8F94-018DD9E906CB}</a:tableStyleId>
              </a:tblPr>
              <a:tblGrid>
                <a:gridCol w="1152000"/>
                <a:gridCol w="1152000"/>
                <a:gridCol w="1152000"/>
              </a:tblGrid>
              <a:tr h="30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PCA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</a:t>
                      </a:r>
                      <a:r>
                        <a:rPr baseline="30000" lang="ko-KR" sz="1400" u="none" cap="none" strike="noStrike"/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52.199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0.943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52.383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0.944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pic>
        <p:nvPicPr>
          <p:cNvPr descr="C:/Users/yhh44/AppData/Roaming/PolarisOffice/ETemp/20964_10767432/fImage534322731673.png" id="332" name="Google Shape;3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109" y="1640688"/>
            <a:ext cx="3063600" cy="196583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/>
          <p:nvPr/>
        </p:nvSpPr>
        <p:spPr>
          <a:xfrm>
            <a:off x="6947189" y="4323559"/>
            <a:ext cx="3456000" cy="30061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1630674" y="1175011"/>
            <a:ext cx="3688650" cy="36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992D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새순-엽록소 월별통계량(비정규화)</a:t>
            </a:r>
            <a:endParaRPr b="1" sz="18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yhh44/AppData/Roaming/PolarisOffice/ETemp/20964_10767432/fImage652342179040.png"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99" y="1640688"/>
            <a:ext cx="3063600" cy="1966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19"/>
          <p:cNvGraphicFramePr/>
          <p:nvPr/>
        </p:nvGraphicFramePr>
        <p:xfrm>
          <a:off x="1746999" y="3702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152000"/>
                <a:gridCol w="1152000"/>
                <a:gridCol w="1152000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Origin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41.786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0.964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41.817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0.962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41" name="Google Shape;341;p19"/>
          <p:cNvGraphicFramePr/>
          <p:nvPr/>
        </p:nvGraphicFramePr>
        <p:xfrm>
          <a:off x="1746999" y="4719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152000"/>
                <a:gridCol w="1152000"/>
                <a:gridCol w="1152000"/>
              </a:tblGrid>
              <a:tr h="2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PCA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46.657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0.955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7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44.998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0.956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42" name="Google Shape;342;p19"/>
          <p:cNvSpPr txBox="1"/>
          <p:nvPr/>
        </p:nvSpPr>
        <p:spPr>
          <a:xfrm>
            <a:off x="6668380" y="1175011"/>
            <a:ext cx="3688650" cy="36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새순-엽록소 월별통계량(정규화)</a:t>
            </a:r>
            <a:endParaRPr b="1"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yhh44/AppData/Roaming/PolarisOffice/ETemp/20964_10767432/fImage553182349629.png" id="343" name="Google Shape;3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905" y="1640688"/>
            <a:ext cx="3063600" cy="19649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19"/>
          <p:cNvGraphicFramePr/>
          <p:nvPr/>
        </p:nvGraphicFramePr>
        <p:xfrm>
          <a:off x="6784705" y="3702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{B5041363-427E-4873-8F94-018DD9E906CB}</a:tableStyleId>
              </a:tblPr>
              <a:tblGrid>
                <a:gridCol w="1152000"/>
                <a:gridCol w="1152000"/>
                <a:gridCol w="1152000"/>
              </a:tblGrid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Origin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</a:t>
                      </a:r>
                      <a:r>
                        <a:rPr baseline="30000" lang="ko-KR" sz="1400" u="none" cap="none" strike="noStrike"/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41.999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0.963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41.413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0.965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45" name="Google Shape;345;p19"/>
          <p:cNvGraphicFramePr/>
          <p:nvPr/>
        </p:nvGraphicFramePr>
        <p:xfrm>
          <a:off x="6784705" y="4719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{B5041363-427E-4873-8F94-018DD9E906CB}</a:tableStyleId>
              </a:tblPr>
              <a:tblGrid>
                <a:gridCol w="966050"/>
                <a:gridCol w="1244975"/>
                <a:gridCol w="1244975"/>
              </a:tblGrid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PCA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RMSE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R</a:t>
                      </a:r>
                      <a:r>
                        <a:rPr baseline="30000" lang="ko-KR" sz="1400" u="none" cap="none" strike="noStrike"/>
                        <a:t>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Train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52.586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0.942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Test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52.540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0.943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46" name="Google Shape;346;p19"/>
          <p:cNvSpPr txBox="1"/>
          <p:nvPr/>
        </p:nvSpPr>
        <p:spPr>
          <a:xfrm>
            <a:off x="2934329" y="5959390"/>
            <a:ext cx="6293645" cy="63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새순, 엽록소를 독립변수를 사용한 회귀모델은 예측이 가능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주성분 분석을 통해서 회귀모델의 선형성을 갖는 평면이 나옴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84705" y="4320072"/>
            <a:ext cx="3456000" cy="30061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4051032" y="7331616"/>
            <a:ext cx="3260668" cy="523220"/>
            <a:chOff x="6497052" y="4860061"/>
            <a:chExt cx="3260668" cy="523220"/>
          </a:xfrm>
        </p:grpSpPr>
        <p:sp>
          <p:nvSpPr>
            <p:cNvPr id="101" name="Google Shape;101;p2"/>
            <p:cNvSpPr/>
            <p:nvPr/>
          </p:nvSpPr>
          <p:spPr>
            <a:xfrm>
              <a:off x="6497052" y="4890533"/>
              <a:ext cx="598685" cy="462276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6497052" y="4860061"/>
              <a:ext cx="6014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b="1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7463502" y="4893868"/>
              <a:ext cx="22942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착과량 알아보자</a:t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497052" y="1421228"/>
            <a:ext cx="2968921" cy="4015545"/>
            <a:chOff x="6497052" y="1498053"/>
            <a:chExt cx="2968921" cy="4015545"/>
          </a:xfrm>
        </p:grpSpPr>
        <p:sp>
          <p:nvSpPr>
            <p:cNvPr id="105" name="Google Shape;105;p2"/>
            <p:cNvSpPr/>
            <p:nvPr/>
          </p:nvSpPr>
          <p:spPr>
            <a:xfrm>
              <a:off x="6497052" y="1498386"/>
              <a:ext cx="598685" cy="462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97052" y="2369095"/>
              <a:ext cx="598685" cy="462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97052" y="3239804"/>
              <a:ext cx="598685" cy="462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6519494" y="1498053"/>
              <a:ext cx="55656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rgbClr val="FEE5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500">
                  <a:solidFill>
                    <a:srgbClr val="FFC16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2500">
                <a:solidFill>
                  <a:srgbClr val="FFC16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6516732" y="2366999"/>
              <a:ext cx="55656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rgbClr val="FEE5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500">
                  <a:solidFill>
                    <a:srgbClr val="FFC16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2500">
                <a:solidFill>
                  <a:srgbClr val="FFC16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463502" y="1545164"/>
              <a:ext cx="10935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</a:t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463502" y="2416553"/>
              <a:ext cx="20024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계획 일정</a:t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463502" y="3287943"/>
              <a:ext cx="17908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 과정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97052" y="4110513"/>
              <a:ext cx="598685" cy="462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516731" y="3235945"/>
              <a:ext cx="55656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rgbClr val="FEE5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500">
                  <a:solidFill>
                    <a:srgbClr val="FFC16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sz="2500">
                <a:solidFill>
                  <a:srgbClr val="FFC16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463502" y="4159333"/>
              <a:ext cx="1811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결론 &amp; 아쉬운 점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6516730" y="4104891"/>
              <a:ext cx="55656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rgbClr val="FEE5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500">
                  <a:solidFill>
                    <a:srgbClr val="FFC16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sz="2500">
                <a:solidFill>
                  <a:srgbClr val="FFC16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97052" y="5042166"/>
              <a:ext cx="598685" cy="462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7463502" y="5090986"/>
              <a:ext cx="590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QnA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516730" y="5036544"/>
              <a:ext cx="55656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solidFill>
                    <a:srgbClr val="FEE5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b="1" lang="ko-KR" sz="2500">
                  <a:solidFill>
                    <a:srgbClr val="FFC16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sz="2500">
                <a:solidFill>
                  <a:srgbClr val="FFC16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/>
          <p:nvPr/>
        </p:nvSpPr>
        <p:spPr>
          <a:xfrm>
            <a:off x="7565854" y="5125225"/>
            <a:ext cx="2705878" cy="475861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2137973" y="5125225"/>
            <a:ext cx="2705878" cy="475861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652" y="1633239"/>
            <a:ext cx="5040000" cy="2784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yhh44/AppData/Roaming/PolarisOffice/ETemp/20964_10767432/fImage539613131337.png" id="355" name="Google Shape;3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588" y="1550276"/>
            <a:ext cx="4471155" cy="286700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0"/>
          <p:cNvSpPr txBox="1"/>
          <p:nvPr/>
        </p:nvSpPr>
        <p:spPr>
          <a:xfrm>
            <a:off x="2286000" y="5178490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X 샘플추출 값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691534" y="5178490"/>
            <a:ext cx="2454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O 샘플추출 값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/>
        </p:nvSpPr>
        <p:spPr>
          <a:xfrm>
            <a:off x="1070197" y="2263288"/>
            <a:ext cx="10516235" cy="374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 수고-수폭은 현재 회귀모델에서 노이즈로 작용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&gt;&gt; 나무변수는 회귀모델의 독립변수에서 제거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2. 비정규화된 데이터는 PCA에서 편향된 분산 설명력을 가짐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&gt;&gt; 정규화된 데이터로 회귀모델을 만들어야 하는 근거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3. 새순-엽록소의 전체통계량, 월별통계량, 추세선(기울기, 절편)을 이용한,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독립변수를 사용한 회귀모델을 작성하는 것이 좋을 것이라 판단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/>
        </p:nvSpPr>
        <p:spPr>
          <a:xfrm>
            <a:off x="807154" y="880807"/>
            <a:ext cx="4645912" cy="438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RFR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6368484" y="880807"/>
            <a:ext cx="4645912" cy="438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PCA + RFR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9" name="Google Shape;369;p22"/>
          <p:cNvGraphicFramePr/>
          <p:nvPr/>
        </p:nvGraphicFramePr>
        <p:xfrm>
          <a:off x="797629" y="1381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2350"/>
                <a:gridCol w="1652350"/>
                <a:gridCol w="1652350"/>
              </a:tblGrid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전체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33.890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0.976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37.909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70" name="Google Shape;370;p22"/>
          <p:cNvGraphicFramePr/>
          <p:nvPr/>
        </p:nvGraphicFramePr>
        <p:xfrm>
          <a:off x="807154" y="2530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2350"/>
                <a:gridCol w="1652350"/>
                <a:gridCol w="1652350"/>
              </a:tblGrid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새순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34.004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0.976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38.469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71" name="Google Shape;371;p22"/>
          <p:cNvGraphicFramePr/>
          <p:nvPr/>
        </p:nvGraphicFramePr>
        <p:xfrm>
          <a:off x="6372929" y="1380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2350"/>
                <a:gridCol w="1652350"/>
                <a:gridCol w="1652350"/>
              </a:tblGrid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33.443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0.879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39.981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0.967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72" name="Google Shape;372;p22"/>
          <p:cNvGraphicFramePr/>
          <p:nvPr/>
        </p:nvGraphicFramePr>
        <p:xfrm>
          <a:off x="6372929" y="25282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2350"/>
                <a:gridCol w="1652350"/>
                <a:gridCol w="1652350"/>
              </a:tblGrid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새순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32.319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0.978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27.834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73" name="Google Shape;373;p22"/>
          <p:cNvSpPr txBox="1"/>
          <p:nvPr/>
        </p:nvSpPr>
        <p:spPr>
          <a:xfrm>
            <a:off x="797629" y="3844185"/>
            <a:ext cx="4645912" cy="438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XGBoost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6368484" y="3839814"/>
            <a:ext cx="4645912" cy="438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PCA + XGBoost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p22"/>
          <p:cNvGraphicFramePr/>
          <p:nvPr/>
        </p:nvGraphicFramePr>
        <p:xfrm>
          <a:off x="809695" y="4361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1500"/>
                <a:gridCol w="1651500"/>
                <a:gridCol w="1651500"/>
              </a:tblGrid>
              <a:tr h="3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34.612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0.975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38.760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0.969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76" name="Google Shape;376;p22"/>
          <p:cNvGraphicFramePr/>
          <p:nvPr/>
        </p:nvGraphicFramePr>
        <p:xfrm>
          <a:off x="802709" y="5415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1500"/>
                <a:gridCol w="1651500"/>
                <a:gridCol w="1651500"/>
              </a:tblGrid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새순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35.585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0.973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38.486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0.969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77" name="Google Shape;377;p22"/>
          <p:cNvGraphicFramePr/>
          <p:nvPr/>
        </p:nvGraphicFramePr>
        <p:xfrm>
          <a:off x="6375470" y="4360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1500"/>
                <a:gridCol w="1651500"/>
                <a:gridCol w="1651500"/>
              </a:tblGrid>
              <a:tr h="3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33.220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0.977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39.020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0.969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graphicFrame>
        <p:nvGraphicFramePr>
          <p:cNvPr id="378" name="Google Shape;378;p22"/>
          <p:cNvGraphicFramePr/>
          <p:nvPr/>
        </p:nvGraphicFramePr>
        <p:xfrm>
          <a:off x="6368484" y="54130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1651500"/>
                <a:gridCol w="1651500"/>
                <a:gridCol w="1651500"/>
              </a:tblGrid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새순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34.570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0.976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38.116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sp>
        <p:nvSpPr>
          <p:cNvPr id="379" name="Google Shape;379;p22"/>
          <p:cNvSpPr/>
          <p:nvPr/>
        </p:nvSpPr>
        <p:spPr>
          <a:xfrm>
            <a:off x="6368484" y="2528203"/>
            <a:ext cx="4954521" cy="96774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1313340" y="5538581"/>
            <a:ext cx="9245208" cy="36413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5" name="Google Shape;385;p23"/>
          <p:cNvGrpSpPr/>
          <p:nvPr/>
        </p:nvGrpSpPr>
        <p:grpSpPr>
          <a:xfrm>
            <a:off x="5154202" y="3564441"/>
            <a:ext cx="1568445" cy="1568445"/>
            <a:chOff x="1309102" y="1234095"/>
            <a:chExt cx="2410649" cy="2410649"/>
          </a:xfrm>
        </p:grpSpPr>
        <p:sp>
          <p:nvSpPr>
            <p:cNvPr id="386" name="Google Shape;386;p23"/>
            <p:cNvSpPr/>
            <p:nvPr/>
          </p:nvSpPr>
          <p:spPr>
            <a:xfrm rot="8100000">
              <a:off x="1662133" y="1587126"/>
              <a:ext cx="1704586" cy="1704586"/>
            </a:xfrm>
            <a:prstGeom prst="teardrop">
              <a:avLst>
                <a:gd fmla="val 79992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23"/>
            <p:cNvSpPr txBox="1"/>
            <p:nvPr/>
          </p:nvSpPr>
          <p:spPr>
            <a:xfrm>
              <a:off x="1748698" y="2135590"/>
              <a:ext cx="15314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30일</a:t>
              </a:r>
              <a:endParaRPr b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23"/>
          <p:cNvGrpSpPr/>
          <p:nvPr/>
        </p:nvGrpSpPr>
        <p:grpSpPr>
          <a:xfrm>
            <a:off x="2089753" y="3566118"/>
            <a:ext cx="1556988" cy="1556988"/>
            <a:chOff x="4775092" y="1234095"/>
            <a:chExt cx="2410649" cy="2410649"/>
          </a:xfrm>
        </p:grpSpPr>
        <p:sp>
          <p:nvSpPr>
            <p:cNvPr id="389" name="Google Shape;389;p23"/>
            <p:cNvSpPr/>
            <p:nvPr/>
          </p:nvSpPr>
          <p:spPr>
            <a:xfrm rot="8100000">
              <a:off x="5128123" y="1587126"/>
              <a:ext cx="1704586" cy="1704586"/>
            </a:xfrm>
            <a:prstGeom prst="teardrop">
              <a:avLst>
                <a:gd fmla="val 79992" name="adj"/>
              </a:avLst>
            </a:prstGeom>
            <a:solidFill>
              <a:srgbClr val="F199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23"/>
            <p:cNvSpPr txBox="1"/>
            <p:nvPr/>
          </p:nvSpPr>
          <p:spPr>
            <a:xfrm>
              <a:off x="5359290" y="2107506"/>
              <a:ext cx="12422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14일</a:t>
              </a:r>
              <a:endParaRPr b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8229163" y="3565175"/>
            <a:ext cx="1563427" cy="1563427"/>
            <a:chOff x="8241083" y="1234095"/>
            <a:chExt cx="2410649" cy="2410649"/>
          </a:xfrm>
        </p:grpSpPr>
        <p:sp>
          <p:nvSpPr>
            <p:cNvPr id="392" name="Google Shape;392;p23"/>
            <p:cNvSpPr/>
            <p:nvPr/>
          </p:nvSpPr>
          <p:spPr>
            <a:xfrm rot="8100000">
              <a:off x="8594114" y="1587126"/>
              <a:ext cx="1704586" cy="1704586"/>
            </a:xfrm>
            <a:prstGeom prst="teardrop">
              <a:avLst>
                <a:gd fmla="val 79992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23"/>
            <p:cNvSpPr txBox="1"/>
            <p:nvPr/>
          </p:nvSpPr>
          <p:spPr>
            <a:xfrm>
              <a:off x="8643903" y="1969854"/>
              <a:ext cx="1605007" cy="1091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전체</a:t>
              </a:r>
              <a:endParaRPr b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기간</a:t>
              </a:r>
              <a:endParaRPr b="1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94" name="Google Shape;394;p23"/>
          <p:cNvCxnSpPr/>
          <p:nvPr/>
        </p:nvCxnSpPr>
        <p:spPr>
          <a:xfrm>
            <a:off x="4383951" y="3680895"/>
            <a:ext cx="0" cy="1378847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7475904" y="3680895"/>
            <a:ext cx="0" cy="13577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6" name="Google Shape;3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29" y="1850052"/>
            <a:ext cx="6833678" cy="38490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/>
          <p:nvPr/>
        </p:nvSpPr>
        <p:spPr>
          <a:xfrm>
            <a:off x="467894" y="2342499"/>
            <a:ext cx="60960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평가기준을 RMSE로 하여 회귀모델을 찾아냄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AutoML 에서 사용할 알고리즘을 Xgboost, Extra Trees, LightGBM 으로 제한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(왜 why? 모든 알고리즘을 사용할 경우 모델 학습에 너무 오랜 시간이 걸림)</a:t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422264" y="1004103"/>
            <a:ext cx="873180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AutoML 은 쉽고 빠르게 모델을 생성을 도와주는 기능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프로세스의 효율성을 향상시켜줌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단계의 경우 인간의 개입이 필요한 부분이 있어 데이터 전처리를 하고 AutoML 모델에 적용함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9" name="Google Shape;399;p23"/>
          <p:cNvGraphicFramePr/>
          <p:nvPr/>
        </p:nvGraphicFramePr>
        <p:xfrm>
          <a:off x="1313340" y="5166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{CD1D6906-C680-4B3F-93C8-37740106FF50}</a:tableStyleId>
              </a:tblPr>
              <a:tblGrid>
                <a:gridCol w="3081725"/>
                <a:gridCol w="3081725"/>
                <a:gridCol w="3081725"/>
              </a:tblGrid>
              <a:tr h="30262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Malgun Gothic"/>
                        <a:buNone/>
                      </a:pPr>
                      <a:r>
                        <a:rPr b="1" i="0" lang="ko-KR" sz="15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Period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Malgun Gothic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RMSE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Malgun Gothic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30000" lang="ko-KR" sz="15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baseline="30000" i="0" sz="15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262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14days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37.319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0.9715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262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30days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38.010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0.9704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  <a:tr h="30262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37.897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dk1"/>
                          </a:solidFill>
                        </a:rPr>
                        <a:t>0.9705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/>
                </a:tc>
              </a:tr>
            </a:tbl>
          </a:graphicData>
        </a:graphic>
      </p:graphicFrame>
      <p:pic>
        <p:nvPicPr>
          <p:cNvPr id="400" name="Google Shape;400;p23"/>
          <p:cNvPicPr preferRelativeResize="0"/>
          <p:nvPr/>
        </p:nvPicPr>
        <p:blipFill rotWithShape="1">
          <a:blip r:embed="rId4">
            <a:alphaModFix/>
          </a:blip>
          <a:srcRect b="0" l="0" r="274" t="0"/>
          <a:stretch/>
        </p:blipFill>
        <p:spPr>
          <a:xfrm>
            <a:off x="3066186" y="4021849"/>
            <a:ext cx="928968" cy="9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3"/>
          <p:cNvSpPr/>
          <p:nvPr/>
        </p:nvSpPr>
        <p:spPr>
          <a:xfrm>
            <a:off x="1313340" y="5480557"/>
            <a:ext cx="9245208" cy="33673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1191558" y="313707"/>
            <a:ext cx="1545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AutoML</a:t>
            </a:r>
            <a:endParaRPr sz="20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3" name="Google Shape;403;p23"/>
          <p:cNvGrpSpPr/>
          <p:nvPr/>
        </p:nvGrpSpPr>
        <p:grpSpPr>
          <a:xfrm>
            <a:off x="348915" y="229487"/>
            <a:ext cx="673336" cy="673336"/>
            <a:chOff x="674633" y="565917"/>
            <a:chExt cx="889472" cy="889472"/>
          </a:xfrm>
        </p:grpSpPr>
        <p:sp>
          <p:nvSpPr>
            <p:cNvPr id="404" name="Google Shape;404;p23"/>
            <p:cNvSpPr/>
            <p:nvPr/>
          </p:nvSpPr>
          <p:spPr>
            <a:xfrm>
              <a:off x="674633" y="565917"/>
              <a:ext cx="889472" cy="88947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771526" y="661736"/>
              <a:ext cx="695683" cy="695683"/>
            </a:xfrm>
            <a:prstGeom prst="ellipse">
              <a:avLst/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06" name="Google Shape;406;p23"/>
          <p:cNvCxnSpPr/>
          <p:nvPr/>
        </p:nvCxnSpPr>
        <p:spPr>
          <a:xfrm>
            <a:off x="685582" y="0"/>
            <a:ext cx="0" cy="229487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23"/>
          <p:cNvSpPr txBox="1"/>
          <p:nvPr/>
        </p:nvSpPr>
        <p:spPr>
          <a:xfrm>
            <a:off x="404904" y="313134"/>
            <a:ext cx="58541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8" name="Google Shape;408;p23"/>
          <p:cNvCxnSpPr/>
          <p:nvPr/>
        </p:nvCxnSpPr>
        <p:spPr>
          <a:xfrm rot="10800000">
            <a:off x="2836506" y="558075"/>
            <a:ext cx="9355495" cy="0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9" name="Google Shape;409;p23"/>
          <p:cNvPicPr preferRelativeResize="0"/>
          <p:nvPr/>
        </p:nvPicPr>
        <p:blipFill rotWithShape="1">
          <a:blip r:embed="rId5">
            <a:alphaModFix/>
          </a:blip>
          <a:srcRect b="0" l="0" r="54320" t="0"/>
          <a:stretch/>
        </p:blipFill>
        <p:spPr>
          <a:xfrm>
            <a:off x="8018722" y="1274171"/>
            <a:ext cx="1984311" cy="127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3"/>
          <p:cNvPicPr preferRelativeResize="0"/>
          <p:nvPr/>
        </p:nvPicPr>
        <p:blipFill rotWithShape="1">
          <a:blip r:embed="rId5">
            <a:alphaModFix/>
          </a:blip>
          <a:srcRect b="0" l="56204" r="0" t="0"/>
          <a:stretch/>
        </p:blipFill>
        <p:spPr>
          <a:xfrm>
            <a:off x="9836282" y="1274171"/>
            <a:ext cx="1902517" cy="127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4"/>
          <p:cNvGrpSpPr/>
          <p:nvPr/>
        </p:nvGrpSpPr>
        <p:grpSpPr>
          <a:xfrm>
            <a:off x="3226571" y="2331828"/>
            <a:ext cx="5738859" cy="1783796"/>
            <a:chOff x="3289289" y="2140264"/>
            <a:chExt cx="5738859" cy="1783796"/>
          </a:xfrm>
        </p:grpSpPr>
        <p:sp>
          <p:nvSpPr>
            <p:cNvPr id="416" name="Google Shape;416;p24"/>
            <p:cNvSpPr/>
            <p:nvPr/>
          </p:nvSpPr>
          <p:spPr>
            <a:xfrm>
              <a:off x="3289289" y="2845359"/>
              <a:ext cx="5738859" cy="10787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F1992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4856639" y="3216475"/>
              <a:ext cx="2622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결론 &amp; 아쉬운 점</a:t>
              </a:r>
              <a:endParaRPr b="1" sz="24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8" name="Google Shape;418;p24"/>
            <p:cNvGrpSpPr/>
            <p:nvPr/>
          </p:nvGrpSpPr>
          <p:grpSpPr>
            <a:xfrm>
              <a:off x="5407681" y="2140264"/>
              <a:ext cx="1520738" cy="1141394"/>
              <a:chOff x="5407681" y="2140264"/>
              <a:chExt cx="1520738" cy="1141394"/>
            </a:xfrm>
          </p:grpSpPr>
          <p:pic>
            <p:nvPicPr>
              <p:cNvPr descr="여름 귤 무료 다운로드를 위한 벡터, 사진 및 일러스트레이션(2 페이지) - illustAC" id="419" name="Google Shape;419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07681" y="2140264"/>
                <a:ext cx="1520738" cy="11413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0" name="Google Shape;420;p24"/>
              <p:cNvSpPr/>
              <p:nvPr/>
            </p:nvSpPr>
            <p:spPr>
              <a:xfrm>
                <a:off x="5973412" y="2561177"/>
                <a:ext cx="37061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2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/>
        </p:nvSpPr>
        <p:spPr>
          <a:xfrm>
            <a:off x="1191558" y="313707"/>
            <a:ext cx="3026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 &amp; 아쉬운 점</a:t>
            </a:r>
            <a:endParaRPr/>
          </a:p>
        </p:txBody>
      </p:sp>
      <p:grpSp>
        <p:nvGrpSpPr>
          <p:cNvPr id="426" name="Google Shape;426;p25"/>
          <p:cNvGrpSpPr/>
          <p:nvPr/>
        </p:nvGrpSpPr>
        <p:grpSpPr>
          <a:xfrm>
            <a:off x="348915" y="229487"/>
            <a:ext cx="673336" cy="673336"/>
            <a:chOff x="674633" y="565917"/>
            <a:chExt cx="889472" cy="889472"/>
          </a:xfrm>
        </p:grpSpPr>
        <p:sp>
          <p:nvSpPr>
            <p:cNvPr id="427" name="Google Shape;427;p25"/>
            <p:cNvSpPr/>
            <p:nvPr/>
          </p:nvSpPr>
          <p:spPr>
            <a:xfrm>
              <a:off x="674633" y="565917"/>
              <a:ext cx="889472" cy="88947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71526" y="661736"/>
              <a:ext cx="695683" cy="695683"/>
            </a:xfrm>
            <a:prstGeom prst="ellipse">
              <a:avLst/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29" name="Google Shape;429;p25"/>
          <p:cNvCxnSpPr/>
          <p:nvPr/>
        </p:nvCxnSpPr>
        <p:spPr>
          <a:xfrm>
            <a:off x="685582" y="0"/>
            <a:ext cx="0" cy="229487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25"/>
          <p:cNvSpPr txBox="1"/>
          <p:nvPr/>
        </p:nvSpPr>
        <p:spPr>
          <a:xfrm>
            <a:off x="404904" y="313134"/>
            <a:ext cx="58541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2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1" name="Google Shape;431;p25"/>
          <p:cNvCxnSpPr/>
          <p:nvPr/>
        </p:nvCxnSpPr>
        <p:spPr>
          <a:xfrm rot="10800000">
            <a:off x="4343400" y="558075"/>
            <a:ext cx="7848600" cy="0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p25"/>
          <p:cNvSpPr/>
          <p:nvPr/>
        </p:nvSpPr>
        <p:spPr>
          <a:xfrm>
            <a:off x="3715176" y="-793175"/>
            <a:ext cx="4637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감귤 착과량 예측 AI를 수업시간에 배운 내용을 활용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1622106" y="2923874"/>
            <a:ext cx="8809519" cy="394310"/>
          </a:xfrm>
          <a:prstGeom prst="roundRect">
            <a:avLst>
              <a:gd fmla="val 47266" name="adj"/>
            </a:avLst>
          </a:prstGeom>
          <a:noFill/>
          <a:ln cap="flat" cmpd="sng" w="28575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수고 &amp; 수관폭은 변수로서의 가치가 없음</a:t>
            </a:r>
            <a:endParaRPr sz="15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5"/>
          <p:cNvSpPr/>
          <p:nvPr/>
        </p:nvSpPr>
        <p:spPr>
          <a:xfrm>
            <a:off x="1622106" y="3635788"/>
            <a:ext cx="8809519" cy="394310"/>
          </a:xfrm>
          <a:prstGeom prst="roundRect">
            <a:avLst>
              <a:gd fmla="val 47266" name="adj"/>
            </a:avLst>
          </a:prstGeom>
          <a:noFill/>
          <a:ln cap="flat" cmpd="sng" w="28575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새순과 엽록소는 변수로서의 가치가 높음</a:t>
            </a:r>
            <a:endParaRPr sz="15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1622105" y="4347702"/>
            <a:ext cx="8809519" cy="394310"/>
          </a:xfrm>
          <a:prstGeom prst="roundRect">
            <a:avLst>
              <a:gd fmla="val 47266" name="adj"/>
            </a:avLst>
          </a:prstGeom>
          <a:noFill/>
          <a:ln cap="flat" cmpd="sng" w="28575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data의 날짜가 감소할 수록, 모델의 효과성이 증대</a:t>
            </a:r>
            <a:endParaRPr sz="15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622106" y="5103268"/>
            <a:ext cx="8809519" cy="394310"/>
          </a:xfrm>
          <a:prstGeom prst="roundRect">
            <a:avLst>
              <a:gd fmla="val 47266" name="adj"/>
            </a:avLst>
          </a:prstGeom>
          <a:noFill/>
          <a:ln cap="flat" cmpd="sng" w="28575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팀이 작업한 모델과, AutoML의 정확도가 유사하므로, 비교를 통해 팀의 모델의 효과성을 확인</a:t>
            </a:r>
            <a:endParaRPr sz="1500">
              <a:solidFill>
                <a:srgbClr val="F1992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4997241" y="1880400"/>
            <a:ext cx="2059247" cy="681375"/>
          </a:xfrm>
          <a:prstGeom prst="roundRect">
            <a:avLst>
              <a:gd fmla="val 16667" name="adj"/>
            </a:avLst>
          </a:prstGeom>
          <a:solidFill>
            <a:srgbClr val="FFB1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 론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(Conclusion)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/>
        </p:nvSpPr>
        <p:spPr>
          <a:xfrm>
            <a:off x="1191558" y="313707"/>
            <a:ext cx="3026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 &amp; 아쉬운 점</a:t>
            </a:r>
            <a:endParaRPr/>
          </a:p>
        </p:txBody>
      </p:sp>
      <p:grpSp>
        <p:nvGrpSpPr>
          <p:cNvPr id="443" name="Google Shape;443;p26"/>
          <p:cNvGrpSpPr/>
          <p:nvPr/>
        </p:nvGrpSpPr>
        <p:grpSpPr>
          <a:xfrm>
            <a:off x="348915" y="229487"/>
            <a:ext cx="673336" cy="673336"/>
            <a:chOff x="674633" y="565917"/>
            <a:chExt cx="889472" cy="889472"/>
          </a:xfrm>
        </p:grpSpPr>
        <p:sp>
          <p:nvSpPr>
            <p:cNvPr id="444" name="Google Shape;444;p26"/>
            <p:cNvSpPr/>
            <p:nvPr/>
          </p:nvSpPr>
          <p:spPr>
            <a:xfrm>
              <a:off x="674633" y="565917"/>
              <a:ext cx="889472" cy="88947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1526" y="661736"/>
              <a:ext cx="695683" cy="695683"/>
            </a:xfrm>
            <a:prstGeom prst="ellipse">
              <a:avLst/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46" name="Google Shape;446;p26"/>
          <p:cNvCxnSpPr/>
          <p:nvPr/>
        </p:nvCxnSpPr>
        <p:spPr>
          <a:xfrm>
            <a:off x="685582" y="0"/>
            <a:ext cx="0" cy="229487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26"/>
          <p:cNvSpPr txBox="1"/>
          <p:nvPr/>
        </p:nvSpPr>
        <p:spPr>
          <a:xfrm>
            <a:off x="404904" y="313134"/>
            <a:ext cx="58541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sz="2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8" name="Google Shape;448;p26"/>
          <p:cNvCxnSpPr/>
          <p:nvPr/>
        </p:nvCxnSpPr>
        <p:spPr>
          <a:xfrm rot="10800000">
            <a:off x="4343400" y="558075"/>
            <a:ext cx="7848600" cy="0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26"/>
          <p:cNvSpPr/>
          <p:nvPr/>
        </p:nvSpPr>
        <p:spPr>
          <a:xfrm>
            <a:off x="3715176" y="-793175"/>
            <a:ext cx="46378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감귤 착과량 예측 AI를 수업시간에 배운 내용을 활용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5066377" y="1880401"/>
            <a:ext cx="2059247" cy="460086"/>
          </a:xfrm>
          <a:prstGeom prst="roundRect">
            <a:avLst>
              <a:gd fmla="val 16667" name="adj"/>
            </a:avLst>
          </a:prstGeom>
          <a:solidFill>
            <a:srgbClr val="FFB1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아쉬운 점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" name="Google Shape;451;p26"/>
          <p:cNvGrpSpPr/>
          <p:nvPr/>
        </p:nvGrpSpPr>
        <p:grpSpPr>
          <a:xfrm>
            <a:off x="1579274" y="2923874"/>
            <a:ext cx="9033453" cy="2269544"/>
            <a:chOff x="1622106" y="2923874"/>
            <a:chExt cx="9033453" cy="2269544"/>
          </a:xfrm>
        </p:grpSpPr>
        <p:sp>
          <p:nvSpPr>
            <p:cNvPr id="452" name="Google Shape;452;p26"/>
            <p:cNvSpPr/>
            <p:nvPr/>
          </p:nvSpPr>
          <p:spPr>
            <a:xfrm>
              <a:off x="1622106" y="2923874"/>
              <a:ext cx="9033453" cy="394310"/>
            </a:xfrm>
            <a:prstGeom prst="roundRect">
              <a:avLst>
                <a:gd fmla="val 47266" name="adj"/>
              </a:avLst>
            </a:prstGeom>
            <a:noFill/>
            <a:ln cap="flat" cmpd="sng" w="28575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>
                  <a:solidFill>
                    <a:srgbClr val="F1992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개개인이 모델을 만드는 작업을 진행해 사용한 변수들의 범위가 달라 모델간 정확한 비교가 어려웠음</a:t>
              </a:r>
              <a:endParaRPr sz="13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523918" y="3449713"/>
              <a:ext cx="6713388" cy="314601"/>
            </a:xfrm>
            <a:prstGeom prst="roundRect">
              <a:avLst>
                <a:gd fmla="val 47266" name="adj"/>
              </a:avLst>
            </a:pr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But, 최대한 조원들의 자유도를 보장하여 개개인의 사고가 확장돼 다양한 모델을 만들 수 있었음</a:t>
              </a:r>
              <a:endParaRPr sz="10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622106" y="4347702"/>
              <a:ext cx="6392890" cy="394310"/>
            </a:xfrm>
            <a:prstGeom prst="roundRect">
              <a:avLst>
                <a:gd fmla="val 47266" name="adj"/>
              </a:avLst>
            </a:prstGeom>
            <a:noFill/>
            <a:ln cap="flat" cmpd="sng" w="28575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>
                  <a:solidFill>
                    <a:srgbClr val="F1992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값에 대한 해석이 명확하지 못했음</a:t>
              </a:r>
              <a:endParaRPr sz="1300">
                <a:solidFill>
                  <a:srgbClr val="F1992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522993" y="4878817"/>
              <a:ext cx="4533495" cy="314601"/>
            </a:xfrm>
            <a:prstGeom prst="roundRect">
              <a:avLst>
                <a:gd fmla="val 47266" name="adj"/>
              </a:avLst>
            </a:pr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accent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통계적 지식을 좀 더 키워야겠다는 생각을 하게 됨</a:t>
              </a:r>
              <a:endParaRPr sz="10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076606" y="3512332"/>
              <a:ext cx="349349" cy="1679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076606" y="4952141"/>
              <a:ext cx="349349" cy="16795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/>
          <p:nvPr/>
        </p:nvSpPr>
        <p:spPr>
          <a:xfrm>
            <a:off x="941070" y="937261"/>
            <a:ext cx="10309860" cy="4983480"/>
          </a:xfrm>
          <a:prstGeom prst="roundRect">
            <a:avLst>
              <a:gd fmla="val 7733" name="adj"/>
            </a:avLst>
          </a:prstGeom>
          <a:solidFill>
            <a:srgbClr val="FFAD19"/>
          </a:solidFill>
          <a:ln cap="flat" cmpd="sng" w="12700">
            <a:solidFill>
              <a:srgbClr val="FFC1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5247574" y="3105835"/>
            <a:ext cx="169685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5347637" y="3099817"/>
            <a:ext cx="14927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b="1" sz="36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/>
          <p:nvPr/>
        </p:nvSpPr>
        <p:spPr>
          <a:xfrm>
            <a:off x="941070" y="937261"/>
            <a:ext cx="10309860" cy="4983480"/>
          </a:xfrm>
          <a:prstGeom prst="roundRect">
            <a:avLst>
              <a:gd fmla="val 7733" name="adj"/>
            </a:avLst>
          </a:prstGeom>
          <a:noFill/>
          <a:ln cap="flat" cmpd="sng" w="12700">
            <a:solidFill>
              <a:srgbClr val="FFC1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4689672" y="3099817"/>
            <a:ext cx="28086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 :)</a:t>
            </a:r>
            <a:endParaRPr b="1" sz="36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3932" y="4584359"/>
            <a:ext cx="3701464" cy="33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6617367"/>
            <a:ext cx="12192000" cy="264695"/>
          </a:xfrm>
          <a:prstGeom prst="rect">
            <a:avLst/>
          </a:prstGeom>
          <a:solidFill>
            <a:srgbClr val="FFB1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91558" y="313707"/>
            <a:ext cx="17475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3839" y="5883440"/>
            <a:ext cx="1120033" cy="998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3"/>
          <p:cNvGrpSpPr/>
          <p:nvPr/>
        </p:nvGrpSpPr>
        <p:grpSpPr>
          <a:xfrm>
            <a:off x="348915" y="229487"/>
            <a:ext cx="673336" cy="673336"/>
            <a:chOff x="674633" y="565917"/>
            <a:chExt cx="889472" cy="889472"/>
          </a:xfrm>
        </p:grpSpPr>
        <p:sp>
          <p:nvSpPr>
            <p:cNvPr id="128" name="Google Shape;128;p3"/>
            <p:cNvSpPr/>
            <p:nvPr/>
          </p:nvSpPr>
          <p:spPr>
            <a:xfrm>
              <a:off x="674633" y="565917"/>
              <a:ext cx="889472" cy="88947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71526" y="661736"/>
              <a:ext cx="695683" cy="695683"/>
            </a:xfrm>
            <a:prstGeom prst="ellipse">
              <a:avLst/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0" name="Google Shape;130;p3"/>
          <p:cNvCxnSpPr/>
          <p:nvPr/>
        </p:nvCxnSpPr>
        <p:spPr>
          <a:xfrm>
            <a:off x="685582" y="0"/>
            <a:ext cx="0" cy="229487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"/>
          <p:cNvSpPr txBox="1"/>
          <p:nvPr/>
        </p:nvSpPr>
        <p:spPr>
          <a:xfrm>
            <a:off x="404905" y="313134"/>
            <a:ext cx="585417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 rot="10800000">
            <a:off x="3211830" y="558075"/>
            <a:ext cx="8980170" cy="0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3" name="Google Shape;133;p3"/>
          <p:cNvGrpSpPr/>
          <p:nvPr/>
        </p:nvGrpSpPr>
        <p:grpSpPr>
          <a:xfrm>
            <a:off x="3512321" y="4146571"/>
            <a:ext cx="5127477" cy="420361"/>
            <a:chOff x="3512321" y="2916715"/>
            <a:chExt cx="5127477" cy="420361"/>
          </a:xfrm>
        </p:grpSpPr>
        <p:sp>
          <p:nvSpPr>
            <p:cNvPr id="134" name="Google Shape;134;p3"/>
            <p:cNvSpPr/>
            <p:nvPr/>
          </p:nvSpPr>
          <p:spPr>
            <a:xfrm>
              <a:off x="3512321" y="2916715"/>
              <a:ext cx="5127477" cy="420361"/>
            </a:xfrm>
            <a:prstGeom prst="roundRect">
              <a:avLst>
                <a:gd fmla="val 16667" name="adj"/>
              </a:avLst>
            </a:prstGeom>
            <a:solidFill>
              <a:srgbClr val="F09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5176" y="2973782"/>
              <a:ext cx="46378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감귤 착과량 예측 AI를 수업시간에 배운 내용을 활용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3512321" y="4913324"/>
            <a:ext cx="5127477" cy="775069"/>
            <a:chOff x="3512321" y="3720019"/>
            <a:chExt cx="5127477" cy="775069"/>
          </a:xfrm>
        </p:grpSpPr>
        <p:sp>
          <p:nvSpPr>
            <p:cNvPr id="137" name="Google Shape;137;p3"/>
            <p:cNvSpPr/>
            <p:nvPr/>
          </p:nvSpPr>
          <p:spPr>
            <a:xfrm>
              <a:off x="3512321" y="3720020"/>
              <a:ext cx="5127477" cy="77506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692735" y="3720019"/>
              <a:ext cx="4766648" cy="69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'제주 테크노파크' 라는 공공기관에서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진행했던 프로젝트로 기업 프로젝트에 대비하여 연습</a:t>
              </a:r>
              <a:endParaRPr/>
            </a:p>
          </p:txBody>
        </p:sp>
      </p:grp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246" y="1292003"/>
            <a:ext cx="10255508" cy="192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/>
        </p:nvSpPr>
        <p:spPr>
          <a:xfrm>
            <a:off x="1191558" y="313707"/>
            <a:ext cx="33105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계획 일정</a:t>
            </a:r>
            <a:endParaRPr sz="20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5" name="Google Shape;145;p4"/>
          <p:cNvGrpSpPr/>
          <p:nvPr/>
        </p:nvGrpSpPr>
        <p:grpSpPr>
          <a:xfrm>
            <a:off x="348915" y="229487"/>
            <a:ext cx="673336" cy="673336"/>
            <a:chOff x="674633" y="565917"/>
            <a:chExt cx="889472" cy="889472"/>
          </a:xfrm>
        </p:grpSpPr>
        <p:sp>
          <p:nvSpPr>
            <p:cNvPr id="146" name="Google Shape;146;p4"/>
            <p:cNvSpPr/>
            <p:nvPr/>
          </p:nvSpPr>
          <p:spPr>
            <a:xfrm>
              <a:off x="674633" y="565917"/>
              <a:ext cx="889472" cy="889472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FB1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71526" y="661736"/>
              <a:ext cx="695683" cy="695683"/>
            </a:xfrm>
            <a:prstGeom prst="ellipse">
              <a:avLst/>
            </a:prstGeom>
            <a:solidFill>
              <a:srgbClr val="FFB1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8" name="Google Shape;148;p4"/>
          <p:cNvCxnSpPr/>
          <p:nvPr/>
        </p:nvCxnSpPr>
        <p:spPr>
          <a:xfrm>
            <a:off x="685582" y="0"/>
            <a:ext cx="0" cy="229487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4"/>
          <p:cNvSpPr txBox="1"/>
          <p:nvPr/>
        </p:nvSpPr>
        <p:spPr>
          <a:xfrm>
            <a:off x="404904" y="313134"/>
            <a:ext cx="58541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4"/>
          <p:cNvCxnSpPr/>
          <p:nvPr/>
        </p:nvCxnSpPr>
        <p:spPr>
          <a:xfrm rot="10800000">
            <a:off x="4621427" y="558075"/>
            <a:ext cx="7570573" cy="0"/>
          </a:xfrm>
          <a:prstGeom prst="straightConnector1">
            <a:avLst/>
          </a:prstGeom>
          <a:noFill/>
          <a:ln cap="flat" cmpd="sng" w="38100">
            <a:solidFill>
              <a:srgbClr val="FFB1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4"/>
          <p:cNvSpPr/>
          <p:nvPr/>
        </p:nvSpPr>
        <p:spPr>
          <a:xfrm>
            <a:off x="0" y="6617367"/>
            <a:ext cx="12192000" cy="264695"/>
          </a:xfrm>
          <a:prstGeom prst="rect">
            <a:avLst/>
          </a:prstGeom>
          <a:solidFill>
            <a:srgbClr val="FFB1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3839" y="5883440"/>
            <a:ext cx="1120033" cy="998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4"/>
          <p:cNvGrpSpPr/>
          <p:nvPr/>
        </p:nvGrpSpPr>
        <p:grpSpPr>
          <a:xfrm>
            <a:off x="448606" y="3755176"/>
            <a:ext cx="11383947" cy="1792304"/>
            <a:chOff x="448606" y="2135266"/>
            <a:chExt cx="11383947" cy="1792304"/>
          </a:xfrm>
        </p:grpSpPr>
        <p:grpSp>
          <p:nvGrpSpPr>
            <p:cNvPr id="154" name="Google Shape;154;p4"/>
            <p:cNvGrpSpPr/>
            <p:nvPr/>
          </p:nvGrpSpPr>
          <p:grpSpPr>
            <a:xfrm>
              <a:off x="448606" y="2164470"/>
              <a:ext cx="11383947" cy="464434"/>
              <a:chOff x="362107" y="3549938"/>
              <a:chExt cx="11383947" cy="464434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362107" y="3558489"/>
                <a:ext cx="1915506" cy="455883"/>
              </a:xfrm>
              <a:prstGeom prst="chevron">
                <a:avLst>
                  <a:gd fmla="val 38333" name="adj"/>
                </a:avLst>
              </a:prstGeom>
              <a:solidFill>
                <a:srgbClr val="FFB14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2255795" y="3549938"/>
                <a:ext cx="1915506" cy="455883"/>
              </a:xfrm>
              <a:prstGeom prst="chevron">
                <a:avLst>
                  <a:gd fmla="val 38333" name="adj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4149483" y="3549938"/>
                <a:ext cx="1915506" cy="455883"/>
              </a:xfrm>
              <a:prstGeom prst="chevron">
                <a:avLst>
                  <a:gd fmla="val 38333" name="adj"/>
                </a:avLst>
              </a:prstGeom>
              <a:solidFill>
                <a:srgbClr val="FFB14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6043171" y="3549938"/>
                <a:ext cx="1915506" cy="455883"/>
              </a:xfrm>
              <a:prstGeom prst="chevron">
                <a:avLst>
                  <a:gd fmla="val 38333" name="adj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7936859" y="3549938"/>
                <a:ext cx="1915506" cy="455883"/>
              </a:xfrm>
              <a:prstGeom prst="chevron">
                <a:avLst>
                  <a:gd fmla="val 38333" name="adj"/>
                </a:avLst>
              </a:prstGeom>
              <a:solidFill>
                <a:srgbClr val="FFB14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9830548" y="3549938"/>
                <a:ext cx="1915506" cy="455883"/>
              </a:xfrm>
              <a:prstGeom prst="chevron">
                <a:avLst>
                  <a:gd fmla="val 38333" name="adj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1" name="Google Shape;161;p4"/>
            <p:cNvSpPr txBox="1"/>
            <p:nvPr/>
          </p:nvSpPr>
          <p:spPr>
            <a:xfrm>
              <a:off x="652354" y="2135266"/>
              <a:ext cx="1422057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5.24</a:t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2592185" y="2135266"/>
              <a:ext cx="1422057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5.25</a:t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4498460" y="2135266"/>
              <a:ext cx="1422057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5.26</a:t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6236955" y="2135266"/>
              <a:ext cx="1761701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5.27~28</a:t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8247982" y="2135266"/>
              <a:ext cx="1422057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5.29</a:t>
              </a: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10137479" y="2135266"/>
              <a:ext cx="1422057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5.30</a:t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622666" y="3209681"/>
              <a:ext cx="1594996" cy="438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수집</a:t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2384641" y="3036557"/>
              <a:ext cx="1830812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진행방향 설정</a:t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4278328" y="3036557"/>
              <a:ext cx="1830812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저장</a:t>
              </a: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6172017" y="2841119"/>
              <a:ext cx="1830812" cy="1086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머신러닝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 분석(생성)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학습 및 평가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8065705" y="3036557"/>
              <a:ext cx="1830812" cy="740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제작 및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발표 준비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9959393" y="3179512"/>
              <a:ext cx="1830812" cy="454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FFAD1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발표</a:t>
              </a:r>
              <a:endParaRPr sz="15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3" name="Google Shape;173;p4"/>
          <p:cNvGrpSpPr/>
          <p:nvPr/>
        </p:nvGrpSpPr>
        <p:grpSpPr>
          <a:xfrm>
            <a:off x="2312615" y="1692497"/>
            <a:ext cx="7566771" cy="1397439"/>
            <a:chOff x="2274757" y="1618736"/>
            <a:chExt cx="7566771" cy="1397439"/>
          </a:xfrm>
        </p:grpSpPr>
        <p:grpSp>
          <p:nvGrpSpPr>
            <p:cNvPr id="174" name="Google Shape;174;p4"/>
            <p:cNvGrpSpPr/>
            <p:nvPr/>
          </p:nvGrpSpPr>
          <p:grpSpPr>
            <a:xfrm>
              <a:off x="2274757" y="1618736"/>
              <a:ext cx="7566771" cy="1397439"/>
              <a:chOff x="2431019" y="1618736"/>
              <a:chExt cx="7566771" cy="1397439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2739792" y="1917299"/>
                <a:ext cx="6943692" cy="78592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2431019" y="1618736"/>
                <a:ext cx="617546" cy="6175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9380244" y="2398633"/>
                <a:ext cx="617546" cy="6175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8" name="Google Shape;178;p4"/>
            <p:cNvSpPr txBox="1"/>
            <p:nvPr/>
          </p:nvSpPr>
          <p:spPr>
            <a:xfrm>
              <a:off x="3047384" y="2181013"/>
              <a:ext cx="602151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>
                  <a:solidFill>
                    <a:srgbClr val="FFB1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감귤 착과량 예측 모델</a:t>
              </a:r>
              <a:r>
                <a:rPr lang="ko-KR" sz="15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통해 기업의 </a:t>
              </a:r>
              <a:r>
                <a:rPr b="1" lang="ko-KR" sz="1500">
                  <a:solidFill>
                    <a:srgbClr val="FFB1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관리비용 산출</a:t>
              </a:r>
              <a:r>
                <a:rPr lang="ko-KR" sz="15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 도움을 줌</a:t>
              </a:r>
              <a:endParaRPr sz="15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9" name="Google Shape;17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2342294" y="1720524"/>
              <a:ext cx="455481" cy="455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99481" y="2421517"/>
              <a:ext cx="455481" cy="4554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/>
        </p:nvSpPr>
        <p:spPr>
          <a:xfrm>
            <a:off x="4602021" y="1174894"/>
            <a:ext cx="26821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AD19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분석 순서 &gt;</a:t>
            </a:r>
            <a:endParaRPr b="1" sz="3000">
              <a:solidFill>
                <a:srgbClr val="FFAD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3799203" y="1929519"/>
            <a:ext cx="4287783" cy="394310"/>
          </a:xfrm>
          <a:prstGeom prst="roundRect">
            <a:avLst>
              <a:gd fmla="val 47266" name="adj"/>
            </a:avLst>
          </a:prstGeom>
          <a:solidFill>
            <a:srgbClr val="F09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전처리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3799203" y="2904328"/>
            <a:ext cx="4287783" cy="394310"/>
          </a:xfrm>
          <a:prstGeom prst="roundRect">
            <a:avLst>
              <a:gd fmla="val 47266" name="adj"/>
            </a:avLst>
          </a:prstGeom>
          <a:solidFill>
            <a:srgbClr val="F09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모델 방향성 결정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3799203" y="3879137"/>
            <a:ext cx="4287783" cy="394310"/>
          </a:xfrm>
          <a:prstGeom prst="roundRect">
            <a:avLst>
              <a:gd fmla="val 47266" name="adj"/>
            </a:avLst>
          </a:prstGeom>
          <a:solidFill>
            <a:srgbClr val="F09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‘전처리 X’ Data 분석 진행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3799203" y="4853946"/>
            <a:ext cx="4287783" cy="394310"/>
          </a:xfrm>
          <a:prstGeom prst="roundRect">
            <a:avLst>
              <a:gd fmla="val 47266" name="adj"/>
            </a:avLst>
          </a:prstGeom>
          <a:solidFill>
            <a:srgbClr val="F09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‘전처리 O’ 데이터로 분석 진행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3799203" y="5828758"/>
            <a:ext cx="4287783" cy="394310"/>
          </a:xfrm>
          <a:prstGeom prst="roundRect">
            <a:avLst>
              <a:gd fmla="val 47266" name="adj"/>
            </a:avLst>
          </a:prstGeom>
          <a:solidFill>
            <a:srgbClr val="F09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‘AutoML’과의 비교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p5"/>
          <p:cNvCxnSpPr/>
          <p:nvPr/>
        </p:nvCxnSpPr>
        <p:spPr>
          <a:xfrm>
            <a:off x="5943093" y="2500827"/>
            <a:ext cx="0" cy="22650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5"/>
          <p:cNvCxnSpPr/>
          <p:nvPr/>
        </p:nvCxnSpPr>
        <p:spPr>
          <a:xfrm>
            <a:off x="5943093" y="3475636"/>
            <a:ext cx="0" cy="22650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5"/>
          <p:cNvCxnSpPr/>
          <p:nvPr/>
        </p:nvCxnSpPr>
        <p:spPr>
          <a:xfrm>
            <a:off x="5943093" y="4450445"/>
            <a:ext cx="0" cy="22650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5"/>
          <p:cNvCxnSpPr/>
          <p:nvPr/>
        </p:nvCxnSpPr>
        <p:spPr>
          <a:xfrm>
            <a:off x="5943093" y="5425254"/>
            <a:ext cx="0" cy="22650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3226571" y="2331828"/>
            <a:ext cx="5738859" cy="1783796"/>
            <a:chOff x="3289289" y="2140264"/>
            <a:chExt cx="5738859" cy="1783796"/>
          </a:xfrm>
        </p:grpSpPr>
        <p:sp>
          <p:nvSpPr>
            <p:cNvPr id="200" name="Google Shape;200;p6"/>
            <p:cNvSpPr/>
            <p:nvPr/>
          </p:nvSpPr>
          <p:spPr>
            <a:xfrm>
              <a:off x="3289289" y="2845359"/>
              <a:ext cx="5738859" cy="10787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F1992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614052" y="3216475"/>
              <a:ext cx="1107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전처리</a:t>
              </a:r>
              <a:endParaRPr b="1" sz="24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2" name="Google Shape;202;p6"/>
            <p:cNvGrpSpPr/>
            <p:nvPr/>
          </p:nvGrpSpPr>
          <p:grpSpPr>
            <a:xfrm>
              <a:off x="5407681" y="2140264"/>
              <a:ext cx="1520738" cy="1141394"/>
              <a:chOff x="5407681" y="2140264"/>
              <a:chExt cx="1520738" cy="1141394"/>
            </a:xfrm>
          </p:grpSpPr>
          <p:pic>
            <p:nvPicPr>
              <p:cNvPr descr="여름 귤 무료 다운로드를 위한 벡터, 사진 및 일러스트레이션(2 페이지) - illustAC" id="203" name="Google Shape;203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07681" y="2140264"/>
                <a:ext cx="1520738" cy="11413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6"/>
              <p:cNvSpPr/>
              <p:nvPr/>
            </p:nvSpPr>
            <p:spPr>
              <a:xfrm>
                <a:off x="5973412" y="2561177"/>
                <a:ext cx="37061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2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/>
        </p:nvSpPr>
        <p:spPr>
          <a:xfrm>
            <a:off x="984300" y="1159700"/>
            <a:ext cx="4503037" cy="434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lgun Gothic"/>
              <a:buNone/>
            </a:pPr>
            <a:r>
              <a:rPr b="1" lang="ko-KR" sz="15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결과_데이터 목록 </a:t>
            </a:r>
            <a:endParaRPr b="1" sz="15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0" name="Google Shape;210;p7"/>
          <p:cNvGraphicFramePr/>
          <p:nvPr/>
        </p:nvGraphicFramePr>
        <p:xfrm>
          <a:off x="1068275" y="1593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{234C6F4F-8A22-498D-BA08-72E3D6475A5E}</a:tableStyleId>
              </a:tblPr>
              <a:tblGrid>
                <a:gridCol w="2129300"/>
                <a:gridCol w="3071800"/>
                <a:gridCol w="3216750"/>
                <a:gridCol w="1570675"/>
              </a:tblGrid>
              <a:tr h="270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</a:rPr>
                        <a:t>데이터 파일 / df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3475" marB="43475" marR="83450" marL="83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</a:rPr>
                        <a:t>내용</a:t>
                      </a:r>
                      <a:endParaRPr/>
                    </a:p>
                  </a:txBody>
                  <a:tcPr marT="43475" marB="43475" marR="83450" marL="83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</a:rPr>
                        <a:t>처리</a:t>
                      </a:r>
                      <a:endParaRPr/>
                    </a:p>
                  </a:txBody>
                  <a:tcPr marT="43475" marB="43475" marR="83450" marL="83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</a:rPr>
                        <a:t>차원</a:t>
                      </a:r>
                      <a:endParaRPr/>
                    </a:p>
                  </a:txBody>
                  <a:tcPr marT="43475" marB="43475" marR="83450" marL="83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43"/>
                    </a:solidFill>
                  </a:tcPr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</a:t>
                      </a:r>
                      <a:endParaRPr sz="1200" u="none" cap="none" strike="noStrike"/>
                    </a:p>
                  </a:txBody>
                  <a:tcPr marT="43475" marB="43475" marR="83450" marL="83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수고, 수폭</a:t>
                      </a:r>
                      <a:endParaRPr/>
                    </a:p>
                  </a:txBody>
                  <a:tcPr marT="43475" marB="43475" marR="83450" marL="83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원본</a:t>
                      </a:r>
                      <a:endParaRPr/>
                    </a:p>
                  </a:txBody>
                  <a:tcPr marT="43475" marB="43475" marR="83450" marL="83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(2207, 4)</a:t>
                      </a:r>
                      <a:endParaRPr sz="1200" u="none" cap="none" strike="noStrike"/>
                    </a:p>
                  </a:txBody>
                  <a:tcPr marT="43475" marB="43475" marR="83450" marL="83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X_scaled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수고, 수폭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이상치 제거, 정규화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(2200, 4)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X_date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원본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(2207, 178)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X_scaled_date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이상치 제거, 정규화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(2200, 178)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X_month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 (월별통계량) 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통계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(2207, 30)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X_scaled_month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 (월별통계량)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이상치 제거, 정규화, 통계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(2200, 30)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X_total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 (전체통계량)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통계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(2207, 10)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X_scaled_total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 (전체통계량)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이상치 제거, 정규화, 통계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(2200, 10)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X_trend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 (추세선)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회귀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(2207, 4)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X_scaled_trend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새순, 엽록소 (추세선)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이상치 제거, 정규화, 회귀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(2200, 4)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y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착과량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원본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(2207, 1)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  <a:tr h="343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y_scaled</a:t>
                      </a:r>
                      <a:endParaRPr sz="1200" u="none" cap="none" strike="noStrike"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착과량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이상치 제거, 정규화</a:t>
                      </a:r>
                      <a:endParaRPr/>
                    </a:p>
                  </a:txBody>
                  <a:tcPr marT="43475" marB="43475" marR="83450" marL="83450"/>
                </a:tc>
                <a:tc>
                  <a:txBody>
                    <a:bodyPr/>
                    <a:lstStyle/>
                    <a:p>
                      <a:pPr indent="0" lvl="1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(2200, 1)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475" marB="43475" marR="83450" marL="83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3226571" y="2331828"/>
            <a:ext cx="5738859" cy="1783796"/>
            <a:chOff x="3289289" y="2140264"/>
            <a:chExt cx="5738859" cy="1783796"/>
          </a:xfrm>
        </p:grpSpPr>
        <p:sp>
          <p:nvSpPr>
            <p:cNvPr id="216" name="Google Shape;216;p8"/>
            <p:cNvSpPr/>
            <p:nvPr/>
          </p:nvSpPr>
          <p:spPr>
            <a:xfrm>
              <a:off x="3289289" y="2845359"/>
              <a:ext cx="5738859" cy="10787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F1992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889497" y="3216475"/>
              <a:ext cx="25571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 방향성 결정</a:t>
              </a:r>
              <a:endParaRPr b="1" sz="24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8" name="Google Shape;218;p8"/>
            <p:cNvGrpSpPr/>
            <p:nvPr/>
          </p:nvGrpSpPr>
          <p:grpSpPr>
            <a:xfrm>
              <a:off x="5407681" y="2140264"/>
              <a:ext cx="1520738" cy="1141394"/>
              <a:chOff x="5407681" y="2140264"/>
              <a:chExt cx="1520738" cy="1141394"/>
            </a:xfrm>
          </p:grpSpPr>
          <p:pic>
            <p:nvPicPr>
              <p:cNvPr descr="여름 귤 무료 다운로드를 위한 벡터, 사진 및 일러스트레이션(2 페이지) - illustAC" id="219" name="Google Shape;219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07681" y="2140264"/>
                <a:ext cx="1520738" cy="11413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8"/>
              <p:cNvSpPr/>
              <p:nvPr/>
            </p:nvSpPr>
            <p:spPr>
              <a:xfrm>
                <a:off x="5973412" y="2561177"/>
                <a:ext cx="370614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2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190" y="1570517"/>
            <a:ext cx="3060000" cy="244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7190" y="4303026"/>
            <a:ext cx="3060000" cy="214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3050" y="1549252"/>
            <a:ext cx="3060000" cy="244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9110" y="4303026"/>
            <a:ext cx="3060000" cy="222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550" y="1556815"/>
            <a:ext cx="4356000" cy="187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6803" y="3611982"/>
            <a:ext cx="4355672" cy="2775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697613" y="1014171"/>
            <a:ext cx="2604135" cy="43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군집분석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2" name="Google Shape;232;p9"/>
          <p:cNvGrpSpPr/>
          <p:nvPr/>
        </p:nvGrpSpPr>
        <p:grpSpPr>
          <a:xfrm>
            <a:off x="1386538" y="3182404"/>
            <a:ext cx="3098022" cy="782687"/>
            <a:chOff x="1386538" y="3106294"/>
            <a:chExt cx="3098022" cy="782687"/>
          </a:xfrm>
        </p:grpSpPr>
        <p:sp>
          <p:nvSpPr>
            <p:cNvPr id="233" name="Google Shape;233;p9"/>
            <p:cNvSpPr/>
            <p:nvPr/>
          </p:nvSpPr>
          <p:spPr>
            <a:xfrm>
              <a:off x="1386539" y="3106294"/>
              <a:ext cx="3098021" cy="782687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1386538" y="3220638"/>
              <a:ext cx="3098021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5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계층적 군집분석</a:t>
              </a:r>
              <a:endParaRPr b="0" i="0" sz="15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5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덴드로그램을 통한 군집 수 파악</a:t>
              </a:r>
              <a:endParaRPr b="0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5" name="Google Shape;235;p9"/>
          <p:cNvGrpSpPr/>
          <p:nvPr/>
        </p:nvGrpSpPr>
        <p:grpSpPr>
          <a:xfrm>
            <a:off x="5958840" y="3182404"/>
            <a:ext cx="5242560" cy="782687"/>
            <a:chOff x="5958840" y="3106294"/>
            <a:chExt cx="5242560" cy="782687"/>
          </a:xfrm>
        </p:grpSpPr>
        <p:sp>
          <p:nvSpPr>
            <p:cNvPr id="236" name="Google Shape;236;p9"/>
            <p:cNvSpPr/>
            <p:nvPr/>
          </p:nvSpPr>
          <p:spPr>
            <a:xfrm>
              <a:off x="5958840" y="3106294"/>
              <a:ext cx="5242560" cy="782687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6126180" y="3220638"/>
              <a:ext cx="48730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5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비계층적 군집분석</a:t>
              </a:r>
              <a:r>
                <a:rPr lang="ko-KR" sz="15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</a:t>
              </a:r>
              <a:r>
                <a:rPr b="0" i="0" lang="ko-KR" sz="15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K-means</a:t>
              </a:r>
              <a:endParaRPr b="0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5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Elbow Curve 또는 실루엣 계수를 보고 군집수를 결정</a:t>
              </a:r>
              <a:endParaRPr b="0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2023-05-25T09:25:38Z</dcterms:created>
  <dc:creator>401-21</dc:creator>
</cp:coreProperties>
</file>