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80" r:id="rId2"/>
    <p:sldId id="257" r:id="rId3"/>
    <p:sldId id="269" r:id="rId4"/>
    <p:sldId id="287" r:id="rId5"/>
    <p:sldId id="305" r:id="rId6"/>
    <p:sldId id="288" r:id="rId7"/>
    <p:sldId id="301" r:id="rId8"/>
    <p:sldId id="308" r:id="rId9"/>
    <p:sldId id="311" r:id="rId10"/>
    <p:sldId id="309" r:id="rId11"/>
    <p:sldId id="312" r:id="rId12"/>
    <p:sldId id="313" r:id="rId13"/>
    <p:sldId id="282" r:id="rId14"/>
    <p:sldId id="274" r:id="rId15"/>
    <p:sldId id="268" r:id="rId16"/>
    <p:sldId id="283" r:id="rId17"/>
  </p:sldIdLst>
  <p:sldSz cx="12192000" cy="6858000"/>
  <p:notesSz cx="6858000" cy="9144000"/>
  <p:embeddedFontLst>
    <p:embeddedFont>
      <p:font typeface="메이플스토리" panose="020B0600000101010101" charset="-127"/>
      <p:regular r:id="rId19"/>
      <p:bold r:id="rId20"/>
    </p:embeddedFont>
    <p:embeddedFont>
      <p:font typeface="나눔바른고딕" panose="020B0603020101020101" pitchFamily="50" charset="-127"/>
      <p:regular r:id="rId21"/>
      <p:bold r:id="rId22"/>
    </p:embeddedFont>
    <p:embeddedFont>
      <p:font typeface="함초롬바탕" panose="020B0600000101010101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E9A243"/>
    <a:srgbClr val="1F4E79"/>
    <a:srgbClr val="E6931A"/>
    <a:srgbClr val="F0F0FA"/>
    <a:srgbClr val="F9FBFD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Objects="1">
      <p:cViewPr varScale="1">
        <p:scale>
          <a:sx n="76" d="100"/>
          <a:sy n="76" d="100"/>
        </p:scale>
        <p:origin x="64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3173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EE1F-3312-4957-8182-9C099F4190F0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CCC02-2DC8-425F-AAF5-3F9DE6168F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0CAD-6ED8-4C9D-B782-9F6681885AEC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4E3F-FF83-44F3-A88F-67D148A7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0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0CAD-6ED8-4C9D-B782-9F6681885AEC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4E3F-FF83-44F3-A88F-67D148A7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8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0CAD-6ED8-4C9D-B782-9F6681885AEC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4E3F-FF83-44F3-A88F-67D148A7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9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0CAD-6ED8-4C9D-B782-9F6681885AEC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4E3F-FF83-44F3-A88F-67D148A7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8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0CAD-6ED8-4C9D-B782-9F6681885AEC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4E3F-FF83-44F3-A88F-67D148A7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4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0CAD-6ED8-4C9D-B782-9F6681885AEC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4E3F-FF83-44F3-A88F-67D148A7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1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0CAD-6ED8-4C9D-B782-9F6681885AEC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4E3F-FF83-44F3-A88F-67D148A7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4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0CAD-6ED8-4C9D-B782-9F6681885AEC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4E3F-FF83-44F3-A88F-67D148A7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6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0CAD-6ED8-4C9D-B782-9F6681885AEC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4E3F-FF83-44F3-A88F-67D148A7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2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0CAD-6ED8-4C9D-B782-9F6681885AEC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4E3F-FF83-44F3-A88F-67D148A7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8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0CAD-6ED8-4C9D-B782-9F6681885AEC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4E3F-FF83-44F3-A88F-67D148A7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8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0CAD-6ED8-4C9D-B782-9F6681885AEC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4E3F-FF83-44F3-A88F-67D148A7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2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117562" y="1650251"/>
            <a:ext cx="4143404" cy="2857425"/>
            <a:chOff x="4024298" y="1500174"/>
            <a:chExt cx="4143404" cy="2857425"/>
          </a:xfrm>
        </p:grpSpPr>
        <p:sp>
          <p:nvSpPr>
            <p:cNvPr id="2" name="직사각형 1"/>
            <p:cNvSpPr/>
            <p:nvPr/>
          </p:nvSpPr>
          <p:spPr>
            <a:xfrm>
              <a:off x="4142570" y="1621295"/>
              <a:ext cx="4025132" cy="27363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24298" y="1500174"/>
              <a:ext cx="402513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charset="-127"/>
                <a:ea typeface="메이플스토리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96140" y="1692372"/>
              <a:ext cx="39068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3200" b="1" spc="-150" dirty="0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해외직접투자가</a:t>
              </a:r>
              <a:endParaRPr lang="en-US" altLang="ko-KR" sz="3200" b="1" spc="-15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200" b="1" spc="-150" dirty="0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국내 시장에 미치는 영향</a:t>
              </a:r>
              <a:endParaRPr lang="en-US" altLang="ko-KR" sz="3200" b="1" spc="-150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7372" y="3610182"/>
              <a:ext cx="214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defRPr>
              </a:lvl1pPr>
            </a:lstStyle>
            <a:p>
              <a:pPr algn="r"/>
              <a:r>
                <a:rPr lang="en-US" altLang="ko-KR" sz="2400" dirty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p-value</a:t>
              </a:r>
              <a:endParaRPr lang="ko-KR" altLang="en-US" sz="2400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38376" y="5033578"/>
            <a:ext cx="311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박현호</a:t>
            </a: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발표자</a:t>
            </a: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 </a:t>
            </a:r>
          </a:p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유효현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조장</a:t>
            </a: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이병열</a:t>
            </a: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이현정</a:t>
            </a: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장성식</a:t>
            </a:r>
            <a:endParaRPr lang="ko-KR" altLang="en-US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8376" y="4559866"/>
            <a:ext cx="311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algn="ctr"/>
            <a:r>
              <a:rPr lang="en-US" altLang="ja-JP" sz="1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2023.04.10(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월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117562" y="1650251"/>
            <a:ext cx="4143404" cy="2857425"/>
            <a:chOff x="4024298" y="1500174"/>
            <a:chExt cx="4143404" cy="2857425"/>
          </a:xfrm>
        </p:grpSpPr>
        <p:sp>
          <p:nvSpPr>
            <p:cNvPr id="12" name="직사각형 11"/>
            <p:cNvSpPr/>
            <p:nvPr/>
          </p:nvSpPr>
          <p:spPr>
            <a:xfrm>
              <a:off x="4142570" y="1621295"/>
              <a:ext cx="4025132" cy="27363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024298" y="1500174"/>
              <a:ext cx="402513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charset="-127"/>
                <a:ea typeface="메이플스토리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64926" y="1692372"/>
              <a:ext cx="2911194" cy="1502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3200" b="1" dirty="0" err="1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경제성장지표에따른</a:t>
              </a:r>
              <a:r>
                <a:rPr lang="ko-KR" altLang="en-US" sz="3200" b="1" dirty="0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 창업전략</a:t>
              </a:r>
              <a:endParaRPr lang="en-US" altLang="ko-KR" sz="3200" b="1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67372" y="3610182"/>
              <a:ext cx="214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defRPr>
              </a:lvl1pPr>
            </a:lstStyle>
            <a:p>
              <a:pPr algn="r"/>
              <a:r>
                <a:rPr lang="en-US" altLang="ko-KR" sz="2400" dirty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p-value</a:t>
              </a:r>
              <a:endParaRPr lang="ko-KR" altLang="en-US" sz="2400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01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573444" y="472682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|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프로젝트 분석 과정 및 결과</a:t>
            </a:r>
            <a:endParaRPr lang="ko-KR" altLang="en-US" sz="3200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299234" y="6705601"/>
            <a:ext cx="11593532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536BE5-EC28-49B8-B04E-7322371535D6}"/>
              </a:ext>
            </a:extLst>
          </p:cNvPr>
          <p:cNvSpPr txBox="1"/>
          <p:nvPr/>
        </p:nvSpPr>
        <p:spPr>
          <a:xfrm flipH="1">
            <a:off x="920378" y="1643216"/>
            <a:ext cx="1675160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3) </a:t>
            </a:r>
            <a:r>
              <a:rPr lang="ko-KR" altLang="en-US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 결과</a:t>
            </a:r>
            <a:endParaRPr lang="ko-KR" altLang="en-US" sz="2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94218"/>
              </p:ext>
            </p:extLst>
          </p:nvPr>
        </p:nvGraphicFramePr>
        <p:xfrm>
          <a:off x="920378" y="2571745"/>
          <a:ext cx="10247718" cy="37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63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01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primary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Manufac.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Manage.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52">
                <a:tc grid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Signif. codes: 0 ‘***’ 0.001 ‘**’ 0.01 ‘*’ 0.05 ‘.’ 0.1 ‘ ’ 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정규직 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비정규직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수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1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근로시간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1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민간 임금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1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공공 임금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1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-150" dirty="0" err="1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Ad.</a:t>
                      </a:r>
                      <a:r>
                        <a:rPr lang="en-US" sz="1600" b="0" kern="0" spc="-15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R-squared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0.8784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-0.6289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0.5214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0.8613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0.1359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20379" y="2202412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*** 해외 투자 직후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(0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년차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595538" y="1714488"/>
            <a:ext cx="881895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7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해외 직접 투자</a:t>
            </a:r>
            <a:r>
              <a:rPr kumimoji="1" lang="ko-KR" altLang="en-US" sz="1700" dirty="0" smtClean="0"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와 근로 환경 사이의 관계</a:t>
            </a:r>
            <a:endParaRPr kumimoji="1" lang="ko-KR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4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573444" y="472682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|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프로젝트 분석 과정 및 결과</a:t>
            </a:r>
            <a:endParaRPr lang="ko-KR" altLang="en-US" sz="3200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299234" y="6705601"/>
            <a:ext cx="11593532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536BE5-EC28-49B8-B04E-7322371535D6}"/>
              </a:ext>
            </a:extLst>
          </p:cNvPr>
          <p:cNvSpPr txBox="1"/>
          <p:nvPr/>
        </p:nvSpPr>
        <p:spPr>
          <a:xfrm flipH="1">
            <a:off x="920378" y="1643216"/>
            <a:ext cx="1675160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3) </a:t>
            </a:r>
            <a:r>
              <a:rPr lang="ko-KR" altLang="en-US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 결과</a:t>
            </a:r>
            <a:endParaRPr lang="ko-KR" altLang="en-US" sz="2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0379" y="2202412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*** 해외 투자 직후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(1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년차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9759" y="2202412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*** 해외 투자 직후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(2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년차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39140" y="2202412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*** 해외 투자 직후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(3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년차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98509"/>
              </p:ext>
            </p:extLst>
          </p:nvPr>
        </p:nvGraphicFramePr>
        <p:xfrm>
          <a:off x="920379" y="2571746"/>
          <a:ext cx="3528001" cy="379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02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Manufac.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20">
                <a:tc grid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Signif. codes: 0 ‘***’ 0.001 ‘**’ 0.01 ‘*’ 0.05 ‘.’ 0.1 ‘ ’ 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정규직 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3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비정규직 수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6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근로시간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3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민간 임금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공공 임금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Ad. R-squared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0.9445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-0.7677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0.8601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0.9493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-0.3751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7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P-value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0.002599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0.937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0.01587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0.002174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0.7617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80375"/>
              </p:ext>
            </p:extLst>
          </p:nvPr>
        </p:nvGraphicFramePr>
        <p:xfrm>
          <a:off x="4579759" y="2571746"/>
          <a:ext cx="3528001" cy="379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02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Manufac.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20">
                <a:tc grid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Signif. codes: 0 ‘***’ 0.001 ‘**’ 0.01 ‘*’ 0.05 ‘.’ 0.1 ‘ ’ 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정규직 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3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비정규직 수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6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근로시간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3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민간 임금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공공 임금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Ad. R-squared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0.9689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0.1104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-0.07908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0.8501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-0.0572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7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P-value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0.004237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0.5801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0.04298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0.5678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56096"/>
              </p:ext>
            </p:extLst>
          </p:nvPr>
        </p:nvGraphicFramePr>
        <p:xfrm>
          <a:off x="8239140" y="2571746"/>
          <a:ext cx="3528001" cy="379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02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Manufac.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20">
                <a:tc grid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Signif. codes: 0 ‘***’ 0.001 ‘**’ 0.01 ‘*’ 0.05 ‘.’ 0.1 ‘ ’ 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정규직 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3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비정규직 수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6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근로시간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3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민간 임금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공공 임금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Ad. R-squared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0.9055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0.3961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-1.864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0.814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0.5307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7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P-value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0.06616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0.3772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0.9859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0.1276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0.3023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573444" y="472682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|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프로젝트 분석 과정 및 결과</a:t>
            </a:r>
            <a:endParaRPr lang="ko-KR" altLang="en-US" sz="3200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299234" y="6705601"/>
            <a:ext cx="11593532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536BE5-EC28-49B8-B04E-7322371535D6}"/>
              </a:ext>
            </a:extLst>
          </p:cNvPr>
          <p:cNvSpPr txBox="1"/>
          <p:nvPr/>
        </p:nvSpPr>
        <p:spPr>
          <a:xfrm flipH="1">
            <a:off x="920378" y="1643216"/>
            <a:ext cx="1675160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3) </a:t>
            </a:r>
            <a:r>
              <a:rPr lang="ko-KR" altLang="en-US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 결과</a:t>
            </a:r>
            <a:endParaRPr lang="ko-KR" altLang="en-US" sz="2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595538" y="1714488"/>
            <a:ext cx="881895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국내투자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pitchFamily="18" charset="-127"/>
              </a:rPr>
              <a:t>(</a:t>
            </a:r>
            <a:r>
              <a:rPr kumimoji="1" lang="ko-KR" altLang="en-US" sz="17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총저축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pitchFamily="18" charset="-127"/>
              </a:rPr>
              <a:t>,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총투자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pitchFamily="18" charset="-127"/>
              </a:rPr>
              <a:t>,GNDI)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와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pitchFamily="18" charset="-127"/>
              </a:rPr>
              <a:t>(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pitchFamily="18" charset="-127"/>
              </a:rPr>
              <a:t>근로환경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pitchFamily="18" charset="-127"/>
              </a:rPr>
              <a:t>,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임금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함초롬바탕" pitchFamily="18" charset="-127"/>
              </a:rPr>
              <a:t>)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사이의 </a:t>
            </a:r>
            <a:r>
              <a:rPr kumimoji="1" lang="ko-KR" altLang="en-US" sz="170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관계</a:t>
            </a:r>
            <a:endParaRPr kumimoji="1" lang="ko-KR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0378" y="2202412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 smtClean="0">
                <a:latin typeface="나눔바른고딕" pitchFamily="50" charset="-127"/>
                <a:ea typeface="나눔바른고딕" pitchFamily="50" charset="-127"/>
              </a:rPr>
              <a:t>Saving</a:t>
            </a:r>
            <a:endParaRPr 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2926" y="2202412"/>
            <a:ext cx="136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 smtClean="0">
                <a:latin typeface="나눔바른고딕" pitchFamily="50" charset="-127"/>
                <a:ea typeface="나눔바른고딕" pitchFamily="50" charset="-127"/>
              </a:rPr>
              <a:t>Investment</a:t>
            </a:r>
            <a:endParaRPr 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24826" y="2202412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 smtClean="0">
                <a:latin typeface="나눔바른고딕" pitchFamily="50" charset="-127"/>
                <a:ea typeface="나눔바른고딕" pitchFamily="50" charset="-127"/>
              </a:rPr>
              <a:t>GNDI</a:t>
            </a:r>
            <a:endParaRPr 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94839"/>
              </p:ext>
            </p:extLst>
          </p:nvPr>
        </p:nvGraphicFramePr>
        <p:xfrm>
          <a:off x="920378" y="2574169"/>
          <a:ext cx="3389670" cy="396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812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Coeffients</a:t>
                      </a:r>
                      <a:endParaRPr lang="en-US" sz="800" kern="0" spc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Estimate Std.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Error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Pr(&gt;|t|)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2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(Intercept)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2.947e-16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2.657e-02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1.00000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2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정규직 수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8.037e-01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6.290e-02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12.778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5.22e-05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2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비정규직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3.897e-01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6.587e-02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**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2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근로시간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1.486e-01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6.344e-02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2.342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0.06619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2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민간 임금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-2.478e-01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4.971e-02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-4.985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0.00416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**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2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공공 임금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2.299e-01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5.951e-02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3.864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0.01183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182">
                <a:tc grid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Signif. codes: 0 ‘***’ 0.001 ‘**’ 0.01 ‘*’ 0.05 ‘.’ 0.1 ‘ ’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182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Adjusted R-squared:0.9922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p-value:5.085e-06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84288"/>
              </p:ext>
            </p:extLst>
          </p:nvPr>
        </p:nvGraphicFramePr>
        <p:xfrm>
          <a:off x="4472602" y="2574169"/>
          <a:ext cx="3389670" cy="39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Coeffients</a:t>
                      </a:r>
                      <a:endParaRPr lang="en-US" sz="800" kern="0" spc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Estimate Std.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Error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Pr(&gt;|t|)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(Intercept)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8.257e-16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8.549e-02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1.0000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정규직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5.466e-01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2.023e-01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0.0427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비정규직 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5.893e-01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2.119e-01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2.781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0.0389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근로시간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4.152e-02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2.041e-01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0.203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0.8468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민간 임금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-4.543e-01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1.599e-01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-2.841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공공 임금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3.392e-01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1.914e-01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1.772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24">
                <a:tc grid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Signif. codes: 0 ‘***’ 0.001 ‘**’ 0.01 ‘*’ 0.05 ‘.’ 0.1 ‘ ’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24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Adjusted R-squared:0.9196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p-value:0.001684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08075"/>
              </p:ext>
            </p:extLst>
          </p:nvPr>
        </p:nvGraphicFramePr>
        <p:xfrm>
          <a:off x="8024826" y="2574169"/>
          <a:ext cx="3389670" cy="39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Coeffients</a:t>
                      </a:r>
                      <a:endParaRPr lang="en-US" sz="800" kern="0" spc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Estimate Std.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Error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Pr(&gt;|t|)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(Intercept)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8.035e-16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2.009e-02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정규직 수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5.708e-01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4.755e-02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12.004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7.08e-05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비정규직 수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4.128e-01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4.980e-02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8.288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0.000417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근로시간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-7.242e-02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4.797e-02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-1.510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0.191462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민간 임금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-2.057e-01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3.758e-02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-5.474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0.002773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**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공공 임금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2.081e-01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4.499e-02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0.005703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**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24">
                <a:tc grid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Signif. codes: 0 ‘***’ 0.001 ‘**’ 0.01 ‘*’ 0.05 ‘.’ 0.1 ‘ ’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24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Adjusted R-squared:0.9956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p-value:1.258e-06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573444" y="472682"/>
            <a:ext cx="637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|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프로젝트 진행 시 문제점</a:t>
            </a:r>
            <a:r>
              <a:rPr lang="en-US" altLang="ko-KR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개선사항</a:t>
            </a:r>
            <a:endParaRPr lang="ko-KR" altLang="en-US" sz="3200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299234" y="6705601"/>
            <a:ext cx="11593532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AC34CD-A9E8-DAA2-9B16-0021C84EC198}"/>
              </a:ext>
            </a:extLst>
          </p:cNvPr>
          <p:cNvSpPr/>
          <p:nvPr/>
        </p:nvSpPr>
        <p:spPr>
          <a:xfrm rot="16200000">
            <a:off x="5340179" y="-3030414"/>
            <a:ext cx="1511650" cy="105728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E5E461-BA70-3055-CC2A-83ECCEC96DA0}"/>
              </a:ext>
            </a:extLst>
          </p:cNvPr>
          <p:cNvSpPr/>
          <p:nvPr/>
        </p:nvSpPr>
        <p:spPr>
          <a:xfrm rot="16200000">
            <a:off x="626679" y="1913753"/>
            <a:ext cx="1314000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34667" y="1623887"/>
            <a:ext cx="9090555" cy="1264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 err="1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로드맵이</a:t>
            </a:r>
            <a:r>
              <a:rPr lang="ko-KR" altLang="en-US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분명하지 않아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진행에 차질</a:t>
            </a:r>
            <a:endParaRPr lang="en-US" altLang="ko-KR" sz="20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프로젝트 결과의 사회과학적 해석이 부족했음</a:t>
            </a:r>
            <a:endParaRPr lang="en-US" altLang="ko-KR" sz="20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프로젝트 과정을 통해 유의미한 결과를 얻지 못함</a:t>
            </a:r>
            <a:endParaRPr lang="en-US" altLang="ko-KR" sz="2000" dirty="0" smtClean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00000"/>
              </a:lnSpc>
              <a:buNone/>
            </a:pPr>
            <a:endParaRPr lang="en-US" altLang="ko-KR" sz="2000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1389" y="1670436"/>
            <a:ext cx="553998" cy="1171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문제점</a:t>
            </a:r>
            <a:endParaRPr lang="ko-KR" altLang="en-US" sz="2400" b="1" dirty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AC34CD-A9E8-DAA2-9B16-0021C84EC198}"/>
              </a:ext>
            </a:extLst>
          </p:cNvPr>
          <p:cNvSpPr/>
          <p:nvPr/>
        </p:nvSpPr>
        <p:spPr>
          <a:xfrm rot="16200000">
            <a:off x="5340179" y="-1310176"/>
            <a:ext cx="1511650" cy="105728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E5E461-BA70-3055-CC2A-83ECCEC96DA0}"/>
              </a:ext>
            </a:extLst>
          </p:cNvPr>
          <p:cNvSpPr/>
          <p:nvPr/>
        </p:nvSpPr>
        <p:spPr>
          <a:xfrm rot="16200000">
            <a:off x="626679" y="3633991"/>
            <a:ext cx="1314000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1408" y="3390674"/>
            <a:ext cx="553998" cy="1171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해결점</a:t>
            </a:r>
            <a:endParaRPr lang="ko-KR" altLang="en-US" sz="2400" b="1" dirty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1934667" y="3344125"/>
            <a:ext cx="9090555" cy="1264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조원들끼리 잘하는 파트를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주도적으로 나누어서 진행</a:t>
            </a:r>
            <a:endParaRPr lang="en-US" altLang="ko-KR" sz="20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주제의 난해함을 깨닫고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빠르게 방향성 변경</a:t>
            </a:r>
            <a:endParaRPr lang="en-US" altLang="ko-KR" sz="20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통계 분석을 복습하는 기회가 됨</a:t>
            </a:r>
            <a:endParaRPr lang="en-US" altLang="ko-KR" sz="20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AC34CD-A9E8-DAA2-9B16-0021C84EC198}"/>
              </a:ext>
            </a:extLst>
          </p:cNvPr>
          <p:cNvSpPr/>
          <p:nvPr/>
        </p:nvSpPr>
        <p:spPr>
          <a:xfrm rot="16200000">
            <a:off x="5340179" y="410063"/>
            <a:ext cx="1511650" cy="105728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E5E461-BA70-3055-CC2A-83ECCEC96DA0}"/>
              </a:ext>
            </a:extLst>
          </p:cNvPr>
          <p:cNvSpPr/>
          <p:nvPr/>
        </p:nvSpPr>
        <p:spPr>
          <a:xfrm rot="16200000">
            <a:off x="626679" y="5354230"/>
            <a:ext cx="1314000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1934667" y="5064364"/>
            <a:ext cx="9090555" cy="1264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모델을 개선하는 단계가 부족했음</a:t>
            </a:r>
            <a:endParaRPr lang="en-US" altLang="ko-KR" sz="20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의견 취합 과정에서 하나의 의견으로 정리</a:t>
            </a:r>
            <a:endParaRPr lang="en-US" altLang="ko-KR" sz="20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프로젝트보다 문제점이 더 많은 이 상황이 개선되길</a:t>
            </a:r>
            <a:endParaRPr lang="en-US" altLang="ko-KR" sz="20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408" y="5110913"/>
            <a:ext cx="553998" cy="1171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개선점</a:t>
            </a:r>
            <a:endParaRPr lang="ko-KR" altLang="en-US" sz="2400" b="1" dirty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2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573444" y="472682"/>
            <a:ext cx="587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4 |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참고자료 출처 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&amp;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활용 프로그램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299234" y="6705601"/>
            <a:ext cx="11593532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920377" y="1657670"/>
            <a:ext cx="10319159" cy="4628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데이터 출처 </a:t>
            </a:r>
            <a:r>
              <a:rPr lang="en-US" altLang="ko-KR" sz="16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(KOSIS </a:t>
            </a:r>
            <a:r>
              <a:rPr lang="ko-KR" altLang="en-US" sz="16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국가통계포털</a:t>
            </a:r>
            <a:r>
              <a:rPr lang="en-US" altLang="ko-KR" sz="16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en-US" altLang="ko-KR" sz="18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산업별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외국인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투자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유치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실적</a:t>
            </a:r>
            <a:endParaRPr lang="en-US" altLang="ko-KR" sz="19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시도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err="1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시군구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월별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혼인</a:t>
            </a:r>
            <a:endParaRPr lang="en-US" altLang="ko-KR" sz="19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소비자물가지수</a:t>
            </a:r>
            <a:endParaRPr lang="en-US" altLang="ko-KR" sz="19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lnSpc>
                <a:spcPct val="100000"/>
              </a:lnSpc>
              <a:buFontTx/>
              <a:buChar char="-"/>
            </a:pP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산업별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임금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및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근로시간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표준산업분류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9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차</a:t>
            </a:r>
            <a:endParaRPr lang="en-US" altLang="ko-KR" sz="19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lnSpc>
                <a:spcPct val="100000"/>
              </a:lnSpc>
              <a:buFontTx/>
              <a:buChar char="-"/>
            </a:pP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연령별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경제활동인구 총괄</a:t>
            </a:r>
            <a:endParaRPr lang="en-US" altLang="ko-KR" sz="19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lnSpc>
                <a:spcPct val="100000"/>
              </a:lnSpc>
              <a:buFontTx/>
              <a:buChar char="-"/>
            </a:pP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err="1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총저축과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총투자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err="1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원계열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명목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분기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및</a:t>
            </a:r>
            <a:r>
              <a:rPr lang="en-US" altLang="ko-KR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9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연간</a:t>
            </a:r>
            <a:endParaRPr lang="en-US" altLang="ko-KR" sz="19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lnSpc>
                <a:spcPct val="100000"/>
              </a:lnSpc>
              <a:buFontTx/>
              <a:buChar char="-"/>
            </a:pPr>
            <a:endParaRPr lang="en-US" altLang="ko-KR" sz="19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논문 출처</a:t>
            </a:r>
            <a:endParaRPr lang="en-US" altLang="ko-KR" sz="2400" dirty="0" smtClean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  - </a:t>
            </a:r>
            <a:r>
              <a:rPr lang="ko-KR" altLang="en-US" sz="18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권선희</a:t>
            </a:r>
            <a:r>
              <a:rPr lang="en-US" altLang="ko-KR" sz="18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해외직접투자가 고용에 미치는 영향 </a:t>
            </a:r>
            <a:r>
              <a:rPr lang="en-US" altLang="ko-KR" sz="18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8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대진대학교</a:t>
            </a:r>
            <a:r>
              <a:rPr lang="en-US" altLang="ko-KR" sz="18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), </a:t>
            </a:r>
            <a:r>
              <a:rPr lang="ko-KR" altLang="en-US" sz="18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유라시아연구  </a:t>
            </a:r>
            <a:r>
              <a:rPr lang="en-US" altLang="ko-KR" sz="18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2022, vol.19, no.2, </a:t>
            </a:r>
            <a:r>
              <a:rPr lang="ko-KR" altLang="en-US" sz="18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통권 </a:t>
            </a:r>
            <a:r>
              <a:rPr lang="en-US" altLang="ko-KR" sz="18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65</a:t>
            </a:r>
            <a:r>
              <a:rPr lang="ko-KR" altLang="en-US" sz="18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호</a:t>
            </a:r>
            <a:endParaRPr lang="en-US" altLang="ko-KR" sz="1800" dirty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3314" name="Picture 2" descr="RStudio Download for Free - 2023 Latest Ver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28" y="1447800"/>
            <a:ext cx="3101812" cy="3101812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6881818" y="1950057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  활용 프로그램</a:t>
            </a:r>
            <a:endParaRPr lang="ko-KR" altLang="en-US" sz="2400" dirty="0">
              <a:solidFill>
                <a:srgbClr val="1F4E7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2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95776" y="2882999"/>
            <a:ext cx="4416490" cy="1160940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rgbClr val="1F4E79"/>
                </a:solidFill>
              </a:rPr>
              <a:t>Q&amp;A</a:t>
            </a:r>
            <a:endParaRPr lang="ko-KR" altLang="en-US" dirty="0">
              <a:solidFill>
                <a:srgbClr val="1F4E79"/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3334629" y="2600940"/>
            <a:ext cx="5538784" cy="1725058"/>
          </a:xfrm>
          <a:prstGeom prst="bracketPair">
            <a:avLst>
              <a:gd name="adj" fmla="val 12319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95776" y="2882999"/>
            <a:ext cx="4416490" cy="1160940"/>
          </a:xfrm>
        </p:spPr>
        <p:txBody>
          <a:bodyPr anchor="ctr"/>
          <a:lstStyle/>
          <a:p>
            <a:r>
              <a:rPr lang="en-US" altLang="ko-KR" dirty="0">
                <a:solidFill>
                  <a:srgbClr val="1F4E79"/>
                </a:solidFill>
              </a:rPr>
              <a:t>Thank you</a:t>
            </a:r>
            <a:endParaRPr lang="ko-KR" altLang="en-US" dirty="0">
              <a:solidFill>
                <a:srgbClr val="1F4E79"/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3334629" y="2600940"/>
            <a:ext cx="5538784" cy="1725058"/>
          </a:xfrm>
          <a:prstGeom prst="bracketPair">
            <a:avLst>
              <a:gd name="adj" fmla="val 12319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871" y="1671529"/>
            <a:ext cx="8597615" cy="5731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847152" y="721892"/>
            <a:ext cx="131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rPr>
              <a:t>목 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133081" y="1005365"/>
            <a:ext cx="110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contents</a:t>
            </a:r>
            <a:endParaRPr lang="ko-KR" altLang="en-US" dirty="0">
              <a:solidFill>
                <a:schemeClr val="accent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474863" y="2416657"/>
            <a:ext cx="2275978" cy="523220"/>
            <a:chOff x="1474863" y="2104693"/>
            <a:chExt cx="2275978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474863" y="2104693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1</a:t>
              </a:r>
              <a:endParaRPr lang="ko-KR" altLang="en-US" sz="2800" b="1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2203623" y="2104693"/>
              <a:ext cx="1547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가설 설정</a:t>
              </a:r>
              <a:endParaRPr lang="ko-KR" altLang="en-US" sz="2800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74863" y="3095859"/>
            <a:ext cx="4760633" cy="523220"/>
            <a:chOff x="1474863" y="3180911"/>
            <a:chExt cx="4760633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474863" y="3180911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2</a:t>
              </a:r>
              <a:endParaRPr lang="ko-KR" altLang="en-US" sz="2800" b="1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2203623" y="3180911"/>
              <a:ext cx="40318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프로젝트 분석 과정 및 결과</a:t>
              </a:r>
              <a:endParaRPr lang="ko-KR" altLang="en-US" sz="2800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474863" y="3775061"/>
            <a:ext cx="6123185" cy="523220"/>
            <a:chOff x="1474863" y="4257129"/>
            <a:chExt cx="6123185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474863" y="4257129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endParaRPr lang="ko-KR" altLang="en-US" sz="2800" b="1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2203623" y="4257129"/>
              <a:ext cx="53944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프로젝트 진행 시 문제점 </a:t>
              </a:r>
              <a:r>
                <a:rPr lang="en-US" altLang="ko-KR" sz="2800" dirty="0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&amp; </a:t>
              </a:r>
              <a:r>
                <a:rPr lang="ko-KR" altLang="en-US" sz="2800" dirty="0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개선사항</a:t>
              </a:r>
              <a:endParaRPr lang="ko-KR" altLang="en-US" sz="2800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474863" y="4454263"/>
            <a:ext cx="5481984" cy="523220"/>
            <a:chOff x="1474863" y="4780349"/>
            <a:chExt cx="5481984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474863" y="4780349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4</a:t>
              </a:r>
              <a:endParaRPr lang="ko-KR" altLang="en-US" sz="2800" b="1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2203623" y="4780349"/>
              <a:ext cx="47532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참고 자료 출처 </a:t>
              </a:r>
              <a:r>
                <a:rPr lang="en-US" altLang="ko-KR" sz="2800" dirty="0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&amp; </a:t>
              </a:r>
              <a:r>
                <a:rPr lang="ko-KR" altLang="en-US" sz="2800" dirty="0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활용 프로그램</a:t>
              </a:r>
              <a:endParaRPr lang="ko-KR" altLang="en-US" sz="2800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254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474863" y="5133465"/>
            <a:ext cx="1626763" cy="523220"/>
            <a:chOff x="1474863" y="5572140"/>
            <a:chExt cx="1626763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474863" y="557214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5</a:t>
              </a:r>
              <a:endParaRPr lang="ko-KR" altLang="en-US" sz="2800" b="1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2203623" y="5572140"/>
              <a:ext cx="8980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 smtClean="0">
                  <a:solidFill>
                    <a:srgbClr val="1F4E79"/>
                  </a:solidFill>
                  <a:latin typeface="나눔바른고딕" pitchFamily="50" charset="-127"/>
                  <a:ea typeface="나눔바른고딕" pitchFamily="50" charset="-127"/>
                </a:rPr>
                <a:t>QnA</a:t>
              </a:r>
              <a:endParaRPr lang="ko-KR" altLang="en-US" sz="2800" dirty="0">
                <a:solidFill>
                  <a:srgbClr val="1F4E79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8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 rot="16200000">
            <a:off x="5524496" y="-2830210"/>
            <a:ext cx="1000134" cy="10429949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4514307" y="3141835"/>
            <a:ext cx="6726025" cy="6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 rot="16200000">
            <a:off x="1421588" y="2529835"/>
            <a:ext cx="234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117733" y="2156775"/>
            <a:ext cx="9819092" cy="5578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해외직접투자가 경제에 영향을 미친다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200" b="1" dirty="0">
              <a:solidFill>
                <a:schemeClr val="accent1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573444" y="472682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 |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가설 설정</a:t>
            </a:r>
            <a:endParaRPr lang="ko-KR" altLang="en-US" sz="3200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299234" y="6705601"/>
            <a:ext cx="11593532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536BE5-EC28-49B8-B04E-7322371535D6}"/>
              </a:ext>
            </a:extLst>
          </p:cNvPr>
          <p:cNvSpPr txBox="1"/>
          <p:nvPr/>
        </p:nvSpPr>
        <p:spPr>
          <a:xfrm flipH="1">
            <a:off x="920378" y="1643216"/>
            <a:ext cx="2143191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가설 설정</a:t>
            </a:r>
            <a:endParaRPr lang="ko-KR" altLang="en-US" sz="2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26" y="3213272"/>
            <a:ext cx="3411252" cy="218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809587" y="5500702"/>
            <a:ext cx="3564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https://www.kci.go.kr/kciportal/ci/sereArticleSearch/ciSere</a:t>
            </a:r>
          </a:p>
          <a:p>
            <a:r>
              <a:rPr lang="en-US" altLang="ko-KR" sz="1000" dirty="0" err="1" smtClean="0"/>
              <a:t>ArtiView.kci?sereArticleSearchBean.artiId</a:t>
            </a:r>
            <a:r>
              <a:rPr lang="en-US" altLang="ko-KR" sz="1000" dirty="0" smtClean="0"/>
              <a:t>=ART002855946</a:t>
            </a:r>
            <a:endParaRPr lang="en-US" altLang="ko-KR" sz="10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7788887" y="4576050"/>
            <a:ext cx="175277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4513512" y="3929112"/>
            <a:ext cx="6726025" cy="559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4814636" y="4024096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pc="-150" dirty="0" smtClean="0">
                <a:latin typeface="나눔바른고딕" pitchFamily="50" charset="-127"/>
                <a:ea typeface="나눔바른고딕" pitchFamily="50" charset="-127"/>
              </a:rPr>
              <a:t>‘</a:t>
            </a:r>
            <a:r>
              <a:rPr lang="ko-KR" altLang="en-US" spc="-150" dirty="0" smtClean="0">
                <a:latin typeface="나눔바른고딕" pitchFamily="50" charset="-127"/>
                <a:ea typeface="나눔바른고딕" pitchFamily="50" charset="-127"/>
              </a:rPr>
              <a:t>해외직접투자가 고용에 미치는 영향</a:t>
            </a:r>
            <a:r>
              <a:rPr lang="en-US" altLang="ko-KR" spc="-150" dirty="0" smtClean="0">
                <a:latin typeface="나눔바른고딕" pitchFamily="50" charset="-127"/>
                <a:ea typeface="나눔바른고딕" pitchFamily="50" charset="-127"/>
              </a:rPr>
              <a:t>’</a:t>
            </a:r>
            <a:r>
              <a:rPr lang="ko-KR" altLang="en-US" spc="-150" dirty="0" smtClean="0">
                <a:latin typeface="나눔바른고딕" pitchFamily="50" charset="-127"/>
                <a:ea typeface="나눔바른고딕" pitchFamily="50" charset="-127"/>
              </a:rPr>
              <a:t>이라는 권선희  교수님의 논문을 읽음</a:t>
            </a:r>
            <a:endParaRPr lang="ko-KR" altLang="en-US" spc="-15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18" idx="2"/>
            <a:endCxn id="40" idx="0"/>
          </p:cNvCxnSpPr>
          <p:nvPr/>
        </p:nvCxnSpPr>
        <p:spPr>
          <a:xfrm rot="16200000" flipH="1">
            <a:off x="7789284" y="5309419"/>
            <a:ext cx="175276" cy="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4513512" y="4663689"/>
            <a:ext cx="6726025" cy="558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6030506" y="4758268"/>
            <a:ext cx="369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latin typeface="나눔바른고딕" pitchFamily="50" charset="-127"/>
                <a:ea typeface="나눔바른고딕" pitchFamily="50" charset="-127"/>
              </a:rPr>
              <a:t>해외 직접투자가 고용에 미치는 영향을 검증</a:t>
            </a:r>
            <a:endParaRPr lang="ko-KR" altLang="en-US" spc="-1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4514307" y="5397455"/>
            <a:ext cx="6726025" cy="558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5172887" y="5492034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latin typeface="나눔바른고딕" pitchFamily="50" charset="-127"/>
                <a:ea typeface="나눔바른고딕" pitchFamily="50" charset="-127"/>
              </a:rPr>
              <a:t>해외 직접투자가 국내 경제 전반에도 많은 영향을 미치지 않을까</a:t>
            </a:r>
            <a:r>
              <a:rPr lang="en-US" altLang="ko-KR" spc="-150" dirty="0" smtClean="0"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pc="-1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4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7195081" y="326584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주제 선정 배경</a:t>
            </a:r>
            <a:endParaRPr lang="ko-KR" altLang="en-US" b="1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57" idx="2"/>
            <a:endCxn id="16" idx="0"/>
          </p:cNvCxnSpPr>
          <p:nvPr/>
        </p:nvCxnSpPr>
        <p:spPr>
          <a:xfrm rot="5400000">
            <a:off x="7789285" y="3841076"/>
            <a:ext cx="175277" cy="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573444" y="472682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|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프로젝트 분석 과정 및 결과</a:t>
            </a:r>
            <a:endParaRPr lang="ko-KR" altLang="en-US" sz="3200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299234" y="6705601"/>
            <a:ext cx="11593532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536BE5-EC28-49B8-B04E-7322371535D6}"/>
              </a:ext>
            </a:extLst>
          </p:cNvPr>
          <p:cNvSpPr txBox="1"/>
          <p:nvPr/>
        </p:nvSpPr>
        <p:spPr>
          <a:xfrm flipH="1">
            <a:off x="920378" y="1427772"/>
            <a:ext cx="1960912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활용 데이터</a:t>
            </a:r>
            <a:endParaRPr lang="ko-KR" altLang="en-US" sz="2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0378" y="2285992"/>
          <a:ext cx="10319160" cy="392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/>
                        <a:t>데이터명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데이터 </a:t>
                      </a:r>
                      <a:r>
                        <a:rPr lang="ko-KR" altLang="en-US" sz="1700" dirty="0" err="1" smtClean="0"/>
                        <a:t>제공지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데이터 형태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수집기간</a:t>
                      </a:r>
                      <a:endParaRPr lang="ko-KR" alt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산업별 외국인 투자 유치 실적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KOSIS </a:t>
                      </a:r>
                      <a:r>
                        <a:rPr lang="ko-KR" altLang="en-US" sz="1700" dirty="0" smtClean="0"/>
                        <a:t>국가통계 포털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CSV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2000~2022</a:t>
                      </a:r>
                      <a:endParaRPr lang="ko-KR" alt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시도 </a:t>
                      </a:r>
                      <a:r>
                        <a:rPr lang="ko-KR" altLang="en-US" sz="1700" dirty="0" err="1" smtClean="0"/>
                        <a:t>시군구</a:t>
                      </a:r>
                      <a:r>
                        <a:rPr lang="ko-KR" altLang="en-US" sz="1700" dirty="0" smtClean="0"/>
                        <a:t> 월별 혼인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KOSIS </a:t>
                      </a:r>
                      <a:r>
                        <a:rPr lang="ko-KR" altLang="en-US" sz="1700" dirty="0" smtClean="0"/>
                        <a:t>국가통계 포털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CSV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2000~2022</a:t>
                      </a:r>
                      <a:endParaRPr lang="ko-KR" altLang="en-US" sz="1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소비자물가지수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KOSIS </a:t>
                      </a:r>
                      <a:r>
                        <a:rPr lang="ko-KR" altLang="en-US" sz="1700" dirty="0" smtClean="0"/>
                        <a:t>국가통계 포털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CSV</a:t>
                      </a:r>
                      <a:endParaRPr lang="ko-KR" altLang="en-US" sz="1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2000~2022</a:t>
                      </a:r>
                      <a:endParaRPr lang="ko-KR" altLang="en-US" sz="1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1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err="1" smtClean="0"/>
                        <a:t>총저축과</a:t>
                      </a:r>
                      <a:r>
                        <a:rPr lang="ko-KR" altLang="en-US" sz="1700" dirty="0" smtClean="0"/>
                        <a:t> 총투자 </a:t>
                      </a:r>
                      <a:r>
                        <a:rPr lang="ko-KR" altLang="en-US" sz="1700" dirty="0" err="1" smtClean="0"/>
                        <a:t>원계열</a:t>
                      </a:r>
                      <a:r>
                        <a:rPr lang="ko-KR" altLang="en-US" sz="1700" dirty="0" smtClean="0"/>
                        <a:t> 명목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KOSIS </a:t>
                      </a:r>
                      <a:r>
                        <a:rPr lang="ko-KR" altLang="en-US" sz="1700" dirty="0" smtClean="0"/>
                        <a:t>국가통계 포털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CSV</a:t>
                      </a:r>
                      <a:endParaRPr lang="ko-KR" altLang="en-US" sz="1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2000~2022</a:t>
                      </a:r>
                      <a:endParaRPr lang="ko-KR" altLang="en-US" sz="1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연령별 경제활동인구 총괄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KOSIS </a:t>
                      </a:r>
                      <a:r>
                        <a:rPr lang="ko-KR" altLang="en-US" sz="1700" dirty="0" smtClean="0"/>
                        <a:t>국가통계 포털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CSV</a:t>
                      </a:r>
                      <a:endParaRPr lang="ko-KR" altLang="en-US" sz="1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2000~2022</a:t>
                      </a:r>
                      <a:endParaRPr lang="ko-KR" altLang="en-US" sz="1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산업별 임금 및 근로시간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KOSIS </a:t>
                      </a:r>
                      <a:r>
                        <a:rPr lang="ko-KR" altLang="en-US" sz="1700" dirty="0" smtClean="0"/>
                        <a:t>국가통계 포털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CSV</a:t>
                      </a:r>
                      <a:endParaRPr lang="ko-KR" altLang="en-US" sz="1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2009~2019</a:t>
                      </a:r>
                      <a:endParaRPr lang="ko-KR" altLang="en-US" sz="1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종사자규모별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근로형태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err="1" smtClean="0"/>
                        <a:t>비정규직별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취업자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KOSIS </a:t>
                      </a:r>
                      <a:r>
                        <a:rPr lang="ko-KR" altLang="en-US" sz="1700" dirty="0" smtClean="0"/>
                        <a:t>국가통계 포털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CSV</a:t>
                      </a:r>
                      <a:endParaRPr lang="ko-KR" altLang="en-US" sz="1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2009~2019</a:t>
                      </a:r>
                      <a:endParaRPr lang="ko-KR" altLang="en-US" sz="1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573444" y="472682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|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프로젝트 분석 과정 및 결과</a:t>
            </a:r>
            <a:endParaRPr lang="ko-KR" altLang="en-US" sz="3200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299234" y="6705601"/>
            <a:ext cx="11593532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536BE5-EC28-49B8-B04E-7322371535D6}"/>
              </a:ext>
            </a:extLst>
          </p:cNvPr>
          <p:cNvSpPr txBox="1"/>
          <p:nvPr/>
        </p:nvSpPr>
        <p:spPr>
          <a:xfrm flipH="1">
            <a:off x="920378" y="1427772"/>
            <a:ext cx="1960912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활용 데이터</a:t>
            </a:r>
            <a:endParaRPr lang="ko-KR" altLang="en-US" sz="2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20378" y="2071678"/>
            <a:ext cx="3314024" cy="2643206"/>
            <a:chOff x="920378" y="2071678"/>
            <a:chExt cx="3314024" cy="26432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9209A7-BEC7-D09F-C8BC-5CC68C348A71}"/>
                </a:ext>
              </a:extLst>
            </p:cNvPr>
            <p:cNvSpPr/>
            <p:nvPr/>
          </p:nvSpPr>
          <p:spPr>
            <a:xfrm>
              <a:off x="920378" y="2071678"/>
              <a:ext cx="3314024" cy="26432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66C441-0DDD-A5B0-F1A2-6D26BC9B9831}"/>
                </a:ext>
              </a:extLst>
            </p:cNvPr>
            <p:cNvSpPr/>
            <p:nvPr/>
          </p:nvSpPr>
          <p:spPr>
            <a:xfrm>
              <a:off x="1211928" y="2173546"/>
              <a:ext cx="2730925" cy="43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TextBox 36">
              <a:extLst>
                <a:ext uri="{FF2B5EF4-FFF2-40B4-BE49-F238E27FC236}">
                  <a16:creationId xmlns:a16="http://schemas.microsoft.com/office/drawing/2014/main" id="{CB2DDDA7-E705-B7E7-52C1-09C243E948C8}"/>
                </a:ext>
              </a:extLst>
            </p:cNvPr>
            <p:cNvSpPr txBox="1"/>
            <p:nvPr/>
          </p:nvSpPr>
          <p:spPr>
            <a:xfrm>
              <a:off x="1408964" y="2206496"/>
              <a:ext cx="2336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종속변수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(1)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해외투자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20378" y="2643182"/>
              <a:ext cx="33140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해외직접투자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_total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해외직접투자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_1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차산업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농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·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축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·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수산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·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광업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endPara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해외직접투자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_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제조업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해외직접투자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_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서비스업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해외직접투자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_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전기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·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가스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·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수도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·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환경정화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·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건설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endPara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986606" y="1821246"/>
            <a:ext cx="2286016" cy="4603377"/>
            <a:chOff x="5024430" y="2071678"/>
            <a:chExt cx="2286016" cy="460337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AF011F0-4492-4CE8-65A9-907A1F28CDD4}"/>
                </a:ext>
              </a:extLst>
            </p:cNvPr>
            <p:cNvSpPr/>
            <p:nvPr/>
          </p:nvSpPr>
          <p:spPr>
            <a:xfrm>
              <a:off x="5024430" y="2502565"/>
              <a:ext cx="2286016" cy="1640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536BE5-EC28-49B8-B04E-7322371535D6}"/>
                </a:ext>
              </a:extLst>
            </p:cNvPr>
            <p:cNvSpPr txBox="1"/>
            <p:nvPr/>
          </p:nvSpPr>
          <p:spPr>
            <a:xfrm flipH="1">
              <a:off x="5024430" y="2071678"/>
              <a:ext cx="2286016" cy="43088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독립변수 </a:t>
              </a:r>
              <a:r>
                <a:rPr lang="en-US" altLang="ko-KR" sz="22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(1)</a:t>
              </a:r>
              <a:endParaRPr lang="ko-KR" altLang="en-US" sz="2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24430" y="2502565"/>
              <a:ext cx="22860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나눔바른고딕" pitchFamily="50" charset="-127"/>
                  <a:ea typeface="나눔바른고딕" pitchFamily="50" charset="-127"/>
                </a:rPr>
                <a:t>소비자물가지수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나눔바른고딕" pitchFamily="50" charset="-127"/>
                  <a:ea typeface="나눔바른고딕" pitchFamily="50" charset="-127"/>
                </a:rPr>
                <a:t>혼인건수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나눔바른고딕" pitchFamily="50" charset="-127"/>
                  <a:ea typeface="나눔바른고딕" pitchFamily="50" charset="-127"/>
                </a:rPr>
                <a:t>취업자수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나눔바른고딕" pitchFamily="50" charset="-127"/>
                  <a:ea typeface="나눔바른고딕" pitchFamily="50" charset="-127"/>
                </a:rPr>
                <a:t>실업자수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AF011F0-4492-4CE8-65A9-907A1F28CDD4}"/>
                </a:ext>
              </a:extLst>
            </p:cNvPr>
            <p:cNvSpPr/>
            <p:nvPr/>
          </p:nvSpPr>
          <p:spPr>
            <a:xfrm>
              <a:off x="5024430" y="4766840"/>
              <a:ext cx="2286016" cy="1908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536BE5-EC28-49B8-B04E-7322371535D6}"/>
                </a:ext>
              </a:extLst>
            </p:cNvPr>
            <p:cNvSpPr txBox="1"/>
            <p:nvPr/>
          </p:nvSpPr>
          <p:spPr>
            <a:xfrm flipH="1">
              <a:off x="5024430" y="4335954"/>
              <a:ext cx="2286016" cy="43088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독립변수 </a:t>
              </a:r>
              <a:r>
                <a:rPr lang="en-US" altLang="ko-KR" sz="22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(2)</a:t>
              </a:r>
              <a:endParaRPr lang="ko-KR" altLang="en-US" sz="2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4430" y="4714885"/>
              <a:ext cx="228601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나눔바른고딕" pitchFamily="50" charset="-127"/>
                  <a:ea typeface="나눔바른고딕" pitchFamily="50" charset="-127"/>
                </a:rPr>
                <a:t>정규직 수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err="1" smtClean="0">
                  <a:latin typeface="나눔바른고딕" pitchFamily="50" charset="-127"/>
                  <a:ea typeface="나눔바른고딕" pitchFamily="50" charset="-127"/>
                </a:rPr>
                <a:t>비정규직</a:t>
              </a:r>
              <a:r>
                <a:rPr lang="ko-KR" altLang="en-US" sz="1600" dirty="0" smtClean="0">
                  <a:latin typeface="나눔바른고딕" pitchFamily="50" charset="-127"/>
                  <a:ea typeface="나눔바른고딕" pitchFamily="50" charset="-127"/>
                </a:rPr>
                <a:t> 수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나눔바른고딕" pitchFamily="50" charset="-127"/>
                  <a:ea typeface="나눔바른고딕" pitchFamily="50" charset="-127"/>
                </a:rPr>
                <a:t>근로시간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err="1" smtClean="0">
                  <a:latin typeface="나눔바른고딕" pitchFamily="50" charset="-127"/>
                  <a:ea typeface="나눔바른고딕" pitchFamily="50" charset="-127"/>
                </a:rPr>
                <a:t>임금결정률</a:t>
              </a:r>
              <a:r>
                <a:rPr lang="ko-KR" altLang="en-US" sz="1600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sz="1600" dirty="0" smtClean="0">
                  <a:latin typeface="나눔바른고딕" pitchFamily="50" charset="-127"/>
                  <a:ea typeface="나눔바른고딕" pitchFamily="50" charset="-127"/>
                </a:rPr>
                <a:t>민간부문</a:t>
              </a:r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err="1" smtClean="0">
                  <a:latin typeface="나눔바른고딕" pitchFamily="50" charset="-127"/>
                  <a:ea typeface="나눔바른고딕" pitchFamily="50" charset="-127"/>
                </a:rPr>
                <a:t>임금결정률</a:t>
              </a:r>
              <a:r>
                <a:rPr lang="ko-KR" altLang="en-US" sz="1600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sz="1600" dirty="0" smtClean="0">
                  <a:latin typeface="나눔바른고딕" pitchFamily="50" charset="-127"/>
                  <a:ea typeface="나눔바른고딕" pitchFamily="50" charset="-127"/>
                </a:rPr>
                <a:t>공공부문</a:t>
              </a:r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024826" y="2071677"/>
            <a:ext cx="3314024" cy="1857389"/>
            <a:chOff x="8024826" y="2071677"/>
            <a:chExt cx="3314024" cy="185738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19209A7-BEC7-D09F-C8BC-5CC68C348A71}"/>
                </a:ext>
              </a:extLst>
            </p:cNvPr>
            <p:cNvSpPr/>
            <p:nvPr/>
          </p:nvSpPr>
          <p:spPr>
            <a:xfrm>
              <a:off x="8024826" y="2071677"/>
              <a:ext cx="3314024" cy="18573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E66C441-0DDD-A5B0-F1A2-6D26BC9B9831}"/>
                </a:ext>
              </a:extLst>
            </p:cNvPr>
            <p:cNvSpPr/>
            <p:nvPr/>
          </p:nvSpPr>
          <p:spPr>
            <a:xfrm>
              <a:off x="8206320" y="2173546"/>
              <a:ext cx="2951037" cy="43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CB2DDDA7-E705-B7E7-52C1-09C243E948C8}"/>
                </a:ext>
              </a:extLst>
            </p:cNvPr>
            <p:cNvSpPr txBox="1"/>
            <p:nvPr/>
          </p:nvSpPr>
          <p:spPr>
            <a:xfrm>
              <a:off x="8217359" y="2206496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종속변수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(2) </a:t>
              </a:r>
              <a:r>
                <a:rPr lang="ko-KR" altLang="en-US" dirty="0" err="1" smtClean="0">
                  <a:latin typeface="나눔바른고딕" pitchFamily="50" charset="-127"/>
                  <a:ea typeface="나눔바른고딕" pitchFamily="50" charset="-127"/>
                </a:rPr>
                <a:t>총저축과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 총투자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24826" y="2643182"/>
              <a:ext cx="3314024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err="1" smtClean="0">
                  <a:solidFill>
                    <a:schemeClr val="bg1"/>
                  </a:solidFill>
                </a:rPr>
                <a:t>총저축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1"/>
                  </a:solidFill>
                </a:rPr>
                <a:t>총투자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총자본형성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err="1" smtClean="0">
                  <a:solidFill>
                    <a:schemeClr val="bg1"/>
                  </a:solidFill>
                </a:rPr>
                <a:t>국민총처분가능소득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직선 화살표 연결선 48"/>
          <p:cNvCxnSpPr>
            <a:stCxn id="38" idx="1"/>
          </p:cNvCxnSpPr>
          <p:nvPr/>
        </p:nvCxnSpPr>
        <p:spPr>
          <a:xfrm rot="10800000" flipV="1">
            <a:off x="4244696" y="3072541"/>
            <a:ext cx="741910" cy="14055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1" idx="1"/>
          </p:cNvCxnSpPr>
          <p:nvPr/>
        </p:nvCxnSpPr>
        <p:spPr>
          <a:xfrm rot="10800000">
            <a:off x="4244696" y="3429001"/>
            <a:ext cx="741910" cy="2004949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9" idx="3"/>
          </p:cNvCxnSpPr>
          <p:nvPr/>
        </p:nvCxnSpPr>
        <p:spPr>
          <a:xfrm rot="10800000" flipV="1">
            <a:off x="7272622" y="3929066"/>
            <a:ext cx="2323840" cy="154145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0403" y="2491982"/>
            <a:ext cx="3214710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573444" y="472682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|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프로젝트 분석 과정 및 결과</a:t>
            </a:r>
            <a:endParaRPr lang="ko-KR" altLang="en-US" sz="3200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299234" y="6705601"/>
            <a:ext cx="11593532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536BE5-EC28-49B8-B04E-7322371535D6}"/>
              </a:ext>
            </a:extLst>
          </p:cNvPr>
          <p:cNvSpPr txBox="1"/>
          <p:nvPr/>
        </p:nvSpPr>
        <p:spPr>
          <a:xfrm flipH="1">
            <a:off x="920378" y="1643216"/>
            <a:ext cx="1675160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 절차</a:t>
            </a:r>
            <a:endParaRPr lang="ko-KR" altLang="en-US" sz="2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4222582" y="4179180"/>
            <a:ext cx="51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&gt;&gt;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7937839" y="4179180"/>
            <a:ext cx="44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&gt;&gt;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0403" y="2491978"/>
            <a:ext cx="3214710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798551" y="2606951"/>
            <a:ext cx="1458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b="1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분석 계획</a:t>
            </a:r>
            <a:endParaRPr lang="ko-KR" altLang="en-US" sz="2200" b="1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4651209" y="2491982"/>
            <a:ext cx="3214710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4651208" y="2491980"/>
            <a:ext cx="3214710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5008398" y="2606953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b="1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자료 수집 및 분석</a:t>
            </a:r>
            <a:endParaRPr lang="ko-KR" altLang="en-US" sz="2200" b="1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4933522" y="3505149"/>
            <a:ext cx="265008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문제 정의 및 변수 선택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수집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전처리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 선택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 적합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 평가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8382016" y="2491980"/>
            <a:ext cx="3214710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8382014" y="2491978"/>
            <a:ext cx="3214710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9204753" y="2606951"/>
            <a:ext cx="1569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b="1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 도출</a:t>
            </a:r>
            <a:endParaRPr lang="ko-KR" altLang="en-US" sz="2200" b="1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8664329" y="4000504"/>
            <a:ext cx="2650084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 해석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 개선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1202716" y="3458983"/>
            <a:ext cx="265008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해외 투자가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국내 경제에 미치는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영향을 분석할 계획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1694850" y="4694632"/>
            <a:ext cx="1562116" cy="338554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상관 분석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8D03B-19D2-45AE-B94F-37BE9F01E837}"/>
              </a:ext>
            </a:extLst>
          </p:cNvPr>
          <p:cNvSpPr txBox="1"/>
          <p:nvPr/>
        </p:nvSpPr>
        <p:spPr>
          <a:xfrm flipH="1">
            <a:off x="1694850" y="5146756"/>
            <a:ext cx="1562116" cy="338554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회귀 분석</a:t>
            </a:r>
          </a:p>
        </p:txBody>
      </p:sp>
    </p:spTree>
    <p:extLst>
      <p:ext uri="{BB962C8B-B14F-4D97-AF65-F5344CB8AC3E}">
        <p14:creationId xmlns:p14="http://schemas.microsoft.com/office/powerpoint/2010/main" val="40224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573444" y="472682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|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프로젝트 분석 과정 및 결과</a:t>
            </a:r>
            <a:endParaRPr lang="ko-KR" altLang="en-US" sz="3200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299234" y="6705601"/>
            <a:ext cx="11593532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536BE5-EC28-49B8-B04E-7322371535D6}"/>
              </a:ext>
            </a:extLst>
          </p:cNvPr>
          <p:cNvSpPr txBox="1"/>
          <p:nvPr/>
        </p:nvSpPr>
        <p:spPr>
          <a:xfrm flipH="1">
            <a:off x="920378" y="1643216"/>
            <a:ext cx="1675160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3) </a:t>
            </a:r>
            <a:r>
              <a:rPr lang="ko-KR" altLang="en-US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 결과 </a:t>
            </a:r>
            <a:endParaRPr lang="ko-KR" altLang="en-US" sz="2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54225"/>
              </p:ext>
            </p:extLst>
          </p:nvPr>
        </p:nvGraphicFramePr>
        <p:xfrm>
          <a:off x="920378" y="5286388"/>
          <a:ext cx="10319160" cy="969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8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상관분석</a:t>
                      </a:r>
                    </a:p>
                  </a:txBody>
                  <a:tcPr marL="64770" marR="64770" marT="17907" marB="17907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service_</a:t>
                      </a: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직후</a:t>
                      </a:r>
                    </a:p>
                  </a:txBody>
                  <a:tcPr marL="64770" marR="64770" marT="17907" marB="17907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service_1</a:t>
                      </a: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년 뒤</a:t>
                      </a:r>
                    </a:p>
                  </a:txBody>
                  <a:tcPr marL="64770" marR="64770" marT="17907" marB="17907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service_2</a:t>
                      </a: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년 뒤</a:t>
                      </a:r>
                    </a:p>
                  </a:txBody>
                  <a:tcPr marL="64770" marR="64770" marT="17907" marB="17907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service_3</a:t>
                      </a: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년 뒤</a:t>
                      </a:r>
                    </a:p>
                  </a:txBody>
                  <a:tcPr marL="64770" marR="64770" marT="17907" marB="17907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고용</a:t>
                      </a: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0.6899071</a:t>
                      </a: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0.684243</a:t>
                      </a: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0.6292637</a:t>
                      </a: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0.6013163</a:t>
                      </a: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25628"/>
              </p:ext>
            </p:extLst>
          </p:nvPr>
        </p:nvGraphicFramePr>
        <p:xfrm>
          <a:off x="920378" y="2357430"/>
          <a:ext cx="10319160" cy="267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8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상관분석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primary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manufacture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service</a:t>
                      </a:r>
                    </a:p>
                  </a:txBody>
                  <a:tcPr marL="64770" marR="64770" marT="17907" marB="17907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management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고용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0.1752687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0.4120217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0.6899071</a:t>
                      </a: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0.09258571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고용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_1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년 뒤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0.2231995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0.3552725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0.684243</a:t>
                      </a: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0.04537211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고용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_2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년 뒤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0.2685435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0.3805555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0.6292637</a:t>
                      </a: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-0.01557775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고용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_3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년 뒤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0.2247348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0.3497624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0.6013163</a:t>
                      </a: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0.01393918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595538" y="1714488"/>
            <a:ext cx="881895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7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해외 직접 투자</a:t>
            </a:r>
            <a:r>
              <a:rPr kumimoji="1" lang="ko-KR" altLang="en-US" sz="1700" dirty="0" smtClean="0"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와 고용 사이의 관계</a:t>
            </a:r>
            <a:endParaRPr kumimoji="1" lang="ko-KR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4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573444" y="472682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|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프로젝트 분석 과정 및 결과</a:t>
            </a:r>
            <a:endParaRPr lang="ko-KR" altLang="en-US" sz="3200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299234" y="6705601"/>
            <a:ext cx="11593532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3894"/>
              </p:ext>
            </p:extLst>
          </p:nvPr>
        </p:nvGraphicFramePr>
        <p:xfrm>
          <a:off x="920378" y="2571744"/>
          <a:ext cx="10390602" cy="392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8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08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primary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Manufac.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Manage.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saving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invest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GNDI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3">
                <a:tc grid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0" spc="0" dirty="0" smtClean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Signif. codes: 0 ‘***’ 0.001 ‘**’ 0.01 ‘*’ 0.05 ‘.’ 0.1 ‘ ’ 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53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소비자물가지수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53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혼인수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취업자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53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실업자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Ad. R-squared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0.479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0.1496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0.4841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0.05067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0.959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0.9475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0.9839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P-value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0.3077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0.07556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20379" y="2202412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*** 투자 직후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(0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년차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36BE5-EC28-49B8-B04E-7322371535D6}"/>
              </a:ext>
            </a:extLst>
          </p:cNvPr>
          <p:cNvSpPr txBox="1"/>
          <p:nvPr/>
        </p:nvSpPr>
        <p:spPr>
          <a:xfrm flipH="1">
            <a:off x="920378" y="1643216"/>
            <a:ext cx="1675160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3) </a:t>
            </a:r>
            <a:r>
              <a:rPr lang="ko-KR" altLang="en-US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 결과</a:t>
            </a:r>
            <a:endParaRPr lang="ko-KR" altLang="en-US" sz="2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595538" y="1714488"/>
            <a:ext cx="881895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7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투자</a:t>
            </a:r>
            <a:r>
              <a:rPr kumimoji="1" lang="ko-KR" altLang="en-US" sz="1700" dirty="0" smtClean="0"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와 소비자물가지수</a:t>
            </a:r>
            <a:r>
              <a:rPr kumimoji="1" lang="en-US" altLang="ko-KR" sz="1700" dirty="0" smtClean="0"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,</a:t>
            </a:r>
            <a:r>
              <a:rPr kumimoji="1" lang="ko-KR" altLang="en-US" sz="1700" dirty="0" smtClean="0"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 </a:t>
            </a:r>
            <a:r>
              <a:rPr kumimoji="1" lang="ko-KR" altLang="en-US" sz="1700" dirty="0" err="1" smtClean="0"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혼인수</a:t>
            </a:r>
            <a:r>
              <a:rPr kumimoji="1" lang="en-US" altLang="ko-KR" sz="1700" dirty="0" smtClean="0"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, </a:t>
            </a:r>
            <a:r>
              <a:rPr kumimoji="1" lang="ko-KR" altLang="en-US" sz="1700" dirty="0" smtClean="0"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고용 사이의 관계</a:t>
            </a:r>
            <a:endParaRPr kumimoji="1" lang="ko-KR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4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573444" y="472682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200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|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프로젝트 분석 과정 및 결과</a:t>
            </a:r>
            <a:endParaRPr lang="ko-KR" altLang="en-US" sz="3200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299234" y="6705601"/>
            <a:ext cx="11593532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536BE5-EC28-49B8-B04E-7322371535D6}"/>
              </a:ext>
            </a:extLst>
          </p:cNvPr>
          <p:cNvSpPr txBox="1"/>
          <p:nvPr/>
        </p:nvSpPr>
        <p:spPr>
          <a:xfrm flipH="1">
            <a:off x="920378" y="1643216"/>
            <a:ext cx="1675160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3) </a:t>
            </a:r>
            <a:r>
              <a:rPr lang="ko-KR" altLang="en-US" sz="2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 결과</a:t>
            </a:r>
            <a:endParaRPr lang="ko-KR" altLang="en-US" sz="22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0379" y="2202412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*** 투자 직후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(1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년차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44041" y="2202412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*** 투자 직후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(2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년차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7702" y="2202412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*** 투자 직후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(3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년차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7613"/>
              </p:ext>
            </p:extLst>
          </p:nvPr>
        </p:nvGraphicFramePr>
        <p:xfrm>
          <a:off x="920379" y="2572052"/>
          <a:ext cx="3528000" cy="3757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988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primary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Manufac.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Manage.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saving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invest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GNDI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75">
                <a:tc gridSpan="9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Signif. codes: 0 ‘***’ 0.001 ‘**’ 0.01 ‘*’ 0.05 ‘.’ 0.1 ‘ ’ 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54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소비자물가지수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혼인수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취업자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실업자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6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Ad. R-squared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0.4483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0.1166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0.4786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0.9576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0.9449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0.9831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6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P-value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0.1312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0.06161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8522"/>
              </p:ext>
            </p:extLst>
          </p:nvPr>
        </p:nvGraphicFramePr>
        <p:xfrm>
          <a:off x="4544041" y="2571743"/>
          <a:ext cx="3528000" cy="377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988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primary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Manufac.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Manage.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saving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invest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GNDI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186">
                <a:tc gridSpan="9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Signif. codes: 0 ‘***’ 0.001 ‘**’ 0.01 ‘*’ 0.05 ‘.’ 0.1 ‘ ’ 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54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소비자물가지수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혼인수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취업자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실업자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6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Ad. R-squared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0.4043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0.1294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0.418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0.9543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0.9395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0.9818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6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P-value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0.3414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06349"/>
              </p:ext>
            </p:extLst>
          </p:nvPr>
        </p:nvGraphicFramePr>
        <p:xfrm>
          <a:off x="8167702" y="2571743"/>
          <a:ext cx="3528000" cy="377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988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primary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Manufac.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Manage.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saving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invest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GNDI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186">
                <a:tc gridSpan="9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Signif. codes: 0 ‘***’ 0.001 ‘**’ 0.01 ‘*’ 0.05 ‘.’ 0.1 ‘ ’ 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54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소비자물가지수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혼인수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취업자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***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실업자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*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6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Ad. R-squared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0.1095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0.1344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0.1298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0.3539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0.9491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0.9334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0.98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6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P-value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0.2398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&lt;0.05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1395</Words>
  <Application>Microsoft Office PowerPoint</Application>
  <PresentationFormat>와이드스크린</PresentationFormat>
  <Paragraphs>618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메이플스토리</vt:lpstr>
      <vt:lpstr>Arial</vt:lpstr>
      <vt:lpstr>나눔바른고딕</vt:lpstr>
      <vt:lpstr>굴림</vt:lpstr>
      <vt:lpstr>함초롬바탕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경제성장지표에 따른 창업전략</dc:title>
  <dc:creator>401-2</dc:creator>
  <cp:lastModifiedBy>401-1</cp:lastModifiedBy>
  <cp:revision>46</cp:revision>
  <dcterms:created xsi:type="dcterms:W3CDTF">2023-04-05T07:54:55Z</dcterms:created>
  <dcterms:modified xsi:type="dcterms:W3CDTF">2023-04-10T00:37:35Z</dcterms:modified>
</cp:coreProperties>
</file>