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57" r:id="rId3"/>
    <p:sldId id="261" r:id="rId4"/>
    <p:sldId id="278" r:id="rId5"/>
    <p:sldId id="279" r:id="rId6"/>
    <p:sldId id="280" r:id="rId7"/>
    <p:sldId id="281" r:id="rId8"/>
    <p:sldId id="315" r:id="rId9"/>
    <p:sldId id="282" r:id="rId10"/>
    <p:sldId id="283" r:id="rId11"/>
    <p:sldId id="273" r:id="rId12"/>
    <p:sldId id="284" r:id="rId13"/>
    <p:sldId id="285" r:id="rId14"/>
    <p:sldId id="286" r:id="rId15"/>
    <p:sldId id="289" r:id="rId16"/>
    <p:sldId id="314" r:id="rId17"/>
    <p:sldId id="299" r:id="rId18"/>
    <p:sldId id="300" r:id="rId19"/>
    <p:sldId id="301" r:id="rId20"/>
    <p:sldId id="302" r:id="rId21"/>
    <p:sldId id="303" r:id="rId22"/>
    <p:sldId id="305" r:id="rId23"/>
    <p:sldId id="312" r:id="rId24"/>
    <p:sldId id="313" r:id="rId25"/>
    <p:sldId id="307" r:id="rId26"/>
    <p:sldId id="308" r:id="rId27"/>
    <p:sldId id="309" r:id="rId28"/>
    <p:sldId id="310" r:id="rId29"/>
    <p:sldId id="311" r:id="rId30"/>
    <p:sldId id="316" r:id="rId31"/>
    <p:sldId id="324" r:id="rId32"/>
    <p:sldId id="330" r:id="rId33"/>
    <p:sldId id="325" r:id="rId34"/>
    <p:sldId id="326" r:id="rId35"/>
    <p:sldId id="327" r:id="rId36"/>
    <p:sldId id="323" r:id="rId37"/>
    <p:sldId id="322" r:id="rId38"/>
    <p:sldId id="321" r:id="rId39"/>
    <p:sldId id="317" r:id="rId40"/>
    <p:sldId id="318" r:id="rId41"/>
    <p:sldId id="319" r:id="rId42"/>
    <p:sldId id="320" r:id="rId43"/>
    <p:sldId id="328" r:id="rId44"/>
    <p:sldId id="329" r:id="rId45"/>
    <p:sldId id="258" r:id="rId46"/>
  </p:sldIdLst>
  <p:sldSz cx="12188825"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798" y="72"/>
      </p:cViewPr>
      <p:guideLst>
        <p:guide orient="horz" pos="2160"/>
        <p:guide pos="3839"/>
      </p:guideLst>
    </p:cSldViewPr>
  </p:slideViewPr>
  <p:notesTextViewPr>
    <p:cViewPr>
      <p:scale>
        <a:sx n="100" d="100"/>
        <a:sy n="100" d="100"/>
      </p:scale>
      <p:origin x="0" y="0"/>
    </p:cViewPr>
  </p:notesTextViewPr>
  <p:notesViewPr>
    <p:cSldViewPr snapToGrid="0" snapToObjects="1">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D61E5-79FD-4238-AD2A-8E6EE1B78BCC}" type="datetimeFigureOut">
              <a:rPr lang="es-419" smtClean="0"/>
              <a:t>12/4/2023</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86D7B-862E-4A06-A21A-436E9170C0A5}" type="slidenum">
              <a:rPr lang="es-419" smtClean="0"/>
              <a:t>‹Nº›</a:t>
            </a:fld>
            <a:endParaRPr lang="es-419"/>
          </a:p>
        </p:txBody>
      </p:sp>
    </p:spTree>
    <p:extLst>
      <p:ext uri="{BB962C8B-B14F-4D97-AF65-F5344CB8AC3E}">
        <p14:creationId xmlns:p14="http://schemas.microsoft.com/office/powerpoint/2010/main" val="83634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162" y="2130426"/>
            <a:ext cx="10360501" cy="1470025"/>
          </a:xfrm>
        </p:spPr>
        <p:txBody>
          <a:bodyPr/>
          <a:lstStyle/>
          <a:p>
            <a:r>
              <a:rPr lang="es-ES_tradnl"/>
              <a:t>Clic para editar título</a:t>
            </a:r>
            <a:endParaRPr lang="es-ES"/>
          </a:p>
        </p:txBody>
      </p:sp>
      <p:sp>
        <p:nvSpPr>
          <p:cNvPr id="3" name="Subtítulo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E74DC6D-0167-3A4F-A6F0-379DDECBCE93}"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3377376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E74DC6D-0167-3A4F-A6F0-379DDECBCE93}"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246465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1780415" y="274639"/>
            <a:ext cx="3654531"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812589" y="274639"/>
            <a:ext cx="1076468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E74DC6D-0167-3A4F-A6F0-379DDECBCE93}"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115529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1780415" y="274639"/>
            <a:ext cx="3654531"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812589" y="274639"/>
            <a:ext cx="1076468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E74DC6D-0167-3A4F-A6F0-379DDECBCE93}"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81348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955ACC8-F3E5-443F-AB1E-EC3DE30B22D4}"/>
              </a:ext>
            </a:extLst>
          </p:cNvPr>
          <p:cNvSpPr>
            <a:spLocks noGrp="1"/>
          </p:cNvSpPr>
          <p:nvPr>
            <p:ph type="dt" sz="half" idx="10"/>
          </p:nvPr>
        </p:nvSpPr>
        <p:spPr/>
        <p:txBody>
          <a:bodyPr/>
          <a:lstStyle/>
          <a:p>
            <a:fld id="{9E74DC6D-0167-3A4F-A6F0-379DDECBCE93}" type="datetimeFigureOut">
              <a:rPr lang="es-ES" smtClean="0"/>
              <a:t>12/04/2023</a:t>
            </a:fld>
            <a:endParaRPr lang="es-ES"/>
          </a:p>
        </p:txBody>
      </p:sp>
      <p:sp>
        <p:nvSpPr>
          <p:cNvPr id="4" name="Marcador de pie de página 3">
            <a:extLst>
              <a:ext uri="{FF2B5EF4-FFF2-40B4-BE49-F238E27FC236}">
                <a16:creationId xmlns:a16="http://schemas.microsoft.com/office/drawing/2014/main" id="{30BAD5BA-9EEE-472A-B532-19DFD9E909D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0DDA77A-7B32-4194-9BE7-68D03C4E9BE5}"/>
              </a:ext>
            </a:extLst>
          </p:cNvPr>
          <p:cNvSpPr>
            <a:spLocks noGrp="1"/>
          </p:cNvSpPr>
          <p:nvPr>
            <p:ph type="sldNum" sz="quarter" idx="12"/>
          </p:nvPr>
        </p:nvSpPr>
        <p:spPr/>
        <p:txBody>
          <a:bodyPr/>
          <a:lstStyle/>
          <a:p>
            <a:fld id="{45C2BAFD-ABC1-694F-ABD7-371A50804508}" type="slidenum">
              <a:rPr lang="es-ES" smtClean="0"/>
              <a:t>‹Nº›</a:t>
            </a:fld>
            <a:endParaRPr lang="es-ES"/>
          </a:p>
        </p:txBody>
      </p:sp>
      <p:pic>
        <p:nvPicPr>
          <p:cNvPr id="2" name="Imagen 1">
            <a:extLst>
              <a:ext uri="{FF2B5EF4-FFF2-40B4-BE49-F238E27FC236}">
                <a16:creationId xmlns:a16="http://schemas.microsoft.com/office/drawing/2014/main" id="{53C4F45A-97AC-E585-E70C-847DD30CA2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18414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50C36-03CA-483A-9464-F44489D6D90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D8965AF-7A1B-4689-A24A-DA7018D26A1D}"/>
              </a:ext>
            </a:extLst>
          </p:cNvPr>
          <p:cNvSpPr>
            <a:spLocks noGrp="1"/>
          </p:cNvSpPr>
          <p:nvPr>
            <p:ph type="dt" sz="half" idx="10"/>
          </p:nvPr>
        </p:nvSpPr>
        <p:spPr/>
        <p:txBody>
          <a:bodyPr/>
          <a:lstStyle/>
          <a:p>
            <a:fld id="{9E74DC6D-0167-3A4F-A6F0-379DDECBCE93}" type="datetimeFigureOut">
              <a:rPr lang="es-ES" smtClean="0"/>
              <a:t>12/04/2023</a:t>
            </a:fld>
            <a:endParaRPr lang="es-ES"/>
          </a:p>
        </p:txBody>
      </p:sp>
      <p:sp>
        <p:nvSpPr>
          <p:cNvPr id="4" name="Marcador de pie de página 3">
            <a:extLst>
              <a:ext uri="{FF2B5EF4-FFF2-40B4-BE49-F238E27FC236}">
                <a16:creationId xmlns:a16="http://schemas.microsoft.com/office/drawing/2014/main" id="{3F2F5995-216B-49A7-91E1-3D59D7D90EB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247CE8-211F-431C-81A3-2AE6DDA1EF76}"/>
              </a:ext>
            </a:extLst>
          </p:cNvPr>
          <p:cNvSpPr>
            <a:spLocks noGrp="1"/>
          </p:cNvSpPr>
          <p:nvPr>
            <p:ph type="sldNum" sz="quarter" idx="12"/>
          </p:nvPr>
        </p:nvSpPr>
        <p:spPr/>
        <p:txBody>
          <a:bodyPr/>
          <a:lstStyle/>
          <a:p>
            <a:fld id="{45C2BAFD-ABC1-694F-ABD7-371A50804508}" type="slidenum">
              <a:rPr lang="es-ES" smtClean="0"/>
              <a:t>‹Nº›</a:t>
            </a:fld>
            <a:endParaRPr lang="es-ES"/>
          </a:p>
        </p:txBody>
      </p:sp>
      <p:pic>
        <p:nvPicPr>
          <p:cNvPr id="7" name="Imagen 6">
            <a:extLst>
              <a:ext uri="{FF2B5EF4-FFF2-40B4-BE49-F238E27FC236}">
                <a16:creationId xmlns:a16="http://schemas.microsoft.com/office/drawing/2014/main" id="{91BF9C6B-C7A6-FEAE-7C22-8C718CC3771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79435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lgn="ctr">
              <a:defRPr/>
            </a:lvl1pPr>
          </a:lstStyle>
          <a:p>
            <a:fld id="{E1D25893-D08C-4467-A0BD-C1858CADEF90}" type="datetimeFigureOut">
              <a:rPr lang="es-ES" smtClean="0"/>
              <a:pPr/>
              <a:t>12/04/2023</a:t>
            </a:fld>
            <a:endParaRPr lang="es-ES" dirty="0"/>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39C6565-A13C-48E7-A5BC-D5747B38C3E0}" type="slidenum">
              <a:rPr lang="es-ES" smtClean="0"/>
              <a:pPr/>
              <a:t>‹Nº›</a:t>
            </a:fld>
            <a:endParaRPr lang="es-ES"/>
          </a:p>
        </p:txBody>
      </p:sp>
      <p:sp>
        <p:nvSpPr>
          <p:cNvPr id="7" name="1 Título"/>
          <p:cNvSpPr>
            <a:spLocks noGrp="1"/>
          </p:cNvSpPr>
          <p:nvPr>
            <p:ph type="title"/>
          </p:nvPr>
        </p:nvSpPr>
        <p:spPr>
          <a:xfrm>
            <a:off x="609441" y="274638"/>
            <a:ext cx="10969943" cy="1143000"/>
          </a:xfrm>
        </p:spPr>
        <p:txBody>
          <a:bodyPr/>
          <a:lstStyle/>
          <a:p>
            <a:r>
              <a:rPr lang="es-ES" dirty="0"/>
              <a:t>Haga clic para modificar el estilo de título del patrón</a:t>
            </a:r>
          </a:p>
        </p:txBody>
      </p:sp>
    </p:spTree>
    <p:extLst>
      <p:ext uri="{BB962C8B-B14F-4D97-AF65-F5344CB8AC3E}">
        <p14:creationId xmlns:p14="http://schemas.microsoft.com/office/powerpoint/2010/main" val="196606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E74DC6D-0167-3A4F-A6F0-379DDECBCE93}"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102621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2833" y="4406901"/>
            <a:ext cx="10360501"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E74DC6D-0167-3A4F-A6F0-379DDECBCE93}"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219277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E74DC6D-0167-3A4F-A6F0-379DDECBCE93}" type="datetimeFigureOut">
              <a:rPr lang="es-ES" smtClean="0"/>
              <a:t>12/04/2023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33303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441" y="274638"/>
            <a:ext cx="10969943" cy="11430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E74DC6D-0167-3A4F-A6F0-379DDECBCE93}" type="datetimeFigureOut">
              <a:rPr lang="es-ES" smtClean="0"/>
              <a:t>12/04/2023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228182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E74DC6D-0167-3A4F-A6F0-379DDECBCE93}" type="datetimeFigureOut">
              <a:rPr lang="es-ES" smtClean="0"/>
              <a:t>12/04/2023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267037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74DC6D-0167-3A4F-A6F0-379DDECBCE93}" type="datetimeFigureOut">
              <a:rPr lang="es-ES" smtClean="0"/>
              <a:t>12/04/2023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87482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442" y="273050"/>
            <a:ext cx="4010039"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E74DC6D-0167-3A4F-A6F0-379DDECBCE93}" type="datetimeFigureOut">
              <a:rPr lang="es-ES" smtClean="0"/>
              <a:t>12/04/2023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237601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095" y="4800600"/>
            <a:ext cx="7313295"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E74DC6D-0167-3A4F-A6F0-379DDECBCE93}" type="datetimeFigureOut">
              <a:rPr lang="es-ES" smtClean="0"/>
              <a:t>12/04/2023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5C2BAFD-ABC1-694F-ABD7-371A50804508}" type="slidenum">
              <a:rPr lang="es-ES" smtClean="0"/>
              <a:t>‹Nº›</a:t>
            </a:fld>
            <a:endParaRPr lang="es-ES"/>
          </a:p>
        </p:txBody>
      </p:sp>
    </p:spTree>
    <p:extLst>
      <p:ext uri="{BB962C8B-B14F-4D97-AF65-F5344CB8AC3E}">
        <p14:creationId xmlns:p14="http://schemas.microsoft.com/office/powerpoint/2010/main" val="42175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8B0D32C-3B07-08E4-EDFF-02D7CFC58AAE}"/>
              </a:ext>
            </a:extLst>
          </p:cNvPr>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Imagen 7">
            <a:extLst>
              <a:ext uri="{FF2B5EF4-FFF2-40B4-BE49-F238E27FC236}">
                <a16:creationId xmlns:a16="http://schemas.microsoft.com/office/drawing/2014/main" id="{BA785D14-E679-4374-97AF-3D05966DDB73}"/>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55420" y="5969290"/>
            <a:ext cx="968374" cy="839793"/>
          </a:xfrm>
          <a:prstGeom prst="rect">
            <a:avLst/>
          </a:prstGeom>
        </p:spPr>
      </p:pic>
      <p:sp>
        <p:nvSpPr>
          <p:cNvPr id="2" name="Marcador de título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4DC6D-0167-3A4F-A6F0-379DDECBCE93}" type="datetimeFigureOut">
              <a:rPr lang="es-ES" smtClean="0"/>
              <a:t>12/04/2023</a:t>
            </a:fld>
            <a:endParaRPr lang="es-ES"/>
          </a:p>
        </p:txBody>
      </p:sp>
      <p:sp>
        <p:nvSpPr>
          <p:cNvPr id="5" name="Marcador de pie de página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2BAFD-ABC1-694F-ABD7-371A50804508}" type="slidenum">
              <a:rPr lang="es-ES" smtClean="0"/>
              <a:t>‹Nº›</a:t>
            </a:fld>
            <a:endParaRPr lang="es-ES"/>
          </a:p>
        </p:txBody>
      </p:sp>
    </p:spTree>
    <p:extLst>
      <p:ext uri="{BB962C8B-B14F-4D97-AF65-F5344CB8AC3E}">
        <p14:creationId xmlns:p14="http://schemas.microsoft.com/office/powerpoint/2010/main" val="152544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5" r:id="rId13"/>
    <p:sldLayoutId id="2147483664" r:id="rId14"/>
    <p:sldLayoutId id="2147483662" r:id="rId15"/>
  </p:sldLayoutIdLst>
  <p:txStyles>
    <p:titleStyle>
      <a:lvl1pPr algn="ctr" defTabSz="457200" rtl="0" eaLnBrk="1" latinLnBrk="0" hangingPunct="1">
        <a:spcBef>
          <a:spcPct val="0"/>
        </a:spcBef>
        <a:buNone/>
        <a:defRPr sz="3600" kern="1200">
          <a:solidFill>
            <a:srgbClr val="0032A0"/>
          </a:solidFill>
          <a:latin typeface="Franklin Gothic Demi" panose="020B0703020102020204" pitchFamily="34" charset="0"/>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Franklin Gothic Book" panose="020B0503020102020204" pitchFamily="34" charset="0"/>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Franklin Gothic Book" panose="020B0503020102020204"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Franklin Gothic Book" panose="020B0503020102020204" pitchFamily="34" charset="0"/>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Franklin Gothic Book" panose="020B0503020102020204" pitchFamily="34" charset="0"/>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Franklin Gothic Book" panose="020B05030201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RoboticsBrno/ServoESP32" TargetMode="Externa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2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Temperatura y Humedad</a:t>
            </a:r>
            <a:endParaRPr lang="es-419" dirty="0">
              <a:solidFill>
                <a:srgbClr val="0070C0"/>
              </a:solidFill>
            </a:endParaRPr>
          </a:p>
        </p:txBody>
      </p:sp>
      <p:sp>
        <p:nvSpPr>
          <p:cNvPr id="7" name="CuadroTexto 6">
            <a:extLst>
              <a:ext uri="{FF2B5EF4-FFF2-40B4-BE49-F238E27FC236}">
                <a16:creationId xmlns:a16="http://schemas.microsoft.com/office/drawing/2014/main" id="{C57F611C-E4BD-4121-8893-4660E1DF5176}"/>
              </a:ext>
            </a:extLst>
          </p:cNvPr>
          <p:cNvSpPr txBox="1"/>
          <p:nvPr/>
        </p:nvSpPr>
        <p:spPr>
          <a:xfrm>
            <a:off x="1104314" y="1671422"/>
            <a:ext cx="8391378" cy="2585323"/>
          </a:xfrm>
          <a:prstGeom prst="rect">
            <a:avLst/>
          </a:prstGeom>
          <a:noFill/>
        </p:spPr>
        <p:txBody>
          <a:bodyPr wrap="square">
            <a:spAutoFit/>
          </a:bodyPr>
          <a:lstStyle/>
          <a:p>
            <a:r>
              <a:rPr lang="es-CO" dirty="0"/>
              <a:t>El DHT11 es un sensor de temperatura y humedad digital básico y de bajo costo.</a:t>
            </a:r>
          </a:p>
          <a:p>
            <a:endParaRPr lang="es-CO" dirty="0"/>
          </a:p>
          <a:p>
            <a:pPr marL="285750" indent="-285750">
              <a:buFont typeface="Arial" panose="020B0604020202020204" pitchFamily="34" charset="0"/>
              <a:buChar char="•"/>
            </a:pPr>
            <a:r>
              <a:rPr lang="es-CO" dirty="0"/>
              <a:t>DHT11 es un sensor de temperatura y humedad digital de un solo pin, que proporciona valores de humedad y temperatura en serie con un protocolo de un solo hilo.</a:t>
            </a:r>
          </a:p>
          <a:p>
            <a:pPr marL="285750" indent="-285750">
              <a:buFont typeface="Arial" panose="020B0604020202020204" pitchFamily="34" charset="0"/>
              <a:buChar char="•"/>
            </a:pPr>
            <a:r>
              <a:rPr lang="es-CO" dirty="0"/>
              <a:t>El sensor DHT11 proporciona un valor de humedad relativa en porcentaje (20 a 90% de HR) y valores de temperatura en grados Celsius (0 a 50 ° C).</a:t>
            </a:r>
          </a:p>
          <a:p>
            <a:pPr marL="285750" indent="-285750">
              <a:buFont typeface="Arial" panose="020B0604020202020204" pitchFamily="34" charset="0"/>
              <a:buChar char="•"/>
            </a:pPr>
            <a:r>
              <a:rPr lang="es-CO" dirty="0"/>
              <a:t>El sensor DHT11 utiliza un componente de medición de humedad resistiva y un componente de medición de temperatura NTC.</a:t>
            </a:r>
          </a:p>
        </p:txBody>
      </p:sp>
      <p:pic>
        <p:nvPicPr>
          <p:cNvPr id="4" name="Imagen 3">
            <a:extLst>
              <a:ext uri="{FF2B5EF4-FFF2-40B4-BE49-F238E27FC236}">
                <a16:creationId xmlns:a16="http://schemas.microsoft.com/office/drawing/2014/main" id="{87F9839D-748F-4850-BD51-1987D33F3E1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55799" y="2243079"/>
            <a:ext cx="1723585" cy="2891921"/>
          </a:xfrm>
          <a:prstGeom prst="rect">
            <a:avLst/>
          </a:prstGeom>
        </p:spPr>
      </p:pic>
      <p:pic>
        <p:nvPicPr>
          <p:cNvPr id="6" name="Imagen 5">
            <a:extLst>
              <a:ext uri="{FF2B5EF4-FFF2-40B4-BE49-F238E27FC236}">
                <a16:creationId xmlns:a16="http://schemas.microsoft.com/office/drawing/2014/main" id="{821671AC-484F-426B-BDE0-746F7F2CBFCD}"/>
              </a:ext>
            </a:extLst>
          </p:cNvPr>
          <p:cNvPicPr>
            <a:picLocks noChangeAspect="1"/>
          </p:cNvPicPr>
          <p:nvPr/>
        </p:nvPicPr>
        <p:blipFill>
          <a:blip r:embed="rId3"/>
          <a:stretch>
            <a:fillRect/>
          </a:stretch>
        </p:blipFill>
        <p:spPr>
          <a:xfrm>
            <a:off x="4817884" y="4412245"/>
            <a:ext cx="2553056" cy="2114845"/>
          </a:xfrm>
          <a:prstGeom prst="rect">
            <a:avLst/>
          </a:prstGeom>
        </p:spPr>
      </p:pic>
      <p:pic>
        <p:nvPicPr>
          <p:cNvPr id="8" name="Imagen 7">
            <a:extLst>
              <a:ext uri="{FF2B5EF4-FFF2-40B4-BE49-F238E27FC236}">
                <a16:creationId xmlns:a16="http://schemas.microsoft.com/office/drawing/2014/main" id="{8C36C1F0-DB35-4142-B8D5-E01193DB34E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36369" y="2298989"/>
            <a:ext cx="2062772" cy="2315213"/>
          </a:xfrm>
          <a:prstGeom prst="rect">
            <a:avLst/>
          </a:prstGeom>
        </p:spPr>
      </p:pic>
    </p:spTree>
    <p:extLst>
      <p:ext uri="{BB962C8B-B14F-4D97-AF65-F5344CB8AC3E}">
        <p14:creationId xmlns:p14="http://schemas.microsoft.com/office/powerpoint/2010/main" val="45802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Temperatura y Humedad</a:t>
            </a:r>
            <a:endParaRPr lang="es-419" dirty="0">
              <a:solidFill>
                <a:srgbClr val="0070C0"/>
              </a:solidFill>
            </a:endParaRPr>
          </a:p>
        </p:txBody>
      </p:sp>
      <p:sp>
        <p:nvSpPr>
          <p:cNvPr id="9" name="CuadroTexto 8">
            <a:extLst>
              <a:ext uri="{FF2B5EF4-FFF2-40B4-BE49-F238E27FC236}">
                <a16:creationId xmlns:a16="http://schemas.microsoft.com/office/drawing/2014/main" id="{FBC9A61F-1632-40A6-A11B-0B3F60365327}"/>
              </a:ext>
            </a:extLst>
          </p:cNvPr>
          <p:cNvSpPr txBox="1"/>
          <p:nvPr/>
        </p:nvSpPr>
        <p:spPr>
          <a:xfrm>
            <a:off x="766689" y="1586861"/>
            <a:ext cx="9896621" cy="1754326"/>
          </a:xfrm>
          <a:prstGeom prst="rect">
            <a:avLst/>
          </a:prstGeom>
          <a:noFill/>
        </p:spPr>
        <p:txBody>
          <a:bodyPr wrap="square">
            <a:spAutoFit/>
          </a:bodyPr>
          <a:lstStyle/>
          <a:p>
            <a:r>
              <a:rPr lang="es-CO" dirty="0"/>
              <a:t>DHT11 usa solo un cable para la comunicación. Los niveles de voltaje con cierto valor de tiempo definen el uno lógico o el cero lógico en este pin.</a:t>
            </a:r>
          </a:p>
          <a:p>
            <a:endParaRPr lang="es-CO" dirty="0"/>
          </a:p>
          <a:p>
            <a:r>
              <a:rPr lang="es-CO" dirty="0"/>
              <a:t>El proceso de comunicación se divide en tres pasos, primero,  enviar la solicitud al sensor DHT11, luego el sensor enviará un pulso de respuesta y por ultimo, el sensor comenzará a enviar datos de un total de 40 bits al microcontrolador.</a:t>
            </a:r>
          </a:p>
        </p:txBody>
      </p:sp>
      <p:pic>
        <p:nvPicPr>
          <p:cNvPr id="10" name="Imagen 9">
            <a:extLst>
              <a:ext uri="{FF2B5EF4-FFF2-40B4-BE49-F238E27FC236}">
                <a16:creationId xmlns:a16="http://schemas.microsoft.com/office/drawing/2014/main" id="{3E09D272-F8AE-4F09-A918-2782ED888AA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441" y="3787409"/>
            <a:ext cx="10458499" cy="2266008"/>
          </a:xfrm>
          <a:prstGeom prst="rect">
            <a:avLst/>
          </a:prstGeom>
        </p:spPr>
      </p:pic>
    </p:spTree>
    <p:extLst>
      <p:ext uri="{BB962C8B-B14F-4D97-AF65-F5344CB8AC3E}">
        <p14:creationId xmlns:p14="http://schemas.microsoft.com/office/powerpoint/2010/main" val="416033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Temperatura y Humedad</a:t>
            </a:r>
            <a:endParaRPr lang="es-419" dirty="0">
              <a:solidFill>
                <a:srgbClr val="0070C0"/>
              </a:solidFill>
            </a:endParaRPr>
          </a:p>
        </p:txBody>
      </p:sp>
      <p:pic>
        <p:nvPicPr>
          <p:cNvPr id="3" name="Imagen 2">
            <a:extLst>
              <a:ext uri="{FF2B5EF4-FFF2-40B4-BE49-F238E27FC236}">
                <a16:creationId xmlns:a16="http://schemas.microsoft.com/office/drawing/2014/main" id="{8611FE07-4BAE-4A8E-B3B8-BCF7E5567CFE}"/>
              </a:ext>
            </a:extLst>
          </p:cNvPr>
          <p:cNvPicPr>
            <a:picLocks noChangeAspect="1"/>
          </p:cNvPicPr>
          <p:nvPr/>
        </p:nvPicPr>
        <p:blipFill>
          <a:blip r:embed="rId2"/>
          <a:stretch>
            <a:fillRect/>
          </a:stretch>
        </p:blipFill>
        <p:spPr>
          <a:xfrm>
            <a:off x="1847398" y="1593034"/>
            <a:ext cx="3810000" cy="1600200"/>
          </a:xfrm>
          <a:prstGeom prst="rect">
            <a:avLst/>
          </a:prstGeom>
        </p:spPr>
      </p:pic>
      <p:pic>
        <p:nvPicPr>
          <p:cNvPr id="4" name="Imagen 3">
            <a:extLst>
              <a:ext uri="{FF2B5EF4-FFF2-40B4-BE49-F238E27FC236}">
                <a16:creationId xmlns:a16="http://schemas.microsoft.com/office/drawing/2014/main" id="{A732043B-91EF-45C4-A0B7-756284A06EA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31428" y="1401158"/>
            <a:ext cx="3089787" cy="1792076"/>
          </a:xfrm>
          <a:prstGeom prst="rect">
            <a:avLst/>
          </a:prstGeom>
        </p:spPr>
      </p:pic>
      <p:pic>
        <p:nvPicPr>
          <p:cNvPr id="5" name="Imagen 4">
            <a:extLst>
              <a:ext uri="{FF2B5EF4-FFF2-40B4-BE49-F238E27FC236}">
                <a16:creationId xmlns:a16="http://schemas.microsoft.com/office/drawing/2014/main" id="{D6F384A8-86BD-4194-B54E-2E505CE40A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8425" y="3373973"/>
            <a:ext cx="6030510" cy="2155908"/>
          </a:xfrm>
          <a:prstGeom prst="rect">
            <a:avLst/>
          </a:prstGeom>
        </p:spPr>
      </p:pic>
      <p:pic>
        <p:nvPicPr>
          <p:cNvPr id="6" name="Imagen 5">
            <a:extLst>
              <a:ext uri="{FF2B5EF4-FFF2-40B4-BE49-F238E27FC236}">
                <a16:creationId xmlns:a16="http://schemas.microsoft.com/office/drawing/2014/main" id="{B8708B96-5ED4-462B-88E7-9DB141F92D78}"/>
              </a:ext>
            </a:extLst>
          </p:cNvPr>
          <p:cNvPicPr>
            <a:picLocks noChangeAspect="1"/>
          </p:cNvPicPr>
          <p:nvPr/>
        </p:nvPicPr>
        <p:blipFill>
          <a:blip r:embed="rId5"/>
          <a:stretch>
            <a:fillRect/>
          </a:stretch>
        </p:blipFill>
        <p:spPr>
          <a:xfrm>
            <a:off x="6766152" y="3620935"/>
            <a:ext cx="5239989" cy="1792076"/>
          </a:xfrm>
          <a:prstGeom prst="rect">
            <a:avLst/>
          </a:prstGeom>
        </p:spPr>
      </p:pic>
      <p:sp>
        <p:nvSpPr>
          <p:cNvPr id="7" name="Elipse 6">
            <a:extLst>
              <a:ext uri="{FF2B5EF4-FFF2-40B4-BE49-F238E27FC236}">
                <a16:creationId xmlns:a16="http://schemas.microsoft.com/office/drawing/2014/main" id="{3BF4D86E-A128-4403-AD01-94319A36C5BA}"/>
              </a:ext>
            </a:extLst>
          </p:cNvPr>
          <p:cNvSpPr/>
          <p:nvPr/>
        </p:nvSpPr>
        <p:spPr>
          <a:xfrm>
            <a:off x="3413680" y="1606252"/>
            <a:ext cx="478302" cy="60653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s-CO" b="1" dirty="0"/>
              <a:t>1</a:t>
            </a:r>
          </a:p>
        </p:txBody>
      </p:sp>
      <p:sp>
        <p:nvSpPr>
          <p:cNvPr id="11" name="Elipse 10">
            <a:extLst>
              <a:ext uri="{FF2B5EF4-FFF2-40B4-BE49-F238E27FC236}">
                <a16:creationId xmlns:a16="http://schemas.microsoft.com/office/drawing/2014/main" id="{C07EAD84-EC63-425D-87C3-0C254207EFDC}"/>
              </a:ext>
            </a:extLst>
          </p:cNvPr>
          <p:cNvSpPr/>
          <p:nvPr/>
        </p:nvSpPr>
        <p:spPr>
          <a:xfrm>
            <a:off x="7576838" y="1462282"/>
            <a:ext cx="478302" cy="60653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s-CO" b="1" dirty="0"/>
              <a:t>2</a:t>
            </a:r>
          </a:p>
        </p:txBody>
      </p:sp>
      <p:sp>
        <p:nvSpPr>
          <p:cNvPr id="12" name="Elipse 11">
            <a:extLst>
              <a:ext uri="{FF2B5EF4-FFF2-40B4-BE49-F238E27FC236}">
                <a16:creationId xmlns:a16="http://schemas.microsoft.com/office/drawing/2014/main" id="{5F898918-B38E-4B98-8EC8-80F373DDBA03}"/>
              </a:ext>
            </a:extLst>
          </p:cNvPr>
          <p:cNvSpPr/>
          <p:nvPr/>
        </p:nvSpPr>
        <p:spPr>
          <a:xfrm>
            <a:off x="3087778" y="3216834"/>
            <a:ext cx="478302" cy="60653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s-CO" b="1" dirty="0"/>
              <a:t>3</a:t>
            </a:r>
          </a:p>
        </p:txBody>
      </p:sp>
      <p:sp>
        <p:nvSpPr>
          <p:cNvPr id="13" name="Elipse 12">
            <a:extLst>
              <a:ext uri="{FF2B5EF4-FFF2-40B4-BE49-F238E27FC236}">
                <a16:creationId xmlns:a16="http://schemas.microsoft.com/office/drawing/2014/main" id="{13010775-B338-41E6-B5BA-E13B47D40BA1}"/>
              </a:ext>
            </a:extLst>
          </p:cNvPr>
          <p:cNvSpPr/>
          <p:nvPr/>
        </p:nvSpPr>
        <p:spPr>
          <a:xfrm>
            <a:off x="8083275" y="3361498"/>
            <a:ext cx="478302" cy="60653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s-CO" b="1" dirty="0"/>
              <a:t>4</a:t>
            </a:r>
          </a:p>
        </p:txBody>
      </p:sp>
    </p:spTree>
    <p:extLst>
      <p:ext uri="{BB962C8B-B14F-4D97-AF65-F5344CB8AC3E}">
        <p14:creationId xmlns:p14="http://schemas.microsoft.com/office/powerpoint/2010/main" val="310044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Temperatura y Humedad</a:t>
            </a:r>
            <a:endParaRPr lang="es-419" dirty="0">
              <a:solidFill>
                <a:srgbClr val="0070C0"/>
              </a:solidFill>
            </a:endParaRPr>
          </a:p>
        </p:txBody>
      </p:sp>
      <p:sp>
        <p:nvSpPr>
          <p:cNvPr id="7" name="CuadroTexto 6">
            <a:extLst>
              <a:ext uri="{FF2B5EF4-FFF2-40B4-BE49-F238E27FC236}">
                <a16:creationId xmlns:a16="http://schemas.microsoft.com/office/drawing/2014/main" id="{40A13B3F-DABA-4A56-971E-598DCB944142}"/>
              </a:ext>
            </a:extLst>
          </p:cNvPr>
          <p:cNvSpPr txBox="1"/>
          <p:nvPr/>
        </p:nvSpPr>
        <p:spPr>
          <a:xfrm>
            <a:off x="1041008" y="1572964"/>
            <a:ext cx="9467557" cy="4524315"/>
          </a:xfrm>
          <a:prstGeom prst="rect">
            <a:avLst/>
          </a:prstGeom>
          <a:noFill/>
        </p:spPr>
        <p:txBody>
          <a:bodyPr wrap="square">
            <a:spAutoFit/>
          </a:bodyPr>
          <a:lstStyle/>
          <a:p>
            <a:pPr marL="285750" indent="-285750">
              <a:buFont typeface="Arial" panose="020B0604020202020204" pitchFamily="34" charset="0"/>
              <a:buChar char="•"/>
            </a:pPr>
            <a:r>
              <a:rPr lang="es-CO" dirty="0"/>
              <a:t>Después de enviar el pulso de respuesta, el sensor DHT11 envía los datos, que contienen el valor de humedad y temperatura junto con la suma de verificación.</a:t>
            </a:r>
          </a:p>
          <a:p>
            <a:pPr marL="285750" indent="-285750">
              <a:buFont typeface="Arial" panose="020B0604020202020204" pitchFamily="34" charset="0"/>
              <a:buChar char="•"/>
            </a:pPr>
            <a:r>
              <a:rPr lang="es-CO" dirty="0"/>
              <a:t>La trama de datos tiene una longitud total de 40 bits, contiene 5 segmentos (byte) y cada segmento tiene una longitud de 8 bits.</a:t>
            </a:r>
          </a:p>
          <a:p>
            <a:pPr marL="285750" indent="-285750">
              <a:buFont typeface="Arial" panose="020B0604020202020204" pitchFamily="34" charset="0"/>
              <a:buChar char="•"/>
            </a:pPr>
            <a:r>
              <a:rPr lang="es-CO" dirty="0"/>
              <a:t>En estos 5 segmentos, los dos primeros segmentos contienen el valor de humedad en forma de entero decimal. Este valor nos da el porcentaje relativo de humedad. Los primeros 8 bits son parte entera y los siguientes 8 bits son parte fraccionaria.</a:t>
            </a:r>
          </a:p>
          <a:p>
            <a:pPr marL="285750" indent="-285750">
              <a:buFont typeface="Arial" panose="020B0604020202020204" pitchFamily="34" charset="0"/>
              <a:buChar char="•"/>
            </a:pPr>
            <a:r>
              <a:rPr lang="es-CO" dirty="0"/>
              <a:t>Los siguientes dos segmentos contienen el valor de temperatura en forma de entero decimal. Este valor nos da la temperatura en forma Celsius.</a:t>
            </a:r>
          </a:p>
          <a:p>
            <a:pPr marL="285750" indent="-285750">
              <a:buFont typeface="Arial" panose="020B0604020202020204" pitchFamily="34" charset="0"/>
              <a:buChar char="•"/>
            </a:pPr>
            <a:r>
              <a:rPr lang="es-CO" dirty="0"/>
              <a:t>El último segmento es la suma de comprobación que contiene la suma de comprobación de los primeros cuatro segmentos.</a:t>
            </a:r>
          </a:p>
          <a:p>
            <a:pPr marL="285750" indent="-285750">
              <a:buFont typeface="Arial" panose="020B0604020202020204" pitchFamily="34" charset="0"/>
              <a:buChar char="•"/>
            </a:pPr>
            <a:r>
              <a:rPr lang="es-CO" dirty="0"/>
              <a:t>Aquí, el byte de suma de control es la adición directa del valor de humedad y temperatura. Y podemos verificarlo, ya sea que sea el mismo que el valor de la suma de comprobación o no. Si no es igual, entonces hay algún error en los datos recibidos.</a:t>
            </a:r>
          </a:p>
          <a:p>
            <a:pPr marL="285750" indent="-285750">
              <a:buFont typeface="Arial" panose="020B0604020202020204" pitchFamily="34" charset="0"/>
              <a:buChar char="•"/>
            </a:pPr>
            <a:r>
              <a:rPr lang="es-CO" dirty="0"/>
              <a:t>Una vez recibidos los datos, el pin DHT11 pasa al modo de bajo consumo de energía hasta el próximo pulso de inicio.</a:t>
            </a:r>
          </a:p>
        </p:txBody>
      </p:sp>
    </p:spTree>
    <p:extLst>
      <p:ext uri="{BB962C8B-B14F-4D97-AF65-F5344CB8AC3E}">
        <p14:creationId xmlns:p14="http://schemas.microsoft.com/office/powerpoint/2010/main" val="3085196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Temperatura y Humedad</a:t>
            </a:r>
            <a:endParaRPr lang="es-419" dirty="0">
              <a:solidFill>
                <a:srgbClr val="0070C0"/>
              </a:solidFill>
            </a:endParaRPr>
          </a:p>
        </p:txBody>
      </p:sp>
      <p:pic>
        <p:nvPicPr>
          <p:cNvPr id="9" name="Imagen 8">
            <a:extLst>
              <a:ext uri="{FF2B5EF4-FFF2-40B4-BE49-F238E27FC236}">
                <a16:creationId xmlns:a16="http://schemas.microsoft.com/office/drawing/2014/main" id="{ACBE8192-3C51-A4B5-DE2E-D8B884FF89D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8611" y="4078401"/>
            <a:ext cx="4589473" cy="1826656"/>
          </a:xfrm>
          <a:prstGeom prst="rect">
            <a:avLst/>
          </a:prstGeom>
        </p:spPr>
      </p:pic>
      <p:sp>
        <p:nvSpPr>
          <p:cNvPr id="12" name="CuadroTexto 11">
            <a:extLst>
              <a:ext uri="{FF2B5EF4-FFF2-40B4-BE49-F238E27FC236}">
                <a16:creationId xmlns:a16="http://schemas.microsoft.com/office/drawing/2014/main" id="{417BD44A-2930-B66A-430D-9ED86ED9C865}"/>
              </a:ext>
            </a:extLst>
          </p:cNvPr>
          <p:cNvSpPr txBox="1"/>
          <p:nvPr/>
        </p:nvSpPr>
        <p:spPr>
          <a:xfrm>
            <a:off x="1037491" y="6211669"/>
            <a:ext cx="9907173" cy="369332"/>
          </a:xfrm>
          <a:prstGeom prst="rect">
            <a:avLst/>
          </a:prstGeom>
          <a:noFill/>
        </p:spPr>
        <p:txBody>
          <a:bodyPr wrap="square">
            <a:spAutoFit/>
          </a:bodyPr>
          <a:lstStyle/>
          <a:p>
            <a:r>
              <a:rPr lang="es-CO" dirty="0"/>
              <a:t>https://randomnerdtutorials.com/esp32-dht11-dht22-temperature-humidity-sensor-arduino-ide/</a:t>
            </a:r>
          </a:p>
        </p:txBody>
      </p:sp>
      <p:pic>
        <p:nvPicPr>
          <p:cNvPr id="13" name="Imagen 12">
            <a:extLst>
              <a:ext uri="{FF2B5EF4-FFF2-40B4-BE49-F238E27FC236}">
                <a16:creationId xmlns:a16="http://schemas.microsoft.com/office/drawing/2014/main" id="{F6429E2A-90CD-01EC-6E68-3C3042DBC2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441" y="1726694"/>
            <a:ext cx="3632983" cy="1964617"/>
          </a:xfrm>
          <a:prstGeom prst="rect">
            <a:avLst/>
          </a:prstGeom>
        </p:spPr>
      </p:pic>
      <p:pic>
        <p:nvPicPr>
          <p:cNvPr id="16" name="Imagen 15">
            <a:extLst>
              <a:ext uri="{FF2B5EF4-FFF2-40B4-BE49-F238E27FC236}">
                <a16:creationId xmlns:a16="http://schemas.microsoft.com/office/drawing/2014/main" id="{7B969162-41E2-DCBC-1FFC-92B17AC905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27851" y="1417638"/>
            <a:ext cx="5840369" cy="4365068"/>
          </a:xfrm>
          <a:prstGeom prst="rect">
            <a:avLst/>
          </a:prstGeom>
        </p:spPr>
      </p:pic>
    </p:spTree>
    <p:extLst>
      <p:ext uri="{BB962C8B-B14F-4D97-AF65-F5344CB8AC3E}">
        <p14:creationId xmlns:p14="http://schemas.microsoft.com/office/powerpoint/2010/main" val="167494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Temperatura y Humedad</a:t>
            </a:r>
            <a:endParaRPr lang="es-419" dirty="0">
              <a:solidFill>
                <a:srgbClr val="0070C0"/>
              </a:solidFill>
            </a:endParaRPr>
          </a:p>
        </p:txBody>
      </p:sp>
      <p:sp>
        <p:nvSpPr>
          <p:cNvPr id="5" name="CuadroTexto 4">
            <a:extLst>
              <a:ext uri="{FF2B5EF4-FFF2-40B4-BE49-F238E27FC236}">
                <a16:creationId xmlns:a16="http://schemas.microsoft.com/office/drawing/2014/main" id="{DAB0824B-77EC-F2DD-CC02-D009A6F1BD55}"/>
              </a:ext>
            </a:extLst>
          </p:cNvPr>
          <p:cNvSpPr txBox="1"/>
          <p:nvPr/>
        </p:nvSpPr>
        <p:spPr>
          <a:xfrm>
            <a:off x="3112074" y="2050684"/>
            <a:ext cx="6341415" cy="3693319"/>
          </a:xfrm>
          <a:prstGeom prst="rect">
            <a:avLst/>
          </a:prstGeom>
          <a:noFill/>
          <a:ln>
            <a:solidFill>
              <a:schemeClr val="accent1"/>
            </a:solidFill>
          </a:ln>
        </p:spPr>
        <p:txBody>
          <a:bodyPr wrap="square">
            <a:spAutoFit/>
          </a:bodyPr>
          <a:lstStyle/>
          <a:p>
            <a:r>
              <a:rPr lang="es-CO" dirty="0"/>
              <a:t>#include "</a:t>
            </a:r>
            <a:r>
              <a:rPr lang="es-CO" dirty="0" err="1"/>
              <a:t>DHT.h</a:t>
            </a:r>
            <a:r>
              <a:rPr lang="es-CO" dirty="0"/>
              <a:t>"</a:t>
            </a:r>
          </a:p>
          <a:p>
            <a:endParaRPr lang="es-CO" dirty="0"/>
          </a:p>
          <a:p>
            <a:r>
              <a:rPr lang="es-CO" dirty="0"/>
              <a:t>#define DHTPIN 4     // Digital pin </a:t>
            </a:r>
            <a:r>
              <a:rPr lang="es-CO" dirty="0" err="1"/>
              <a:t>connected</a:t>
            </a:r>
            <a:r>
              <a:rPr lang="es-CO" dirty="0"/>
              <a:t> </a:t>
            </a:r>
            <a:r>
              <a:rPr lang="es-CO" dirty="0" err="1"/>
              <a:t>to</a:t>
            </a:r>
            <a:r>
              <a:rPr lang="es-CO" dirty="0"/>
              <a:t> </a:t>
            </a:r>
            <a:r>
              <a:rPr lang="es-CO" dirty="0" err="1"/>
              <a:t>the</a:t>
            </a:r>
            <a:r>
              <a:rPr lang="es-CO" dirty="0"/>
              <a:t> DHT sensor</a:t>
            </a:r>
          </a:p>
          <a:p>
            <a:r>
              <a:rPr lang="es-CO" dirty="0"/>
              <a:t>#define DHTTYPE DHT11   // DHT 11</a:t>
            </a:r>
          </a:p>
          <a:p>
            <a:r>
              <a:rPr lang="es-CO" dirty="0"/>
              <a:t>DHT </a:t>
            </a:r>
            <a:r>
              <a:rPr lang="es-CO" dirty="0" err="1"/>
              <a:t>dht</a:t>
            </a:r>
            <a:r>
              <a:rPr lang="es-CO" dirty="0"/>
              <a:t>(DHTPIN, DHTTYPE);</a:t>
            </a:r>
          </a:p>
          <a:p>
            <a:endParaRPr lang="es-CO" dirty="0"/>
          </a:p>
          <a:p>
            <a:r>
              <a:rPr lang="es-CO" dirty="0" err="1"/>
              <a:t>void</a:t>
            </a:r>
            <a:r>
              <a:rPr lang="es-CO" dirty="0"/>
              <a:t> </a:t>
            </a:r>
            <a:r>
              <a:rPr lang="es-CO" dirty="0" err="1"/>
              <a:t>setup</a:t>
            </a:r>
            <a:r>
              <a:rPr lang="es-CO" dirty="0"/>
              <a:t>() {</a:t>
            </a:r>
          </a:p>
          <a:p>
            <a:r>
              <a:rPr lang="es-CO" dirty="0"/>
              <a:t>  </a:t>
            </a:r>
            <a:r>
              <a:rPr lang="es-CO" dirty="0" err="1"/>
              <a:t>Serial.begin</a:t>
            </a:r>
            <a:r>
              <a:rPr lang="es-CO" dirty="0"/>
              <a:t>(9600);</a:t>
            </a:r>
          </a:p>
          <a:p>
            <a:r>
              <a:rPr lang="es-CO" dirty="0"/>
              <a:t>  </a:t>
            </a:r>
            <a:r>
              <a:rPr lang="es-CO" dirty="0" err="1"/>
              <a:t>Serial.println</a:t>
            </a:r>
            <a:r>
              <a:rPr lang="es-CO" dirty="0"/>
              <a:t>(F("</a:t>
            </a:r>
            <a:r>
              <a:rPr lang="es-CO" dirty="0" err="1"/>
              <a:t>DHTxx</a:t>
            </a:r>
            <a:r>
              <a:rPr lang="es-CO" dirty="0"/>
              <a:t> test!"));</a:t>
            </a:r>
          </a:p>
          <a:p>
            <a:r>
              <a:rPr lang="es-CO" dirty="0"/>
              <a:t>  </a:t>
            </a:r>
            <a:r>
              <a:rPr lang="es-CO" dirty="0" err="1"/>
              <a:t>dht.begin</a:t>
            </a:r>
            <a:r>
              <a:rPr lang="es-CO" dirty="0"/>
              <a:t>();</a:t>
            </a:r>
          </a:p>
          <a:p>
            <a:r>
              <a:rPr lang="es-CO" dirty="0"/>
              <a:t>}</a:t>
            </a:r>
          </a:p>
          <a:p>
            <a:endParaRPr lang="es-CO" dirty="0"/>
          </a:p>
          <a:p>
            <a:endParaRPr lang="es-CO" dirty="0"/>
          </a:p>
        </p:txBody>
      </p:sp>
    </p:spTree>
    <p:extLst>
      <p:ext uri="{BB962C8B-B14F-4D97-AF65-F5344CB8AC3E}">
        <p14:creationId xmlns:p14="http://schemas.microsoft.com/office/powerpoint/2010/main" val="298653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Temperatura y Humedad</a:t>
            </a:r>
            <a:endParaRPr lang="es-419" dirty="0">
              <a:solidFill>
                <a:srgbClr val="0070C0"/>
              </a:solidFill>
            </a:endParaRPr>
          </a:p>
        </p:txBody>
      </p:sp>
      <p:sp>
        <p:nvSpPr>
          <p:cNvPr id="4" name="CuadroTexto 3">
            <a:extLst>
              <a:ext uri="{FF2B5EF4-FFF2-40B4-BE49-F238E27FC236}">
                <a16:creationId xmlns:a16="http://schemas.microsoft.com/office/drawing/2014/main" id="{2DE62A25-452B-417C-8D5F-9713BB297E73}"/>
              </a:ext>
            </a:extLst>
          </p:cNvPr>
          <p:cNvSpPr txBox="1"/>
          <p:nvPr/>
        </p:nvSpPr>
        <p:spPr>
          <a:xfrm>
            <a:off x="2458444" y="1236482"/>
            <a:ext cx="6685554" cy="5509200"/>
          </a:xfrm>
          <a:prstGeom prst="rect">
            <a:avLst/>
          </a:prstGeom>
          <a:noFill/>
          <a:ln>
            <a:solidFill>
              <a:schemeClr val="accent1"/>
            </a:solidFill>
          </a:ln>
        </p:spPr>
        <p:txBody>
          <a:bodyPr wrap="square">
            <a:spAutoFit/>
          </a:bodyPr>
          <a:lstStyle/>
          <a:p>
            <a:r>
              <a:rPr lang="es-CO" sz="1600" dirty="0" err="1"/>
              <a:t>void</a:t>
            </a:r>
            <a:r>
              <a:rPr lang="es-CO" sz="1600" dirty="0"/>
              <a:t> </a:t>
            </a:r>
            <a:r>
              <a:rPr lang="es-CO" sz="1600" dirty="0" err="1"/>
              <a:t>loop</a:t>
            </a:r>
            <a:r>
              <a:rPr lang="es-CO" sz="1600" dirty="0"/>
              <a:t>() {</a:t>
            </a:r>
          </a:p>
          <a:p>
            <a:r>
              <a:rPr lang="es-CO" sz="1600" dirty="0"/>
              <a:t>  // </a:t>
            </a:r>
            <a:r>
              <a:rPr lang="es-CO" sz="1600" dirty="0" err="1"/>
              <a:t>Wait</a:t>
            </a:r>
            <a:r>
              <a:rPr lang="es-CO" sz="1600" dirty="0"/>
              <a:t> a </a:t>
            </a:r>
            <a:r>
              <a:rPr lang="es-CO" sz="1600" dirty="0" err="1"/>
              <a:t>few</a:t>
            </a:r>
            <a:r>
              <a:rPr lang="es-CO" sz="1600" dirty="0"/>
              <a:t> </a:t>
            </a:r>
            <a:r>
              <a:rPr lang="es-CO" sz="1600" dirty="0" err="1"/>
              <a:t>seconds</a:t>
            </a:r>
            <a:r>
              <a:rPr lang="es-CO" sz="1600" dirty="0"/>
              <a:t> </a:t>
            </a:r>
            <a:r>
              <a:rPr lang="es-CO" sz="1600" dirty="0" err="1"/>
              <a:t>between</a:t>
            </a:r>
            <a:r>
              <a:rPr lang="es-CO" sz="1600" dirty="0"/>
              <a:t> </a:t>
            </a:r>
            <a:r>
              <a:rPr lang="es-CO" sz="1600" dirty="0" err="1"/>
              <a:t>measurements</a:t>
            </a:r>
            <a:r>
              <a:rPr lang="es-CO" sz="1600" dirty="0"/>
              <a:t>.</a:t>
            </a:r>
          </a:p>
          <a:p>
            <a:r>
              <a:rPr lang="es-CO" sz="1600" dirty="0"/>
              <a:t>  </a:t>
            </a:r>
            <a:r>
              <a:rPr lang="es-CO" sz="1600" dirty="0" err="1"/>
              <a:t>delay</a:t>
            </a:r>
            <a:r>
              <a:rPr lang="es-CO" sz="1600" dirty="0"/>
              <a:t>(2000);</a:t>
            </a:r>
          </a:p>
          <a:p>
            <a:r>
              <a:rPr lang="es-CO" sz="1600" dirty="0"/>
              <a:t>// Reading </a:t>
            </a:r>
            <a:r>
              <a:rPr lang="es-CO" sz="1600" dirty="0" err="1"/>
              <a:t>temperature</a:t>
            </a:r>
            <a:r>
              <a:rPr lang="es-CO" sz="1600" dirty="0"/>
              <a:t> </a:t>
            </a:r>
            <a:r>
              <a:rPr lang="es-CO" sz="1600" dirty="0" err="1"/>
              <a:t>or</a:t>
            </a:r>
            <a:r>
              <a:rPr lang="es-CO" sz="1600" dirty="0"/>
              <a:t> </a:t>
            </a:r>
            <a:r>
              <a:rPr lang="es-CO" sz="1600" dirty="0" err="1"/>
              <a:t>humidity</a:t>
            </a:r>
            <a:r>
              <a:rPr lang="es-CO" sz="1600" dirty="0"/>
              <a:t> </a:t>
            </a:r>
            <a:r>
              <a:rPr lang="es-CO" sz="1600" dirty="0" err="1"/>
              <a:t>takes</a:t>
            </a:r>
            <a:r>
              <a:rPr lang="es-CO" sz="1600" dirty="0"/>
              <a:t> </a:t>
            </a:r>
            <a:r>
              <a:rPr lang="es-CO" sz="1600" dirty="0" err="1"/>
              <a:t>about</a:t>
            </a:r>
            <a:r>
              <a:rPr lang="es-CO" sz="1600" dirty="0"/>
              <a:t> 250 </a:t>
            </a:r>
            <a:r>
              <a:rPr lang="es-CO" sz="1600" dirty="0" err="1"/>
              <a:t>milliseconds</a:t>
            </a:r>
            <a:r>
              <a:rPr lang="es-CO" sz="1600" dirty="0"/>
              <a:t>!</a:t>
            </a:r>
          </a:p>
          <a:p>
            <a:r>
              <a:rPr lang="es-CO" sz="1600" dirty="0"/>
              <a:t>  // Sensor </a:t>
            </a:r>
            <a:r>
              <a:rPr lang="es-CO" sz="1600" dirty="0" err="1"/>
              <a:t>readings</a:t>
            </a:r>
            <a:r>
              <a:rPr lang="es-CO" sz="1600" dirty="0"/>
              <a:t> </a:t>
            </a:r>
            <a:r>
              <a:rPr lang="es-CO" sz="1600" dirty="0" err="1"/>
              <a:t>may</a:t>
            </a:r>
            <a:r>
              <a:rPr lang="es-CO" sz="1600" dirty="0"/>
              <a:t> </a:t>
            </a:r>
            <a:r>
              <a:rPr lang="es-CO" sz="1600" dirty="0" err="1"/>
              <a:t>also</a:t>
            </a:r>
            <a:r>
              <a:rPr lang="es-CO" sz="1600" dirty="0"/>
              <a:t> be up </a:t>
            </a:r>
            <a:r>
              <a:rPr lang="es-CO" sz="1600" dirty="0" err="1"/>
              <a:t>to</a:t>
            </a:r>
            <a:r>
              <a:rPr lang="es-CO" sz="1600" dirty="0"/>
              <a:t> 2 </a:t>
            </a:r>
            <a:r>
              <a:rPr lang="es-CO" sz="1600" dirty="0" err="1"/>
              <a:t>seconds</a:t>
            </a:r>
            <a:r>
              <a:rPr lang="es-CO" sz="1600" dirty="0"/>
              <a:t> '</a:t>
            </a:r>
            <a:r>
              <a:rPr lang="es-CO" sz="1600" dirty="0" err="1"/>
              <a:t>old</a:t>
            </a:r>
            <a:r>
              <a:rPr lang="es-CO" sz="1600" dirty="0"/>
              <a:t>' (</a:t>
            </a:r>
            <a:r>
              <a:rPr lang="es-CO" sz="1600" dirty="0" err="1"/>
              <a:t>its</a:t>
            </a:r>
            <a:r>
              <a:rPr lang="es-CO" sz="1600" dirty="0"/>
              <a:t> a </a:t>
            </a:r>
            <a:r>
              <a:rPr lang="es-CO" sz="1600" dirty="0" err="1"/>
              <a:t>very</a:t>
            </a:r>
            <a:r>
              <a:rPr lang="es-CO" sz="1600" dirty="0"/>
              <a:t> </a:t>
            </a:r>
            <a:r>
              <a:rPr lang="es-CO" sz="1600" dirty="0" err="1"/>
              <a:t>slow</a:t>
            </a:r>
            <a:r>
              <a:rPr lang="es-CO" sz="1600" dirty="0"/>
              <a:t> sensor)</a:t>
            </a:r>
          </a:p>
          <a:p>
            <a:r>
              <a:rPr lang="es-CO" sz="1600" dirty="0"/>
              <a:t>  </a:t>
            </a:r>
            <a:r>
              <a:rPr lang="es-CO" sz="1600" dirty="0" err="1"/>
              <a:t>float</a:t>
            </a:r>
            <a:r>
              <a:rPr lang="es-CO" sz="1600" dirty="0"/>
              <a:t> h = </a:t>
            </a:r>
            <a:r>
              <a:rPr lang="es-CO" sz="1600" dirty="0" err="1"/>
              <a:t>dht.readHumidity</a:t>
            </a:r>
            <a:r>
              <a:rPr lang="es-CO" sz="1600" dirty="0"/>
              <a:t>();</a:t>
            </a:r>
          </a:p>
          <a:p>
            <a:r>
              <a:rPr lang="es-CO" sz="1600" dirty="0"/>
              <a:t>  // </a:t>
            </a:r>
            <a:r>
              <a:rPr lang="es-CO" sz="1600" dirty="0" err="1"/>
              <a:t>Read</a:t>
            </a:r>
            <a:r>
              <a:rPr lang="es-CO" sz="1600" dirty="0"/>
              <a:t> </a:t>
            </a:r>
            <a:r>
              <a:rPr lang="es-CO" sz="1600" dirty="0" err="1"/>
              <a:t>temperature</a:t>
            </a:r>
            <a:r>
              <a:rPr lang="es-CO" sz="1600" dirty="0"/>
              <a:t> as Celsius (</a:t>
            </a:r>
            <a:r>
              <a:rPr lang="es-CO" sz="1600" dirty="0" err="1"/>
              <a:t>the</a:t>
            </a:r>
            <a:r>
              <a:rPr lang="es-CO" sz="1600" dirty="0"/>
              <a:t> default)</a:t>
            </a:r>
          </a:p>
          <a:p>
            <a:r>
              <a:rPr lang="es-CO" sz="1600" dirty="0"/>
              <a:t>  </a:t>
            </a:r>
            <a:r>
              <a:rPr lang="es-CO" sz="1600" dirty="0" err="1"/>
              <a:t>float</a:t>
            </a:r>
            <a:r>
              <a:rPr lang="es-CO" sz="1600" dirty="0"/>
              <a:t> t = </a:t>
            </a:r>
            <a:r>
              <a:rPr lang="es-CO" sz="1600" dirty="0" err="1"/>
              <a:t>dht.readTemperature</a:t>
            </a:r>
            <a:r>
              <a:rPr lang="es-CO" sz="1600" dirty="0"/>
              <a:t>();</a:t>
            </a:r>
          </a:p>
          <a:p>
            <a:r>
              <a:rPr lang="es-CO" sz="1600" dirty="0"/>
              <a:t>  // </a:t>
            </a:r>
            <a:r>
              <a:rPr lang="es-CO" sz="1600" dirty="0" err="1"/>
              <a:t>Read</a:t>
            </a:r>
            <a:r>
              <a:rPr lang="es-CO" sz="1600" dirty="0"/>
              <a:t> </a:t>
            </a:r>
            <a:r>
              <a:rPr lang="es-CO" sz="1600" dirty="0" err="1"/>
              <a:t>temperature</a:t>
            </a:r>
            <a:r>
              <a:rPr lang="es-CO" sz="1600" dirty="0"/>
              <a:t> as Fahrenheit (</a:t>
            </a:r>
            <a:r>
              <a:rPr lang="es-CO" sz="1600" dirty="0" err="1"/>
              <a:t>isFahrenheit</a:t>
            </a:r>
            <a:r>
              <a:rPr lang="es-CO" sz="1600" dirty="0"/>
              <a:t> = true)</a:t>
            </a:r>
          </a:p>
          <a:p>
            <a:r>
              <a:rPr lang="es-CO" sz="1600" dirty="0"/>
              <a:t>  </a:t>
            </a:r>
            <a:r>
              <a:rPr lang="es-CO" sz="1600" dirty="0" err="1"/>
              <a:t>float</a:t>
            </a:r>
            <a:r>
              <a:rPr lang="es-CO" sz="1600" dirty="0"/>
              <a:t> f = </a:t>
            </a:r>
            <a:r>
              <a:rPr lang="es-CO" sz="1600" dirty="0" err="1"/>
              <a:t>dht.readTemperature</a:t>
            </a:r>
            <a:r>
              <a:rPr lang="es-CO" sz="1600" dirty="0"/>
              <a:t>(true);</a:t>
            </a:r>
          </a:p>
          <a:p>
            <a:r>
              <a:rPr lang="es-CO" sz="1600" dirty="0"/>
              <a:t> </a:t>
            </a:r>
          </a:p>
          <a:p>
            <a:r>
              <a:rPr lang="es-CO" sz="1600" dirty="0"/>
              <a:t>// </a:t>
            </a:r>
            <a:r>
              <a:rPr lang="es-CO" sz="1600" dirty="0" err="1"/>
              <a:t>Check</a:t>
            </a:r>
            <a:r>
              <a:rPr lang="es-CO" sz="1600" dirty="0"/>
              <a:t> </a:t>
            </a:r>
            <a:r>
              <a:rPr lang="es-CO" sz="1600" dirty="0" err="1"/>
              <a:t>if</a:t>
            </a:r>
            <a:r>
              <a:rPr lang="es-CO" sz="1600" dirty="0"/>
              <a:t> </a:t>
            </a:r>
            <a:r>
              <a:rPr lang="es-CO" sz="1600" dirty="0" err="1"/>
              <a:t>any</a:t>
            </a:r>
            <a:r>
              <a:rPr lang="es-CO" sz="1600" dirty="0"/>
              <a:t> </a:t>
            </a:r>
            <a:r>
              <a:rPr lang="es-CO" sz="1600" dirty="0" err="1"/>
              <a:t>reads</a:t>
            </a:r>
            <a:r>
              <a:rPr lang="es-CO" sz="1600" dirty="0"/>
              <a:t> </a:t>
            </a:r>
            <a:r>
              <a:rPr lang="es-CO" sz="1600" dirty="0" err="1"/>
              <a:t>failed</a:t>
            </a:r>
            <a:r>
              <a:rPr lang="es-CO" sz="1600" dirty="0"/>
              <a:t> and </a:t>
            </a:r>
            <a:r>
              <a:rPr lang="es-CO" sz="1600" dirty="0" err="1"/>
              <a:t>exit</a:t>
            </a:r>
            <a:r>
              <a:rPr lang="es-CO" sz="1600" dirty="0"/>
              <a:t> </a:t>
            </a:r>
            <a:r>
              <a:rPr lang="es-CO" sz="1600" dirty="0" err="1"/>
              <a:t>early</a:t>
            </a:r>
            <a:r>
              <a:rPr lang="es-CO" sz="1600" dirty="0"/>
              <a:t> (</a:t>
            </a:r>
            <a:r>
              <a:rPr lang="es-CO" sz="1600" dirty="0" err="1"/>
              <a:t>to</a:t>
            </a:r>
            <a:r>
              <a:rPr lang="es-CO" sz="1600" dirty="0"/>
              <a:t> try </a:t>
            </a:r>
            <a:r>
              <a:rPr lang="es-CO" sz="1600" dirty="0" err="1"/>
              <a:t>again</a:t>
            </a:r>
            <a:r>
              <a:rPr lang="es-CO" sz="1600" dirty="0"/>
              <a:t>).</a:t>
            </a:r>
          </a:p>
          <a:p>
            <a:r>
              <a:rPr lang="es-CO" sz="1600" dirty="0"/>
              <a:t>  </a:t>
            </a:r>
            <a:r>
              <a:rPr lang="es-CO" sz="1600" dirty="0" err="1"/>
              <a:t>if</a:t>
            </a:r>
            <a:r>
              <a:rPr lang="es-CO" sz="1600" dirty="0"/>
              <a:t> (</a:t>
            </a:r>
            <a:r>
              <a:rPr lang="es-CO" sz="1600" dirty="0" err="1"/>
              <a:t>isnan</a:t>
            </a:r>
            <a:r>
              <a:rPr lang="es-CO" sz="1600" dirty="0"/>
              <a:t>(h) || </a:t>
            </a:r>
            <a:r>
              <a:rPr lang="es-CO" sz="1600" dirty="0" err="1"/>
              <a:t>isnan</a:t>
            </a:r>
            <a:r>
              <a:rPr lang="es-CO" sz="1600" dirty="0"/>
              <a:t>(t) || </a:t>
            </a:r>
            <a:r>
              <a:rPr lang="es-CO" sz="1600" dirty="0" err="1"/>
              <a:t>isnan</a:t>
            </a:r>
            <a:r>
              <a:rPr lang="es-CO" sz="1600" dirty="0"/>
              <a:t>(f)) {</a:t>
            </a:r>
          </a:p>
          <a:p>
            <a:r>
              <a:rPr lang="es-CO" sz="1600" dirty="0"/>
              <a:t>    </a:t>
            </a:r>
            <a:r>
              <a:rPr lang="es-CO" sz="1600" dirty="0" err="1"/>
              <a:t>Serial.println</a:t>
            </a:r>
            <a:r>
              <a:rPr lang="es-CO" sz="1600" dirty="0"/>
              <a:t>(F("</a:t>
            </a:r>
            <a:r>
              <a:rPr lang="es-CO" sz="1600" dirty="0" err="1"/>
              <a:t>Failed</a:t>
            </a:r>
            <a:r>
              <a:rPr lang="es-CO" sz="1600" dirty="0"/>
              <a:t> </a:t>
            </a:r>
            <a:r>
              <a:rPr lang="es-CO" sz="1600" dirty="0" err="1"/>
              <a:t>to</a:t>
            </a:r>
            <a:r>
              <a:rPr lang="es-CO" sz="1600" dirty="0"/>
              <a:t> </a:t>
            </a:r>
            <a:r>
              <a:rPr lang="es-CO" sz="1600" dirty="0" err="1"/>
              <a:t>read</a:t>
            </a:r>
            <a:r>
              <a:rPr lang="es-CO" sz="1600" dirty="0"/>
              <a:t> </a:t>
            </a:r>
            <a:r>
              <a:rPr lang="es-CO" sz="1600" dirty="0" err="1"/>
              <a:t>from</a:t>
            </a:r>
            <a:r>
              <a:rPr lang="es-CO" sz="1600" dirty="0"/>
              <a:t> DHT sensor!"));</a:t>
            </a:r>
          </a:p>
          <a:p>
            <a:r>
              <a:rPr lang="es-CO" sz="1600" dirty="0"/>
              <a:t>    </a:t>
            </a:r>
            <a:r>
              <a:rPr lang="es-CO" sz="1600" dirty="0" err="1"/>
              <a:t>return</a:t>
            </a:r>
            <a:r>
              <a:rPr lang="es-CO" sz="1600" dirty="0"/>
              <a:t>;</a:t>
            </a:r>
          </a:p>
          <a:p>
            <a:r>
              <a:rPr lang="es-CO" sz="1600" dirty="0"/>
              <a:t>  }</a:t>
            </a:r>
          </a:p>
          <a:p>
            <a:r>
              <a:rPr lang="es-CO" sz="1600" dirty="0"/>
              <a:t>  </a:t>
            </a:r>
            <a:r>
              <a:rPr lang="es-CO" sz="1600" dirty="0" err="1"/>
              <a:t>Serial.print</a:t>
            </a:r>
            <a:r>
              <a:rPr lang="es-CO" sz="1600" dirty="0"/>
              <a:t>(F("</a:t>
            </a:r>
            <a:r>
              <a:rPr lang="es-CO" sz="1600" dirty="0" err="1"/>
              <a:t>Humidity</a:t>
            </a:r>
            <a:r>
              <a:rPr lang="es-CO" sz="1600" dirty="0"/>
              <a:t>: "));</a:t>
            </a:r>
          </a:p>
          <a:p>
            <a:r>
              <a:rPr lang="es-CO" sz="1600" dirty="0"/>
              <a:t>  </a:t>
            </a:r>
            <a:r>
              <a:rPr lang="es-CO" sz="1600" dirty="0" err="1"/>
              <a:t>Serial.print</a:t>
            </a:r>
            <a:r>
              <a:rPr lang="es-CO" sz="1600" dirty="0"/>
              <a:t>(h);</a:t>
            </a:r>
          </a:p>
          <a:p>
            <a:r>
              <a:rPr lang="es-CO" sz="1600" dirty="0"/>
              <a:t>  </a:t>
            </a:r>
            <a:r>
              <a:rPr lang="es-CO" sz="1600" dirty="0" err="1"/>
              <a:t>Serial.print</a:t>
            </a:r>
            <a:r>
              <a:rPr lang="es-CO" sz="1600" dirty="0"/>
              <a:t>(F("%  </a:t>
            </a:r>
            <a:r>
              <a:rPr lang="es-CO" sz="1600" dirty="0" err="1"/>
              <a:t>Temperature</a:t>
            </a:r>
            <a:r>
              <a:rPr lang="es-CO" sz="1600" dirty="0"/>
              <a:t>: "));</a:t>
            </a:r>
          </a:p>
          <a:p>
            <a:r>
              <a:rPr lang="es-CO" sz="1600" dirty="0"/>
              <a:t>  </a:t>
            </a:r>
            <a:r>
              <a:rPr lang="es-CO" sz="1600" dirty="0" err="1"/>
              <a:t>Serial.print</a:t>
            </a:r>
            <a:r>
              <a:rPr lang="es-CO" sz="1600" dirty="0"/>
              <a:t>(t);</a:t>
            </a:r>
          </a:p>
          <a:p>
            <a:r>
              <a:rPr lang="es-CO" sz="1600" dirty="0"/>
              <a:t>  </a:t>
            </a:r>
            <a:r>
              <a:rPr lang="es-CO" sz="1600" dirty="0" err="1"/>
              <a:t>Serial.print</a:t>
            </a:r>
            <a:r>
              <a:rPr lang="es-CO" sz="1600" dirty="0"/>
              <a:t>(F("°C "));</a:t>
            </a:r>
          </a:p>
          <a:p>
            <a:r>
              <a:rPr lang="es-CO" sz="1600" dirty="0"/>
              <a:t>}</a:t>
            </a:r>
          </a:p>
        </p:txBody>
      </p:sp>
    </p:spTree>
    <p:extLst>
      <p:ext uri="{BB962C8B-B14F-4D97-AF65-F5344CB8AC3E}">
        <p14:creationId xmlns:p14="http://schemas.microsoft.com/office/powerpoint/2010/main" val="2300770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609441" y="2007911"/>
            <a:ext cx="10969943" cy="1949945"/>
          </a:xfrm>
        </p:spPr>
        <p:txBody>
          <a:bodyPr>
            <a:noAutofit/>
          </a:bodyPr>
          <a:lstStyle/>
          <a:p>
            <a:r>
              <a:rPr lang="es-AR" sz="5400" dirty="0"/>
              <a:t>MOTOR DC Y SERVO MOTOR</a:t>
            </a:r>
          </a:p>
        </p:txBody>
      </p:sp>
    </p:spTree>
    <p:extLst>
      <p:ext uri="{BB962C8B-B14F-4D97-AF65-F5344CB8AC3E}">
        <p14:creationId xmlns:p14="http://schemas.microsoft.com/office/powerpoint/2010/main" val="2968587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MOTOR DC</a:t>
            </a:r>
            <a:endParaRPr lang="es-419" dirty="0">
              <a:solidFill>
                <a:srgbClr val="0070C0"/>
              </a:solidFill>
            </a:endParaRPr>
          </a:p>
        </p:txBody>
      </p:sp>
      <p:pic>
        <p:nvPicPr>
          <p:cNvPr id="3" name="Imagen 2">
            <a:extLst>
              <a:ext uri="{FF2B5EF4-FFF2-40B4-BE49-F238E27FC236}">
                <a16:creationId xmlns:a16="http://schemas.microsoft.com/office/drawing/2014/main" id="{F19BDA73-D87F-47C8-860F-657C03CA32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65684" y="2658794"/>
            <a:ext cx="2531503" cy="2090298"/>
          </a:xfrm>
          <a:prstGeom prst="rect">
            <a:avLst/>
          </a:prstGeom>
        </p:spPr>
      </p:pic>
      <p:sp>
        <p:nvSpPr>
          <p:cNvPr id="6" name="CuadroTexto 5">
            <a:extLst>
              <a:ext uri="{FF2B5EF4-FFF2-40B4-BE49-F238E27FC236}">
                <a16:creationId xmlns:a16="http://schemas.microsoft.com/office/drawing/2014/main" id="{B45350C6-6778-4B9C-A5EF-BE5F11E5D480}"/>
              </a:ext>
            </a:extLst>
          </p:cNvPr>
          <p:cNvSpPr txBox="1"/>
          <p:nvPr/>
        </p:nvSpPr>
        <p:spPr>
          <a:xfrm>
            <a:off x="1104313" y="1621945"/>
            <a:ext cx="7997483" cy="4524315"/>
          </a:xfrm>
          <a:prstGeom prst="rect">
            <a:avLst/>
          </a:prstGeom>
          <a:noFill/>
        </p:spPr>
        <p:txBody>
          <a:bodyPr wrap="square">
            <a:spAutoFit/>
          </a:bodyPr>
          <a:lstStyle/>
          <a:p>
            <a:r>
              <a:rPr lang="es-CO" dirty="0"/>
              <a:t>El motor de CC convierte la energía eléctrica en forma de corriente continua en energía mecánica.</a:t>
            </a:r>
          </a:p>
          <a:p>
            <a:endParaRPr lang="es-CO" dirty="0"/>
          </a:p>
          <a:p>
            <a:pPr marL="285750" indent="-285750">
              <a:buFont typeface="Arial" panose="020B0604020202020204" pitchFamily="34" charset="0"/>
              <a:buChar char="•"/>
            </a:pPr>
            <a:r>
              <a:rPr lang="es-CO" dirty="0"/>
              <a:t>En el caso del motor, la energía mecánica producida es en forma de movimiento de rotación del eje del motor.</a:t>
            </a:r>
          </a:p>
          <a:p>
            <a:pPr marL="285750" indent="-285750">
              <a:buFont typeface="Arial" panose="020B0604020202020204" pitchFamily="34" charset="0"/>
              <a:buChar char="•"/>
            </a:pPr>
            <a:r>
              <a:rPr lang="es-CO" dirty="0"/>
              <a:t>La dirección de rotación del eje del motor se puede invertir invirtiendo la dirección de la corriente continua a través del motor.</a:t>
            </a:r>
          </a:p>
          <a:p>
            <a:pPr marL="285750" indent="-285750">
              <a:buFont typeface="Arial" panose="020B0604020202020204" pitchFamily="34" charset="0"/>
              <a:buChar char="•"/>
            </a:pPr>
            <a:r>
              <a:rPr lang="es-CO" dirty="0"/>
              <a:t>El motor se puede girar a una cierta velocidad aplicándole un voltaje fijo. Si el voltaje varía, la velocidad del motor varía.</a:t>
            </a:r>
          </a:p>
          <a:p>
            <a:pPr marL="285750" indent="-285750">
              <a:buFont typeface="Arial" panose="020B0604020202020204" pitchFamily="34" charset="0"/>
              <a:buChar char="•"/>
            </a:pPr>
            <a:r>
              <a:rPr lang="es-CO" dirty="0"/>
              <a:t>Por lo tanto, la velocidad del motor de CC se puede controlar aplicando un voltaje de CC variable; mientras que la dirección de rotación del motor se puede cambiar invirtiendo la dirección de la corriente a través de él.</a:t>
            </a:r>
          </a:p>
          <a:p>
            <a:pPr marL="285750" indent="-285750">
              <a:buFont typeface="Arial" panose="020B0604020202020204" pitchFamily="34" charset="0"/>
              <a:buChar char="•"/>
            </a:pPr>
            <a:r>
              <a:rPr lang="es-CO" dirty="0"/>
              <a:t>Para aplicar voltaje variable, podemos hacer uso de la técnica PWM.</a:t>
            </a:r>
          </a:p>
          <a:p>
            <a:pPr marL="285750" indent="-285750">
              <a:buFont typeface="Arial" panose="020B0604020202020204" pitchFamily="34" charset="0"/>
              <a:buChar char="•"/>
            </a:pPr>
            <a:r>
              <a:rPr lang="es-CO" dirty="0"/>
              <a:t>Para invertir la corriente, podemos hacer uso de circuitos H-Bridge o circuitos integrados de controlador de motor que emplean la técnica H-Bridge u otros mecanismos.</a:t>
            </a:r>
          </a:p>
        </p:txBody>
      </p:sp>
    </p:spTree>
    <p:extLst>
      <p:ext uri="{BB962C8B-B14F-4D97-AF65-F5344CB8AC3E}">
        <p14:creationId xmlns:p14="http://schemas.microsoft.com/office/powerpoint/2010/main" val="359823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MOTOR DC</a:t>
            </a:r>
            <a:endParaRPr lang="es-419" dirty="0">
              <a:solidFill>
                <a:srgbClr val="0070C0"/>
              </a:solidFill>
            </a:endParaRPr>
          </a:p>
        </p:txBody>
      </p:sp>
      <p:pic>
        <p:nvPicPr>
          <p:cNvPr id="4" name="Imagen 3">
            <a:extLst>
              <a:ext uri="{FF2B5EF4-FFF2-40B4-BE49-F238E27FC236}">
                <a16:creationId xmlns:a16="http://schemas.microsoft.com/office/drawing/2014/main" id="{3AB45D93-BA36-4081-8883-C59CA1AAB74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8553" y="1672541"/>
            <a:ext cx="4920451" cy="3951122"/>
          </a:xfrm>
          <a:prstGeom prst="rect">
            <a:avLst/>
          </a:prstGeom>
        </p:spPr>
      </p:pic>
      <p:sp>
        <p:nvSpPr>
          <p:cNvPr id="7" name="CuadroTexto 6">
            <a:extLst>
              <a:ext uri="{FF2B5EF4-FFF2-40B4-BE49-F238E27FC236}">
                <a16:creationId xmlns:a16="http://schemas.microsoft.com/office/drawing/2014/main" id="{EDC3B514-8F95-4138-99AE-4185C80AF43F}"/>
              </a:ext>
            </a:extLst>
          </p:cNvPr>
          <p:cNvSpPr txBox="1"/>
          <p:nvPr/>
        </p:nvSpPr>
        <p:spPr>
          <a:xfrm>
            <a:off x="930973" y="1400901"/>
            <a:ext cx="6147580" cy="5078313"/>
          </a:xfrm>
          <a:prstGeom prst="rect">
            <a:avLst/>
          </a:prstGeom>
          <a:noFill/>
        </p:spPr>
        <p:txBody>
          <a:bodyPr wrap="square">
            <a:spAutoFit/>
          </a:bodyPr>
          <a:lstStyle/>
          <a:p>
            <a:r>
              <a:rPr lang="es-CO" dirty="0"/>
              <a:t>La modulación de ancho de pulso es una técnica popular para controlar la velocidad de los motores de CC. Controla el voltaje promedio (V) aplicado a los terminales del motor de CC por medio del ancho de pulso.</a:t>
            </a:r>
          </a:p>
          <a:p>
            <a:endParaRPr lang="es-CO" dirty="0"/>
          </a:p>
          <a:p>
            <a:r>
              <a:rPr lang="es-CO" dirty="0"/>
              <a:t>TON es el tiempo para el que la señal es ALTA y TOFF es el tiempo para que la señal es BAJA. Por lo tanto, el voltaje del terminal que se aplica al motor de CC es solo para el tiempo TON (ON) del período. Si PWM con un ciclo de trabajo del 50% proporcionará un voltaje promedio de ± 50% al terminal del motor. Entonces, de esta manera, obtenemos un control simple de la velocidad del motor de CC utilizando el método PWM.</a:t>
            </a:r>
          </a:p>
          <a:p>
            <a:endParaRPr lang="es-CO" dirty="0"/>
          </a:p>
          <a:p>
            <a:r>
              <a:rPr lang="es-CO" dirty="0"/>
              <a:t>Un ciclo de trabajo más alto proporciona una velocidad más alta y un ciclo de trabajo más bajo proporciona una velocidad más baja. Podemos variar el ancho de pulso con precisión usando un microcontrolador para obtener un control preciso sobre el motor de CC.</a:t>
            </a:r>
          </a:p>
        </p:txBody>
      </p:sp>
    </p:spTree>
    <p:extLst>
      <p:ext uri="{BB962C8B-B14F-4D97-AF65-F5344CB8AC3E}">
        <p14:creationId xmlns:p14="http://schemas.microsoft.com/office/powerpoint/2010/main" val="265117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609441" y="2007911"/>
            <a:ext cx="10969943" cy="1949945"/>
          </a:xfrm>
        </p:spPr>
        <p:txBody>
          <a:bodyPr>
            <a:noAutofit/>
          </a:bodyPr>
          <a:lstStyle/>
          <a:p>
            <a:r>
              <a:rPr lang="es-CO" sz="5400" dirty="0"/>
              <a:t>Sensor Ultrasónico</a:t>
            </a:r>
            <a:br>
              <a:rPr lang="es-CO" sz="5400" dirty="0"/>
            </a:br>
            <a:r>
              <a:rPr lang="es-CO" sz="5400" dirty="0"/>
              <a:t>HC-SR04</a:t>
            </a:r>
            <a:endParaRPr lang="es-AR" sz="5400" dirty="0"/>
          </a:p>
        </p:txBody>
      </p:sp>
    </p:spTree>
    <p:extLst>
      <p:ext uri="{BB962C8B-B14F-4D97-AF65-F5344CB8AC3E}">
        <p14:creationId xmlns:p14="http://schemas.microsoft.com/office/powerpoint/2010/main" val="2123260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MOTOR DC</a:t>
            </a:r>
            <a:endParaRPr lang="es-419" dirty="0">
              <a:solidFill>
                <a:srgbClr val="0070C0"/>
              </a:solidFill>
            </a:endParaRPr>
          </a:p>
        </p:txBody>
      </p:sp>
      <p:pic>
        <p:nvPicPr>
          <p:cNvPr id="3" name="Imagen 2">
            <a:extLst>
              <a:ext uri="{FF2B5EF4-FFF2-40B4-BE49-F238E27FC236}">
                <a16:creationId xmlns:a16="http://schemas.microsoft.com/office/drawing/2014/main" id="{FD390EB9-AEF2-4C06-9823-E7FB59D700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28717" y="2526469"/>
            <a:ext cx="4867219" cy="3854838"/>
          </a:xfrm>
          <a:prstGeom prst="rect">
            <a:avLst/>
          </a:prstGeom>
          <a:ln>
            <a:solidFill>
              <a:schemeClr val="accent2"/>
            </a:solidFill>
          </a:ln>
        </p:spPr>
      </p:pic>
      <p:pic>
        <p:nvPicPr>
          <p:cNvPr id="5" name="Imagen 4">
            <a:extLst>
              <a:ext uri="{FF2B5EF4-FFF2-40B4-BE49-F238E27FC236}">
                <a16:creationId xmlns:a16="http://schemas.microsoft.com/office/drawing/2014/main" id="{0A0E0E65-7562-4CD0-A1E9-E3505939F5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8358" y="2576507"/>
            <a:ext cx="4867219" cy="3811032"/>
          </a:xfrm>
          <a:prstGeom prst="rect">
            <a:avLst/>
          </a:prstGeom>
          <a:ln>
            <a:solidFill>
              <a:schemeClr val="tx2">
                <a:lumMod val="60000"/>
                <a:lumOff val="40000"/>
              </a:schemeClr>
            </a:solidFill>
          </a:ln>
        </p:spPr>
      </p:pic>
      <p:sp>
        <p:nvSpPr>
          <p:cNvPr id="8" name="CuadroTexto 7">
            <a:extLst>
              <a:ext uri="{FF2B5EF4-FFF2-40B4-BE49-F238E27FC236}">
                <a16:creationId xmlns:a16="http://schemas.microsoft.com/office/drawing/2014/main" id="{88FA4727-246D-450C-B31C-F314775A1D53}"/>
              </a:ext>
            </a:extLst>
          </p:cNvPr>
          <p:cNvSpPr txBox="1"/>
          <p:nvPr/>
        </p:nvSpPr>
        <p:spPr>
          <a:xfrm>
            <a:off x="1716258" y="1452225"/>
            <a:ext cx="8820444" cy="923330"/>
          </a:xfrm>
          <a:prstGeom prst="rect">
            <a:avLst/>
          </a:prstGeom>
          <a:noFill/>
        </p:spPr>
        <p:txBody>
          <a:bodyPr wrap="square">
            <a:spAutoFit/>
          </a:bodyPr>
          <a:lstStyle/>
          <a:p>
            <a:r>
              <a:rPr lang="es-CO" dirty="0"/>
              <a:t>Los motores de CC son bidireccionales, podemos girar el motor de CC en cualquier dirección (en sentido horario / antihorario) simplemente alterando la polaridad del terminal. Usamos el concepto de puente H (H-Bridge) para controlar la dirección del motor de CC.</a:t>
            </a:r>
          </a:p>
        </p:txBody>
      </p:sp>
    </p:spTree>
    <p:extLst>
      <p:ext uri="{BB962C8B-B14F-4D97-AF65-F5344CB8AC3E}">
        <p14:creationId xmlns:p14="http://schemas.microsoft.com/office/powerpoint/2010/main" val="274898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MOTOR DC</a:t>
            </a:r>
            <a:endParaRPr lang="es-419" dirty="0">
              <a:solidFill>
                <a:srgbClr val="0070C0"/>
              </a:solidFill>
            </a:endParaRPr>
          </a:p>
        </p:txBody>
      </p:sp>
      <p:pic>
        <p:nvPicPr>
          <p:cNvPr id="4" name="Imagen 3">
            <a:extLst>
              <a:ext uri="{FF2B5EF4-FFF2-40B4-BE49-F238E27FC236}">
                <a16:creationId xmlns:a16="http://schemas.microsoft.com/office/drawing/2014/main" id="{3995437B-C3C0-459F-926E-92794DFEF4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4412" y="1340811"/>
            <a:ext cx="5100125" cy="5312630"/>
          </a:xfrm>
          <a:prstGeom prst="rect">
            <a:avLst/>
          </a:prstGeom>
        </p:spPr>
      </p:pic>
      <p:pic>
        <p:nvPicPr>
          <p:cNvPr id="3" name="Imagen 2">
            <a:extLst>
              <a:ext uri="{FF2B5EF4-FFF2-40B4-BE49-F238E27FC236}">
                <a16:creationId xmlns:a16="http://schemas.microsoft.com/office/drawing/2014/main" id="{2C304613-77A0-16DD-ED87-272860FBDB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441" y="1531635"/>
            <a:ext cx="5291834" cy="2976657"/>
          </a:xfrm>
          <a:prstGeom prst="rect">
            <a:avLst/>
          </a:prstGeom>
        </p:spPr>
      </p:pic>
      <p:sp>
        <p:nvSpPr>
          <p:cNvPr id="6" name="CuadroTexto 5">
            <a:extLst>
              <a:ext uri="{FF2B5EF4-FFF2-40B4-BE49-F238E27FC236}">
                <a16:creationId xmlns:a16="http://schemas.microsoft.com/office/drawing/2014/main" id="{2CB94C68-9C9F-90ED-B649-7337C29DFB79}"/>
              </a:ext>
            </a:extLst>
          </p:cNvPr>
          <p:cNvSpPr txBox="1"/>
          <p:nvPr/>
        </p:nvSpPr>
        <p:spPr>
          <a:xfrm>
            <a:off x="738266" y="5326365"/>
            <a:ext cx="6093500" cy="646331"/>
          </a:xfrm>
          <a:prstGeom prst="rect">
            <a:avLst/>
          </a:prstGeom>
          <a:noFill/>
        </p:spPr>
        <p:txBody>
          <a:bodyPr wrap="square">
            <a:spAutoFit/>
          </a:bodyPr>
          <a:lstStyle/>
          <a:p>
            <a:r>
              <a:rPr lang="es-CO" dirty="0"/>
              <a:t>https://randomnerdtutorials.com/esp32-dc-motor-l298n-motor-driver-control-speed-direction/</a:t>
            </a:r>
          </a:p>
        </p:txBody>
      </p:sp>
      <p:sp>
        <p:nvSpPr>
          <p:cNvPr id="9" name="CuadroTexto 8">
            <a:extLst>
              <a:ext uri="{FF2B5EF4-FFF2-40B4-BE49-F238E27FC236}">
                <a16:creationId xmlns:a16="http://schemas.microsoft.com/office/drawing/2014/main" id="{2CDE06A5-835D-776F-4065-725586214479}"/>
              </a:ext>
            </a:extLst>
          </p:cNvPr>
          <p:cNvSpPr txBox="1"/>
          <p:nvPr/>
        </p:nvSpPr>
        <p:spPr>
          <a:xfrm>
            <a:off x="994288" y="6109086"/>
            <a:ext cx="6098344" cy="369332"/>
          </a:xfrm>
          <a:prstGeom prst="rect">
            <a:avLst/>
          </a:prstGeom>
          <a:noFill/>
        </p:spPr>
        <p:txBody>
          <a:bodyPr wrap="square">
            <a:spAutoFit/>
          </a:bodyPr>
          <a:lstStyle/>
          <a:p>
            <a:r>
              <a:rPr lang="es-CO" dirty="0"/>
              <a:t>https://esp32io.com/tutorials/esp32-dc-motor</a:t>
            </a:r>
          </a:p>
        </p:txBody>
      </p:sp>
    </p:spTree>
    <p:extLst>
      <p:ext uri="{BB962C8B-B14F-4D97-AF65-F5344CB8AC3E}">
        <p14:creationId xmlns:p14="http://schemas.microsoft.com/office/powerpoint/2010/main" val="359934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MOTOR DC</a:t>
            </a:r>
            <a:endParaRPr lang="es-419" dirty="0">
              <a:solidFill>
                <a:srgbClr val="0070C0"/>
              </a:solidFill>
            </a:endParaRPr>
          </a:p>
        </p:txBody>
      </p:sp>
      <p:pic>
        <p:nvPicPr>
          <p:cNvPr id="3" name="Imagen 2">
            <a:extLst>
              <a:ext uri="{FF2B5EF4-FFF2-40B4-BE49-F238E27FC236}">
                <a16:creationId xmlns:a16="http://schemas.microsoft.com/office/drawing/2014/main" id="{63FC4A09-4C0A-660D-FACB-6BCE3A6FCA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4479" y="1491032"/>
            <a:ext cx="4624436" cy="3082957"/>
          </a:xfrm>
          <a:prstGeom prst="rect">
            <a:avLst/>
          </a:prstGeom>
        </p:spPr>
      </p:pic>
      <p:sp>
        <p:nvSpPr>
          <p:cNvPr id="5" name="CuadroTexto 4">
            <a:extLst>
              <a:ext uri="{FF2B5EF4-FFF2-40B4-BE49-F238E27FC236}">
                <a16:creationId xmlns:a16="http://schemas.microsoft.com/office/drawing/2014/main" id="{FBB4F627-0849-235C-EDC4-E42BAD55DD7D}"/>
              </a:ext>
            </a:extLst>
          </p:cNvPr>
          <p:cNvSpPr txBox="1"/>
          <p:nvPr/>
        </p:nvSpPr>
        <p:spPr>
          <a:xfrm>
            <a:off x="1429674" y="4790787"/>
            <a:ext cx="3457122" cy="1323439"/>
          </a:xfrm>
          <a:prstGeom prst="rect">
            <a:avLst/>
          </a:prstGeom>
          <a:noFill/>
        </p:spPr>
        <p:txBody>
          <a:bodyPr wrap="square">
            <a:spAutoFit/>
          </a:bodyPr>
          <a:lstStyle/>
          <a:p>
            <a:r>
              <a:rPr lang="en-US" sz="2000" dirty="0"/>
              <a:t>OUT1: DC motor A + terminal</a:t>
            </a:r>
          </a:p>
          <a:p>
            <a:r>
              <a:rPr lang="en-US" sz="2000" dirty="0"/>
              <a:t>OUT2: DC motor A – terminal</a:t>
            </a:r>
          </a:p>
          <a:p>
            <a:r>
              <a:rPr lang="en-US" sz="2000" dirty="0"/>
              <a:t>OUT3: DC motor B + terminal</a:t>
            </a:r>
          </a:p>
          <a:p>
            <a:r>
              <a:rPr lang="en-US" sz="2000" dirty="0"/>
              <a:t>OUT4: DC motor B – terminal</a:t>
            </a:r>
            <a:endParaRPr lang="es-CO" sz="2000" dirty="0"/>
          </a:p>
        </p:txBody>
      </p:sp>
      <p:sp>
        <p:nvSpPr>
          <p:cNvPr id="8" name="CuadroTexto 7">
            <a:extLst>
              <a:ext uri="{FF2B5EF4-FFF2-40B4-BE49-F238E27FC236}">
                <a16:creationId xmlns:a16="http://schemas.microsoft.com/office/drawing/2014/main" id="{D4463DA1-B014-68E0-C105-868FF3EA831C}"/>
              </a:ext>
            </a:extLst>
          </p:cNvPr>
          <p:cNvSpPr txBox="1"/>
          <p:nvPr/>
        </p:nvSpPr>
        <p:spPr>
          <a:xfrm>
            <a:off x="5596903" y="1421469"/>
            <a:ext cx="5362731" cy="3170099"/>
          </a:xfrm>
          <a:prstGeom prst="rect">
            <a:avLst/>
          </a:prstGeom>
          <a:noFill/>
        </p:spPr>
        <p:txBody>
          <a:bodyPr wrap="square">
            <a:spAutoFit/>
          </a:bodyPr>
          <a:lstStyle/>
          <a:p>
            <a:r>
              <a:rPr lang="en-US" sz="2000" dirty="0"/>
              <a:t>The input pins are used to control the direction of your DC motors, and the enable pins are used to control the speed of each motor.</a:t>
            </a:r>
          </a:p>
          <a:p>
            <a:endParaRPr lang="en-US" sz="2000" dirty="0"/>
          </a:p>
          <a:p>
            <a:r>
              <a:rPr lang="en-US" sz="2000" dirty="0"/>
              <a:t>IN1: Input 1 for Motor A</a:t>
            </a:r>
          </a:p>
          <a:p>
            <a:r>
              <a:rPr lang="en-US" sz="2000" dirty="0"/>
              <a:t>IN2: Input 2 for Motor A</a:t>
            </a:r>
          </a:p>
          <a:p>
            <a:r>
              <a:rPr lang="en-US" sz="2000" dirty="0"/>
              <a:t>IN3: Input 1 for Motor B</a:t>
            </a:r>
          </a:p>
          <a:p>
            <a:r>
              <a:rPr lang="en-US" sz="2000" dirty="0"/>
              <a:t>IN4: Input 2 for Motor B</a:t>
            </a:r>
          </a:p>
          <a:p>
            <a:r>
              <a:rPr lang="en-US" sz="2000" dirty="0"/>
              <a:t>EN1: Enable pin for Motor A</a:t>
            </a:r>
          </a:p>
          <a:p>
            <a:r>
              <a:rPr lang="en-US" sz="2000" dirty="0"/>
              <a:t>EN2: Enable pin for Motor B</a:t>
            </a:r>
            <a:endParaRPr lang="es-CO" sz="2000" dirty="0"/>
          </a:p>
        </p:txBody>
      </p:sp>
      <p:pic>
        <p:nvPicPr>
          <p:cNvPr id="12" name="Imagen 11">
            <a:extLst>
              <a:ext uri="{FF2B5EF4-FFF2-40B4-BE49-F238E27FC236}">
                <a16:creationId xmlns:a16="http://schemas.microsoft.com/office/drawing/2014/main" id="{D390C9C4-7E7F-8869-3A67-2AE09D09EF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18915" y="4626010"/>
            <a:ext cx="4980455" cy="1241946"/>
          </a:xfrm>
          <a:prstGeom prst="rect">
            <a:avLst/>
          </a:prstGeom>
        </p:spPr>
      </p:pic>
    </p:spTree>
    <p:extLst>
      <p:ext uri="{BB962C8B-B14F-4D97-AF65-F5344CB8AC3E}">
        <p14:creationId xmlns:p14="http://schemas.microsoft.com/office/powerpoint/2010/main" val="136325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MOTOR DC</a:t>
            </a:r>
            <a:endParaRPr lang="es-419" dirty="0">
              <a:solidFill>
                <a:srgbClr val="0070C0"/>
              </a:solidFill>
            </a:endParaRPr>
          </a:p>
        </p:txBody>
      </p:sp>
      <p:pic>
        <p:nvPicPr>
          <p:cNvPr id="4" name="Imagen 3">
            <a:extLst>
              <a:ext uri="{FF2B5EF4-FFF2-40B4-BE49-F238E27FC236}">
                <a16:creationId xmlns:a16="http://schemas.microsoft.com/office/drawing/2014/main" id="{8F05F542-CA42-F1BC-0659-4B0399CA5E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9333" y="1354819"/>
            <a:ext cx="3991336" cy="5228543"/>
          </a:xfrm>
          <a:prstGeom prst="rect">
            <a:avLst/>
          </a:prstGeom>
        </p:spPr>
      </p:pic>
      <p:sp>
        <p:nvSpPr>
          <p:cNvPr id="9" name="CuadroTexto 8">
            <a:extLst>
              <a:ext uri="{FF2B5EF4-FFF2-40B4-BE49-F238E27FC236}">
                <a16:creationId xmlns:a16="http://schemas.microsoft.com/office/drawing/2014/main" id="{FB1608D5-21EF-F067-FB92-772BB18072FF}"/>
              </a:ext>
            </a:extLst>
          </p:cNvPr>
          <p:cNvSpPr txBox="1"/>
          <p:nvPr/>
        </p:nvSpPr>
        <p:spPr>
          <a:xfrm>
            <a:off x="5485884" y="1193558"/>
            <a:ext cx="4482575" cy="5262979"/>
          </a:xfrm>
          <a:prstGeom prst="rect">
            <a:avLst/>
          </a:prstGeom>
          <a:noFill/>
          <a:ln>
            <a:solidFill>
              <a:schemeClr val="accent1"/>
            </a:solidFill>
          </a:ln>
        </p:spPr>
        <p:txBody>
          <a:bodyPr wrap="square">
            <a:spAutoFit/>
          </a:bodyPr>
          <a:lstStyle/>
          <a:p>
            <a:r>
              <a:rPr lang="es-CO" sz="1600" dirty="0"/>
              <a:t>// Motor A</a:t>
            </a:r>
          </a:p>
          <a:p>
            <a:r>
              <a:rPr lang="es-CO" sz="1600" dirty="0" err="1"/>
              <a:t>int</a:t>
            </a:r>
            <a:r>
              <a:rPr lang="es-CO" sz="1600" dirty="0"/>
              <a:t> motor1Pin1 = 27; </a:t>
            </a:r>
          </a:p>
          <a:p>
            <a:r>
              <a:rPr lang="es-CO" sz="1600" dirty="0" err="1"/>
              <a:t>int</a:t>
            </a:r>
            <a:r>
              <a:rPr lang="es-CO" sz="1600" dirty="0"/>
              <a:t> motor1Pin2 = 26; </a:t>
            </a:r>
          </a:p>
          <a:p>
            <a:r>
              <a:rPr lang="es-CO" sz="1600" dirty="0" err="1"/>
              <a:t>int</a:t>
            </a:r>
            <a:r>
              <a:rPr lang="es-CO" sz="1600" dirty="0"/>
              <a:t> enable1Pin = 14; </a:t>
            </a:r>
          </a:p>
          <a:p>
            <a:r>
              <a:rPr lang="es-CO" sz="1600" dirty="0"/>
              <a:t>// </a:t>
            </a:r>
            <a:r>
              <a:rPr lang="es-CO" sz="1600" dirty="0" err="1"/>
              <a:t>Setting</a:t>
            </a:r>
            <a:r>
              <a:rPr lang="es-CO" sz="1600" dirty="0"/>
              <a:t> PWM </a:t>
            </a:r>
            <a:r>
              <a:rPr lang="es-CO" sz="1600" dirty="0" err="1"/>
              <a:t>properties</a:t>
            </a:r>
            <a:endParaRPr lang="es-CO" sz="1600" dirty="0"/>
          </a:p>
          <a:p>
            <a:r>
              <a:rPr lang="es-CO" sz="1600" dirty="0" err="1"/>
              <a:t>const</a:t>
            </a:r>
            <a:r>
              <a:rPr lang="es-CO" sz="1600" dirty="0"/>
              <a:t> </a:t>
            </a:r>
            <a:r>
              <a:rPr lang="es-CO" sz="1600" dirty="0" err="1"/>
              <a:t>int</a:t>
            </a:r>
            <a:r>
              <a:rPr lang="es-CO" sz="1600" dirty="0"/>
              <a:t> </a:t>
            </a:r>
            <a:r>
              <a:rPr lang="es-CO" sz="1600" dirty="0" err="1"/>
              <a:t>freq</a:t>
            </a:r>
            <a:r>
              <a:rPr lang="es-CO" sz="1600" dirty="0"/>
              <a:t> = 30000;</a:t>
            </a:r>
          </a:p>
          <a:p>
            <a:r>
              <a:rPr lang="es-CO" sz="1600" dirty="0" err="1"/>
              <a:t>const</a:t>
            </a:r>
            <a:r>
              <a:rPr lang="es-CO" sz="1600" dirty="0"/>
              <a:t> </a:t>
            </a:r>
            <a:r>
              <a:rPr lang="es-CO" sz="1600" dirty="0" err="1"/>
              <a:t>int</a:t>
            </a:r>
            <a:r>
              <a:rPr lang="es-CO" sz="1600" dirty="0"/>
              <a:t> </a:t>
            </a:r>
            <a:r>
              <a:rPr lang="es-CO" sz="1600" dirty="0" err="1"/>
              <a:t>pwmChannel</a:t>
            </a:r>
            <a:r>
              <a:rPr lang="es-CO" sz="1600" dirty="0"/>
              <a:t> = 0;</a:t>
            </a:r>
          </a:p>
          <a:p>
            <a:r>
              <a:rPr lang="es-CO" sz="1600" dirty="0" err="1"/>
              <a:t>const</a:t>
            </a:r>
            <a:r>
              <a:rPr lang="es-CO" sz="1600" dirty="0"/>
              <a:t> </a:t>
            </a:r>
            <a:r>
              <a:rPr lang="es-CO" sz="1600" dirty="0" err="1"/>
              <a:t>int</a:t>
            </a:r>
            <a:r>
              <a:rPr lang="es-CO" sz="1600" dirty="0"/>
              <a:t> </a:t>
            </a:r>
            <a:r>
              <a:rPr lang="es-CO" sz="1600" dirty="0" err="1"/>
              <a:t>resolution</a:t>
            </a:r>
            <a:r>
              <a:rPr lang="es-CO" sz="1600" dirty="0"/>
              <a:t> = 8;</a:t>
            </a:r>
          </a:p>
          <a:p>
            <a:r>
              <a:rPr lang="es-CO" sz="1600" dirty="0" err="1"/>
              <a:t>int</a:t>
            </a:r>
            <a:r>
              <a:rPr lang="es-CO" sz="1600" dirty="0"/>
              <a:t> </a:t>
            </a:r>
            <a:r>
              <a:rPr lang="es-CO" sz="1600" dirty="0" err="1"/>
              <a:t>dutyCycle</a:t>
            </a:r>
            <a:r>
              <a:rPr lang="es-CO" sz="1600" dirty="0"/>
              <a:t> = 200;</a:t>
            </a:r>
          </a:p>
          <a:p>
            <a:r>
              <a:rPr lang="es-CO" sz="1600" dirty="0" err="1"/>
              <a:t>void</a:t>
            </a:r>
            <a:r>
              <a:rPr lang="es-CO" sz="1600" dirty="0"/>
              <a:t> </a:t>
            </a:r>
            <a:r>
              <a:rPr lang="es-CO" sz="1600" dirty="0" err="1"/>
              <a:t>setup</a:t>
            </a:r>
            <a:r>
              <a:rPr lang="es-CO" sz="1600" dirty="0"/>
              <a:t>() {</a:t>
            </a:r>
          </a:p>
          <a:p>
            <a:r>
              <a:rPr lang="es-CO" sz="1600" dirty="0"/>
              <a:t>  // sets </a:t>
            </a:r>
            <a:r>
              <a:rPr lang="es-CO" sz="1600" dirty="0" err="1"/>
              <a:t>the</a:t>
            </a:r>
            <a:r>
              <a:rPr lang="es-CO" sz="1600" dirty="0"/>
              <a:t> </a:t>
            </a:r>
            <a:r>
              <a:rPr lang="es-CO" sz="1600" dirty="0" err="1"/>
              <a:t>pins</a:t>
            </a:r>
            <a:r>
              <a:rPr lang="es-CO" sz="1600" dirty="0"/>
              <a:t> as outputs:</a:t>
            </a:r>
          </a:p>
          <a:p>
            <a:r>
              <a:rPr lang="es-CO" sz="1600" dirty="0"/>
              <a:t>  </a:t>
            </a:r>
            <a:r>
              <a:rPr lang="es-CO" sz="1600" dirty="0" err="1"/>
              <a:t>pinMode</a:t>
            </a:r>
            <a:r>
              <a:rPr lang="es-CO" sz="1600" dirty="0"/>
              <a:t>(motor1Pin1, OUTPUT);</a:t>
            </a:r>
          </a:p>
          <a:p>
            <a:r>
              <a:rPr lang="es-CO" sz="1600" dirty="0"/>
              <a:t>  </a:t>
            </a:r>
            <a:r>
              <a:rPr lang="es-CO" sz="1600" dirty="0" err="1"/>
              <a:t>pinMode</a:t>
            </a:r>
            <a:r>
              <a:rPr lang="es-CO" sz="1600" dirty="0"/>
              <a:t>(motor1Pin2, OUTPUT);</a:t>
            </a:r>
          </a:p>
          <a:p>
            <a:r>
              <a:rPr lang="es-CO" sz="1600" dirty="0"/>
              <a:t>  </a:t>
            </a:r>
            <a:r>
              <a:rPr lang="es-CO" sz="1600" dirty="0" err="1"/>
              <a:t>pinMode</a:t>
            </a:r>
            <a:r>
              <a:rPr lang="es-CO" sz="1600" dirty="0"/>
              <a:t>(enable1Pin, OUTPUT);</a:t>
            </a:r>
          </a:p>
          <a:p>
            <a:r>
              <a:rPr lang="es-CO" sz="1600" dirty="0"/>
              <a:t>  // configure LED PWM </a:t>
            </a:r>
            <a:r>
              <a:rPr lang="es-CO" sz="1600" dirty="0" err="1"/>
              <a:t>functionalitites</a:t>
            </a:r>
            <a:endParaRPr lang="es-CO" sz="1600" dirty="0"/>
          </a:p>
          <a:p>
            <a:r>
              <a:rPr lang="es-CO" sz="1600" dirty="0"/>
              <a:t>  </a:t>
            </a:r>
            <a:r>
              <a:rPr lang="es-CO" sz="1600" dirty="0" err="1"/>
              <a:t>ledcSetup</a:t>
            </a:r>
            <a:r>
              <a:rPr lang="es-CO" sz="1600" dirty="0"/>
              <a:t>(</a:t>
            </a:r>
            <a:r>
              <a:rPr lang="es-CO" sz="1600" dirty="0" err="1"/>
              <a:t>pwmChannel</a:t>
            </a:r>
            <a:r>
              <a:rPr lang="es-CO" sz="1600" dirty="0"/>
              <a:t>, </a:t>
            </a:r>
            <a:r>
              <a:rPr lang="es-CO" sz="1600" dirty="0" err="1"/>
              <a:t>freq</a:t>
            </a:r>
            <a:r>
              <a:rPr lang="es-CO" sz="1600" dirty="0"/>
              <a:t>, </a:t>
            </a:r>
            <a:r>
              <a:rPr lang="es-CO" sz="1600" dirty="0" err="1"/>
              <a:t>resolution</a:t>
            </a:r>
            <a:r>
              <a:rPr lang="es-CO" sz="1600" dirty="0"/>
              <a:t>);</a:t>
            </a:r>
          </a:p>
          <a:p>
            <a:r>
              <a:rPr lang="es-CO" sz="1600" dirty="0"/>
              <a:t>  // </a:t>
            </a:r>
            <a:r>
              <a:rPr lang="es-CO" sz="1600" dirty="0" err="1"/>
              <a:t>attach</a:t>
            </a:r>
            <a:r>
              <a:rPr lang="es-CO" sz="1600" dirty="0"/>
              <a:t> </a:t>
            </a:r>
            <a:r>
              <a:rPr lang="es-CO" sz="1600" dirty="0" err="1"/>
              <a:t>the</a:t>
            </a:r>
            <a:r>
              <a:rPr lang="es-CO" sz="1600" dirty="0"/>
              <a:t> </a:t>
            </a:r>
            <a:r>
              <a:rPr lang="es-CO" sz="1600" dirty="0" err="1"/>
              <a:t>channel</a:t>
            </a:r>
            <a:r>
              <a:rPr lang="es-CO" sz="1600" dirty="0"/>
              <a:t> </a:t>
            </a:r>
            <a:r>
              <a:rPr lang="es-CO" sz="1600" dirty="0" err="1"/>
              <a:t>to</a:t>
            </a:r>
            <a:r>
              <a:rPr lang="es-CO" sz="1600" dirty="0"/>
              <a:t> </a:t>
            </a:r>
            <a:r>
              <a:rPr lang="es-CO" sz="1600" dirty="0" err="1"/>
              <a:t>the</a:t>
            </a:r>
            <a:r>
              <a:rPr lang="es-CO" sz="1600" dirty="0"/>
              <a:t> GPIO </a:t>
            </a:r>
            <a:r>
              <a:rPr lang="es-CO" sz="1600" dirty="0" err="1"/>
              <a:t>to</a:t>
            </a:r>
            <a:r>
              <a:rPr lang="es-CO" sz="1600" dirty="0"/>
              <a:t> be </a:t>
            </a:r>
            <a:r>
              <a:rPr lang="es-CO" sz="1600" dirty="0" err="1"/>
              <a:t>controlled</a:t>
            </a:r>
            <a:endParaRPr lang="es-CO" sz="1600" dirty="0"/>
          </a:p>
          <a:p>
            <a:r>
              <a:rPr lang="es-CO" sz="1600" dirty="0"/>
              <a:t>  </a:t>
            </a:r>
            <a:r>
              <a:rPr lang="es-CO" sz="1600" dirty="0" err="1"/>
              <a:t>ledcAttachPin</a:t>
            </a:r>
            <a:r>
              <a:rPr lang="es-CO" sz="1600" dirty="0"/>
              <a:t>(enable1Pin, </a:t>
            </a:r>
            <a:r>
              <a:rPr lang="es-CO" sz="1600" dirty="0" err="1"/>
              <a:t>pwmChannel</a:t>
            </a:r>
            <a:r>
              <a:rPr lang="es-CO" sz="1600" dirty="0"/>
              <a:t>);</a:t>
            </a:r>
          </a:p>
          <a:p>
            <a:r>
              <a:rPr lang="es-CO" sz="1600" dirty="0"/>
              <a:t>  </a:t>
            </a:r>
            <a:r>
              <a:rPr lang="es-CO" sz="1600" dirty="0" err="1"/>
              <a:t>Serial.begin</a:t>
            </a:r>
            <a:r>
              <a:rPr lang="es-CO" sz="1600" dirty="0"/>
              <a:t>(115200);</a:t>
            </a:r>
          </a:p>
          <a:p>
            <a:r>
              <a:rPr lang="es-CO" sz="1600" dirty="0"/>
              <a:t>  </a:t>
            </a:r>
            <a:r>
              <a:rPr lang="es-CO" sz="1600" dirty="0" err="1"/>
              <a:t>Serial.print</a:t>
            </a:r>
            <a:r>
              <a:rPr lang="es-CO" sz="1600" dirty="0"/>
              <a:t>("</a:t>
            </a:r>
            <a:r>
              <a:rPr lang="es-CO" sz="1600" dirty="0" err="1"/>
              <a:t>Testing</a:t>
            </a:r>
            <a:r>
              <a:rPr lang="es-CO" sz="1600" dirty="0"/>
              <a:t> DC Motor...");</a:t>
            </a:r>
          </a:p>
          <a:p>
            <a:r>
              <a:rPr lang="es-CO" sz="1600" dirty="0"/>
              <a:t>}</a:t>
            </a:r>
          </a:p>
        </p:txBody>
      </p:sp>
    </p:spTree>
    <p:extLst>
      <p:ext uri="{BB962C8B-B14F-4D97-AF65-F5344CB8AC3E}">
        <p14:creationId xmlns:p14="http://schemas.microsoft.com/office/powerpoint/2010/main" val="2629179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MOTOR DC</a:t>
            </a:r>
            <a:endParaRPr lang="es-419" dirty="0">
              <a:solidFill>
                <a:srgbClr val="0070C0"/>
              </a:solidFill>
            </a:endParaRPr>
          </a:p>
        </p:txBody>
      </p:sp>
      <p:sp>
        <p:nvSpPr>
          <p:cNvPr id="5" name="CuadroTexto 4">
            <a:extLst>
              <a:ext uri="{FF2B5EF4-FFF2-40B4-BE49-F238E27FC236}">
                <a16:creationId xmlns:a16="http://schemas.microsoft.com/office/drawing/2014/main" id="{BE95F3F7-752D-3474-21A6-C10EB38798CC}"/>
              </a:ext>
            </a:extLst>
          </p:cNvPr>
          <p:cNvSpPr txBox="1"/>
          <p:nvPr/>
        </p:nvSpPr>
        <p:spPr>
          <a:xfrm>
            <a:off x="1038072" y="1274216"/>
            <a:ext cx="5002968" cy="5355312"/>
          </a:xfrm>
          <a:prstGeom prst="rect">
            <a:avLst/>
          </a:prstGeom>
          <a:noFill/>
          <a:ln>
            <a:solidFill>
              <a:schemeClr val="accent1"/>
            </a:solidFill>
          </a:ln>
        </p:spPr>
        <p:txBody>
          <a:bodyPr wrap="square">
            <a:spAutoFit/>
          </a:bodyPr>
          <a:lstStyle/>
          <a:p>
            <a:r>
              <a:rPr lang="es-CO" dirty="0" err="1"/>
              <a:t>void</a:t>
            </a:r>
            <a:r>
              <a:rPr lang="es-CO" dirty="0"/>
              <a:t> </a:t>
            </a:r>
            <a:r>
              <a:rPr lang="es-CO" dirty="0" err="1"/>
              <a:t>loop</a:t>
            </a:r>
            <a:r>
              <a:rPr lang="es-CO" dirty="0"/>
              <a:t>() {</a:t>
            </a:r>
          </a:p>
          <a:p>
            <a:r>
              <a:rPr lang="es-CO" dirty="0"/>
              <a:t>  // </a:t>
            </a:r>
            <a:r>
              <a:rPr lang="es-CO" dirty="0" err="1"/>
              <a:t>Move</a:t>
            </a:r>
            <a:r>
              <a:rPr lang="es-CO" dirty="0"/>
              <a:t> </a:t>
            </a:r>
            <a:r>
              <a:rPr lang="es-CO" dirty="0" err="1"/>
              <a:t>the</a:t>
            </a:r>
            <a:r>
              <a:rPr lang="es-CO" dirty="0"/>
              <a:t> DC motor forward at </a:t>
            </a:r>
            <a:r>
              <a:rPr lang="es-CO" dirty="0" err="1"/>
              <a:t>maximum</a:t>
            </a:r>
            <a:r>
              <a:rPr lang="es-CO" dirty="0"/>
              <a:t> </a:t>
            </a:r>
            <a:r>
              <a:rPr lang="es-CO" dirty="0" err="1"/>
              <a:t>speed</a:t>
            </a:r>
            <a:endParaRPr lang="es-CO" dirty="0"/>
          </a:p>
          <a:p>
            <a:r>
              <a:rPr lang="es-CO" dirty="0"/>
              <a:t>  </a:t>
            </a:r>
            <a:r>
              <a:rPr lang="es-CO" dirty="0" err="1"/>
              <a:t>Serial.println</a:t>
            </a:r>
            <a:r>
              <a:rPr lang="es-CO" dirty="0"/>
              <a:t>("</a:t>
            </a:r>
            <a:r>
              <a:rPr lang="es-CO" dirty="0" err="1"/>
              <a:t>Moving</a:t>
            </a:r>
            <a:r>
              <a:rPr lang="es-CO" dirty="0"/>
              <a:t> Forward");</a:t>
            </a:r>
          </a:p>
          <a:p>
            <a:r>
              <a:rPr lang="es-CO" dirty="0"/>
              <a:t>  </a:t>
            </a:r>
            <a:r>
              <a:rPr lang="es-CO" dirty="0" err="1"/>
              <a:t>digitalWrite</a:t>
            </a:r>
            <a:r>
              <a:rPr lang="es-CO" dirty="0"/>
              <a:t>(motor1Pin1, LOW);</a:t>
            </a:r>
          </a:p>
          <a:p>
            <a:r>
              <a:rPr lang="es-CO" dirty="0"/>
              <a:t>  </a:t>
            </a:r>
            <a:r>
              <a:rPr lang="es-CO" dirty="0" err="1"/>
              <a:t>digitalWrite</a:t>
            </a:r>
            <a:r>
              <a:rPr lang="es-CO" dirty="0"/>
              <a:t>(motor1Pin2, HIGH); </a:t>
            </a:r>
          </a:p>
          <a:p>
            <a:r>
              <a:rPr lang="es-CO" dirty="0"/>
              <a:t>  </a:t>
            </a:r>
            <a:r>
              <a:rPr lang="es-CO" dirty="0" err="1"/>
              <a:t>delay</a:t>
            </a:r>
            <a:r>
              <a:rPr lang="es-CO" dirty="0"/>
              <a:t>(2000);</a:t>
            </a:r>
          </a:p>
          <a:p>
            <a:endParaRPr lang="es-CO" dirty="0"/>
          </a:p>
          <a:p>
            <a:r>
              <a:rPr lang="es-CO" dirty="0"/>
              <a:t>  // Stop </a:t>
            </a:r>
            <a:r>
              <a:rPr lang="es-CO" dirty="0" err="1"/>
              <a:t>the</a:t>
            </a:r>
            <a:r>
              <a:rPr lang="es-CO" dirty="0"/>
              <a:t> DC motor</a:t>
            </a:r>
          </a:p>
          <a:p>
            <a:r>
              <a:rPr lang="es-CO" dirty="0"/>
              <a:t>  </a:t>
            </a:r>
            <a:r>
              <a:rPr lang="es-CO" dirty="0" err="1"/>
              <a:t>Serial.println</a:t>
            </a:r>
            <a:r>
              <a:rPr lang="es-CO" dirty="0"/>
              <a:t>("Motor </a:t>
            </a:r>
            <a:r>
              <a:rPr lang="es-CO" dirty="0" err="1"/>
              <a:t>stopped</a:t>
            </a:r>
            <a:r>
              <a:rPr lang="es-CO" dirty="0"/>
              <a:t>");</a:t>
            </a:r>
          </a:p>
          <a:p>
            <a:r>
              <a:rPr lang="es-CO" dirty="0"/>
              <a:t>  </a:t>
            </a:r>
            <a:r>
              <a:rPr lang="es-CO" dirty="0" err="1"/>
              <a:t>digitalWrite</a:t>
            </a:r>
            <a:r>
              <a:rPr lang="es-CO" dirty="0"/>
              <a:t>(motor1Pin1, LOW);</a:t>
            </a:r>
          </a:p>
          <a:p>
            <a:r>
              <a:rPr lang="es-CO" dirty="0"/>
              <a:t>  </a:t>
            </a:r>
            <a:r>
              <a:rPr lang="es-CO" dirty="0" err="1"/>
              <a:t>digitalWrite</a:t>
            </a:r>
            <a:r>
              <a:rPr lang="es-CO" dirty="0"/>
              <a:t>(motor1Pin2, LOW);</a:t>
            </a:r>
          </a:p>
          <a:p>
            <a:r>
              <a:rPr lang="es-CO" dirty="0"/>
              <a:t>  </a:t>
            </a:r>
            <a:r>
              <a:rPr lang="es-CO" dirty="0" err="1"/>
              <a:t>delay</a:t>
            </a:r>
            <a:r>
              <a:rPr lang="es-CO" dirty="0"/>
              <a:t>(1000);</a:t>
            </a:r>
          </a:p>
          <a:p>
            <a:endParaRPr lang="es-CO" dirty="0"/>
          </a:p>
          <a:p>
            <a:r>
              <a:rPr lang="es-CO" dirty="0"/>
              <a:t>  // </a:t>
            </a:r>
            <a:r>
              <a:rPr lang="es-CO" dirty="0" err="1"/>
              <a:t>Move</a:t>
            </a:r>
            <a:r>
              <a:rPr lang="es-CO" dirty="0"/>
              <a:t> DC motor </a:t>
            </a:r>
            <a:r>
              <a:rPr lang="es-CO" dirty="0" err="1"/>
              <a:t>backwards</a:t>
            </a:r>
            <a:r>
              <a:rPr lang="es-CO" dirty="0"/>
              <a:t> at </a:t>
            </a:r>
            <a:r>
              <a:rPr lang="es-CO" dirty="0" err="1"/>
              <a:t>maximum</a:t>
            </a:r>
            <a:r>
              <a:rPr lang="es-CO" dirty="0"/>
              <a:t> </a:t>
            </a:r>
            <a:r>
              <a:rPr lang="es-CO" dirty="0" err="1"/>
              <a:t>speed</a:t>
            </a:r>
            <a:endParaRPr lang="es-CO" dirty="0"/>
          </a:p>
          <a:p>
            <a:r>
              <a:rPr lang="es-CO" dirty="0"/>
              <a:t>  </a:t>
            </a:r>
            <a:r>
              <a:rPr lang="es-CO" dirty="0" err="1"/>
              <a:t>Serial.println</a:t>
            </a:r>
            <a:r>
              <a:rPr lang="es-CO" dirty="0"/>
              <a:t>("</a:t>
            </a:r>
            <a:r>
              <a:rPr lang="es-CO" dirty="0" err="1"/>
              <a:t>Moving</a:t>
            </a:r>
            <a:r>
              <a:rPr lang="es-CO" dirty="0"/>
              <a:t> </a:t>
            </a:r>
            <a:r>
              <a:rPr lang="es-CO" dirty="0" err="1"/>
              <a:t>Backwards</a:t>
            </a:r>
            <a:r>
              <a:rPr lang="es-CO" dirty="0"/>
              <a:t>");</a:t>
            </a:r>
          </a:p>
          <a:p>
            <a:r>
              <a:rPr lang="es-CO" dirty="0"/>
              <a:t>  </a:t>
            </a:r>
            <a:r>
              <a:rPr lang="es-CO" dirty="0" err="1"/>
              <a:t>digitalWrite</a:t>
            </a:r>
            <a:r>
              <a:rPr lang="es-CO" dirty="0"/>
              <a:t>(motor1Pin1, HIGH);</a:t>
            </a:r>
          </a:p>
          <a:p>
            <a:r>
              <a:rPr lang="es-CO" dirty="0"/>
              <a:t>  </a:t>
            </a:r>
            <a:r>
              <a:rPr lang="es-CO" dirty="0" err="1"/>
              <a:t>digitalWrite</a:t>
            </a:r>
            <a:r>
              <a:rPr lang="es-CO" dirty="0"/>
              <a:t>(motor1Pin2, LOW); </a:t>
            </a:r>
          </a:p>
          <a:p>
            <a:r>
              <a:rPr lang="es-CO" dirty="0"/>
              <a:t>  </a:t>
            </a:r>
            <a:r>
              <a:rPr lang="es-CO" dirty="0" err="1"/>
              <a:t>delay</a:t>
            </a:r>
            <a:r>
              <a:rPr lang="es-CO" dirty="0"/>
              <a:t>(2000);</a:t>
            </a:r>
          </a:p>
          <a:p>
            <a:endParaRPr lang="es-CO" dirty="0"/>
          </a:p>
        </p:txBody>
      </p:sp>
      <p:sp>
        <p:nvSpPr>
          <p:cNvPr id="7" name="CuadroTexto 6">
            <a:extLst>
              <a:ext uri="{FF2B5EF4-FFF2-40B4-BE49-F238E27FC236}">
                <a16:creationId xmlns:a16="http://schemas.microsoft.com/office/drawing/2014/main" id="{796127CC-99C8-A21F-40AD-F6044DE67716}"/>
              </a:ext>
            </a:extLst>
          </p:cNvPr>
          <p:cNvSpPr txBox="1"/>
          <p:nvPr/>
        </p:nvSpPr>
        <p:spPr>
          <a:xfrm>
            <a:off x="6559611" y="1298110"/>
            <a:ext cx="5002968" cy="5078313"/>
          </a:xfrm>
          <a:prstGeom prst="rect">
            <a:avLst/>
          </a:prstGeom>
          <a:noFill/>
          <a:ln>
            <a:solidFill>
              <a:schemeClr val="accent1"/>
            </a:solidFill>
          </a:ln>
        </p:spPr>
        <p:txBody>
          <a:bodyPr wrap="square">
            <a:spAutoFit/>
          </a:bodyPr>
          <a:lstStyle/>
          <a:p>
            <a:r>
              <a:rPr lang="es-CO" dirty="0"/>
              <a:t>// Stop </a:t>
            </a:r>
            <a:r>
              <a:rPr lang="es-CO" dirty="0" err="1"/>
              <a:t>the</a:t>
            </a:r>
            <a:r>
              <a:rPr lang="es-CO" dirty="0"/>
              <a:t> DC motor</a:t>
            </a:r>
          </a:p>
          <a:p>
            <a:r>
              <a:rPr lang="es-CO" dirty="0"/>
              <a:t>  </a:t>
            </a:r>
            <a:r>
              <a:rPr lang="es-CO" dirty="0" err="1"/>
              <a:t>Serial.println</a:t>
            </a:r>
            <a:r>
              <a:rPr lang="es-CO" dirty="0"/>
              <a:t>("Motor </a:t>
            </a:r>
            <a:r>
              <a:rPr lang="es-CO" dirty="0" err="1"/>
              <a:t>stopped</a:t>
            </a:r>
            <a:r>
              <a:rPr lang="es-CO" dirty="0"/>
              <a:t>");</a:t>
            </a:r>
          </a:p>
          <a:p>
            <a:r>
              <a:rPr lang="es-CO" dirty="0"/>
              <a:t>  </a:t>
            </a:r>
            <a:r>
              <a:rPr lang="es-CO" dirty="0" err="1"/>
              <a:t>digitalWrite</a:t>
            </a:r>
            <a:r>
              <a:rPr lang="es-CO" dirty="0"/>
              <a:t>(motor1Pin1, LOW);</a:t>
            </a:r>
          </a:p>
          <a:p>
            <a:r>
              <a:rPr lang="es-CO" dirty="0"/>
              <a:t>  </a:t>
            </a:r>
            <a:r>
              <a:rPr lang="es-CO" dirty="0" err="1"/>
              <a:t>digitalWrite</a:t>
            </a:r>
            <a:r>
              <a:rPr lang="es-CO" dirty="0"/>
              <a:t>(motor1Pin2, LOW);</a:t>
            </a:r>
          </a:p>
          <a:p>
            <a:r>
              <a:rPr lang="es-CO" dirty="0"/>
              <a:t>  </a:t>
            </a:r>
            <a:r>
              <a:rPr lang="es-CO" dirty="0" err="1"/>
              <a:t>delay</a:t>
            </a:r>
            <a:r>
              <a:rPr lang="es-CO" dirty="0"/>
              <a:t>(1000);</a:t>
            </a:r>
          </a:p>
          <a:p>
            <a:endParaRPr lang="es-CO" dirty="0"/>
          </a:p>
          <a:p>
            <a:r>
              <a:rPr lang="es-CO" dirty="0"/>
              <a:t>  // </a:t>
            </a:r>
            <a:r>
              <a:rPr lang="es-CO" dirty="0" err="1"/>
              <a:t>Move</a:t>
            </a:r>
            <a:r>
              <a:rPr lang="es-CO" dirty="0"/>
              <a:t> DC motor forward </a:t>
            </a:r>
            <a:r>
              <a:rPr lang="es-CO" dirty="0" err="1"/>
              <a:t>with</a:t>
            </a:r>
            <a:r>
              <a:rPr lang="es-CO" dirty="0"/>
              <a:t> </a:t>
            </a:r>
            <a:r>
              <a:rPr lang="es-CO" dirty="0" err="1"/>
              <a:t>increasing</a:t>
            </a:r>
            <a:r>
              <a:rPr lang="es-CO" dirty="0"/>
              <a:t> </a:t>
            </a:r>
            <a:r>
              <a:rPr lang="es-CO" dirty="0" err="1"/>
              <a:t>speed</a:t>
            </a:r>
            <a:endParaRPr lang="es-CO" dirty="0"/>
          </a:p>
          <a:p>
            <a:r>
              <a:rPr lang="es-CO" dirty="0"/>
              <a:t>  </a:t>
            </a:r>
            <a:r>
              <a:rPr lang="es-CO" dirty="0" err="1"/>
              <a:t>digitalWrite</a:t>
            </a:r>
            <a:r>
              <a:rPr lang="es-CO" dirty="0"/>
              <a:t>(motor1Pin1, HIGH);</a:t>
            </a:r>
          </a:p>
          <a:p>
            <a:r>
              <a:rPr lang="es-CO" dirty="0"/>
              <a:t>  </a:t>
            </a:r>
            <a:r>
              <a:rPr lang="es-CO" dirty="0" err="1"/>
              <a:t>digitalWrite</a:t>
            </a:r>
            <a:r>
              <a:rPr lang="es-CO" dirty="0"/>
              <a:t>(motor1Pin2, LOW);</a:t>
            </a:r>
          </a:p>
          <a:p>
            <a:r>
              <a:rPr lang="es-CO" dirty="0"/>
              <a:t>  </a:t>
            </a:r>
            <a:r>
              <a:rPr lang="es-CO" dirty="0" err="1"/>
              <a:t>while</a:t>
            </a:r>
            <a:r>
              <a:rPr lang="es-CO" dirty="0"/>
              <a:t> (</a:t>
            </a:r>
            <a:r>
              <a:rPr lang="es-CO" dirty="0" err="1"/>
              <a:t>dutyCycle</a:t>
            </a:r>
            <a:r>
              <a:rPr lang="es-CO" dirty="0"/>
              <a:t> &lt;= 255){</a:t>
            </a:r>
          </a:p>
          <a:p>
            <a:r>
              <a:rPr lang="es-CO" dirty="0"/>
              <a:t>    </a:t>
            </a:r>
            <a:r>
              <a:rPr lang="es-CO" dirty="0" err="1"/>
              <a:t>ledcWrite</a:t>
            </a:r>
            <a:r>
              <a:rPr lang="es-CO" dirty="0"/>
              <a:t>(</a:t>
            </a:r>
            <a:r>
              <a:rPr lang="es-CO" dirty="0" err="1"/>
              <a:t>pwmChannel</a:t>
            </a:r>
            <a:r>
              <a:rPr lang="es-CO" dirty="0"/>
              <a:t>, </a:t>
            </a:r>
            <a:r>
              <a:rPr lang="es-CO" dirty="0" err="1"/>
              <a:t>dutyCycle</a:t>
            </a:r>
            <a:r>
              <a:rPr lang="es-CO" dirty="0"/>
              <a:t>);   </a:t>
            </a:r>
          </a:p>
          <a:p>
            <a:r>
              <a:rPr lang="es-CO" dirty="0"/>
              <a:t>    </a:t>
            </a:r>
            <a:r>
              <a:rPr lang="es-CO" dirty="0" err="1"/>
              <a:t>Serial.print</a:t>
            </a:r>
            <a:r>
              <a:rPr lang="es-CO" dirty="0"/>
              <a:t>("Forward </a:t>
            </a:r>
            <a:r>
              <a:rPr lang="es-CO" dirty="0" err="1"/>
              <a:t>with</a:t>
            </a:r>
            <a:r>
              <a:rPr lang="es-CO" dirty="0"/>
              <a:t> </a:t>
            </a:r>
            <a:r>
              <a:rPr lang="es-CO" dirty="0" err="1"/>
              <a:t>duty</a:t>
            </a:r>
            <a:r>
              <a:rPr lang="es-CO" dirty="0"/>
              <a:t> </a:t>
            </a:r>
            <a:r>
              <a:rPr lang="es-CO" dirty="0" err="1"/>
              <a:t>cycle</a:t>
            </a:r>
            <a:r>
              <a:rPr lang="es-CO" dirty="0"/>
              <a:t>: ");</a:t>
            </a:r>
          </a:p>
          <a:p>
            <a:r>
              <a:rPr lang="es-CO" dirty="0"/>
              <a:t>    </a:t>
            </a:r>
            <a:r>
              <a:rPr lang="es-CO" dirty="0" err="1"/>
              <a:t>Serial.println</a:t>
            </a:r>
            <a:r>
              <a:rPr lang="es-CO" dirty="0"/>
              <a:t>(</a:t>
            </a:r>
            <a:r>
              <a:rPr lang="es-CO" dirty="0" err="1"/>
              <a:t>dutyCycle</a:t>
            </a:r>
            <a:r>
              <a:rPr lang="es-CO" dirty="0"/>
              <a:t>);</a:t>
            </a:r>
          </a:p>
          <a:p>
            <a:r>
              <a:rPr lang="es-CO" dirty="0"/>
              <a:t>    </a:t>
            </a:r>
            <a:r>
              <a:rPr lang="es-CO" dirty="0" err="1"/>
              <a:t>dutyCycle</a:t>
            </a:r>
            <a:r>
              <a:rPr lang="es-CO" dirty="0"/>
              <a:t> = </a:t>
            </a:r>
            <a:r>
              <a:rPr lang="es-CO" dirty="0" err="1"/>
              <a:t>dutyCycle</a:t>
            </a:r>
            <a:r>
              <a:rPr lang="es-CO" dirty="0"/>
              <a:t> + 5;</a:t>
            </a:r>
          </a:p>
          <a:p>
            <a:r>
              <a:rPr lang="es-CO" dirty="0"/>
              <a:t>    </a:t>
            </a:r>
            <a:r>
              <a:rPr lang="es-CO" dirty="0" err="1"/>
              <a:t>delay</a:t>
            </a:r>
            <a:r>
              <a:rPr lang="es-CO" dirty="0"/>
              <a:t>(500);</a:t>
            </a:r>
          </a:p>
          <a:p>
            <a:r>
              <a:rPr lang="es-CO" dirty="0"/>
              <a:t>  }</a:t>
            </a:r>
          </a:p>
          <a:p>
            <a:r>
              <a:rPr lang="es-CO" dirty="0"/>
              <a:t>  </a:t>
            </a:r>
            <a:r>
              <a:rPr lang="es-CO" dirty="0" err="1"/>
              <a:t>dutyCycle</a:t>
            </a:r>
            <a:r>
              <a:rPr lang="es-CO" dirty="0"/>
              <a:t> = 200;</a:t>
            </a:r>
          </a:p>
          <a:p>
            <a:r>
              <a:rPr lang="es-CO" dirty="0"/>
              <a:t>}</a:t>
            </a:r>
          </a:p>
        </p:txBody>
      </p:sp>
    </p:spTree>
    <p:extLst>
      <p:ext uri="{BB962C8B-B14F-4D97-AF65-F5344CB8AC3E}">
        <p14:creationId xmlns:p14="http://schemas.microsoft.com/office/powerpoint/2010/main" val="2148596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SERVO MOTOR</a:t>
            </a:r>
            <a:endParaRPr lang="es-419" dirty="0">
              <a:solidFill>
                <a:srgbClr val="0070C0"/>
              </a:solidFill>
            </a:endParaRPr>
          </a:p>
        </p:txBody>
      </p:sp>
      <p:pic>
        <p:nvPicPr>
          <p:cNvPr id="3" name="Imagen 2">
            <a:extLst>
              <a:ext uri="{FF2B5EF4-FFF2-40B4-BE49-F238E27FC236}">
                <a16:creationId xmlns:a16="http://schemas.microsoft.com/office/drawing/2014/main" id="{36C547D2-C9EE-4B33-9B47-26DEE5E8E514}"/>
              </a:ext>
            </a:extLst>
          </p:cNvPr>
          <p:cNvPicPr>
            <a:picLocks noChangeAspect="1"/>
          </p:cNvPicPr>
          <p:nvPr/>
        </p:nvPicPr>
        <p:blipFill>
          <a:blip r:embed="rId2"/>
          <a:stretch>
            <a:fillRect/>
          </a:stretch>
        </p:blipFill>
        <p:spPr>
          <a:xfrm>
            <a:off x="8439614" y="2433124"/>
            <a:ext cx="3581400" cy="2667000"/>
          </a:xfrm>
          <a:prstGeom prst="rect">
            <a:avLst/>
          </a:prstGeom>
        </p:spPr>
      </p:pic>
      <p:sp>
        <p:nvSpPr>
          <p:cNvPr id="6" name="CuadroTexto 5">
            <a:extLst>
              <a:ext uri="{FF2B5EF4-FFF2-40B4-BE49-F238E27FC236}">
                <a16:creationId xmlns:a16="http://schemas.microsoft.com/office/drawing/2014/main" id="{30F43717-6FBC-41F9-A5D9-3D51CB9FF9FD}"/>
              </a:ext>
            </a:extLst>
          </p:cNvPr>
          <p:cNvSpPr txBox="1"/>
          <p:nvPr/>
        </p:nvSpPr>
        <p:spPr>
          <a:xfrm>
            <a:off x="879230" y="1691902"/>
            <a:ext cx="6435969" cy="3139321"/>
          </a:xfrm>
          <a:prstGeom prst="rect">
            <a:avLst/>
          </a:prstGeom>
          <a:noFill/>
        </p:spPr>
        <p:txBody>
          <a:bodyPr wrap="square">
            <a:spAutoFit/>
          </a:bodyPr>
          <a:lstStyle/>
          <a:p>
            <a:r>
              <a:rPr lang="es-CO" dirty="0"/>
              <a:t>Un servomotor es un dispositivo eléctrico que se utiliza para un control preciso de la rotación angular. Se utiliza donde se requiere un control preciso, como en el caso del control del brazo robótico.</a:t>
            </a:r>
          </a:p>
          <a:p>
            <a:endParaRPr lang="es-CO" dirty="0"/>
          </a:p>
          <a:p>
            <a:pPr marL="285750" indent="-285750">
              <a:buFont typeface="Arial" panose="020B0604020202020204" pitchFamily="34" charset="0"/>
              <a:buChar char="•"/>
            </a:pPr>
            <a:r>
              <a:rPr lang="es-CO" dirty="0"/>
              <a:t>Consiste en un motor adecuado con circuitos de control para un control preciso de la posición del eje del motor.</a:t>
            </a:r>
          </a:p>
          <a:p>
            <a:pPr marL="285750" indent="-285750">
              <a:buFont typeface="Arial" panose="020B0604020202020204" pitchFamily="34" charset="0"/>
              <a:buChar char="•"/>
            </a:pPr>
            <a:r>
              <a:rPr lang="es-CO" dirty="0"/>
              <a:t>Es un sistema de circuito cerrado.</a:t>
            </a:r>
          </a:p>
          <a:p>
            <a:pPr marL="285750" indent="-285750">
              <a:buFont typeface="Arial" panose="020B0604020202020204" pitchFamily="34" charset="0"/>
              <a:buChar char="•"/>
            </a:pPr>
            <a:r>
              <a:rPr lang="es-CO" dirty="0"/>
              <a:t>El ángulo de rotación del servomotor se controla aplicándole una señal PWM.</a:t>
            </a:r>
          </a:p>
          <a:p>
            <a:pPr marL="285750" indent="-285750">
              <a:buFont typeface="Arial" panose="020B0604020202020204" pitchFamily="34" charset="0"/>
              <a:buChar char="•"/>
            </a:pPr>
            <a:r>
              <a:rPr lang="es-CO" dirty="0"/>
              <a:t>Al variar el ancho de la señal PWM, podemos cambiar el ángulo de rotación y la dirección del motor.</a:t>
            </a:r>
          </a:p>
        </p:txBody>
      </p:sp>
    </p:spTree>
    <p:extLst>
      <p:ext uri="{BB962C8B-B14F-4D97-AF65-F5344CB8AC3E}">
        <p14:creationId xmlns:p14="http://schemas.microsoft.com/office/powerpoint/2010/main" val="1281669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SERVO MOTOR</a:t>
            </a:r>
            <a:endParaRPr lang="es-419" dirty="0">
              <a:solidFill>
                <a:srgbClr val="0070C0"/>
              </a:solidFill>
            </a:endParaRPr>
          </a:p>
        </p:txBody>
      </p:sp>
      <p:pic>
        <p:nvPicPr>
          <p:cNvPr id="4" name="Imagen 3">
            <a:extLst>
              <a:ext uri="{FF2B5EF4-FFF2-40B4-BE49-F238E27FC236}">
                <a16:creationId xmlns:a16="http://schemas.microsoft.com/office/drawing/2014/main" id="{C01B38A5-0918-4571-8A0F-4CEFA822044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6609" y="1572064"/>
            <a:ext cx="4348439" cy="3713872"/>
          </a:xfrm>
          <a:prstGeom prst="rect">
            <a:avLst/>
          </a:prstGeom>
        </p:spPr>
      </p:pic>
      <p:sp>
        <p:nvSpPr>
          <p:cNvPr id="7" name="CuadroTexto 6">
            <a:extLst>
              <a:ext uri="{FF2B5EF4-FFF2-40B4-BE49-F238E27FC236}">
                <a16:creationId xmlns:a16="http://schemas.microsoft.com/office/drawing/2014/main" id="{9AB254C6-1F61-40AE-A967-215A2B118F31}"/>
              </a:ext>
            </a:extLst>
          </p:cNvPr>
          <p:cNvSpPr txBox="1"/>
          <p:nvPr/>
        </p:nvSpPr>
        <p:spPr>
          <a:xfrm>
            <a:off x="126609" y="5422459"/>
            <a:ext cx="5275385" cy="338554"/>
          </a:xfrm>
          <a:prstGeom prst="rect">
            <a:avLst/>
          </a:prstGeom>
          <a:noFill/>
        </p:spPr>
        <p:txBody>
          <a:bodyPr wrap="square">
            <a:spAutoFit/>
          </a:bodyPr>
          <a:lstStyle/>
          <a:p>
            <a:r>
              <a:rPr lang="en-US" sz="1600" dirty="0" err="1"/>
              <a:t>Señal</a:t>
            </a:r>
            <a:r>
              <a:rPr lang="en-US" sz="1600" dirty="0"/>
              <a:t> PWM de </a:t>
            </a:r>
            <a:r>
              <a:rPr lang="en-US" sz="1600" dirty="0" err="1"/>
              <a:t>periodo</a:t>
            </a:r>
            <a:r>
              <a:rPr lang="en-US" sz="1600" dirty="0"/>
              <a:t> 20ms (50 Hz) al pin de Control.</a:t>
            </a:r>
            <a:endParaRPr lang="es-CO" sz="1600" dirty="0"/>
          </a:p>
        </p:txBody>
      </p:sp>
      <p:pic>
        <p:nvPicPr>
          <p:cNvPr id="8" name="Imagen 7">
            <a:extLst>
              <a:ext uri="{FF2B5EF4-FFF2-40B4-BE49-F238E27FC236}">
                <a16:creationId xmlns:a16="http://schemas.microsoft.com/office/drawing/2014/main" id="{72B5D36E-2A5A-4E22-B367-9B2EBB9FF6D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69800" y="1877864"/>
            <a:ext cx="7193941" cy="3713872"/>
          </a:xfrm>
          <a:prstGeom prst="rect">
            <a:avLst/>
          </a:prstGeom>
        </p:spPr>
      </p:pic>
    </p:spTree>
    <p:extLst>
      <p:ext uri="{BB962C8B-B14F-4D97-AF65-F5344CB8AC3E}">
        <p14:creationId xmlns:p14="http://schemas.microsoft.com/office/powerpoint/2010/main" val="1761257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SERVO MOTOR</a:t>
            </a:r>
            <a:endParaRPr lang="es-419" dirty="0">
              <a:solidFill>
                <a:srgbClr val="0070C0"/>
              </a:solidFill>
            </a:endParaRPr>
          </a:p>
        </p:txBody>
      </p:sp>
      <p:pic>
        <p:nvPicPr>
          <p:cNvPr id="4" name="Imagen 3">
            <a:extLst>
              <a:ext uri="{FF2B5EF4-FFF2-40B4-BE49-F238E27FC236}">
                <a16:creationId xmlns:a16="http://schemas.microsoft.com/office/drawing/2014/main" id="{28B6A71F-4A35-0C00-85B4-C71F03399D1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98085" y="1714052"/>
            <a:ext cx="4859884" cy="4147101"/>
          </a:xfrm>
          <a:prstGeom prst="rect">
            <a:avLst/>
          </a:prstGeom>
        </p:spPr>
      </p:pic>
      <p:pic>
        <p:nvPicPr>
          <p:cNvPr id="5" name="Imagen 4">
            <a:extLst>
              <a:ext uri="{FF2B5EF4-FFF2-40B4-BE49-F238E27FC236}">
                <a16:creationId xmlns:a16="http://schemas.microsoft.com/office/drawing/2014/main" id="{37BB06A4-B418-6DF3-3E80-87B91E75A1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33386" y="1801708"/>
            <a:ext cx="3687581" cy="2178131"/>
          </a:xfrm>
          <a:prstGeom prst="rect">
            <a:avLst/>
          </a:prstGeom>
        </p:spPr>
      </p:pic>
      <p:sp>
        <p:nvSpPr>
          <p:cNvPr id="7" name="CuadroTexto 6">
            <a:extLst>
              <a:ext uri="{FF2B5EF4-FFF2-40B4-BE49-F238E27FC236}">
                <a16:creationId xmlns:a16="http://schemas.microsoft.com/office/drawing/2014/main" id="{D173B53C-56F4-507F-FAAA-F3C0928DC106}"/>
              </a:ext>
            </a:extLst>
          </p:cNvPr>
          <p:cNvSpPr txBox="1"/>
          <p:nvPr/>
        </p:nvSpPr>
        <p:spPr>
          <a:xfrm>
            <a:off x="1233386" y="4363910"/>
            <a:ext cx="5167415" cy="1200329"/>
          </a:xfrm>
          <a:prstGeom prst="rect">
            <a:avLst/>
          </a:prstGeom>
          <a:noFill/>
        </p:spPr>
        <p:txBody>
          <a:bodyPr wrap="square">
            <a:spAutoFit/>
          </a:bodyPr>
          <a:lstStyle/>
          <a:p>
            <a:r>
              <a:rPr lang="es-CO" sz="2400" dirty="0">
                <a:latin typeface="Franklin Gothic Book" panose="020B0503020102020204" pitchFamily="34" charset="0"/>
              </a:rPr>
              <a:t>GND -&gt; ESP32 GND pin;</a:t>
            </a:r>
          </a:p>
          <a:p>
            <a:r>
              <a:rPr lang="es-CO" sz="2400" dirty="0" err="1">
                <a:latin typeface="Franklin Gothic Book" panose="020B0503020102020204" pitchFamily="34" charset="0"/>
              </a:rPr>
              <a:t>Power</a:t>
            </a:r>
            <a:r>
              <a:rPr lang="es-CO" sz="2400" dirty="0">
                <a:latin typeface="Franklin Gothic Book" panose="020B0503020102020204" pitchFamily="34" charset="0"/>
              </a:rPr>
              <a:t> -&gt; ESP32 VIN pin;</a:t>
            </a:r>
          </a:p>
          <a:p>
            <a:r>
              <a:rPr lang="es-CO" sz="2400" dirty="0" err="1">
                <a:latin typeface="Franklin Gothic Book" panose="020B0503020102020204" pitchFamily="34" charset="0"/>
              </a:rPr>
              <a:t>Signal</a:t>
            </a:r>
            <a:r>
              <a:rPr lang="es-CO" sz="2400" dirty="0">
                <a:latin typeface="Franklin Gothic Book" panose="020B0503020102020204" pitchFamily="34" charset="0"/>
              </a:rPr>
              <a:t> -&gt; GPIO 13 (</a:t>
            </a:r>
            <a:r>
              <a:rPr lang="es-CO" sz="2400" dirty="0" err="1">
                <a:latin typeface="Franklin Gothic Book" panose="020B0503020102020204" pitchFamily="34" charset="0"/>
              </a:rPr>
              <a:t>or</a:t>
            </a:r>
            <a:r>
              <a:rPr lang="es-CO" sz="2400" dirty="0">
                <a:latin typeface="Franklin Gothic Book" panose="020B0503020102020204" pitchFamily="34" charset="0"/>
              </a:rPr>
              <a:t> </a:t>
            </a:r>
            <a:r>
              <a:rPr lang="es-CO" sz="2400" dirty="0" err="1">
                <a:latin typeface="Franklin Gothic Book" panose="020B0503020102020204" pitchFamily="34" charset="0"/>
              </a:rPr>
              <a:t>any</a:t>
            </a:r>
            <a:r>
              <a:rPr lang="es-CO" sz="2400" dirty="0">
                <a:latin typeface="Franklin Gothic Book" panose="020B0503020102020204" pitchFamily="34" charset="0"/>
              </a:rPr>
              <a:t> PWM pin).</a:t>
            </a:r>
          </a:p>
        </p:txBody>
      </p:sp>
      <p:sp>
        <p:nvSpPr>
          <p:cNvPr id="10" name="CuadroTexto 9">
            <a:extLst>
              <a:ext uri="{FF2B5EF4-FFF2-40B4-BE49-F238E27FC236}">
                <a16:creationId xmlns:a16="http://schemas.microsoft.com/office/drawing/2014/main" id="{603E3E31-E037-50F4-44A5-6EE00939DF86}"/>
              </a:ext>
            </a:extLst>
          </p:cNvPr>
          <p:cNvSpPr txBox="1"/>
          <p:nvPr/>
        </p:nvSpPr>
        <p:spPr>
          <a:xfrm>
            <a:off x="1060223" y="5850524"/>
            <a:ext cx="8660122" cy="369332"/>
          </a:xfrm>
          <a:prstGeom prst="rect">
            <a:avLst/>
          </a:prstGeom>
          <a:noFill/>
        </p:spPr>
        <p:txBody>
          <a:bodyPr wrap="square">
            <a:spAutoFit/>
          </a:bodyPr>
          <a:lstStyle/>
          <a:p>
            <a:r>
              <a:rPr lang="es-CO" dirty="0"/>
              <a:t>https://randomnerdtutorials.com/esp32-servo-motor-web-server-arduino-ide/</a:t>
            </a:r>
          </a:p>
        </p:txBody>
      </p:sp>
      <p:sp>
        <p:nvSpPr>
          <p:cNvPr id="13" name="CuadroTexto 12">
            <a:extLst>
              <a:ext uri="{FF2B5EF4-FFF2-40B4-BE49-F238E27FC236}">
                <a16:creationId xmlns:a16="http://schemas.microsoft.com/office/drawing/2014/main" id="{0D217322-3704-DB24-5909-229799E7478D}"/>
              </a:ext>
            </a:extLst>
          </p:cNvPr>
          <p:cNvSpPr txBox="1"/>
          <p:nvPr/>
        </p:nvSpPr>
        <p:spPr>
          <a:xfrm>
            <a:off x="1060223" y="6198588"/>
            <a:ext cx="6098344" cy="369332"/>
          </a:xfrm>
          <a:prstGeom prst="rect">
            <a:avLst/>
          </a:prstGeom>
          <a:noFill/>
        </p:spPr>
        <p:txBody>
          <a:bodyPr wrap="square">
            <a:spAutoFit/>
          </a:bodyPr>
          <a:lstStyle/>
          <a:p>
            <a:r>
              <a:rPr lang="es-CO" dirty="0"/>
              <a:t>https://esp32io.com/tutorials/esp32-servo-motor</a:t>
            </a:r>
          </a:p>
        </p:txBody>
      </p:sp>
    </p:spTree>
    <p:extLst>
      <p:ext uri="{BB962C8B-B14F-4D97-AF65-F5344CB8AC3E}">
        <p14:creationId xmlns:p14="http://schemas.microsoft.com/office/powerpoint/2010/main" val="1908410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SERVO MOTOR</a:t>
            </a:r>
            <a:endParaRPr lang="es-419" dirty="0">
              <a:solidFill>
                <a:srgbClr val="0070C0"/>
              </a:solidFill>
            </a:endParaRPr>
          </a:p>
        </p:txBody>
      </p:sp>
      <p:sp>
        <p:nvSpPr>
          <p:cNvPr id="6" name="CuadroTexto 5">
            <a:extLst>
              <a:ext uri="{FF2B5EF4-FFF2-40B4-BE49-F238E27FC236}">
                <a16:creationId xmlns:a16="http://schemas.microsoft.com/office/drawing/2014/main" id="{3AEAB8A6-B59D-25A7-6C04-625F8083CF48}"/>
              </a:ext>
            </a:extLst>
          </p:cNvPr>
          <p:cNvSpPr txBox="1"/>
          <p:nvPr/>
        </p:nvSpPr>
        <p:spPr>
          <a:xfrm>
            <a:off x="783236" y="1300639"/>
            <a:ext cx="9964712" cy="4708981"/>
          </a:xfrm>
          <a:prstGeom prst="rect">
            <a:avLst/>
          </a:prstGeom>
          <a:noFill/>
        </p:spPr>
        <p:txBody>
          <a:bodyPr wrap="square">
            <a:spAutoFit/>
          </a:bodyPr>
          <a:lstStyle/>
          <a:p>
            <a:r>
              <a:rPr lang="es-CO" sz="2400" dirty="0" err="1">
                <a:latin typeface="Franklin Gothic Book" panose="020B0503020102020204" pitchFamily="34" charset="0"/>
              </a:rPr>
              <a:t>Installing</a:t>
            </a:r>
            <a:r>
              <a:rPr lang="es-CO" sz="2400" dirty="0">
                <a:latin typeface="Franklin Gothic Book" panose="020B0503020102020204" pitchFamily="34" charset="0"/>
              </a:rPr>
              <a:t> </a:t>
            </a:r>
            <a:r>
              <a:rPr lang="es-CO" sz="2400" dirty="0" err="1">
                <a:latin typeface="Franklin Gothic Book" panose="020B0503020102020204" pitchFamily="34" charset="0"/>
              </a:rPr>
              <a:t>the</a:t>
            </a:r>
            <a:r>
              <a:rPr lang="es-CO" sz="2400" dirty="0">
                <a:latin typeface="Franklin Gothic Book" panose="020B0503020102020204" pitchFamily="34" charset="0"/>
              </a:rPr>
              <a:t> ESP32_Arduino_Servo_Library</a:t>
            </a:r>
          </a:p>
          <a:p>
            <a:endParaRPr lang="es-CO" sz="2400" dirty="0">
              <a:latin typeface="Franklin Gothic Book" panose="020B0503020102020204" pitchFamily="34" charset="0"/>
            </a:endParaRPr>
          </a:p>
          <a:p>
            <a:r>
              <a:rPr lang="es-CO" sz="2400" dirty="0" err="1">
                <a:latin typeface="Franklin Gothic Book" panose="020B0503020102020204" pitchFamily="34" charset="0"/>
              </a:rPr>
              <a:t>The</a:t>
            </a:r>
            <a:r>
              <a:rPr lang="es-CO" sz="2400" dirty="0">
                <a:latin typeface="Franklin Gothic Book" panose="020B0503020102020204" pitchFamily="34" charset="0"/>
              </a:rPr>
              <a:t> ESP32 Arduino Servo Library </a:t>
            </a:r>
            <a:r>
              <a:rPr lang="es-CO" sz="2400" dirty="0" err="1">
                <a:latin typeface="Franklin Gothic Book" panose="020B0503020102020204" pitchFamily="34" charset="0"/>
              </a:rPr>
              <a:t>makes</a:t>
            </a:r>
            <a:r>
              <a:rPr lang="es-CO" sz="2400" dirty="0">
                <a:latin typeface="Franklin Gothic Book" panose="020B0503020102020204" pitchFamily="34" charset="0"/>
              </a:rPr>
              <a:t> </a:t>
            </a:r>
            <a:r>
              <a:rPr lang="es-CO" sz="2400" dirty="0" err="1">
                <a:latin typeface="Franklin Gothic Book" panose="020B0503020102020204" pitchFamily="34" charset="0"/>
              </a:rPr>
              <a:t>it</a:t>
            </a:r>
            <a:r>
              <a:rPr lang="es-CO" sz="2400" dirty="0">
                <a:latin typeface="Franklin Gothic Book" panose="020B0503020102020204" pitchFamily="34" charset="0"/>
              </a:rPr>
              <a:t> </a:t>
            </a:r>
            <a:r>
              <a:rPr lang="es-CO" sz="2400" dirty="0" err="1">
                <a:latin typeface="Franklin Gothic Book" panose="020B0503020102020204" pitchFamily="34" charset="0"/>
              </a:rPr>
              <a:t>easier</a:t>
            </a:r>
            <a:r>
              <a:rPr lang="es-CO" sz="2400" dirty="0">
                <a:latin typeface="Franklin Gothic Book" panose="020B0503020102020204" pitchFamily="34" charset="0"/>
              </a:rPr>
              <a:t> </a:t>
            </a:r>
            <a:r>
              <a:rPr lang="es-CO" sz="2400" dirty="0" err="1">
                <a:latin typeface="Franklin Gothic Book" panose="020B0503020102020204" pitchFamily="34" charset="0"/>
              </a:rPr>
              <a:t>to</a:t>
            </a:r>
            <a:r>
              <a:rPr lang="es-CO" sz="2400" dirty="0">
                <a:latin typeface="Franklin Gothic Book" panose="020B0503020102020204" pitchFamily="34" charset="0"/>
              </a:rPr>
              <a:t> control a servo motor </a:t>
            </a:r>
            <a:r>
              <a:rPr lang="es-CO" sz="2400" dirty="0" err="1">
                <a:latin typeface="Franklin Gothic Book" panose="020B0503020102020204" pitchFamily="34" charset="0"/>
              </a:rPr>
              <a:t>with</a:t>
            </a:r>
            <a:r>
              <a:rPr lang="es-CO" sz="2400" dirty="0">
                <a:latin typeface="Franklin Gothic Book" panose="020B0503020102020204" pitchFamily="34" charset="0"/>
              </a:rPr>
              <a:t> </a:t>
            </a:r>
            <a:r>
              <a:rPr lang="es-CO" sz="2400" dirty="0" err="1">
                <a:latin typeface="Franklin Gothic Book" panose="020B0503020102020204" pitchFamily="34" charset="0"/>
              </a:rPr>
              <a:t>your</a:t>
            </a:r>
            <a:r>
              <a:rPr lang="es-CO" sz="2400" dirty="0">
                <a:latin typeface="Franklin Gothic Book" panose="020B0503020102020204" pitchFamily="34" charset="0"/>
              </a:rPr>
              <a:t> ESP32, </a:t>
            </a:r>
            <a:r>
              <a:rPr lang="es-CO" sz="2400" dirty="0" err="1">
                <a:latin typeface="Franklin Gothic Book" panose="020B0503020102020204" pitchFamily="34" charset="0"/>
              </a:rPr>
              <a:t>using</a:t>
            </a:r>
            <a:r>
              <a:rPr lang="es-CO" sz="2400" dirty="0">
                <a:latin typeface="Franklin Gothic Book" panose="020B0503020102020204" pitchFamily="34" charset="0"/>
              </a:rPr>
              <a:t> </a:t>
            </a:r>
            <a:r>
              <a:rPr lang="es-CO" sz="2400" dirty="0" err="1">
                <a:latin typeface="Franklin Gothic Book" panose="020B0503020102020204" pitchFamily="34" charset="0"/>
              </a:rPr>
              <a:t>the</a:t>
            </a:r>
            <a:r>
              <a:rPr lang="es-CO" sz="2400" dirty="0">
                <a:latin typeface="Franklin Gothic Book" panose="020B0503020102020204" pitchFamily="34" charset="0"/>
              </a:rPr>
              <a:t> Arduino IDE. </a:t>
            </a:r>
            <a:r>
              <a:rPr lang="es-CO" sz="2400" dirty="0" err="1">
                <a:latin typeface="Franklin Gothic Book" panose="020B0503020102020204" pitchFamily="34" charset="0"/>
              </a:rPr>
              <a:t>Follow</a:t>
            </a:r>
            <a:r>
              <a:rPr lang="es-CO" sz="2400" dirty="0">
                <a:latin typeface="Franklin Gothic Book" panose="020B0503020102020204" pitchFamily="34" charset="0"/>
              </a:rPr>
              <a:t> </a:t>
            </a:r>
            <a:r>
              <a:rPr lang="es-CO" sz="2400" dirty="0" err="1">
                <a:latin typeface="Franklin Gothic Book" panose="020B0503020102020204" pitchFamily="34" charset="0"/>
              </a:rPr>
              <a:t>the</a:t>
            </a:r>
            <a:r>
              <a:rPr lang="es-CO" sz="2400" dirty="0">
                <a:latin typeface="Franklin Gothic Book" panose="020B0503020102020204" pitchFamily="34" charset="0"/>
              </a:rPr>
              <a:t> </a:t>
            </a:r>
            <a:r>
              <a:rPr lang="es-CO" sz="2400" dirty="0" err="1">
                <a:latin typeface="Franklin Gothic Book" panose="020B0503020102020204" pitchFamily="34" charset="0"/>
              </a:rPr>
              <a:t>next</a:t>
            </a:r>
            <a:r>
              <a:rPr lang="es-CO" sz="2400" dirty="0">
                <a:latin typeface="Franklin Gothic Book" panose="020B0503020102020204" pitchFamily="34" charset="0"/>
              </a:rPr>
              <a:t> </a:t>
            </a:r>
            <a:r>
              <a:rPr lang="es-CO" sz="2400" dirty="0" err="1">
                <a:latin typeface="Franklin Gothic Book" panose="020B0503020102020204" pitchFamily="34" charset="0"/>
              </a:rPr>
              <a:t>steps</a:t>
            </a:r>
            <a:r>
              <a:rPr lang="es-CO" sz="2400" dirty="0">
                <a:latin typeface="Franklin Gothic Book" panose="020B0503020102020204" pitchFamily="34" charset="0"/>
              </a:rPr>
              <a:t> </a:t>
            </a:r>
            <a:r>
              <a:rPr lang="es-CO" sz="2400" dirty="0" err="1">
                <a:latin typeface="Franklin Gothic Book" panose="020B0503020102020204" pitchFamily="34" charset="0"/>
              </a:rPr>
              <a:t>to</a:t>
            </a:r>
            <a:r>
              <a:rPr lang="es-CO" sz="2400" dirty="0">
                <a:latin typeface="Franklin Gothic Book" panose="020B0503020102020204" pitchFamily="34" charset="0"/>
              </a:rPr>
              <a:t> </a:t>
            </a:r>
            <a:r>
              <a:rPr lang="es-CO" sz="2400" dirty="0" err="1">
                <a:latin typeface="Franklin Gothic Book" panose="020B0503020102020204" pitchFamily="34" charset="0"/>
              </a:rPr>
              <a:t>install</a:t>
            </a:r>
            <a:r>
              <a:rPr lang="es-CO" sz="2400" dirty="0">
                <a:latin typeface="Franklin Gothic Book" panose="020B0503020102020204" pitchFamily="34" charset="0"/>
              </a:rPr>
              <a:t> </a:t>
            </a:r>
            <a:r>
              <a:rPr lang="es-CO" sz="2400" dirty="0" err="1">
                <a:latin typeface="Franklin Gothic Book" panose="020B0503020102020204" pitchFamily="34" charset="0"/>
              </a:rPr>
              <a:t>the</a:t>
            </a:r>
            <a:r>
              <a:rPr lang="es-CO" sz="2400" dirty="0">
                <a:latin typeface="Franklin Gothic Book" panose="020B0503020102020204" pitchFamily="34" charset="0"/>
              </a:rPr>
              <a:t> </a:t>
            </a:r>
            <a:r>
              <a:rPr lang="es-CO" sz="2400" dirty="0" err="1">
                <a:latin typeface="Franklin Gothic Book" panose="020B0503020102020204" pitchFamily="34" charset="0"/>
              </a:rPr>
              <a:t>library</a:t>
            </a:r>
            <a:r>
              <a:rPr lang="es-CO" sz="2400" dirty="0">
                <a:latin typeface="Franklin Gothic Book" panose="020B0503020102020204" pitchFamily="34" charset="0"/>
              </a:rPr>
              <a:t> in </a:t>
            </a:r>
            <a:r>
              <a:rPr lang="es-CO" sz="2400" dirty="0" err="1">
                <a:latin typeface="Franklin Gothic Book" panose="020B0503020102020204" pitchFamily="34" charset="0"/>
              </a:rPr>
              <a:t>your</a:t>
            </a:r>
            <a:r>
              <a:rPr lang="es-CO" sz="2400" dirty="0">
                <a:latin typeface="Franklin Gothic Book" panose="020B0503020102020204" pitchFamily="34" charset="0"/>
              </a:rPr>
              <a:t> Arduino IDE:</a:t>
            </a:r>
          </a:p>
          <a:p>
            <a:endParaRPr lang="es-CO" sz="2000" dirty="0">
              <a:latin typeface="Franklin Gothic Book" panose="020B0503020102020204" pitchFamily="34" charset="0"/>
            </a:endParaRPr>
          </a:p>
          <a:p>
            <a:pPr marL="342900" indent="-342900">
              <a:buFont typeface="Arial" panose="020B0604020202020204" pitchFamily="34" charset="0"/>
              <a:buChar char="•"/>
            </a:pPr>
            <a:r>
              <a:rPr lang="es-CO" sz="2000" dirty="0" err="1">
                <a:latin typeface="Franklin Gothic Book" panose="020B0503020102020204" pitchFamily="34" charset="0"/>
              </a:rPr>
              <a:t>Click</a:t>
            </a:r>
            <a:r>
              <a:rPr lang="es-CO" sz="2000" dirty="0">
                <a:latin typeface="Franklin Gothic Book" panose="020B0503020102020204" pitchFamily="34" charset="0"/>
              </a:rPr>
              <a:t> </a:t>
            </a:r>
            <a:r>
              <a:rPr lang="es-CO" sz="2000" dirty="0">
                <a:latin typeface="Franklin Gothic Book" panose="020B0503020102020204" pitchFamily="34" charset="0"/>
                <a:hlinkClick r:id="rId2"/>
              </a:rPr>
              <a:t>https://github.com/RoboticsBrno/ServoESP32</a:t>
            </a:r>
            <a:r>
              <a:rPr lang="es-CO" sz="2000" dirty="0">
                <a:latin typeface="Franklin Gothic Book" panose="020B0503020102020204" pitchFamily="34" charset="0"/>
              </a:rPr>
              <a:t> . </a:t>
            </a:r>
            <a:r>
              <a:rPr lang="es-CO" sz="2000" dirty="0" err="1">
                <a:latin typeface="Franklin Gothic Book" panose="020B0503020102020204" pitchFamily="34" charset="0"/>
              </a:rPr>
              <a:t>You</a:t>
            </a:r>
            <a:r>
              <a:rPr lang="es-CO" sz="2000" dirty="0">
                <a:latin typeface="Franklin Gothic Book" panose="020B0503020102020204" pitchFamily="34" charset="0"/>
              </a:rPr>
              <a:t> </a:t>
            </a:r>
            <a:r>
              <a:rPr lang="es-CO" sz="2000" dirty="0" err="1">
                <a:latin typeface="Franklin Gothic Book" panose="020B0503020102020204" pitchFamily="34" charset="0"/>
              </a:rPr>
              <a:t>should</a:t>
            </a:r>
            <a:r>
              <a:rPr lang="es-CO" sz="2000" dirty="0">
                <a:latin typeface="Franklin Gothic Book" panose="020B0503020102020204" pitchFamily="34" charset="0"/>
              </a:rPr>
              <a:t> </a:t>
            </a:r>
            <a:r>
              <a:rPr lang="es-CO" sz="2000" dirty="0" err="1">
                <a:latin typeface="Franklin Gothic Book" panose="020B0503020102020204" pitchFamily="34" charset="0"/>
              </a:rPr>
              <a:t>have</a:t>
            </a:r>
            <a:r>
              <a:rPr lang="es-CO" sz="2000" dirty="0">
                <a:latin typeface="Franklin Gothic Book" panose="020B0503020102020204" pitchFamily="34" charset="0"/>
              </a:rPr>
              <a:t> a .zip folder in </a:t>
            </a:r>
            <a:r>
              <a:rPr lang="es-CO" sz="2000" dirty="0" err="1">
                <a:latin typeface="Franklin Gothic Book" panose="020B0503020102020204" pitchFamily="34" charset="0"/>
              </a:rPr>
              <a:t>your</a:t>
            </a:r>
            <a:r>
              <a:rPr lang="es-CO" sz="2000" dirty="0">
                <a:latin typeface="Franklin Gothic Book" panose="020B0503020102020204" pitchFamily="34" charset="0"/>
              </a:rPr>
              <a:t> </a:t>
            </a:r>
            <a:r>
              <a:rPr lang="es-CO" sz="2000" dirty="0" err="1">
                <a:latin typeface="Franklin Gothic Book" panose="020B0503020102020204" pitchFamily="34" charset="0"/>
              </a:rPr>
              <a:t>Downloads</a:t>
            </a:r>
            <a:r>
              <a:rPr lang="es-CO" sz="2000" dirty="0">
                <a:latin typeface="Franklin Gothic Book" panose="020B0503020102020204" pitchFamily="34" charset="0"/>
              </a:rPr>
              <a:t> folder</a:t>
            </a:r>
          </a:p>
          <a:p>
            <a:pPr marL="342900" indent="-342900">
              <a:buFont typeface="Arial" panose="020B0604020202020204" pitchFamily="34" charset="0"/>
              <a:buChar char="•"/>
            </a:pPr>
            <a:r>
              <a:rPr lang="es-CO" sz="2000" dirty="0" err="1">
                <a:latin typeface="Franklin Gothic Book" panose="020B0503020102020204" pitchFamily="34" charset="0"/>
              </a:rPr>
              <a:t>Unzip</a:t>
            </a:r>
            <a:r>
              <a:rPr lang="es-CO" sz="2000" dirty="0">
                <a:latin typeface="Franklin Gothic Book" panose="020B0503020102020204" pitchFamily="34" charset="0"/>
              </a:rPr>
              <a:t> </a:t>
            </a:r>
            <a:r>
              <a:rPr lang="es-CO" sz="2000" dirty="0" err="1">
                <a:latin typeface="Franklin Gothic Book" panose="020B0503020102020204" pitchFamily="34" charset="0"/>
              </a:rPr>
              <a:t>the</a:t>
            </a:r>
            <a:r>
              <a:rPr lang="es-CO" sz="2000" dirty="0">
                <a:latin typeface="Franklin Gothic Book" panose="020B0503020102020204" pitchFamily="34" charset="0"/>
              </a:rPr>
              <a:t> .zip folder and </a:t>
            </a:r>
            <a:r>
              <a:rPr lang="es-CO" sz="2000" dirty="0" err="1">
                <a:latin typeface="Franklin Gothic Book" panose="020B0503020102020204" pitchFamily="34" charset="0"/>
              </a:rPr>
              <a:t>you</a:t>
            </a:r>
            <a:r>
              <a:rPr lang="es-CO" sz="2000" dirty="0">
                <a:latin typeface="Franklin Gothic Book" panose="020B0503020102020204" pitchFamily="34" charset="0"/>
              </a:rPr>
              <a:t> </a:t>
            </a:r>
            <a:r>
              <a:rPr lang="es-CO" sz="2000" dirty="0" err="1">
                <a:latin typeface="Franklin Gothic Book" panose="020B0503020102020204" pitchFamily="34" charset="0"/>
              </a:rPr>
              <a:t>should</a:t>
            </a:r>
            <a:r>
              <a:rPr lang="es-CO" sz="2000" dirty="0">
                <a:latin typeface="Franklin Gothic Book" panose="020B0503020102020204" pitchFamily="34" charset="0"/>
              </a:rPr>
              <a:t> </a:t>
            </a:r>
            <a:r>
              <a:rPr lang="es-CO" sz="2000" dirty="0" err="1">
                <a:latin typeface="Franklin Gothic Book" panose="020B0503020102020204" pitchFamily="34" charset="0"/>
              </a:rPr>
              <a:t>get</a:t>
            </a:r>
            <a:r>
              <a:rPr lang="es-CO" sz="2000" dirty="0">
                <a:latin typeface="Franklin Gothic Book" panose="020B0503020102020204" pitchFamily="34" charset="0"/>
              </a:rPr>
              <a:t> ESP32-Arduino-Servo-Library-Master folder</a:t>
            </a:r>
          </a:p>
          <a:p>
            <a:pPr marL="342900" indent="-342900">
              <a:buFont typeface="Arial" panose="020B0604020202020204" pitchFamily="34" charset="0"/>
              <a:buChar char="•"/>
            </a:pPr>
            <a:r>
              <a:rPr lang="es-CO" sz="2000" dirty="0" err="1">
                <a:latin typeface="Franklin Gothic Book" panose="020B0503020102020204" pitchFamily="34" charset="0"/>
              </a:rPr>
              <a:t>Rename</a:t>
            </a:r>
            <a:r>
              <a:rPr lang="es-CO" sz="2000" dirty="0">
                <a:latin typeface="Franklin Gothic Book" panose="020B0503020102020204" pitchFamily="34" charset="0"/>
              </a:rPr>
              <a:t> </a:t>
            </a:r>
            <a:r>
              <a:rPr lang="es-CO" sz="2000" dirty="0" err="1">
                <a:latin typeface="Franklin Gothic Book" panose="020B0503020102020204" pitchFamily="34" charset="0"/>
              </a:rPr>
              <a:t>your</a:t>
            </a:r>
            <a:r>
              <a:rPr lang="es-CO" sz="2000" dirty="0">
                <a:latin typeface="Franklin Gothic Book" panose="020B0503020102020204" pitchFamily="34" charset="0"/>
              </a:rPr>
              <a:t> folder </a:t>
            </a:r>
            <a:r>
              <a:rPr lang="es-CO" sz="2000" dirty="0" err="1">
                <a:latin typeface="Franklin Gothic Book" panose="020B0503020102020204" pitchFamily="34" charset="0"/>
              </a:rPr>
              <a:t>from</a:t>
            </a:r>
            <a:r>
              <a:rPr lang="es-CO" sz="2000" dirty="0">
                <a:latin typeface="Franklin Gothic Book" panose="020B0503020102020204" pitchFamily="34" charset="0"/>
              </a:rPr>
              <a:t> ESP32-Arduino-Servo-Library-Master </a:t>
            </a:r>
            <a:r>
              <a:rPr lang="es-CO" sz="2000" dirty="0" err="1">
                <a:latin typeface="Franklin Gothic Book" panose="020B0503020102020204" pitchFamily="34" charset="0"/>
              </a:rPr>
              <a:t>to</a:t>
            </a:r>
            <a:r>
              <a:rPr lang="es-CO" sz="2000" dirty="0">
                <a:latin typeface="Franklin Gothic Book" panose="020B0503020102020204" pitchFamily="34" charset="0"/>
              </a:rPr>
              <a:t> ESP32_Arduino_Servo_Library</a:t>
            </a:r>
          </a:p>
          <a:p>
            <a:pPr marL="342900" indent="-342900">
              <a:buFont typeface="Arial" panose="020B0604020202020204" pitchFamily="34" charset="0"/>
              <a:buChar char="•"/>
            </a:pPr>
            <a:r>
              <a:rPr lang="es-CO" sz="2000" dirty="0" err="1">
                <a:latin typeface="Franklin Gothic Book" panose="020B0503020102020204" pitchFamily="34" charset="0"/>
              </a:rPr>
              <a:t>Move</a:t>
            </a:r>
            <a:r>
              <a:rPr lang="es-CO" sz="2000" dirty="0">
                <a:latin typeface="Franklin Gothic Book" panose="020B0503020102020204" pitchFamily="34" charset="0"/>
              </a:rPr>
              <a:t> </a:t>
            </a:r>
            <a:r>
              <a:rPr lang="es-CO" sz="2000" dirty="0" err="1">
                <a:latin typeface="Franklin Gothic Book" panose="020B0503020102020204" pitchFamily="34" charset="0"/>
              </a:rPr>
              <a:t>the</a:t>
            </a:r>
            <a:r>
              <a:rPr lang="es-CO" sz="2000" dirty="0">
                <a:latin typeface="Franklin Gothic Book" panose="020B0503020102020204" pitchFamily="34" charset="0"/>
              </a:rPr>
              <a:t> ESP32_Arduino_Servo_Library folder </a:t>
            </a:r>
            <a:r>
              <a:rPr lang="es-CO" sz="2000" dirty="0" err="1">
                <a:latin typeface="Franklin Gothic Book" panose="020B0503020102020204" pitchFamily="34" charset="0"/>
              </a:rPr>
              <a:t>to</a:t>
            </a:r>
            <a:r>
              <a:rPr lang="es-CO" sz="2000" dirty="0">
                <a:latin typeface="Franklin Gothic Book" panose="020B0503020102020204" pitchFamily="34" charset="0"/>
              </a:rPr>
              <a:t> </a:t>
            </a:r>
            <a:r>
              <a:rPr lang="es-CO" sz="2000" dirty="0" err="1">
                <a:latin typeface="Franklin Gothic Book" panose="020B0503020102020204" pitchFamily="34" charset="0"/>
              </a:rPr>
              <a:t>your</a:t>
            </a:r>
            <a:r>
              <a:rPr lang="es-CO" sz="2000" dirty="0">
                <a:latin typeface="Franklin Gothic Book" panose="020B0503020102020204" pitchFamily="34" charset="0"/>
              </a:rPr>
              <a:t> Arduino IDE </a:t>
            </a:r>
            <a:r>
              <a:rPr lang="es-CO" sz="2000" dirty="0" err="1">
                <a:latin typeface="Franklin Gothic Book" panose="020B0503020102020204" pitchFamily="34" charset="0"/>
              </a:rPr>
              <a:t>installation</a:t>
            </a:r>
            <a:r>
              <a:rPr lang="es-CO" sz="2000" dirty="0">
                <a:latin typeface="Franklin Gothic Book" panose="020B0503020102020204" pitchFamily="34" charset="0"/>
              </a:rPr>
              <a:t> </a:t>
            </a:r>
            <a:r>
              <a:rPr lang="es-CO" sz="2000" dirty="0" err="1">
                <a:latin typeface="Franklin Gothic Book" panose="020B0503020102020204" pitchFamily="34" charset="0"/>
              </a:rPr>
              <a:t>libraries</a:t>
            </a:r>
            <a:r>
              <a:rPr lang="es-CO" sz="2000" dirty="0">
                <a:latin typeface="Franklin Gothic Book" panose="020B0503020102020204" pitchFamily="34" charset="0"/>
              </a:rPr>
              <a:t> folder</a:t>
            </a:r>
          </a:p>
          <a:p>
            <a:pPr marL="342900" indent="-342900">
              <a:buFont typeface="Arial" panose="020B0604020202020204" pitchFamily="34" charset="0"/>
              <a:buChar char="•"/>
            </a:pPr>
            <a:r>
              <a:rPr lang="es-CO" sz="2000" dirty="0" err="1">
                <a:latin typeface="Franklin Gothic Book" panose="020B0503020102020204" pitchFamily="34" charset="0"/>
              </a:rPr>
              <a:t>Finally</a:t>
            </a:r>
            <a:r>
              <a:rPr lang="es-CO" sz="2000" dirty="0">
                <a:latin typeface="Franklin Gothic Book" panose="020B0503020102020204" pitchFamily="34" charset="0"/>
              </a:rPr>
              <a:t>, </a:t>
            </a:r>
            <a:r>
              <a:rPr lang="es-CO" sz="2000" dirty="0" err="1">
                <a:latin typeface="Franklin Gothic Book" panose="020B0503020102020204" pitchFamily="34" charset="0"/>
              </a:rPr>
              <a:t>re-open</a:t>
            </a:r>
            <a:r>
              <a:rPr lang="es-CO" sz="2000" dirty="0">
                <a:latin typeface="Franklin Gothic Book" panose="020B0503020102020204" pitchFamily="34" charset="0"/>
              </a:rPr>
              <a:t> </a:t>
            </a:r>
            <a:r>
              <a:rPr lang="es-CO" sz="2000" dirty="0" err="1">
                <a:latin typeface="Franklin Gothic Book" panose="020B0503020102020204" pitchFamily="34" charset="0"/>
              </a:rPr>
              <a:t>your</a:t>
            </a:r>
            <a:r>
              <a:rPr lang="es-CO" sz="2000" dirty="0">
                <a:latin typeface="Franklin Gothic Book" panose="020B0503020102020204" pitchFamily="34" charset="0"/>
              </a:rPr>
              <a:t> Arduino IDE</a:t>
            </a:r>
          </a:p>
        </p:txBody>
      </p:sp>
    </p:spTree>
    <p:extLst>
      <p:ext uri="{BB962C8B-B14F-4D97-AF65-F5344CB8AC3E}">
        <p14:creationId xmlns:p14="http://schemas.microsoft.com/office/powerpoint/2010/main" val="1368207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SERVO MOTOR</a:t>
            </a:r>
            <a:endParaRPr lang="es-419" dirty="0">
              <a:solidFill>
                <a:srgbClr val="0070C0"/>
              </a:solidFill>
            </a:endParaRPr>
          </a:p>
        </p:txBody>
      </p:sp>
      <p:sp>
        <p:nvSpPr>
          <p:cNvPr id="5" name="CuadroTexto 4">
            <a:extLst>
              <a:ext uri="{FF2B5EF4-FFF2-40B4-BE49-F238E27FC236}">
                <a16:creationId xmlns:a16="http://schemas.microsoft.com/office/drawing/2014/main" id="{668D93E9-B45B-62F9-034C-C8C9DD8C55E7}"/>
              </a:ext>
            </a:extLst>
          </p:cNvPr>
          <p:cNvSpPr txBox="1"/>
          <p:nvPr/>
        </p:nvSpPr>
        <p:spPr>
          <a:xfrm>
            <a:off x="1937475" y="1267737"/>
            <a:ext cx="7236503" cy="5355312"/>
          </a:xfrm>
          <a:prstGeom prst="rect">
            <a:avLst/>
          </a:prstGeom>
          <a:solidFill>
            <a:schemeClr val="bg1">
              <a:lumMod val="95000"/>
            </a:schemeClr>
          </a:solidFill>
        </p:spPr>
        <p:txBody>
          <a:bodyPr wrap="square">
            <a:spAutoFit/>
          </a:bodyPr>
          <a:lstStyle/>
          <a:p>
            <a:r>
              <a:rPr lang="es-CO" b="1" dirty="0"/>
              <a:t>#include &lt;</a:t>
            </a:r>
            <a:r>
              <a:rPr lang="es-CO" b="1" dirty="0" err="1"/>
              <a:t>Servo.h</a:t>
            </a:r>
            <a:r>
              <a:rPr lang="es-CO" b="1" dirty="0"/>
              <a:t>&gt;</a:t>
            </a:r>
          </a:p>
          <a:p>
            <a:r>
              <a:rPr lang="es-CO" b="1" dirty="0"/>
              <a:t>Servo </a:t>
            </a:r>
            <a:r>
              <a:rPr lang="es-CO" b="1" dirty="0" err="1"/>
              <a:t>myservo</a:t>
            </a:r>
            <a:r>
              <a:rPr lang="es-CO" b="1" dirty="0"/>
              <a:t>;  </a:t>
            </a:r>
            <a:r>
              <a:rPr lang="es-CO" dirty="0"/>
              <a:t>// </a:t>
            </a:r>
            <a:r>
              <a:rPr lang="es-CO" dirty="0" err="1"/>
              <a:t>create</a:t>
            </a:r>
            <a:r>
              <a:rPr lang="es-CO" dirty="0"/>
              <a:t> servo </a:t>
            </a:r>
            <a:r>
              <a:rPr lang="es-CO" dirty="0" err="1"/>
              <a:t>object</a:t>
            </a:r>
            <a:r>
              <a:rPr lang="es-CO" dirty="0"/>
              <a:t> </a:t>
            </a:r>
            <a:r>
              <a:rPr lang="es-CO" dirty="0" err="1"/>
              <a:t>to</a:t>
            </a:r>
            <a:r>
              <a:rPr lang="es-CO" dirty="0"/>
              <a:t> control a servo</a:t>
            </a:r>
          </a:p>
          <a:p>
            <a:r>
              <a:rPr lang="es-CO" b="1" dirty="0" err="1"/>
              <a:t>int</a:t>
            </a:r>
            <a:r>
              <a:rPr lang="es-CO" b="1" dirty="0"/>
              <a:t> </a:t>
            </a:r>
            <a:r>
              <a:rPr lang="es-CO" b="1" dirty="0" err="1"/>
              <a:t>pos</a:t>
            </a:r>
            <a:r>
              <a:rPr lang="es-CO" b="1" dirty="0"/>
              <a:t> = 0;    </a:t>
            </a:r>
            <a:r>
              <a:rPr lang="es-CO" dirty="0"/>
              <a:t>// variable </a:t>
            </a:r>
            <a:r>
              <a:rPr lang="es-CO" dirty="0" err="1"/>
              <a:t>to</a:t>
            </a:r>
            <a:r>
              <a:rPr lang="es-CO" dirty="0"/>
              <a:t> store </a:t>
            </a:r>
            <a:r>
              <a:rPr lang="es-CO" dirty="0" err="1"/>
              <a:t>the</a:t>
            </a:r>
            <a:r>
              <a:rPr lang="es-CO" dirty="0"/>
              <a:t> servo position</a:t>
            </a:r>
          </a:p>
          <a:p>
            <a:endParaRPr lang="es-CO" dirty="0"/>
          </a:p>
          <a:p>
            <a:r>
              <a:rPr lang="es-CO" b="1" dirty="0" err="1"/>
              <a:t>void</a:t>
            </a:r>
            <a:r>
              <a:rPr lang="es-CO" b="1" dirty="0"/>
              <a:t> </a:t>
            </a:r>
            <a:r>
              <a:rPr lang="es-CO" b="1" dirty="0" err="1"/>
              <a:t>setup</a:t>
            </a:r>
            <a:r>
              <a:rPr lang="es-CO" b="1" dirty="0"/>
              <a:t>() {</a:t>
            </a:r>
          </a:p>
          <a:p>
            <a:r>
              <a:rPr lang="es-CO" dirty="0"/>
              <a:t>  </a:t>
            </a:r>
            <a:r>
              <a:rPr lang="es-CO" dirty="0" err="1"/>
              <a:t>myservo.attach</a:t>
            </a:r>
            <a:r>
              <a:rPr lang="es-CO" dirty="0"/>
              <a:t>(13);  // </a:t>
            </a:r>
            <a:r>
              <a:rPr lang="es-CO" dirty="0" err="1"/>
              <a:t>attaches</a:t>
            </a:r>
            <a:r>
              <a:rPr lang="es-CO" dirty="0"/>
              <a:t> </a:t>
            </a:r>
            <a:r>
              <a:rPr lang="es-CO" dirty="0" err="1"/>
              <a:t>the</a:t>
            </a:r>
            <a:r>
              <a:rPr lang="es-CO" dirty="0"/>
              <a:t> servo </a:t>
            </a:r>
            <a:r>
              <a:rPr lang="es-CO" dirty="0" err="1"/>
              <a:t>on</a:t>
            </a:r>
            <a:r>
              <a:rPr lang="es-CO" dirty="0"/>
              <a:t> pin 13 </a:t>
            </a:r>
            <a:r>
              <a:rPr lang="es-CO" dirty="0" err="1"/>
              <a:t>to</a:t>
            </a:r>
            <a:r>
              <a:rPr lang="es-CO" dirty="0"/>
              <a:t> </a:t>
            </a:r>
            <a:r>
              <a:rPr lang="es-CO" dirty="0" err="1"/>
              <a:t>the</a:t>
            </a:r>
            <a:r>
              <a:rPr lang="es-CO" dirty="0"/>
              <a:t> servo </a:t>
            </a:r>
            <a:r>
              <a:rPr lang="es-CO" dirty="0" err="1"/>
              <a:t>object</a:t>
            </a:r>
            <a:endParaRPr lang="es-CO" dirty="0"/>
          </a:p>
          <a:p>
            <a:r>
              <a:rPr lang="es-CO" b="1" dirty="0"/>
              <a:t>}</a:t>
            </a:r>
          </a:p>
          <a:p>
            <a:endParaRPr lang="es-CO" dirty="0"/>
          </a:p>
          <a:p>
            <a:r>
              <a:rPr lang="es-CO" b="1" dirty="0" err="1"/>
              <a:t>void</a:t>
            </a:r>
            <a:r>
              <a:rPr lang="es-CO" b="1" dirty="0"/>
              <a:t> </a:t>
            </a:r>
            <a:r>
              <a:rPr lang="es-CO" b="1" dirty="0" err="1"/>
              <a:t>loop</a:t>
            </a:r>
            <a:r>
              <a:rPr lang="es-CO" b="1" dirty="0"/>
              <a:t>() {</a:t>
            </a:r>
          </a:p>
          <a:p>
            <a:r>
              <a:rPr lang="es-CO" dirty="0"/>
              <a:t>  </a:t>
            </a:r>
            <a:r>
              <a:rPr lang="es-CO" dirty="0" err="1"/>
              <a:t>for</a:t>
            </a:r>
            <a:r>
              <a:rPr lang="es-CO" dirty="0"/>
              <a:t> (</a:t>
            </a:r>
            <a:r>
              <a:rPr lang="es-CO" dirty="0" err="1"/>
              <a:t>pos</a:t>
            </a:r>
            <a:r>
              <a:rPr lang="es-CO" dirty="0"/>
              <a:t> = 0; </a:t>
            </a:r>
            <a:r>
              <a:rPr lang="es-CO" dirty="0" err="1"/>
              <a:t>pos</a:t>
            </a:r>
            <a:r>
              <a:rPr lang="es-CO" dirty="0"/>
              <a:t> &lt;= 180; </a:t>
            </a:r>
            <a:r>
              <a:rPr lang="es-CO" dirty="0" err="1"/>
              <a:t>pos</a:t>
            </a:r>
            <a:r>
              <a:rPr lang="es-CO" dirty="0"/>
              <a:t> += 1) { // </a:t>
            </a:r>
            <a:r>
              <a:rPr lang="es-CO" dirty="0" err="1"/>
              <a:t>goes</a:t>
            </a:r>
            <a:r>
              <a:rPr lang="es-CO" dirty="0"/>
              <a:t> </a:t>
            </a:r>
            <a:r>
              <a:rPr lang="es-CO" dirty="0" err="1"/>
              <a:t>from</a:t>
            </a:r>
            <a:r>
              <a:rPr lang="es-CO" dirty="0"/>
              <a:t> 0 </a:t>
            </a:r>
            <a:r>
              <a:rPr lang="es-CO" dirty="0" err="1"/>
              <a:t>degrees</a:t>
            </a:r>
            <a:r>
              <a:rPr lang="es-CO" dirty="0"/>
              <a:t> </a:t>
            </a:r>
            <a:r>
              <a:rPr lang="es-CO" dirty="0" err="1"/>
              <a:t>to</a:t>
            </a:r>
            <a:r>
              <a:rPr lang="es-CO" dirty="0"/>
              <a:t> 180 </a:t>
            </a:r>
            <a:r>
              <a:rPr lang="es-CO" dirty="0" err="1"/>
              <a:t>degrees</a:t>
            </a:r>
            <a:endParaRPr lang="es-CO" dirty="0"/>
          </a:p>
          <a:p>
            <a:r>
              <a:rPr lang="es-CO" dirty="0"/>
              <a:t>    // in </a:t>
            </a:r>
            <a:r>
              <a:rPr lang="es-CO" dirty="0" err="1"/>
              <a:t>steps</a:t>
            </a:r>
            <a:r>
              <a:rPr lang="es-CO" dirty="0"/>
              <a:t> </a:t>
            </a:r>
            <a:r>
              <a:rPr lang="es-CO" dirty="0" err="1"/>
              <a:t>of</a:t>
            </a:r>
            <a:r>
              <a:rPr lang="es-CO" dirty="0"/>
              <a:t> 1 </a:t>
            </a:r>
            <a:r>
              <a:rPr lang="es-CO" dirty="0" err="1"/>
              <a:t>degree</a:t>
            </a:r>
            <a:endParaRPr lang="es-CO" dirty="0"/>
          </a:p>
          <a:p>
            <a:r>
              <a:rPr lang="es-CO" dirty="0"/>
              <a:t>    </a:t>
            </a:r>
            <a:r>
              <a:rPr lang="es-CO" dirty="0" err="1"/>
              <a:t>myservo.write</a:t>
            </a:r>
            <a:r>
              <a:rPr lang="es-CO" dirty="0"/>
              <a:t>(</a:t>
            </a:r>
            <a:r>
              <a:rPr lang="es-CO" dirty="0" err="1"/>
              <a:t>pos</a:t>
            </a:r>
            <a:r>
              <a:rPr lang="es-CO" dirty="0"/>
              <a:t>);              // </a:t>
            </a:r>
            <a:r>
              <a:rPr lang="es-CO" dirty="0" err="1"/>
              <a:t>tell</a:t>
            </a:r>
            <a:r>
              <a:rPr lang="es-CO" dirty="0"/>
              <a:t> servo </a:t>
            </a:r>
            <a:r>
              <a:rPr lang="es-CO" dirty="0" err="1"/>
              <a:t>to</a:t>
            </a:r>
            <a:r>
              <a:rPr lang="es-CO" dirty="0"/>
              <a:t> </a:t>
            </a:r>
            <a:r>
              <a:rPr lang="es-CO" dirty="0" err="1"/>
              <a:t>go</a:t>
            </a:r>
            <a:r>
              <a:rPr lang="es-CO" dirty="0"/>
              <a:t> </a:t>
            </a:r>
            <a:r>
              <a:rPr lang="es-CO" dirty="0" err="1"/>
              <a:t>to</a:t>
            </a:r>
            <a:r>
              <a:rPr lang="es-CO" dirty="0"/>
              <a:t> position in variable '</a:t>
            </a:r>
            <a:r>
              <a:rPr lang="es-CO" dirty="0" err="1"/>
              <a:t>pos</a:t>
            </a:r>
            <a:r>
              <a:rPr lang="es-CO" dirty="0"/>
              <a:t>'</a:t>
            </a:r>
          </a:p>
          <a:p>
            <a:r>
              <a:rPr lang="es-CO" dirty="0"/>
              <a:t>    </a:t>
            </a:r>
            <a:r>
              <a:rPr lang="es-CO" dirty="0" err="1"/>
              <a:t>delay</a:t>
            </a:r>
            <a:r>
              <a:rPr lang="es-CO" dirty="0"/>
              <a:t>(15);                       // </a:t>
            </a:r>
            <a:r>
              <a:rPr lang="es-CO" dirty="0" err="1"/>
              <a:t>waits</a:t>
            </a:r>
            <a:r>
              <a:rPr lang="es-CO" dirty="0"/>
              <a:t> 15ms </a:t>
            </a:r>
            <a:r>
              <a:rPr lang="es-CO" dirty="0" err="1"/>
              <a:t>for</a:t>
            </a:r>
            <a:r>
              <a:rPr lang="es-CO" dirty="0"/>
              <a:t> </a:t>
            </a:r>
            <a:r>
              <a:rPr lang="es-CO" dirty="0" err="1"/>
              <a:t>the</a:t>
            </a:r>
            <a:r>
              <a:rPr lang="es-CO" dirty="0"/>
              <a:t> servo </a:t>
            </a:r>
            <a:r>
              <a:rPr lang="es-CO" dirty="0" err="1"/>
              <a:t>to</a:t>
            </a:r>
            <a:r>
              <a:rPr lang="es-CO" dirty="0"/>
              <a:t> </a:t>
            </a:r>
            <a:r>
              <a:rPr lang="es-CO" dirty="0" err="1"/>
              <a:t>reach</a:t>
            </a:r>
            <a:r>
              <a:rPr lang="es-CO" dirty="0"/>
              <a:t> </a:t>
            </a:r>
            <a:r>
              <a:rPr lang="es-CO" dirty="0" err="1"/>
              <a:t>the</a:t>
            </a:r>
            <a:r>
              <a:rPr lang="es-CO" dirty="0"/>
              <a:t> position</a:t>
            </a:r>
          </a:p>
          <a:p>
            <a:r>
              <a:rPr lang="es-CO" dirty="0"/>
              <a:t>  }</a:t>
            </a:r>
          </a:p>
          <a:p>
            <a:r>
              <a:rPr lang="es-CO" dirty="0"/>
              <a:t>  </a:t>
            </a:r>
            <a:r>
              <a:rPr lang="es-CO" dirty="0" err="1"/>
              <a:t>for</a:t>
            </a:r>
            <a:r>
              <a:rPr lang="es-CO" dirty="0"/>
              <a:t> (</a:t>
            </a:r>
            <a:r>
              <a:rPr lang="es-CO" dirty="0" err="1"/>
              <a:t>pos</a:t>
            </a:r>
            <a:r>
              <a:rPr lang="es-CO" dirty="0"/>
              <a:t> = 180; </a:t>
            </a:r>
            <a:r>
              <a:rPr lang="es-CO" dirty="0" err="1"/>
              <a:t>pos</a:t>
            </a:r>
            <a:r>
              <a:rPr lang="es-CO" dirty="0"/>
              <a:t> &gt;= 0; </a:t>
            </a:r>
            <a:r>
              <a:rPr lang="es-CO" dirty="0" err="1"/>
              <a:t>pos</a:t>
            </a:r>
            <a:r>
              <a:rPr lang="es-CO" dirty="0"/>
              <a:t> -= 1) { // </a:t>
            </a:r>
            <a:r>
              <a:rPr lang="es-CO" dirty="0" err="1"/>
              <a:t>goes</a:t>
            </a:r>
            <a:r>
              <a:rPr lang="es-CO" dirty="0"/>
              <a:t> </a:t>
            </a:r>
            <a:r>
              <a:rPr lang="es-CO" dirty="0" err="1"/>
              <a:t>from</a:t>
            </a:r>
            <a:r>
              <a:rPr lang="es-CO" dirty="0"/>
              <a:t> 180 </a:t>
            </a:r>
            <a:r>
              <a:rPr lang="es-CO" dirty="0" err="1"/>
              <a:t>degrees</a:t>
            </a:r>
            <a:r>
              <a:rPr lang="es-CO" dirty="0"/>
              <a:t> </a:t>
            </a:r>
            <a:r>
              <a:rPr lang="es-CO" dirty="0" err="1"/>
              <a:t>to</a:t>
            </a:r>
            <a:r>
              <a:rPr lang="es-CO" dirty="0"/>
              <a:t> 0 </a:t>
            </a:r>
            <a:r>
              <a:rPr lang="es-CO" dirty="0" err="1"/>
              <a:t>degrees</a:t>
            </a:r>
            <a:endParaRPr lang="es-CO" dirty="0"/>
          </a:p>
          <a:p>
            <a:r>
              <a:rPr lang="es-CO" dirty="0"/>
              <a:t>    </a:t>
            </a:r>
            <a:r>
              <a:rPr lang="es-CO" dirty="0" err="1"/>
              <a:t>myservo.write</a:t>
            </a:r>
            <a:r>
              <a:rPr lang="es-CO" dirty="0"/>
              <a:t>(</a:t>
            </a:r>
            <a:r>
              <a:rPr lang="es-CO" dirty="0" err="1"/>
              <a:t>pos</a:t>
            </a:r>
            <a:r>
              <a:rPr lang="es-CO" dirty="0"/>
              <a:t>);              // </a:t>
            </a:r>
            <a:r>
              <a:rPr lang="es-CO" dirty="0" err="1"/>
              <a:t>tell</a:t>
            </a:r>
            <a:r>
              <a:rPr lang="es-CO" dirty="0"/>
              <a:t> servo </a:t>
            </a:r>
            <a:r>
              <a:rPr lang="es-CO" dirty="0" err="1"/>
              <a:t>to</a:t>
            </a:r>
            <a:r>
              <a:rPr lang="es-CO" dirty="0"/>
              <a:t> </a:t>
            </a:r>
            <a:r>
              <a:rPr lang="es-CO" dirty="0" err="1"/>
              <a:t>go</a:t>
            </a:r>
            <a:r>
              <a:rPr lang="es-CO" dirty="0"/>
              <a:t> </a:t>
            </a:r>
            <a:r>
              <a:rPr lang="es-CO" dirty="0" err="1"/>
              <a:t>to</a:t>
            </a:r>
            <a:r>
              <a:rPr lang="es-CO" dirty="0"/>
              <a:t> position in variable '</a:t>
            </a:r>
            <a:r>
              <a:rPr lang="es-CO" dirty="0" err="1"/>
              <a:t>pos</a:t>
            </a:r>
            <a:r>
              <a:rPr lang="es-CO" dirty="0"/>
              <a:t>'</a:t>
            </a:r>
          </a:p>
          <a:p>
            <a:r>
              <a:rPr lang="es-CO" dirty="0"/>
              <a:t>    </a:t>
            </a:r>
            <a:r>
              <a:rPr lang="es-CO" dirty="0" err="1"/>
              <a:t>delay</a:t>
            </a:r>
            <a:r>
              <a:rPr lang="es-CO" dirty="0"/>
              <a:t>(15);                       // </a:t>
            </a:r>
            <a:r>
              <a:rPr lang="es-CO" dirty="0" err="1"/>
              <a:t>waits</a:t>
            </a:r>
            <a:r>
              <a:rPr lang="es-CO" dirty="0"/>
              <a:t> 15ms </a:t>
            </a:r>
            <a:r>
              <a:rPr lang="es-CO" dirty="0" err="1"/>
              <a:t>for</a:t>
            </a:r>
            <a:r>
              <a:rPr lang="es-CO" dirty="0"/>
              <a:t> </a:t>
            </a:r>
            <a:r>
              <a:rPr lang="es-CO" dirty="0" err="1"/>
              <a:t>the</a:t>
            </a:r>
            <a:r>
              <a:rPr lang="es-CO" dirty="0"/>
              <a:t> servo </a:t>
            </a:r>
            <a:r>
              <a:rPr lang="es-CO" dirty="0" err="1"/>
              <a:t>to</a:t>
            </a:r>
            <a:r>
              <a:rPr lang="es-CO" dirty="0"/>
              <a:t> </a:t>
            </a:r>
            <a:r>
              <a:rPr lang="es-CO" dirty="0" err="1"/>
              <a:t>reach</a:t>
            </a:r>
            <a:r>
              <a:rPr lang="es-CO" dirty="0"/>
              <a:t> </a:t>
            </a:r>
            <a:r>
              <a:rPr lang="es-CO" dirty="0" err="1"/>
              <a:t>the</a:t>
            </a:r>
            <a:r>
              <a:rPr lang="es-CO" dirty="0"/>
              <a:t> position</a:t>
            </a:r>
          </a:p>
          <a:p>
            <a:r>
              <a:rPr lang="es-CO" dirty="0"/>
              <a:t>  }</a:t>
            </a:r>
          </a:p>
          <a:p>
            <a:r>
              <a:rPr lang="es-CO" b="1" dirty="0"/>
              <a:t>}</a:t>
            </a:r>
          </a:p>
        </p:txBody>
      </p:sp>
    </p:spTree>
    <p:extLst>
      <p:ext uri="{BB962C8B-B14F-4D97-AF65-F5344CB8AC3E}">
        <p14:creationId xmlns:p14="http://schemas.microsoft.com/office/powerpoint/2010/main" val="387314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41" y="274638"/>
            <a:ext cx="10969943" cy="1143000"/>
          </a:xfrm>
        </p:spPr>
        <p:txBody>
          <a:bodyPr/>
          <a:lstStyle/>
          <a:p>
            <a:r>
              <a:rPr lang="es-CO" sz="4400" dirty="0"/>
              <a:t>Sensor Ultrasónico</a:t>
            </a:r>
            <a:endParaRPr lang="es-419" dirty="0"/>
          </a:p>
        </p:txBody>
      </p:sp>
      <p:pic>
        <p:nvPicPr>
          <p:cNvPr id="4" name="Imagen 3">
            <a:extLst>
              <a:ext uri="{FF2B5EF4-FFF2-40B4-BE49-F238E27FC236}">
                <a16:creationId xmlns:a16="http://schemas.microsoft.com/office/drawing/2014/main" id="{633E68A9-99B5-4CDD-8993-5D53A463CD69}"/>
              </a:ext>
            </a:extLst>
          </p:cNvPr>
          <p:cNvPicPr>
            <a:picLocks noChangeAspect="1"/>
          </p:cNvPicPr>
          <p:nvPr/>
        </p:nvPicPr>
        <p:blipFill>
          <a:blip r:embed="rId2"/>
          <a:stretch>
            <a:fillRect/>
          </a:stretch>
        </p:blipFill>
        <p:spPr>
          <a:xfrm>
            <a:off x="2699995" y="3429000"/>
            <a:ext cx="5410200" cy="3048000"/>
          </a:xfrm>
          <a:prstGeom prst="rect">
            <a:avLst/>
          </a:prstGeom>
        </p:spPr>
      </p:pic>
      <p:sp>
        <p:nvSpPr>
          <p:cNvPr id="6" name="CuadroTexto 5">
            <a:extLst>
              <a:ext uri="{FF2B5EF4-FFF2-40B4-BE49-F238E27FC236}">
                <a16:creationId xmlns:a16="http://schemas.microsoft.com/office/drawing/2014/main" id="{0DE79095-7EEE-44E7-BBE0-13822EC8D745}"/>
              </a:ext>
            </a:extLst>
          </p:cNvPr>
          <p:cNvSpPr txBox="1"/>
          <p:nvPr/>
        </p:nvSpPr>
        <p:spPr>
          <a:xfrm>
            <a:off x="1315330" y="1417026"/>
            <a:ext cx="9094762" cy="1754326"/>
          </a:xfrm>
          <a:prstGeom prst="rect">
            <a:avLst/>
          </a:prstGeom>
          <a:noFill/>
        </p:spPr>
        <p:txBody>
          <a:bodyPr wrap="square">
            <a:spAutoFit/>
          </a:bodyPr>
          <a:lstStyle/>
          <a:p>
            <a:r>
              <a:rPr lang="es-CO" dirty="0"/>
              <a:t>El sensor ultrasónico funciona según el principio del sistema SONAR y RADAR que se utiliza para determinar la distancia a un objeto.</a:t>
            </a:r>
          </a:p>
          <a:p>
            <a:endParaRPr lang="es-CO" dirty="0"/>
          </a:p>
          <a:p>
            <a:r>
              <a:rPr lang="es-CO" dirty="0"/>
              <a:t>Un sensor ultrasónico genera ondas de sonido de alta frecuencia (ultrasonido). Cuando este ultrasonido golpea el objeto, se refleja como un eco que es detectado por el receptor. Midiendo el tiempo requerido para que el eco llegue al receptor, podemos calcular la distancia.</a:t>
            </a:r>
          </a:p>
        </p:txBody>
      </p:sp>
    </p:spTree>
    <p:extLst>
      <p:ext uri="{BB962C8B-B14F-4D97-AF65-F5344CB8AC3E}">
        <p14:creationId xmlns:p14="http://schemas.microsoft.com/office/powerpoint/2010/main" val="1668483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RELAY</a:t>
            </a:r>
            <a:endParaRPr lang="es-419" dirty="0">
              <a:solidFill>
                <a:srgbClr val="0070C0"/>
              </a:solidFill>
            </a:endParaRPr>
          </a:p>
        </p:txBody>
      </p:sp>
      <p:pic>
        <p:nvPicPr>
          <p:cNvPr id="6" name="Imagen 5">
            <a:extLst>
              <a:ext uri="{FF2B5EF4-FFF2-40B4-BE49-F238E27FC236}">
                <a16:creationId xmlns:a16="http://schemas.microsoft.com/office/drawing/2014/main" id="{C0C33D40-7623-11BA-B131-9C1FDB63D4C5}"/>
              </a:ext>
            </a:extLst>
          </p:cNvPr>
          <p:cNvPicPr>
            <a:picLocks noChangeAspect="1"/>
          </p:cNvPicPr>
          <p:nvPr/>
        </p:nvPicPr>
        <p:blipFill>
          <a:blip r:embed="rId2"/>
          <a:stretch>
            <a:fillRect/>
          </a:stretch>
        </p:blipFill>
        <p:spPr>
          <a:xfrm>
            <a:off x="2215100" y="1657350"/>
            <a:ext cx="8096250" cy="3543300"/>
          </a:xfrm>
          <a:prstGeom prst="rect">
            <a:avLst/>
          </a:prstGeom>
        </p:spPr>
      </p:pic>
    </p:spTree>
    <p:extLst>
      <p:ext uri="{BB962C8B-B14F-4D97-AF65-F5344CB8AC3E}">
        <p14:creationId xmlns:p14="http://schemas.microsoft.com/office/powerpoint/2010/main" val="4268661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RELAY</a:t>
            </a:r>
            <a:endParaRPr lang="es-419" dirty="0">
              <a:solidFill>
                <a:srgbClr val="0070C0"/>
              </a:solidFill>
            </a:endParaRPr>
          </a:p>
        </p:txBody>
      </p:sp>
      <p:sp>
        <p:nvSpPr>
          <p:cNvPr id="4" name="CuadroTexto 3">
            <a:extLst>
              <a:ext uri="{FF2B5EF4-FFF2-40B4-BE49-F238E27FC236}">
                <a16:creationId xmlns:a16="http://schemas.microsoft.com/office/drawing/2014/main" id="{3B4CF762-0A48-525D-9513-A0EC1C1121EA}"/>
              </a:ext>
            </a:extLst>
          </p:cNvPr>
          <p:cNvSpPr txBox="1"/>
          <p:nvPr/>
        </p:nvSpPr>
        <p:spPr>
          <a:xfrm>
            <a:off x="798340" y="1441481"/>
            <a:ext cx="10188527" cy="4893647"/>
          </a:xfrm>
          <a:prstGeom prst="rect">
            <a:avLst/>
          </a:prstGeom>
          <a:noFill/>
        </p:spPr>
        <p:txBody>
          <a:bodyPr wrap="square">
            <a:spAutoFit/>
          </a:bodyPr>
          <a:lstStyle/>
          <a:p>
            <a:r>
              <a:rPr lang="es-CO" sz="2400" dirty="0">
                <a:latin typeface="Franklin Gothic Book" panose="020B0503020102020204" pitchFamily="34" charset="0"/>
              </a:rPr>
              <a:t>¿Qué es un relé?</a:t>
            </a:r>
          </a:p>
          <a:p>
            <a:r>
              <a:rPr lang="es-CO" sz="2400" dirty="0">
                <a:latin typeface="Franklin Gothic Book" panose="020B0503020102020204" pitchFamily="34" charset="0"/>
              </a:rPr>
              <a:t>Un relé es un dispositivo electromecánico que permite a un procesador como Arduino controlar cargas a un nivel tensión o intensidad muy superior a las que su electrónica puede soportar.</a:t>
            </a:r>
          </a:p>
          <a:p>
            <a:endParaRPr lang="es-CO" sz="2400" dirty="0">
              <a:latin typeface="Franklin Gothic Book" panose="020B0503020102020204" pitchFamily="34" charset="0"/>
            </a:endParaRPr>
          </a:p>
          <a:p>
            <a:r>
              <a:rPr lang="es-CO" sz="2400" dirty="0">
                <a:latin typeface="Franklin Gothic Book" panose="020B0503020102020204" pitchFamily="34" charset="0"/>
              </a:rPr>
              <a:t>Por ejemplo, con una salida por relé podemos encender o apagar cargas de corriente alterna a 220V e intensidades de 10A, lo cual cubre la mayoría de dispositivos domésticos que conectamos en casa a la red eléctrica.</a:t>
            </a:r>
          </a:p>
          <a:p>
            <a:endParaRPr lang="es-CO" sz="2400" dirty="0">
              <a:latin typeface="Franklin Gothic Book" panose="020B0503020102020204" pitchFamily="34" charset="0"/>
            </a:endParaRPr>
          </a:p>
          <a:p>
            <a:r>
              <a:rPr lang="es-CO" sz="2400" dirty="0">
                <a:latin typeface="Franklin Gothic Book" panose="020B0503020102020204" pitchFamily="34" charset="0"/>
              </a:rPr>
              <a:t>Las salidas por relé son muy frecuentes en el campo de la automatización de procesos, y casi todos los autómatas incluyen salidas por relé para accionar cargas como motores, bombas, climatizadores, iluminación, o cualquier otro tipo de instalación o maquinaria.</a:t>
            </a:r>
          </a:p>
        </p:txBody>
      </p:sp>
    </p:spTree>
    <p:extLst>
      <p:ext uri="{BB962C8B-B14F-4D97-AF65-F5344CB8AC3E}">
        <p14:creationId xmlns:p14="http://schemas.microsoft.com/office/powerpoint/2010/main" val="4085992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RELAY</a:t>
            </a:r>
            <a:endParaRPr lang="es-419" dirty="0">
              <a:solidFill>
                <a:srgbClr val="0070C0"/>
              </a:solidFill>
            </a:endParaRPr>
          </a:p>
        </p:txBody>
      </p:sp>
      <p:sp>
        <p:nvSpPr>
          <p:cNvPr id="5" name="CuadroTexto 4">
            <a:extLst>
              <a:ext uri="{FF2B5EF4-FFF2-40B4-BE49-F238E27FC236}">
                <a16:creationId xmlns:a16="http://schemas.microsoft.com/office/drawing/2014/main" id="{02A32972-5904-8FEA-ABCB-84077626C1EF}"/>
              </a:ext>
            </a:extLst>
          </p:cNvPr>
          <p:cNvSpPr txBox="1"/>
          <p:nvPr/>
        </p:nvSpPr>
        <p:spPr>
          <a:xfrm>
            <a:off x="939018" y="1399278"/>
            <a:ext cx="6098344" cy="4524315"/>
          </a:xfrm>
          <a:prstGeom prst="rect">
            <a:avLst/>
          </a:prstGeom>
          <a:noFill/>
        </p:spPr>
        <p:txBody>
          <a:bodyPr wrap="square">
            <a:spAutoFit/>
          </a:bodyPr>
          <a:lstStyle/>
          <a:p>
            <a:r>
              <a:rPr lang="es-CO" dirty="0"/>
              <a:t>Físicamente un relé se comporta como un interruptor “convencional” pero que, en lugar de accionarse manualmente, es activado de forma electrónica. Los relés son aptos para accionar cargas tanto de corriente alterna como continua.</a:t>
            </a:r>
          </a:p>
          <a:p>
            <a:endParaRPr lang="es-CO" dirty="0"/>
          </a:p>
          <a:p>
            <a:r>
              <a:rPr lang="es-CO" dirty="0"/>
              <a:t>Un relé dispone de dos circuitos:</a:t>
            </a:r>
          </a:p>
          <a:p>
            <a:endParaRPr lang="es-CO" dirty="0"/>
          </a:p>
          <a:p>
            <a:r>
              <a:rPr lang="es-CO" dirty="0"/>
              <a:t>El circuito primario se conecta con la electrónica de baja tensión, en nuestro caso Arduino, y recibe la señal de encendido y apagado.</a:t>
            </a:r>
          </a:p>
          <a:p>
            <a:r>
              <a:rPr lang="es-CO" dirty="0"/>
              <a:t>El circuito secundario es el interruptor encargado de encender o apagar la carga.</a:t>
            </a:r>
          </a:p>
          <a:p>
            <a:r>
              <a:rPr lang="es-CO" dirty="0"/>
              <a:t>Al ser dispositivos electromecánicos que requieren el movimiento de componentes interno para su funcionamiento el tiempo de conmutación de un relé es elevado, del orden de 10ms.</a:t>
            </a:r>
          </a:p>
        </p:txBody>
      </p:sp>
      <p:pic>
        <p:nvPicPr>
          <p:cNvPr id="6" name="Imagen 5">
            <a:extLst>
              <a:ext uri="{FF2B5EF4-FFF2-40B4-BE49-F238E27FC236}">
                <a16:creationId xmlns:a16="http://schemas.microsoft.com/office/drawing/2014/main" id="{5EA698C5-9069-E4F7-E0DA-DD06D2D2FF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02150" y="2197783"/>
            <a:ext cx="4212445" cy="2955242"/>
          </a:xfrm>
          <a:prstGeom prst="rect">
            <a:avLst/>
          </a:prstGeom>
        </p:spPr>
      </p:pic>
    </p:spTree>
    <p:extLst>
      <p:ext uri="{BB962C8B-B14F-4D97-AF65-F5344CB8AC3E}">
        <p14:creationId xmlns:p14="http://schemas.microsoft.com/office/powerpoint/2010/main" val="2662921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RELAY</a:t>
            </a:r>
            <a:endParaRPr lang="es-419" dirty="0">
              <a:solidFill>
                <a:srgbClr val="0070C0"/>
              </a:solidFill>
            </a:endParaRPr>
          </a:p>
        </p:txBody>
      </p:sp>
      <p:pic>
        <p:nvPicPr>
          <p:cNvPr id="3" name="Imagen 2">
            <a:extLst>
              <a:ext uri="{FF2B5EF4-FFF2-40B4-BE49-F238E27FC236}">
                <a16:creationId xmlns:a16="http://schemas.microsoft.com/office/drawing/2014/main" id="{3413A32D-400A-9ED5-96A7-0D3EE0A1A78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32320" y="1227838"/>
            <a:ext cx="4524183" cy="4971058"/>
          </a:xfrm>
          <a:prstGeom prst="rect">
            <a:avLst/>
          </a:prstGeom>
        </p:spPr>
      </p:pic>
    </p:spTree>
    <p:extLst>
      <p:ext uri="{BB962C8B-B14F-4D97-AF65-F5344CB8AC3E}">
        <p14:creationId xmlns:p14="http://schemas.microsoft.com/office/powerpoint/2010/main" val="3957350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RELAY</a:t>
            </a:r>
            <a:endParaRPr lang="es-419" dirty="0">
              <a:solidFill>
                <a:srgbClr val="0070C0"/>
              </a:solidFill>
            </a:endParaRPr>
          </a:p>
        </p:txBody>
      </p:sp>
      <p:pic>
        <p:nvPicPr>
          <p:cNvPr id="4" name="Imagen 3">
            <a:extLst>
              <a:ext uri="{FF2B5EF4-FFF2-40B4-BE49-F238E27FC236}">
                <a16:creationId xmlns:a16="http://schemas.microsoft.com/office/drawing/2014/main" id="{EEF938FB-D89A-D0C6-2461-C2ED0F4A0F0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85071" y="1087160"/>
            <a:ext cx="8721970" cy="2682982"/>
          </a:xfrm>
          <a:prstGeom prst="rect">
            <a:avLst/>
          </a:prstGeom>
        </p:spPr>
      </p:pic>
      <p:pic>
        <p:nvPicPr>
          <p:cNvPr id="5" name="Imagen 4">
            <a:extLst>
              <a:ext uri="{FF2B5EF4-FFF2-40B4-BE49-F238E27FC236}">
                <a16:creationId xmlns:a16="http://schemas.microsoft.com/office/drawing/2014/main" id="{B2062B11-351C-9114-D45E-F469B885AFC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85071" y="4030076"/>
            <a:ext cx="8721970" cy="2553286"/>
          </a:xfrm>
          <a:prstGeom prst="rect">
            <a:avLst/>
          </a:prstGeom>
        </p:spPr>
      </p:pic>
    </p:spTree>
    <p:extLst>
      <p:ext uri="{BB962C8B-B14F-4D97-AF65-F5344CB8AC3E}">
        <p14:creationId xmlns:p14="http://schemas.microsoft.com/office/powerpoint/2010/main" val="2672445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RELAY</a:t>
            </a:r>
            <a:endParaRPr lang="es-419" dirty="0">
              <a:solidFill>
                <a:srgbClr val="0070C0"/>
              </a:solidFill>
            </a:endParaRPr>
          </a:p>
        </p:txBody>
      </p:sp>
      <p:pic>
        <p:nvPicPr>
          <p:cNvPr id="6" name="Imagen 5">
            <a:extLst>
              <a:ext uri="{FF2B5EF4-FFF2-40B4-BE49-F238E27FC236}">
                <a16:creationId xmlns:a16="http://schemas.microsoft.com/office/drawing/2014/main" id="{DBD5C2FE-5C12-711B-EA67-34AC37883188}"/>
              </a:ext>
            </a:extLst>
          </p:cNvPr>
          <p:cNvPicPr>
            <a:picLocks noChangeAspect="1"/>
          </p:cNvPicPr>
          <p:nvPr/>
        </p:nvPicPr>
        <p:blipFill>
          <a:blip r:embed="rId2"/>
          <a:stretch>
            <a:fillRect/>
          </a:stretch>
        </p:blipFill>
        <p:spPr>
          <a:xfrm>
            <a:off x="2167480" y="1861380"/>
            <a:ext cx="8176213" cy="1683677"/>
          </a:xfrm>
          <a:prstGeom prst="rect">
            <a:avLst/>
          </a:prstGeom>
        </p:spPr>
      </p:pic>
      <p:sp>
        <p:nvSpPr>
          <p:cNvPr id="8" name="CuadroTexto 7">
            <a:extLst>
              <a:ext uri="{FF2B5EF4-FFF2-40B4-BE49-F238E27FC236}">
                <a16:creationId xmlns:a16="http://schemas.microsoft.com/office/drawing/2014/main" id="{599986E4-FDB6-98CE-8B5C-1A4D1998F39A}"/>
              </a:ext>
            </a:extLst>
          </p:cNvPr>
          <p:cNvSpPr txBox="1"/>
          <p:nvPr/>
        </p:nvSpPr>
        <p:spPr>
          <a:xfrm>
            <a:off x="1389183" y="4143327"/>
            <a:ext cx="7979899" cy="369332"/>
          </a:xfrm>
          <a:prstGeom prst="rect">
            <a:avLst/>
          </a:prstGeom>
          <a:noFill/>
        </p:spPr>
        <p:txBody>
          <a:bodyPr wrap="square">
            <a:spAutoFit/>
          </a:bodyPr>
          <a:lstStyle/>
          <a:p>
            <a:r>
              <a:rPr lang="es-CO" dirty="0"/>
              <a:t>https://randomnerdtutorials.com/esp32-relay-module-ac-web-server/</a:t>
            </a:r>
          </a:p>
        </p:txBody>
      </p:sp>
      <p:sp>
        <p:nvSpPr>
          <p:cNvPr id="10" name="CuadroTexto 9">
            <a:extLst>
              <a:ext uri="{FF2B5EF4-FFF2-40B4-BE49-F238E27FC236}">
                <a16:creationId xmlns:a16="http://schemas.microsoft.com/office/drawing/2014/main" id="{026C3404-B8CD-ED54-2733-6405B442F239}"/>
              </a:ext>
            </a:extLst>
          </p:cNvPr>
          <p:cNvSpPr txBox="1"/>
          <p:nvPr/>
        </p:nvSpPr>
        <p:spPr>
          <a:xfrm>
            <a:off x="1389183" y="4741597"/>
            <a:ext cx="6098344" cy="369332"/>
          </a:xfrm>
          <a:prstGeom prst="rect">
            <a:avLst/>
          </a:prstGeom>
          <a:noFill/>
        </p:spPr>
        <p:txBody>
          <a:bodyPr wrap="square">
            <a:spAutoFit/>
          </a:bodyPr>
          <a:lstStyle/>
          <a:p>
            <a:r>
              <a:rPr lang="es-CO" dirty="0"/>
              <a:t>https://esp32io.com/tutorials/esp32-relay</a:t>
            </a:r>
          </a:p>
        </p:txBody>
      </p:sp>
    </p:spTree>
    <p:extLst>
      <p:ext uri="{BB962C8B-B14F-4D97-AF65-F5344CB8AC3E}">
        <p14:creationId xmlns:p14="http://schemas.microsoft.com/office/powerpoint/2010/main" val="28110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RELAY</a:t>
            </a:r>
            <a:endParaRPr lang="es-419" dirty="0">
              <a:solidFill>
                <a:srgbClr val="0070C0"/>
              </a:solidFill>
            </a:endParaRPr>
          </a:p>
        </p:txBody>
      </p:sp>
      <p:pic>
        <p:nvPicPr>
          <p:cNvPr id="3" name="Imagen 2">
            <a:extLst>
              <a:ext uri="{FF2B5EF4-FFF2-40B4-BE49-F238E27FC236}">
                <a16:creationId xmlns:a16="http://schemas.microsoft.com/office/drawing/2014/main" id="{2C26370A-AA3F-05F2-B541-1BB3231490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16855" y="1417638"/>
            <a:ext cx="9755113" cy="4660239"/>
          </a:xfrm>
          <a:prstGeom prst="rect">
            <a:avLst/>
          </a:prstGeom>
        </p:spPr>
      </p:pic>
    </p:spTree>
    <p:extLst>
      <p:ext uri="{BB962C8B-B14F-4D97-AF65-F5344CB8AC3E}">
        <p14:creationId xmlns:p14="http://schemas.microsoft.com/office/powerpoint/2010/main" val="126660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RELAY</a:t>
            </a:r>
            <a:endParaRPr lang="es-419" dirty="0">
              <a:solidFill>
                <a:srgbClr val="0070C0"/>
              </a:solidFill>
            </a:endParaRPr>
          </a:p>
        </p:txBody>
      </p:sp>
      <p:sp>
        <p:nvSpPr>
          <p:cNvPr id="4" name="CuadroTexto 3">
            <a:extLst>
              <a:ext uri="{FF2B5EF4-FFF2-40B4-BE49-F238E27FC236}">
                <a16:creationId xmlns:a16="http://schemas.microsoft.com/office/drawing/2014/main" id="{09999985-3133-F2BB-7243-7697A6BAB695}"/>
              </a:ext>
            </a:extLst>
          </p:cNvPr>
          <p:cNvSpPr txBox="1"/>
          <p:nvPr/>
        </p:nvSpPr>
        <p:spPr>
          <a:xfrm>
            <a:off x="1871003" y="1522725"/>
            <a:ext cx="7737231" cy="3970318"/>
          </a:xfrm>
          <a:prstGeom prst="rect">
            <a:avLst/>
          </a:prstGeom>
          <a:noFill/>
          <a:ln>
            <a:solidFill>
              <a:schemeClr val="accent1"/>
            </a:solidFill>
          </a:ln>
        </p:spPr>
        <p:txBody>
          <a:bodyPr wrap="square">
            <a:spAutoFit/>
          </a:bodyPr>
          <a:lstStyle/>
          <a:p>
            <a:endParaRPr lang="en-US" dirty="0"/>
          </a:p>
          <a:p>
            <a:r>
              <a:rPr lang="en-US" dirty="0"/>
              <a:t>#define RELAY_PIN 16 // ESP32 pin GIOP16 connected to the IN pin of relay</a:t>
            </a:r>
          </a:p>
          <a:p>
            <a:endParaRPr lang="en-US" dirty="0"/>
          </a:p>
          <a:p>
            <a:r>
              <a:rPr lang="en-US" dirty="0"/>
              <a:t>void setup() {</a:t>
            </a:r>
          </a:p>
          <a:p>
            <a:r>
              <a:rPr lang="en-US" dirty="0"/>
              <a:t>  // initialize digital pin as an output.</a:t>
            </a:r>
          </a:p>
          <a:p>
            <a:r>
              <a:rPr lang="en-US" dirty="0"/>
              <a:t>  </a:t>
            </a:r>
            <a:r>
              <a:rPr lang="en-US" dirty="0" err="1"/>
              <a:t>pinMode</a:t>
            </a:r>
            <a:r>
              <a:rPr lang="en-US" dirty="0"/>
              <a:t>(RELAY_PIN, OUTPUT);</a:t>
            </a:r>
          </a:p>
          <a:p>
            <a:r>
              <a:rPr lang="en-US" dirty="0"/>
              <a:t>}</a:t>
            </a:r>
          </a:p>
          <a:p>
            <a:endParaRPr lang="en-US" dirty="0"/>
          </a:p>
          <a:p>
            <a:r>
              <a:rPr lang="en-US" dirty="0"/>
              <a:t>void loop() {</a:t>
            </a:r>
          </a:p>
          <a:p>
            <a:r>
              <a:rPr lang="en-US" dirty="0"/>
              <a:t>  </a:t>
            </a:r>
            <a:r>
              <a:rPr lang="en-US" dirty="0" err="1"/>
              <a:t>digitalWrite</a:t>
            </a:r>
            <a:r>
              <a:rPr lang="en-US" dirty="0"/>
              <a:t>(RELAY_PIN, HIGH);</a:t>
            </a:r>
          </a:p>
          <a:p>
            <a:r>
              <a:rPr lang="en-US" dirty="0"/>
              <a:t>  delay(1000);</a:t>
            </a:r>
          </a:p>
          <a:p>
            <a:r>
              <a:rPr lang="en-US" dirty="0"/>
              <a:t>  </a:t>
            </a:r>
            <a:r>
              <a:rPr lang="en-US" dirty="0" err="1"/>
              <a:t>digitalWrite</a:t>
            </a:r>
            <a:r>
              <a:rPr lang="en-US" dirty="0"/>
              <a:t>(RELAY_PIN, LOW);</a:t>
            </a:r>
          </a:p>
          <a:p>
            <a:r>
              <a:rPr lang="en-US" dirty="0"/>
              <a:t>  delay(1000);</a:t>
            </a:r>
          </a:p>
          <a:p>
            <a:r>
              <a:rPr lang="en-US" dirty="0"/>
              <a:t>}</a:t>
            </a:r>
          </a:p>
        </p:txBody>
      </p:sp>
    </p:spTree>
    <p:extLst>
      <p:ext uri="{BB962C8B-B14F-4D97-AF65-F5344CB8AC3E}">
        <p14:creationId xmlns:p14="http://schemas.microsoft.com/office/powerpoint/2010/main" val="3036896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CONTROL FAN</a:t>
            </a:r>
            <a:endParaRPr lang="es-419" dirty="0">
              <a:solidFill>
                <a:srgbClr val="0070C0"/>
              </a:solidFill>
            </a:endParaRPr>
          </a:p>
        </p:txBody>
      </p:sp>
      <p:pic>
        <p:nvPicPr>
          <p:cNvPr id="4" name="Imagen 3">
            <a:extLst>
              <a:ext uri="{FF2B5EF4-FFF2-40B4-BE49-F238E27FC236}">
                <a16:creationId xmlns:a16="http://schemas.microsoft.com/office/drawing/2014/main" id="{25CA693B-43B2-CEFB-9A14-6290094957B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98209" y="1417638"/>
            <a:ext cx="9192406" cy="4380312"/>
          </a:xfrm>
          <a:prstGeom prst="rect">
            <a:avLst/>
          </a:prstGeom>
        </p:spPr>
      </p:pic>
    </p:spTree>
    <p:extLst>
      <p:ext uri="{BB962C8B-B14F-4D97-AF65-F5344CB8AC3E}">
        <p14:creationId xmlns:p14="http://schemas.microsoft.com/office/powerpoint/2010/main" val="2471554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CONTROL FAN</a:t>
            </a:r>
            <a:endParaRPr lang="es-419" dirty="0">
              <a:solidFill>
                <a:srgbClr val="0070C0"/>
              </a:solidFill>
            </a:endParaRPr>
          </a:p>
        </p:txBody>
      </p:sp>
      <p:sp>
        <p:nvSpPr>
          <p:cNvPr id="5" name="CuadroTexto 4">
            <a:extLst>
              <a:ext uri="{FF2B5EF4-FFF2-40B4-BE49-F238E27FC236}">
                <a16:creationId xmlns:a16="http://schemas.microsoft.com/office/drawing/2014/main" id="{099FBEE5-9E89-689D-A489-4B4127B7CE84}"/>
              </a:ext>
            </a:extLst>
          </p:cNvPr>
          <p:cNvSpPr txBox="1"/>
          <p:nvPr/>
        </p:nvSpPr>
        <p:spPr>
          <a:xfrm>
            <a:off x="1069144" y="1775943"/>
            <a:ext cx="8117059" cy="3693319"/>
          </a:xfrm>
          <a:prstGeom prst="rect">
            <a:avLst/>
          </a:prstGeom>
          <a:noFill/>
          <a:ln>
            <a:solidFill>
              <a:schemeClr val="accent1"/>
            </a:solidFill>
          </a:ln>
        </p:spPr>
        <p:txBody>
          <a:bodyPr wrap="square">
            <a:spAutoFit/>
          </a:bodyPr>
          <a:lstStyle/>
          <a:p>
            <a:r>
              <a:rPr lang="es-CO" dirty="0"/>
              <a:t>#define RELAY_PIN  27  // ESP32 pin GIOP27, </a:t>
            </a:r>
            <a:r>
              <a:rPr lang="es-CO" dirty="0" err="1"/>
              <a:t>which</a:t>
            </a:r>
            <a:r>
              <a:rPr lang="es-CO" dirty="0"/>
              <a:t> </a:t>
            </a:r>
            <a:r>
              <a:rPr lang="es-CO" dirty="0" err="1"/>
              <a:t>connects</a:t>
            </a:r>
            <a:r>
              <a:rPr lang="es-CO" dirty="0"/>
              <a:t> </a:t>
            </a:r>
            <a:r>
              <a:rPr lang="es-CO" dirty="0" err="1"/>
              <a:t>to</a:t>
            </a:r>
            <a:r>
              <a:rPr lang="es-CO" dirty="0"/>
              <a:t> </a:t>
            </a:r>
            <a:r>
              <a:rPr lang="es-CO" dirty="0" err="1"/>
              <a:t>the</a:t>
            </a:r>
            <a:r>
              <a:rPr lang="es-CO" dirty="0"/>
              <a:t> IN pin </a:t>
            </a:r>
            <a:r>
              <a:rPr lang="es-CO" dirty="0" err="1"/>
              <a:t>of</a:t>
            </a:r>
            <a:r>
              <a:rPr lang="es-CO" dirty="0"/>
              <a:t> </a:t>
            </a:r>
            <a:r>
              <a:rPr lang="es-CO" dirty="0" err="1"/>
              <a:t>relay</a:t>
            </a:r>
            <a:endParaRPr lang="es-CO" dirty="0"/>
          </a:p>
          <a:p>
            <a:endParaRPr lang="es-CO" dirty="0"/>
          </a:p>
          <a:p>
            <a:r>
              <a:rPr lang="es-CO" dirty="0" err="1"/>
              <a:t>void</a:t>
            </a:r>
            <a:r>
              <a:rPr lang="es-CO" dirty="0"/>
              <a:t> </a:t>
            </a:r>
            <a:r>
              <a:rPr lang="es-CO" dirty="0" err="1"/>
              <a:t>setup</a:t>
            </a:r>
            <a:r>
              <a:rPr lang="es-CO" dirty="0"/>
              <a:t>() {</a:t>
            </a:r>
          </a:p>
          <a:p>
            <a:r>
              <a:rPr lang="es-CO" dirty="0"/>
              <a:t>  // </a:t>
            </a:r>
            <a:r>
              <a:rPr lang="es-CO" dirty="0" err="1"/>
              <a:t>initialize</a:t>
            </a:r>
            <a:r>
              <a:rPr lang="es-CO" dirty="0"/>
              <a:t> digital pin A5 as </a:t>
            </a:r>
            <a:r>
              <a:rPr lang="es-CO" dirty="0" err="1"/>
              <a:t>an</a:t>
            </a:r>
            <a:r>
              <a:rPr lang="es-CO" dirty="0"/>
              <a:t> output.</a:t>
            </a:r>
          </a:p>
          <a:p>
            <a:r>
              <a:rPr lang="es-CO" dirty="0"/>
              <a:t>  </a:t>
            </a:r>
            <a:r>
              <a:rPr lang="es-CO" dirty="0" err="1"/>
              <a:t>pinMode</a:t>
            </a:r>
            <a:r>
              <a:rPr lang="es-CO" dirty="0"/>
              <a:t>(RELAY_PIN, OUTPUT);</a:t>
            </a:r>
          </a:p>
          <a:p>
            <a:r>
              <a:rPr lang="es-CO" dirty="0"/>
              <a:t>}</a:t>
            </a:r>
          </a:p>
          <a:p>
            <a:endParaRPr lang="es-CO" dirty="0"/>
          </a:p>
          <a:p>
            <a:r>
              <a:rPr lang="es-CO" dirty="0" err="1"/>
              <a:t>void</a:t>
            </a:r>
            <a:r>
              <a:rPr lang="es-CO" dirty="0"/>
              <a:t> </a:t>
            </a:r>
            <a:r>
              <a:rPr lang="es-CO" dirty="0" err="1"/>
              <a:t>loop</a:t>
            </a:r>
            <a:r>
              <a:rPr lang="es-CO" dirty="0"/>
              <a:t>() {</a:t>
            </a:r>
          </a:p>
          <a:p>
            <a:r>
              <a:rPr lang="es-CO" dirty="0"/>
              <a:t>  </a:t>
            </a:r>
            <a:r>
              <a:rPr lang="es-CO" dirty="0" err="1"/>
              <a:t>digitalWrite</a:t>
            </a:r>
            <a:r>
              <a:rPr lang="es-CO" dirty="0"/>
              <a:t>(RELAY_PIN, HIGH); // </a:t>
            </a:r>
            <a:r>
              <a:rPr lang="es-CO" dirty="0" err="1"/>
              <a:t>turn</a:t>
            </a:r>
            <a:r>
              <a:rPr lang="es-CO" dirty="0"/>
              <a:t> </a:t>
            </a:r>
            <a:r>
              <a:rPr lang="es-CO" dirty="0" err="1"/>
              <a:t>on</a:t>
            </a:r>
            <a:r>
              <a:rPr lang="es-CO" dirty="0"/>
              <a:t> fan 10 </a:t>
            </a:r>
            <a:r>
              <a:rPr lang="es-CO" dirty="0" err="1"/>
              <a:t>seconds</a:t>
            </a:r>
            <a:endParaRPr lang="es-CO" dirty="0"/>
          </a:p>
          <a:p>
            <a:r>
              <a:rPr lang="es-CO" dirty="0"/>
              <a:t>  </a:t>
            </a:r>
            <a:r>
              <a:rPr lang="es-CO" dirty="0" err="1"/>
              <a:t>delay</a:t>
            </a:r>
            <a:r>
              <a:rPr lang="es-CO" dirty="0"/>
              <a:t>(10000);</a:t>
            </a:r>
          </a:p>
          <a:p>
            <a:r>
              <a:rPr lang="es-CO" dirty="0"/>
              <a:t>  </a:t>
            </a:r>
            <a:r>
              <a:rPr lang="es-CO" dirty="0" err="1"/>
              <a:t>digitalWrite</a:t>
            </a:r>
            <a:r>
              <a:rPr lang="es-CO" dirty="0"/>
              <a:t>(RELAY_PIN, LOW);  // </a:t>
            </a:r>
            <a:r>
              <a:rPr lang="es-CO" dirty="0" err="1"/>
              <a:t>turn</a:t>
            </a:r>
            <a:r>
              <a:rPr lang="es-CO" dirty="0"/>
              <a:t> off fan 10 </a:t>
            </a:r>
            <a:r>
              <a:rPr lang="es-CO" dirty="0" err="1"/>
              <a:t>seconds</a:t>
            </a:r>
            <a:endParaRPr lang="es-CO" dirty="0"/>
          </a:p>
          <a:p>
            <a:r>
              <a:rPr lang="es-CO" dirty="0"/>
              <a:t>  </a:t>
            </a:r>
            <a:r>
              <a:rPr lang="es-CO" dirty="0" err="1"/>
              <a:t>delay</a:t>
            </a:r>
            <a:r>
              <a:rPr lang="es-CO" dirty="0"/>
              <a:t>(10000);</a:t>
            </a:r>
          </a:p>
          <a:p>
            <a:r>
              <a:rPr lang="es-CO" dirty="0"/>
              <a:t>}</a:t>
            </a:r>
          </a:p>
        </p:txBody>
      </p:sp>
    </p:spTree>
    <p:extLst>
      <p:ext uri="{BB962C8B-B14F-4D97-AF65-F5344CB8AC3E}">
        <p14:creationId xmlns:p14="http://schemas.microsoft.com/office/powerpoint/2010/main" val="47239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Ultrasónico</a:t>
            </a:r>
            <a:endParaRPr lang="es-419" dirty="0">
              <a:solidFill>
                <a:srgbClr val="0070C0"/>
              </a:solidFill>
            </a:endParaRPr>
          </a:p>
        </p:txBody>
      </p:sp>
      <p:pic>
        <p:nvPicPr>
          <p:cNvPr id="5" name="Imagen 4">
            <a:extLst>
              <a:ext uri="{FF2B5EF4-FFF2-40B4-BE49-F238E27FC236}">
                <a16:creationId xmlns:a16="http://schemas.microsoft.com/office/drawing/2014/main" id="{E5DC07E9-5C5C-442F-B098-2ECC2E793CA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96075" y="1401126"/>
            <a:ext cx="3629757" cy="3629757"/>
          </a:xfrm>
          <a:prstGeom prst="rect">
            <a:avLst/>
          </a:prstGeom>
        </p:spPr>
      </p:pic>
      <p:sp>
        <p:nvSpPr>
          <p:cNvPr id="7" name="CuadroTexto 6">
            <a:extLst>
              <a:ext uri="{FF2B5EF4-FFF2-40B4-BE49-F238E27FC236}">
                <a16:creationId xmlns:a16="http://schemas.microsoft.com/office/drawing/2014/main" id="{38363FDA-94A1-484F-B9D4-CB8E75713EBE}"/>
              </a:ext>
            </a:extLst>
          </p:cNvPr>
          <p:cNvSpPr txBox="1"/>
          <p:nvPr/>
        </p:nvSpPr>
        <p:spPr>
          <a:xfrm>
            <a:off x="103003" y="1763555"/>
            <a:ext cx="6693072" cy="3693319"/>
          </a:xfrm>
          <a:prstGeom prst="rect">
            <a:avLst/>
          </a:prstGeom>
          <a:noFill/>
        </p:spPr>
        <p:txBody>
          <a:bodyPr wrap="square">
            <a:spAutoFit/>
          </a:bodyPr>
          <a:lstStyle/>
          <a:p>
            <a:r>
              <a:rPr lang="es-CO" dirty="0"/>
              <a:t>El HC-SR-04 tiene un transmisor ultrasónico, un receptor y un circuito de control.</a:t>
            </a:r>
          </a:p>
          <a:p>
            <a:endParaRPr lang="es-CO" dirty="0"/>
          </a:p>
          <a:p>
            <a:r>
              <a:rPr lang="es-CO" dirty="0"/>
              <a:t>En el módulo ultrasónico HCSR04, tenemos que dar un pulso de disparo, para que genere ultrasonidos de frecuencia 40 kHz. Después de generar ultrasonido, es decir, 8 pulsos de 40 kHz, hace que el eco sea alto. El pin de eco permanece alto hasta que no recupera el sonido del eco. Entonces, el ancho del pin de eco será el tiempo para que el sonido viaje al objeto y regrese. Una vez que tenemos el tiempo podemos calcular la distancia, ya que conocemos la velocidad del sonido.</a:t>
            </a:r>
          </a:p>
          <a:p>
            <a:endParaRPr lang="es-CO" dirty="0"/>
          </a:p>
          <a:p>
            <a:r>
              <a:rPr lang="es-CO" dirty="0"/>
              <a:t>El HC-SR04 puede medir hasta un rango de 2 cm a 400 cm.</a:t>
            </a:r>
          </a:p>
        </p:txBody>
      </p:sp>
      <p:pic>
        <p:nvPicPr>
          <p:cNvPr id="9" name="Imagen 8">
            <a:extLst>
              <a:ext uri="{FF2B5EF4-FFF2-40B4-BE49-F238E27FC236}">
                <a16:creationId xmlns:a16="http://schemas.microsoft.com/office/drawing/2014/main" id="{1077B97D-991C-4885-B4C4-2A4FDEF3EC7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4412" y="5060852"/>
            <a:ext cx="5214584" cy="1445006"/>
          </a:xfrm>
          <a:prstGeom prst="rect">
            <a:avLst/>
          </a:prstGeom>
        </p:spPr>
      </p:pic>
    </p:spTree>
    <p:extLst>
      <p:ext uri="{BB962C8B-B14F-4D97-AF65-F5344CB8AC3E}">
        <p14:creationId xmlns:p14="http://schemas.microsoft.com/office/powerpoint/2010/main" val="2575889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CONTROL PUMP</a:t>
            </a:r>
            <a:endParaRPr lang="es-419" dirty="0">
              <a:solidFill>
                <a:srgbClr val="0070C0"/>
              </a:solidFill>
            </a:endParaRPr>
          </a:p>
        </p:txBody>
      </p:sp>
      <p:pic>
        <p:nvPicPr>
          <p:cNvPr id="4" name="Imagen 3">
            <a:extLst>
              <a:ext uri="{FF2B5EF4-FFF2-40B4-BE49-F238E27FC236}">
                <a16:creationId xmlns:a16="http://schemas.microsoft.com/office/drawing/2014/main" id="{E408DEF3-E609-92E3-BEB8-AF0F6164AB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69475" y="1853011"/>
            <a:ext cx="8496887" cy="3151977"/>
          </a:xfrm>
          <a:prstGeom prst="rect">
            <a:avLst/>
          </a:prstGeom>
        </p:spPr>
      </p:pic>
    </p:spTree>
    <p:extLst>
      <p:ext uri="{BB962C8B-B14F-4D97-AF65-F5344CB8AC3E}">
        <p14:creationId xmlns:p14="http://schemas.microsoft.com/office/powerpoint/2010/main" val="15912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CONTROL PUMP</a:t>
            </a:r>
            <a:endParaRPr lang="es-419" dirty="0">
              <a:solidFill>
                <a:srgbClr val="0070C0"/>
              </a:solidFill>
            </a:endParaRPr>
          </a:p>
        </p:txBody>
      </p:sp>
      <p:pic>
        <p:nvPicPr>
          <p:cNvPr id="5" name="Imagen 4">
            <a:extLst>
              <a:ext uri="{FF2B5EF4-FFF2-40B4-BE49-F238E27FC236}">
                <a16:creationId xmlns:a16="http://schemas.microsoft.com/office/drawing/2014/main" id="{96356C41-BDC2-30CD-1F5B-276DAED655E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4652" y="1417638"/>
            <a:ext cx="9839519" cy="4457114"/>
          </a:xfrm>
          <a:prstGeom prst="rect">
            <a:avLst/>
          </a:prstGeom>
        </p:spPr>
      </p:pic>
    </p:spTree>
    <p:extLst>
      <p:ext uri="{BB962C8B-B14F-4D97-AF65-F5344CB8AC3E}">
        <p14:creationId xmlns:p14="http://schemas.microsoft.com/office/powerpoint/2010/main" val="4265883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400" dirty="0">
                <a:solidFill>
                  <a:srgbClr val="0070C0"/>
                </a:solidFill>
              </a:rPr>
              <a:t>CONTROL PUMP</a:t>
            </a:r>
            <a:endParaRPr lang="es-419" dirty="0">
              <a:solidFill>
                <a:srgbClr val="0070C0"/>
              </a:solidFill>
            </a:endParaRPr>
          </a:p>
        </p:txBody>
      </p:sp>
      <p:sp>
        <p:nvSpPr>
          <p:cNvPr id="4" name="CuadroTexto 3">
            <a:extLst>
              <a:ext uri="{FF2B5EF4-FFF2-40B4-BE49-F238E27FC236}">
                <a16:creationId xmlns:a16="http://schemas.microsoft.com/office/drawing/2014/main" id="{46A319DA-A694-ED42-263A-4994AAEE595F}"/>
              </a:ext>
            </a:extLst>
          </p:cNvPr>
          <p:cNvSpPr txBox="1"/>
          <p:nvPr/>
        </p:nvSpPr>
        <p:spPr>
          <a:xfrm>
            <a:off x="1773873" y="1902552"/>
            <a:ext cx="8003174" cy="3693319"/>
          </a:xfrm>
          <a:prstGeom prst="rect">
            <a:avLst/>
          </a:prstGeom>
          <a:noFill/>
          <a:ln>
            <a:solidFill>
              <a:schemeClr val="accent1"/>
            </a:solidFill>
          </a:ln>
        </p:spPr>
        <p:txBody>
          <a:bodyPr wrap="square">
            <a:spAutoFit/>
          </a:bodyPr>
          <a:lstStyle/>
          <a:p>
            <a:r>
              <a:rPr lang="en-US" dirty="0"/>
              <a:t>#define RELAY_PIN 27 // ESP32 pin GIOP27, which connects to the IN pin of relay</a:t>
            </a:r>
          </a:p>
          <a:p>
            <a:endParaRPr lang="en-US" dirty="0"/>
          </a:p>
          <a:p>
            <a:r>
              <a:rPr lang="en-US" dirty="0"/>
              <a:t>void setup() {</a:t>
            </a:r>
          </a:p>
          <a:p>
            <a:r>
              <a:rPr lang="en-US" dirty="0"/>
              <a:t>  // initialize digital pin GIOP27 as an output.</a:t>
            </a:r>
          </a:p>
          <a:p>
            <a:r>
              <a:rPr lang="en-US" dirty="0"/>
              <a:t>  </a:t>
            </a:r>
            <a:r>
              <a:rPr lang="en-US" dirty="0" err="1"/>
              <a:t>pinMode</a:t>
            </a:r>
            <a:r>
              <a:rPr lang="en-US" dirty="0"/>
              <a:t>(RELAY_PIN, OUTPUT);</a:t>
            </a:r>
          </a:p>
          <a:p>
            <a:r>
              <a:rPr lang="en-US" dirty="0"/>
              <a:t>}</a:t>
            </a:r>
          </a:p>
          <a:p>
            <a:endParaRPr lang="en-US" dirty="0"/>
          </a:p>
          <a:p>
            <a:r>
              <a:rPr lang="en-US" dirty="0"/>
              <a:t>void loop() {</a:t>
            </a:r>
          </a:p>
          <a:p>
            <a:r>
              <a:rPr lang="en-US" dirty="0"/>
              <a:t>  </a:t>
            </a:r>
            <a:r>
              <a:rPr lang="en-US" dirty="0" err="1"/>
              <a:t>digitalWrite</a:t>
            </a:r>
            <a:r>
              <a:rPr lang="en-US" dirty="0"/>
              <a:t>(RELAY_PIN, HIGH); // turn on pump 4 seconds</a:t>
            </a:r>
          </a:p>
          <a:p>
            <a:r>
              <a:rPr lang="en-US" dirty="0"/>
              <a:t>  delay(4000);</a:t>
            </a:r>
          </a:p>
          <a:p>
            <a:r>
              <a:rPr lang="en-US" dirty="0"/>
              <a:t>  </a:t>
            </a:r>
            <a:r>
              <a:rPr lang="en-US" dirty="0" err="1"/>
              <a:t>digitalWrite</a:t>
            </a:r>
            <a:r>
              <a:rPr lang="en-US" dirty="0"/>
              <a:t>(RELAY_PIN, LOW);  // turn off pump 4 seconds</a:t>
            </a:r>
          </a:p>
          <a:p>
            <a:r>
              <a:rPr lang="en-US" dirty="0"/>
              <a:t>  delay(4000);</a:t>
            </a:r>
          </a:p>
          <a:p>
            <a:r>
              <a:rPr lang="en-US" dirty="0"/>
              <a:t>}</a:t>
            </a:r>
          </a:p>
        </p:txBody>
      </p:sp>
    </p:spTree>
    <p:extLst>
      <p:ext uri="{BB962C8B-B14F-4D97-AF65-F5344CB8AC3E}">
        <p14:creationId xmlns:p14="http://schemas.microsoft.com/office/powerpoint/2010/main" val="2195890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solidFill>
                  <a:srgbClr val="0070C0"/>
                </a:solidFill>
              </a:rPr>
              <a:t>ESP32 PINS</a:t>
            </a:r>
          </a:p>
        </p:txBody>
      </p:sp>
      <p:sp>
        <p:nvSpPr>
          <p:cNvPr id="5" name="CuadroTexto 4">
            <a:extLst>
              <a:ext uri="{FF2B5EF4-FFF2-40B4-BE49-F238E27FC236}">
                <a16:creationId xmlns:a16="http://schemas.microsoft.com/office/drawing/2014/main" id="{53579756-9337-1E00-DE45-B292AC10ECEA}"/>
              </a:ext>
            </a:extLst>
          </p:cNvPr>
          <p:cNvSpPr txBox="1"/>
          <p:nvPr/>
        </p:nvSpPr>
        <p:spPr>
          <a:xfrm>
            <a:off x="1529861" y="1048306"/>
            <a:ext cx="7754815" cy="369332"/>
          </a:xfrm>
          <a:prstGeom prst="rect">
            <a:avLst/>
          </a:prstGeom>
          <a:noFill/>
        </p:spPr>
        <p:txBody>
          <a:bodyPr wrap="square">
            <a:spAutoFit/>
          </a:bodyPr>
          <a:lstStyle/>
          <a:p>
            <a:r>
              <a:rPr lang="es-CO" dirty="0"/>
              <a:t>https://randomnerdtutorials.com/esp32-pinout-reference-gpios/</a:t>
            </a:r>
          </a:p>
        </p:txBody>
      </p:sp>
      <p:pic>
        <p:nvPicPr>
          <p:cNvPr id="6146" name="Picture 2" descr="ESP32 DEVKIT V1 DOIT board with 36 pins Pinout">
            <a:extLst>
              <a:ext uri="{FF2B5EF4-FFF2-40B4-BE49-F238E27FC236}">
                <a16:creationId xmlns:a16="http://schemas.microsoft.com/office/drawing/2014/main" id="{2789BF5C-3550-2D15-0188-81BC6098DA4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140926" y="1564737"/>
            <a:ext cx="7143750"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691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solidFill>
                  <a:srgbClr val="0070C0"/>
                </a:solidFill>
              </a:rPr>
              <a:t>ESP32 PINS</a:t>
            </a:r>
          </a:p>
        </p:txBody>
      </p:sp>
      <p:sp>
        <p:nvSpPr>
          <p:cNvPr id="4" name="CuadroTexto 3">
            <a:extLst>
              <a:ext uri="{FF2B5EF4-FFF2-40B4-BE49-F238E27FC236}">
                <a16:creationId xmlns:a16="http://schemas.microsoft.com/office/drawing/2014/main" id="{AC9E917F-E682-9D84-7C8F-80B53771B096}"/>
              </a:ext>
            </a:extLst>
          </p:cNvPr>
          <p:cNvSpPr txBox="1"/>
          <p:nvPr/>
        </p:nvSpPr>
        <p:spPr>
          <a:xfrm>
            <a:off x="1037491" y="1864361"/>
            <a:ext cx="8148711" cy="369332"/>
          </a:xfrm>
          <a:prstGeom prst="rect">
            <a:avLst/>
          </a:prstGeom>
          <a:noFill/>
        </p:spPr>
        <p:txBody>
          <a:bodyPr wrap="square">
            <a:spAutoFit/>
          </a:bodyPr>
          <a:lstStyle/>
          <a:p>
            <a:r>
              <a:rPr lang="es-CO" dirty="0"/>
              <a:t>https://randomnerdtutorials.com/esp32-stepper-motor-28byj-48-uln2003/</a:t>
            </a:r>
          </a:p>
        </p:txBody>
      </p:sp>
    </p:spTree>
    <p:extLst>
      <p:ext uri="{BB962C8B-B14F-4D97-AF65-F5344CB8AC3E}">
        <p14:creationId xmlns:p14="http://schemas.microsoft.com/office/powerpoint/2010/main" val="2727912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70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Ultrasónico</a:t>
            </a:r>
            <a:endParaRPr lang="es-419" dirty="0">
              <a:solidFill>
                <a:srgbClr val="0070C0"/>
              </a:solidFill>
            </a:endParaRPr>
          </a:p>
        </p:txBody>
      </p:sp>
      <p:pic>
        <p:nvPicPr>
          <p:cNvPr id="3" name="Imagen 2">
            <a:extLst>
              <a:ext uri="{FF2B5EF4-FFF2-40B4-BE49-F238E27FC236}">
                <a16:creationId xmlns:a16="http://schemas.microsoft.com/office/drawing/2014/main" id="{94F92036-22E1-4F55-9D7F-14E91AC1112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33377" y="1195752"/>
            <a:ext cx="5162843" cy="2722021"/>
          </a:xfrm>
          <a:prstGeom prst="rect">
            <a:avLst/>
          </a:prstGeom>
        </p:spPr>
      </p:pic>
      <p:sp>
        <p:nvSpPr>
          <p:cNvPr id="8" name="CuadroTexto 7">
            <a:extLst>
              <a:ext uri="{FF2B5EF4-FFF2-40B4-BE49-F238E27FC236}">
                <a16:creationId xmlns:a16="http://schemas.microsoft.com/office/drawing/2014/main" id="{9618F97E-E0DF-443E-9D8B-07FA765282B8}"/>
              </a:ext>
            </a:extLst>
          </p:cNvPr>
          <p:cNvSpPr txBox="1"/>
          <p:nvPr/>
        </p:nvSpPr>
        <p:spPr>
          <a:xfrm>
            <a:off x="1614266" y="4024347"/>
            <a:ext cx="8321040" cy="2031325"/>
          </a:xfrm>
          <a:prstGeom prst="rect">
            <a:avLst/>
          </a:prstGeom>
          <a:noFill/>
        </p:spPr>
        <p:txBody>
          <a:bodyPr wrap="square">
            <a:spAutoFit/>
          </a:bodyPr>
          <a:lstStyle/>
          <a:p>
            <a:pPr marL="342900" indent="-342900">
              <a:buFont typeface="+mj-lt"/>
              <a:buAutoNum type="arabicPeriod"/>
            </a:pPr>
            <a:r>
              <a:rPr lang="es-CO" dirty="0"/>
              <a:t>Transmitir un pulso de disparo de al menos 10 </a:t>
            </a:r>
            <a:r>
              <a:rPr lang="es-CO" dirty="0" err="1"/>
              <a:t>us</a:t>
            </a:r>
            <a:r>
              <a:rPr lang="es-CO" dirty="0"/>
              <a:t> al Pin </a:t>
            </a:r>
            <a:r>
              <a:rPr lang="es-CO" dirty="0" err="1"/>
              <a:t>Trig</a:t>
            </a:r>
            <a:r>
              <a:rPr lang="es-CO" dirty="0"/>
              <a:t> del HC-SR04.</a:t>
            </a:r>
          </a:p>
          <a:p>
            <a:pPr marL="342900" indent="-342900">
              <a:buFont typeface="+mj-lt"/>
              <a:buAutoNum type="arabicPeriod"/>
            </a:pPr>
            <a:r>
              <a:rPr lang="es-CO" dirty="0"/>
              <a:t>El HC-SR04 envía automáticamente ocho ondas de sonido de 40 kHz y espera un flanco de subida en el pin ECHO.</a:t>
            </a:r>
          </a:p>
          <a:p>
            <a:pPr marL="342900" indent="-342900">
              <a:buFont typeface="+mj-lt"/>
              <a:buAutoNum type="arabicPeriod"/>
            </a:pPr>
            <a:r>
              <a:rPr lang="es-CO" dirty="0"/>
              <a:t>Cuando captura el flanco de subida en el pin ECHO, inicia el temporizador y espere el flanco de bajada en el pin ECHO.</a:t>
            </a:r>
          </a:p>
          <a:p>
            <a:pPr marL="342900" indent="-342900">
              <a:buFont typeface="+mj-lt"/>
              <a:buAutoNum type="arabicPeriod"/>
            </a:pPr>
            <a:r>
              <a:rPr lang="es-CO" dirty="0"/>
              <a:t>Leer el contador del temporizador. Este valor de tiempo es el tiempo requerido por el sensor para enviar y recibir la señal para detectar un objeto.</a:t>
            </a:r>
          </a:p>
        </p:txBody>
      </p:sp>
      <p:pic>
        <p:nvPicPr>
          <p:cNvPr id="6" name="Imagen 5">
            <a:extLst>
              <a:ext uri="{FF2B5EF4-FFF2-40B4-BE49-F238E27FC236}">
                <a16:creationId xmlns:a16="http://schemas.microsoft.com/office/drawing/2014/main" id="{781A8D56-417F-40C3-97DF-2D0BF70ECFB5}"/>
              </a:ext>
            </a:extLst>
          </p:cNvPr>
          <p:cNvPicPr>
            <a:picLocks noChangeAspect="1"/>
          </p:cNvPicPr>
          <p:nvPr/>
        </p:nvPicPr>
        <p:blipFill>
          <a:blip r:embed="rId3"/>
          <a:stretch>
            <a:fillRect/>
          </a:stretch>
        </p:blipFill>
        <p:spPr>
          <a:xfrm>
            <a:off x="7620156" y="1828454"/>
            <a:ext cx="2200275" cy="161925"/>
          </a:xfrm>
          <a:prstGeom prst="rect">
            <a:avLst/>
          </a:prstGeom>
        </p:spPr>
      </p:pic>
      <p:pic>
        <p:nvPicPr>
          <p:cNvPr id="10" name="Imagen 9">
            <a:extLst>
              <a:ext uri="{FF2B5EF4-FFF2-40B4-BE49-F238E27FC236}">
                <a16:creationId xmlns:a16="http://schemas.microsoft.com/office/drawing/2014/main" id="{5EC2A189-3A55-4421-B564-A5602915B454}"/>
              </a:ext>
            </a:extLst>
          </p:cNvPr>
          <p:cNvPicPr>
            <a:picLocks noChangeAspect="1"/>
          </p:cNvPicPr>
          <p:nvPr/>
        </p:nvPicPr>
        <p:blipFill>
          <a:blip r:embed="rId4"/>
          <a:stretch>
            <a:fillRect/>
          </a:stretch>
        </p:blipFill>
        <p:spPr>
          <a:xfrm>
            <a:off x="6970863" y="2647915"/>
            <a:ext cx="4333875" cy="371475"/>
          </a:xfrm>
          <a:prstGeom prst="rect">
            <a:avLst/>
          </a:prstGeom>
        </p:spPr>
      </p:pic>
      <p:sp>
        <p:nvSpPr>
          <p:cNvPr id="12" name="CuadroTexto 11">
            <a:extLst>
              <a:ext uri="{FF2B5EF4-FFF2-40B4-BE49-F238E27FC236}">
                <a16:creationId xmlns:a16="http://schemas.microsoft.com/office/drawing/2014/main" id="{4D5D5664-2B57-48F4-839A-7B6D3AB511AA}"/>
              </a:ext>
            </a:extLst>
          </p:cNvPr>
          <p:cNvSpPr txBox="1"/>
          <p:nvPr/>
        </p:nvSpPr>
        <p:spPr>
          <a:xfrm>
            <a:off x="7386788" y="2121510"/>
            <a:ext cx="3502027" cy="369332"/>
          </a:xfrm>
          <a:prstGeom prst="rect">
            <a:avLst/>
          </a:prstGeom>
          <a:noFill/>
        </p:spPr>
        <p:txBody>
          <a:bodyPr wrap="square">
            <a:spAutoFit/>
          </a:bodyPr>
          <a:lstStyle/>
          <a:p>
            <a:r>
              <a:rPr lang="en-US" dirty="0"/>
              <a:t>La </a:t>
            </a:r>
            <a:r>
              <a:rPr lang="en-US" dirty="0" err="1"/>
              <a:t>velocidad</a:t>
            </a:r>
            <a:r>
              <a:rPr lang="en-US" dirty="0"/>
              <a:t> del </a:t>
            </a:r>
            <a:r>
              <a:rPr lang="en-US" dirty="0" err="1"/>
              <a:t>sonido</a:t>
            </a:r>
            <a:r>
              <a:rPr lang="en-US" dirty="0"/>
              <a:t> es 343 m/s</a:t>
            </a:r>
            <a:endParaRPr lang="es-CO" dirty="0"/>
          </a:p>
        </p:txBody>
      </p:sp>
    </p:spTree>
    <p:extLst>
      <p:ext uri="{BB962C8B-B14F-4D97-AF65-F5344CB8AC3E}">
        <p14:creationId xmlns:p14="http://schemas.microsoft.com/office/powerpoint/2010/main" val="371084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Ultrasónico</a:t>
            </a:r>
            <a:endParaRPr lang="es-419" dirty="0">
              <a:solidFill>
                <a:srgbClr val="0070C0"/>
              </a:solidFill>
            </a:endParaRPr>
          </a:p>
        </p:txBody>
      </p:sp>
      <p:pic>
        <p:nvPicPr>
          <p:cNvPr id="5" name="Imagen 4">
            <a:extLst>
              <a:ext uri="{FF2B5EF4-FFF2-40B4-BE49-F238E27FC236}">
                <a16:creationId xmlns:a16="http://schemas.microsoft.com/office/drawing/2014/main" id="{BF43FB84-07C9-F842-C779-737648704C4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78669" y="1529967"/>
            <a:ext cx="5067676" cy="4121230"/>
          </a:xfrm>
          <a:prstGeom prst="rect">
            <a:avLst/>
          </a:prstGeom>
        </p:spPr>
      </p:pic>
      <p:pic>
        <p:nvPicPr>
          <p:cNvPr id="8" name="Imagen 7">
            <a:extLst>
              <a:ext uri="{FF2B5EF4-FFF2-40B4-BE49-F238E27FC236}">
                <a16:creationId xmlns:a16="http://schemas.microsoft.com/office/drawing/2014/main" id="{758606D6-6A10-AD3D-305A-00360F0C48D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6875" y="2364367"/>
            <a:ext cx="5651932" cy="1381609"/>
          </a:xfrm>
          <a:prstGeom prst="rect">
            <a:avLst/>
          </a:prstGeom>
        </p:spPr>
      </p:pic>
      <p:sp>
        <p:nvSpPr>
          <p:cNvPr id="11" name="CuadroTexto 10">
            <a:extLst>
              <a:ext uri="{FF2B5EF4-FFF2-40B4-BE49-F238E27FC236}">
                <a16:creationId xmlns:a16="http://schemas.microsoft.com/office/drawing/2014/main" id="{0B38B4C4-BDE9-71B9-BA6C-F537B45FD93C}"/>
              </a:ext>
            </a:extLst>
          </p:cNvPr>
          <p:cNvSpPr txBox="1"/>
          <p:nvPr/>
        </p:nvSpPr>
        <p:spPr>
          <a:xfrm>
            <a:off x="1195516" y="6003672"/>
            <a:ext cx="7245099" cy="369332"/>
          </a:xfrm>
          <a:prstGeom prst="rect">
            <a:avLst/>
          </a:prstGeom>
          <a:noFill/>
        </p:spPr>
        <p:txBody>
          <a:bodyPr wrap="square">
            <a:spAutoFit/>
          </a:bodyPr>
          <a:lstStyle/>
          <a:p>
            <a:r>
              <a:rPr lang="es-CO" dirty="0"/>
              <a:t>https://randomnerdtutorials.com/esp32-hc-sr04-ultrasonic-arduino/</a:t>
            </a:r>
          </a:p>
        </p:txBody>
      </p:sp>
    </p:spTree>
    <p:extLst>
      <p:ext uri="{BB962C8B-B14F-4D97-AF65-F5344CB8AC3E}">
        <p14:creationId xmlns:p14="http://schemas.microsoft.com/office/powerpoint/2010/main" val="21968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Ultrasónico</a:t>
            </a:r>
            <a:endParaRPr lang="es-419" dirty="0">
              <a:solidFill>
                <a:srgbClr val="0070C0"/>
              </a:solidFill>
            </a:endParaRPr>
          </a:p>
        </p:txBody>
      </p:sp>
      <p:sp>
        <p:nvSpPr>
          <p:cNvPr id="6" name="CuadroTexto 5">
            <a:extLst>
              <a:ext uri="{FF2B5EF4-FFF2-40B4-BE49-F238E27FC236}">
                <a16:creationId xmlns:a16="http://schemas.microsoft.com/office/drawing/2014/main" id="{8E562FF3-665A-0C1F-200C-9F6607EFE9ED}"/>
              </a:ext>
            </a:extLst>
          </p:cNvPr>
          <p:cNvSpPr txBox="1"/>
          <p:nvPr/>
        </p:nvSpPr>
        <p:spPr>
          <a:xfrm>
            <a:off x="1445455" y="1782048"/>
            <a:ext cx="6098344" cy="4801314"/>
          </a:xfrm>
          <a:prstGeom prst="rect">
            <a:avLst/>
          </a:prstGeom>
          <a:noFill/>
          <a:ln>
            <a:solidFill>
              <a:schemeClr val="accent1"/>
            </a:solidFill>
          </a:ln>
        </p:spPr>
        <p:txBody>
          <a:bodyPr wrap="square">
            <a:spAutoFit/>
          </a:bodyPr>
          <a:lstStyle/>
          <a:p>
            <a:r>
              <a:rPr lang="es-CO" dirty="0" err="1"/>
              <a:t>const</a:t>
            </a:r>
            <a:r>
              <a:rPr lang="es-CO" dirty="0"/>
              <a:t> </a:t>
            </a:r>
            <a:r>
              <a:rPr lang="es-CO" dirty="0" err="1"/>
              <a:t>int</a:t>
            </a:r>
            <a:r>
              <a:rPr lang="es-CO" dirty="0"/>
              <a:t> </a:t>
            </a:r>
            <a:r>
              <a:rPr lang="es-CO" dirty="0" err="1"/>
              <a:t>trigPin</a:t>
            </a:r>
            <a:r>
              <a:rPr lang="es-CO" dirty="0"/>
              <a:t> = 5;</a:t>
            </a:r>
          </a:p>
          <a:p>
            <a:r>
              <a:rPr lang="es-CO" dirty="0" err="1"/>
              <a:t>const</a:t>
            </a:r>
            <a:r>
              <a:rPr lang="es-CO" dirty="0"/>
              <a:t> </a:t>
            </a:r>
            <a:r>
              <a:rPr lang="es-CO" dirty="0" err="1"/>
              <a:t>int</a:t>
            </a:r>
            <a:r>
              <a:rPr lang="es-CO" dirty="0"/>
              <a:t> </a:t>
            </a:r>
            <a:r>
              <a:rPr lang="es-CO" dirty="0" err="1"/>
              <a:t>echoPin</a:t>
            </a:r>
            <a:r>
              <a:rPr lang="es-CO" dirty="0"/>
              <a:t> = 18;</a:t>
            </a:r>
          </a:p>
          <a:p>
            <a:endParaRPr lang="es-CO" dirty="0"/>
          </a:p>
          <a:p>
            <a:r>
              <a:rPr lang="es-CO" dirty="0"/>
              <a:t>//define </a:t>
            </a:r>
            <a:r>
              <a:rPr lang="es-CO" dirty="0" err="1"/>
              <a:t>sound</a:t>
            </a:r>
            <a:r>
              <a:rPr lang="es-CO" dirty="0"/>
              <a:t> </a:t>
            </a:r>
            <a:r>
              <a:rPr lang="es-CO" dirty="0" err="1"/>
              <a:t>speed</a:t>
            </a:r>
            <a:r>
              <a:rPr lang="es-CO" dirty="0"/>
              <a:t> in cm/</a:t>
            </a:r>
            <a:r>
              <a:rPr lang="es-CO" dirty="0" err="1"/>
              <a:t>uS</a:t>
            </a:r>
            <a:endParaRPr lang="es-CO" dirty="0"/>
          </a:p>
          <a:p>
            <a:r>
              <a:rPr lang="es-CO" dirty="0"/>
              <a:t>#define SOUND_SPEED 0.034</a:t>
            </a:r>
          </a:p>
          <a:p>
            <a:r>
              <a:rPr lang="es-CO" dirty="0"/>
              <a:t>#define CM_TO_INCH 0.393701</a:t>
            </a:r>
          </a:p>
          <a:p>
            <a:endParaRPr lang="es-CO" dirty="0"/>
          </a:p>
          <a:p>
            <a:r>
              <a:rPr lang="es-CO" dirty="0" err="1"/>
              <a:t>long</a:t>
            </a:r>
            <a:r>
              <a:rPr lang="es-CO" dirty="0"/>
              <a:t> </a:t>
            </a:r>
            <a:r>
              <a:rPr lang="es-CO" dirty="0" err="1"/>
              <a:t>duration</a:t>
            </a:r>
            <a:r>
              <a:rPr lang="es-CO" dirty="0"/>
              <a:t>;</a:t>
            </a:r>
          </a:p>
          <a:p>
            <a:r>
              <a:rPr lang="es-CO" dirty="0" err="1"/>
              <a:t>float</a:t>
            </a:r>
            <a:r>
              <a:rPr lang="es-CO" dirty="0"/>
              <a:t> </a:t>
            </a:r>
            <a:r>
              <a:rPr lang="es-CO" dirty="0" err="1"/>
              <a:t>distanceCm</a:t>
            </a:r>
            <a:r>
              <a:rPr lang="es-CO" dirty="0"/>
              <a:t>;</a:t>
            </a:r>
          </a:p>
          <a:p>
            <a:r>
              <a:rPr lang="es-CO" dirty="0" err="1"/>
              <a:t>float</a:t>
            </a:r>
            <a:r>
              <a:rPr lang="es-CO" dirty="0"/>
              <a:t> </a:t>
            </a:r>
            <a:r>
              <a:rPr lang="es-CO" dirty="0" err="1"/>
              <a:t>distanceInch</a:t>
            </a:r>
            <a:r>
              <a:rPr lang="es-CO" dirty="0"/>
              <a:t>;</a:t>
            </a:r>
          </a:p>
          <a:p>
            <a:endParaRPr lang="es-CO" dirty="0"/>
          </a:p>
          <a:p>
            <a:r>
              <a:rPr lang="es-CO" dirty="0" err="1"/>
              <a:t>void</a:t>
            </a:r>
            <a:r>
              <a:rPr lang="es-CO" dirty="0"/>
              <a:t> </a:t>
            </a:r>
            <a:r>
              <a:rPr lang="es-CO" dirty="0" err="1"/>
              <a:t>setup</a:t>
            </a:r>
            <a:r>
              <a:rPr lang="es-CO" dirty="0"/>
              <a:t>() {</a:t>
            </a:r>
          </a:p>
          <a:p>
            <a:r>
              <a:rPr lang="es-CO" dirty="0"/>
              <a:t>  </a:t>
            </a:r>
            <a:r>
              <a:rPr lang="es-CO" dirty="0" err="1"/>
              <a:t>Serial.begin</a:t>
            </a:r>
            <a:r>
              <a:rPr lang="es-CO" dirty="0"/>
              <a:t>(115200); // </a:t>
            </a:r>
            <a:r>
              <a:rPr lang="es-CO" dirty="0" err="1"/>
              <a:t>Starts</a:t>
            </a:r>
            <a:r>
              <a:rPr lang="es-CO" dirty="0"/>
              <a:t> </a:t>
            </a:r>
            <a:r>
              <a:rPr lang="es-CO" dirty="0" err="1"/>
              <a:t>the</a:t>
            </a:r>
            <a:r>
              <a:rPr lang="es-CO" dirty="0"/>
              <a:t> serial </a:t>
            </a:r>
            <a:r>
              <a:rPr lang="es-CO" dirty="0" err="1"/>
              <a:t>communication</a:t>
            </a:r>
            <a:endParaRPr lang="es-CO" dirty="0"/>
          </a:p>
          <a:p>
            <a:r>
              <a:rPr lang="es-CO" dirty="0"/>
              <a:t>  </a:t>
            </a:r>
            <a:r>
              <a:rPr lang="es-CO" dirty="0" err="1"/>
              <a:t>pinMode</a:t>
            </a:r>
            <a:r>
              <a:rPr lang="es-CO" dirty="0"/>
              <a:t>(</a:t>
            </a:r>
            <a:r>
              <a:rPr lang="es-CO" dirty="0" err="1"/>
              <a:t>trigPin</a:t>
            </a:r>
            <a:r>
              <a:rPr lang="es-CO" dirty="0"/>
              <a:t>, OUTPUT); // Sets </a:t>
            </a:r>
            <a:r>
              <a:rPr lang="es-CO" dirty="0" err="1"/>
              <a:t>the</a:t>
            </a:r>
            <a:r>
              <a:rPr lang="es-CO" dirty="0"/>
              <a:t> </a:t>
            </a:r>
            <a:r>
              <a:rPr lang="es-CO" dirty="0" err="1"/>
              <a:t>trigPin</a:t>
            </a:r>
            <a:r>
              <a:rPr lang="es-CO" dirty="0"/>
              <a:t> as </a:t>
            </a:r>
            <a:r>
              <a:rPr lang="es-CO" dirty="0" err="1"/>
              <a:t>an</a:t>
            </a:r>
            <a:r>
              <a:rPr lang="es-CO" dirty="0"/>
              <a:t> Output</a:t>
            </a:r>
          </a:p>
          <a:p>
            <a:r>
              <a:rPr lang="es-CO" dirty="0"/>
              <a:t>  </a:t>
            </a:r>
            <a:r>
              <a:rPr lang="es-CO" dirty="0" err="1"/>
              <a:t>pinMode</a:t>
            </a:r>
            <a:r>
              <a:rPr lang="es-CO" dirty="0"/>
              <a:t>(</a:t>
            </a:r>
            <a:r>
              <a:rPr lang="es-CO" dirty="0" err="1"/>
              <a:t>echoPin</a:t>
            </a:r>
            <a:r>
              <a:rPr lang="es-CO" dirty="0"/>
              <a:t>, INPUT); // Sets </a:t>
            </a:r>
            <a:r>
              <a:rPr lang="es-CO" dirty="0" err="1"/>
              <a:t>the</a:t>
            </a:r>
            <a:r>
              <a:rPr lang="es-CO" dirty="0"/>
              <a:t> </a:t>
            </a:r>
            <a:r>
              <a:rPr lang="es-CO" dirty="0" err="1"/>
              <a:t>echoPin</a:t>
            </a:r>
            <a:r>
              <a:rPr lang="es-CO" dirty="0"/>
              <a:t> as </a:t>
            </a:r>
            <a:r>
              <a:rPr lang="es-CO" dirty="0" err="1"/>
              <a:t>an</a:t>
            </a:r>
            <a:r>
              <a:rPr lang="es-CO" dirty="0"/>
              <a:t> Input</a:t>
            </a:r>
          </a:p>
          <a:p>
            <a:r>
              <a:rPr lang="es-CO" dirty="0"/>
              <a:t>}</a:t>
            </a:r>
          </a:p>
          <a:p>
            <a:endParaRPr lang="es-CO" dirty="0"/>
          </a:p>
        </p:txBody>
      </p:sp>
    </p:spTree>
    <p:extLst>
      <p:ext uri="{BB962C8B-B14F-4D97-AF65-F5344CB8AC3E}">
        <p14:creationId xmlns:p14="http://schemas.microsoft.com/office/powerpoint/2010/main" val="289657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solidFill>
                  <a:srgbClr val="0070C0"/>
                </a:solidFill>
              </a:rPr>
              <a:t>Sensor Ultrasónico</a:t>
            </a:r>
            <a:endParaRPr lang="es-419" dirty="0">
              <a:solidFill>
                <a:srgbClr val="0070C0"/>
              </a:solidFill>
            </a:endParaRPr>
          </a:p>
        </p:txBody>
      </p:sp>
      <p:sp>
        <p:nvSpPr>
          <p:cNvPr id="4" name="CuadroTexto 3">
            <a:extLst>
              <a:ext uri="{FF2B5EF4-FFF2-40B4-BE49-F238E27FC236}">
                <a16:creationId xmlns:a16="http://schemas.microsoft.com/office/drawing/2014/main" id="{97EF1BD0-39AA-4C8D-AC1F-E5869D24A5B1}"/>
              </a:ext>
            </a:extLst>
          </p:cNvPr>
          <p:cNvSpPr txBox="1"/>
          <p:nvPr/>
        </p:nvSpPr>
        <p:spPr>
          <a:xfrm>
            <a:off x="1994096" y="1215413"/>
            <a:ext cx="7121769" cy="5586145"/>
          </a:xfrm>
          <a:prstGeom prst="rect">
            <a:avLst/>
          </a:prstGeom>
          <a:noFill/>
          <a:ln>
            <a:solidFill>
              <a:schemeClr val="accent1"/>
            </a:solidFill>
          </a:ln>
        </p:spPr>
        <p:txBody>
          <a:bodyPr wrap="square">
            <a:spAutoFit/>
          </a:bodyPr>
          <a:lstStyle/>
          <a:p>
            <a:r>
              <a:rPr lang="es-CO" sz="1700" dirty="0" err="1"/>
              <a:t>void</a:t>
            </a:r>
            <a:r>
              <a:rPr lang="es-CO" sz="1700" dirty="0"/>
              <a:t> </a:t>
            </a:r>
            <a:r>
              <a:rPr lang="es-CO" sz="1700" dirty="0" err="1"/>
              <a:t>loop</a:t>
            </a:r>
            <a:r>
              <a:rPr lang="es-CO" sz="1700" dirty="0"/>
              <a:t>() {</a:t>
            </a:r>
          </a:p>
          <a:p>
            <a:r>
              <a:rPr lang="es-CO" sz="1700" dirty="0"/>
              <a:t>  // </a:t>
            </a:r>
            <a:r>
              <a:rPr lang="es-CO" sz="1700" dirty="0" err="1"/>
              <a:t>Clears</a:t>
            </a:r>
            <a:r>
              <a:rPr lang="es-CO" sz="1700" dirty="0"/>
              <a:t> </a:t>
            </a:r>
            <a:r>
              <a:rPr lang="es-CO" sz="1700" dirty="0" err="1"/>
              <a:t>the</a:t>
            </a:r>
            <a:r>
              <a:rPr lang="es-CO" sz="1700" dirty="0"/>
              <a:t> </a:t>
            </a:r>
            <a:r>
              <a:rPr lang="es-CO" sz="1700" dirty="0" err="1"/>
              <a:t>trigPin</a:t>
            </a:r>
            <a:endParaRPr lang="es-CO" sz="1700" dirty="0"/>
          </a:p>
          <a:p>
            <a:r>
              <a:rPr lang="es-CO" sz="1700" dirty="0"/>
              <a:t>  </a:t>
            </a:r>
            <a:r>
              <a:rPr lang="es-CO" sz="1700" dirty="0" err="1"/>
              <a:t>digitalWrite</a:t>
            </a:r>
            <a:r>
              <a:rPr lang="es-CO" sz="1700" dirty="0"/>
              <a:t>(</a:t>
            </a:r>
            <a:r>
              <a:rPr lang="es-CO" sz="1700" dirty="0" err="1"/>
              <a:t>trigPin</a:t>
            </a:r>
            <a:r>
              <a:rPr lang="es-CO" sz="1700" dirty="0"/>
              <a:t>, LOW);</a:t>
            </a:r>
          </a:p>
          <a:p>
            <a:r>
              <a:rPr lang="es-CO" sz="1700" dirty="0"/>
              <a:t>  </a:t>
            </a:r>
            <a:r>
              <a:rPr lang="es-CO" sz="1700" dirty="0" err="1"/>
              <a:t>delayMicroseconds</a:t>
            </a:r>
            <a:r>
              <a:rPr lang="es-CO" sz="1700" dirty="0"/>
              <a:t>(2);</a:t>
            </a:r>
          </a:p>
          <a:p>
            <a:r>
              <a:rPr lang="es-CO" sz="1700" dirty="0"/>
              <a:t>  // Sets </a:t>
            </a:r>
            <a:r>
              <a:rPr lang="es-CO" sz="1700" dirty="0" err="1"/>
              <a:t>the</a:t>
            </a:r>
            <a:r>
              <a:rPr lang="es-CO" sz="1700" dirty="0"/>
              <a:t> </a:t>
            </a:r>
            <a:r>
              <a:rPr lang="es-CO" sz="1700" dirty="0" err="1"/>
              <a:t>trigPin</a:t>
            </a:r>
            <a:r>
              <a:rPr lang="es-CO" sz="1700" dirty="0"/>
              <a:t> </a:t>
            </a:r>
            <a:r>
              <a:rPr lang="es-CO" sz="1700" dirty="0" err="1"/>
              <a:t>on</a:t>
            </a:r>
            <a:r>
              <a:rPr lang="es-CO" sz="1700" dirty="0"/>
              <a:t> HIGH </a:t>
            </a:r>
            <a:r>
              <a:rPr lang="es-CO" sz="1700" dirty="0" err="1"/>
              <a:t>state</a:t>
            </a:r>
            <a:r>
              <a:rPr lang="es-CO" sz="1700" dirty="0"/>
              <a:t> </a:t>
            </a:r>
            <a:r>
              <a:rPr lang="es-CO" sz="1700" dirty="0" err="1"/>
              <a:t>for</a:t>
            </a:r>
            <a:r>
              <a:rPr lang="es-CO" sz="1700" dirty="0"/>
              <a:t> 10 micro </a:t>
            </a:r>
            <a:r>
              <a:rPr lang="es-CO" sz="1700" dirty="0" err="1"/>
              <a:t>seconds</a:t>
            </a:r>
            <a:endParaRPr lang="es-CO" sz="1700" dirty="0"/>
          </a:p>
          <a:p>
            <a:r>
              <a:rPr lang="es-CO" sz="1700" dirty="0"/>
              <a:t>  </a:t>
            </a:r>
            <a:r>
              <a:rPr lang="es-CO" sz="1700" dirty="0" err="1"/>
              <a:t>digitalWrite</a:t>
            </a:r>
            <a:r>
              <a:rPr lang="es-CO" sz="1700" dirty="0"/>
              <a:t>(</a:t>
            </a:r>
            <a:r>
              <a:rPr lang="es-CO" sz="1700" dirty="0" err="1"/>
              <a:t>trigPin</a:t>
            </a:r>
            <a:r>
              <a:rPr lang="es-CO" sz="1700" dirty="0"/>
              <a:t>, HIGH);</a:t>
            </a:r>
          </a:p>
          <a:p>
            <a:r>
              <a:rPr lang="es-CO" sz="1700" dirty="0"/>
              <a:t>  </a:t>
            </a:r>
            <a:r>
              <a:rPr lang="es-CO" sz="1700" dirty="0" err="1"/>
              <a:t>delayMicroseconds</a:t>
            </a:r>
            <a:r>
              <a:rPr lang="es-CO" sz="1700" dirty="0"/>
              <a:t>(10);</a:t>
            </a:r>
          </a:p>
          <a:p>
            <a:r>
              <a:rPr lang="es-CO" sz="1700" dirty="0"/>
              <a:t>  </a:t>
            </a:r>
            <a:r>
              <a:rPr lang="es-CO" sz="1700" dirty="0" err="1"/>
              <a:t>digitalWrite</a:t>
            </a:r>
            <a:r>
              <a:rPr lang="es-CO" sz="1700" dirty="0"/>
              <a:t>(</a:t>
            </a:r>
            <a:r>
              <a:rPr lang="es-CO" sz="1700" dirty="0" err="1"/>
              <a:t>trigPin</a:t>
            </a:r>
            <a:r>
              <a:rPr lang="es-CO" sz="1700" dirty="0"/>
              <a:t>, LOW);</a:t>
            </a:r>
          </a:p>
          <a:p>
            <a:r>
              <a:rPr lang="es-CO" sz="1700" dirty="0"/>
              <a:t>  // </a:t>
            </a:r>
            <a:r>
              <a:rPr lang="es-CO" sz="1700" dirty="0" err="1"/>
              <a:t>Reads</a:t>
            </a:r>
            <a:r>
              <a:rPr lang="es-CO" sz="1700" dirty="0"/>
              <a:t> </a:t>
            </a:r>
            <a:r>
              <a:rPr lang="es-CO" sz="1700" dirty="0" err="1"/>
              <a:t>the</a:t>
            </a:r>
            <a:r>
              <a:rPr lang="es-CO" sz="1700" dirty="0"/>
              <a:t> </a:t>
            </a:r>
            <a:r>
              <a:rPr lang="es-CO" sz="1700" dirty="0" err="1"/>
              <a:t>echoPin</a:t>
            </a:r>
            <a:r>
              <a:rPr lang="es-CO" sz="1700" dirty="0"/>
              <a:t>, </a:t>
            </a:r>
            <a:r>
              <a:rPr lang="es-CO" sz="1700" dirty="0" err="1"/>
              <a:t>returns</a:t>
            </a:r>
            <a:r>
              <a:rPr lang="es-CO" sz="1700" dirty="0"/>
              <a:t> </a:t>
            </a:r>
            <a:r>
              <a:rPr lang="es-CO" sz="1700" dirty="0" err="1"/>
              <a:t>the</a:t>
            </a:r>
            <a:r>
              <a:rPr lang="es-CO" sz="1700" dirty="0"/>
              <a:t> </a:t>
            </a:r>
            <a:r>
              <a:rPr lang="es-CO" sz="1700" dirty="0" err="1"/>
              <a:t>sound</a:t>
            </a:r>
            <a:r>
              <a:rPr lang="es-CO" sz="1700" dirty="0"/>
              <a:t> wave </a:t>
            </a:r>
            <a:r>
              <a:rPr lang="es-CO" sz="1700" dirty="0" err="1"/>
              <a:t>travel</a:t>
            </a:r>
            <a:r>
              <a:rPr lang="es-CO" sz="1700" dirty="0"/>
              <a:t> time in </a:t>
            </a:r>
            <a:r>
              <a:rPr lang="es-CO" sz="1700" dirty="0" err="1"/>
              <a:t>microseconds</a:t>
            </a:r>
            <a:endParaRPr lang="es-CO" sz="1700" dirty="0"/>
          </a:p>
          <a:p>
            <a:r>
              <a:rPr lang="es-CO" sz="1700" dirty="0"/>
              <a:t>  </a:t>
            </a:r>
            <a:r>
              <a:rPr lang="es-CO" sz="1700" dirty="0" err="1"/>
              <a:t>duration</a:t>
            </a:r>
            <a:r>
              <a:rPr lang="es-CO" sz="1700" dirty="0"/>
              <a:t> = </a:t>
            </a:r>
            <a:r>
              <a:rPr lang="es-CO" sz="1700" dirty="0" err="1"/>
              <a:t>pulseIn</a:t>
            </a:r>
            <a:r>
              <a:rPr lang="es-CO" sz="1700" dirty="0"/>
              <a:t>(</a:t>
            </a:r>
            <a:r>
              <a:rPr lang="es-CO" sz="1700" dirty="0" err="1"/>
              <a:t>echoPin</a:t>
            </a:r>
            <a:r>
              <a:rPr lang="es-CO" sz="1700" dirty="0"/>
              <a:t>, HIGH);</a:t>
            </a:r>
          </a:p>
          <a:p>
            <a:r>
              <a:rPr lang="es-CO" sz="1700" dirty="0"/>
              <a:t>  // </a:t>
            </a:r>
            <a:r>
              <a:rPr lang="es-CO" sz="1700" dirty="0" err="1"/>
              <a:t>Calculate</a:t>
            </a:r>
            <a:r>
              <a:rPr lang="es-CO" sz="1700" dirty="0"/>
              <a:t> </a:t>
            </a:r>
            <a:r>
              <a:rPr lang="es-CO" sz="1700" dirty="0" err="1"/>
              <a:t>the</a:t>
            </a:r>
            <a:r>
              <a:rPr lang="es-CO" sz="1700" dirty="0"/>
              <a:t> </a:t>
            </a:r>
            <a:r>
              <a:rPr lang="es-CO" sz="1700" dirty="0" err="1"/>
              <a:t>distance</a:t>
            </a:r>
            <a:endParaRPr lang="es-CO" sz="1700" dirty="0"/>
          </a:p>
          <a:p>
            <a:r>
              <a:rPr lang="es-CO" sz="1700" dirty="0"/>
              <a:t>  </a:t>
            </a:r>
            <a:r>
              <a:rPr lang="es-CO" sz="1700" dirty="0" err="1"/>
              <a:t>distanceCm</a:t>
            </a:r>
            <a:r>
              <a:rPr lang="es-CO" sz="1700" dirty="0"/>
              <a:t> = </a:t>
            </a:r>
            <a:r>
              <a:rPr lang="es-CO" sz="1700" dirty="0" err="1"/>
              <a:t>duration</a:t>
            </a:r>
            <a:r>
              <a:rPr lang="es-CO" sz="1700" dirty="0"/>
              <a:t> * SOUND_SPEED/2;</a:t>
            </a:r>
          </a:p>
          <a:p>
            <a:r>
              <a:rPr lang="es-CO" sz="1700" dirty="0"/>
              <a:t>  // </a:t>
            </a:r>
            <a:r>
              <a:rPr lang="es-CO" sz="1700" dirty="0" err="1"/>
              <a:t>Convert</a:t>
            </a:r>
            <a:r>
              <a:rPr lang="es-CO" sz="1700" dirty="0"/>
              <a:t> </a:t>
            </a:r>
            <a:r>
              <a:rPr lang="es-CO" sz="1700" dirty="0" err="1"/>
              <a:t>to</a:t>
            </a:r>
            <a:r>
              <a:rPr lang="es-CO" sz="1700" dirty="0"/>
              <a:t> </a:t>
            </a:r>
            <a:r>
              <a:rPr lang="es-CO" sz="1700" dirty="0" err="1"/>
              <a:t>inches</a:t>
            </a:r>
            <a:endParaRPr lang="es-CO" sz="1700" dirty="0"/>
          </a:p>
          <a:p>
            <a:r>
              <a:rPr lang="es-CO" sz="1700" dirty="0"/>
              <a:t>  </a:t>
            </a:r>
            <a:r>
              <a:rPr lang="es-CO" sz="1700" dirty="0" err="1"/>
              <a:t>distanceInch</a:t>
            </a:r>
            <a:r>
              <a:rPr lang="es-CO" sz="1700" dirty="0"/>
              <a:t> = </a:t>
            </a:r>
            <a:r>
              <a:rPr lang="es-CO" sz="1700" dirty="0" err="1"/>
              <a:t>distanceCm</a:t>
            </a:r>
            <a:r>
              <a:rPr lang="es-CO" sz="1700" dirty="0"/>
              <a:t> * CM_TO_INCH;</a:t>
            </a:r>
          </a:p>
          <a:p>
            <a:r>
              <a:rPr lang="es-CO" sz="1700" dirty="0"/>
              <a:t>  // </a:t>
            </a:r>
            <a:r>
              <a:rPr lang="es-CO" sz="1700" dirty="0" err="1"/>
              <a:t>Prints</a:t>
            </a:r>
            <a:r>
              <a:rPr lang="es-CO" sz="1700" dirty="0"/>
              <a:t> </a:t>
            </a:r>
            <a:r>
              <a:rPr lang="es-CO" sz="1700" dirty="0" err="1"/>
              <a:t>the</a:t>
            </a:r>
            <a:r>
              <a:rPr lang="es-CO" sz="1700" dirty="0"/>
              <a:t> </a:t>
            </a:r>
            <a:r>
              <a:rPr lang="es-CO" sz="1700" dirty="0" err="1"/>
              <a:t>distance</a:t>
            </a:r>
            <a:r>
              <a:rPr lang="es-CO" sz="1700" dirty="0"/>
              <a:t> in </a:t>
            </a:r>
            <a:r>
              <a:rPr lang="es-CO" sz="1700" dirty="0" err="1"/>
              <a:t>the</a:t>
            </a:r>
            <a:r>
              <a:rPr lang="es-CO" sz="1700" dirty="0"/>
              <a:t> Serial Monitor</a:t>
            </a:r>
          </a:p>
          <a:p>
            <a:r>
              <a:rPr lang="es-CO" sz="1700" dirty="0"/>
              <a:t>  </a:t>
            </a:r>
            <a:r>
              <a:rPr lang="es-CO" sz="1700" dirty="0" err="1"/>
              <a:t>Serial.print</a:t>
            </a:r>
            <a:r>
              <a:rPr lang="es-CO" sz="1700" dirty="0"/>
              <a:t>("</a:t>
            </a:r>
            <a:r>
              <a:rPr lang="es-CO" sz="1700" dirty="0" err="1"/>
              <a:t>Distance</a:t>
            </a:r>
            <a:r>
              <a:rPr lang="es-CO" sz="1700" dirty="0"/>
              <a:t> (cm): ");</a:t>
            </a:r>
          </a:p>
          <a:p>
            <a:r>
              <a:rPr lang="es-CO" sz="1700" dirty="0"/>
              <a:t>  </a:t>
            </a:r>
            <a:r>
              <a:rPr lang="es-CO" sz="1700" dirty="0" err="1"/>
              <a:t>Serial.println</a:t>
            </a:r>
            <a:r>
              <a:rPr lang="es-CO" sz="1700" dirty="0"/>
              <a:t>(</a:t>
            </a:r>
            <a:r>
              <a:rPr lang="es-CO" sz="1700" dirty="0" err="1"/>
              <a:t>distanceCm</a:t>
            </a:r>
            <a:r>
              <a:rPr lang="es-CO" sz="1700" dirty="0"/>
              <a:t>);</a:t>
            </a:r>
          </a:p>
          <a:p>
            <a:r>
              <a:rPr lang="es-CO" sz="1700" dirty="0"/>
              <a:t>  </a:t>
            </a:r>
            <a:r>
              <a:rPr lang="es-CO" sz="1700" dirty="0" err="1"/>
              <a:t>Serial.print</a:t>
            </a:r>
            <a:r>
              <a:rPr lang="es-CO" sz="1700" dirty="0"/>
              <a:t>("</a:t>
            </a:r>
            <a:r>
              <a:rPr lang="es-CO" sz="1700" dirty="0" err="1"/>
              <a:t>Distance</a:t>
            </a:r>
            <a:r>
              <a:rPr lang="es-CO" sz="1700" dirty="0"/>
              <a:t> (</a:t>
            </a:r>
            <a:r>
              <a:rPr lang="es-CO" sz="1700" dirty="0" err="1"/>
              <a:t>inch</a:t>
            </a:r>
            <a:r>
              <a:rPr lang="es-CO" sz="1700" dirty="0"/>
              <a:t>): ");</a:t>
            </a:r>
          </a:p>
          <a:p>
            <a:r>
              <a:rPr lang="es-CO" sz="1700" dirty="0"/>
              <a:t>  </a:t>
            </a:r>
            <a:r>
              <a:rPr lang="es-CO" sz="1700" dirty="0" err="1"/>
              <a:t>Serial.println</a:t>
            </a:r>
            <a:r>
              <a:rPr lang="es-CO" sz="1700" dirty="0"/>
              <a:t>(</a:t>
            </a:r>
            <a:r>
              <a:rPr lang="es-CO" sz="1700" dirty="0" err="1"/>
              <a:t>distanceInch</a:t>
            </a:r>
            <a:r>
              <a:rPr lang="es-CO" sz="1700" dirty="0"/>
              <a:t>);</a:t>
            </a:r>
          </a:p>
          <a:p>
            <a:r>
              <a:rPr lang="es-CO" sz="1700" dirty="0"/>
              <a:t>  </a:t>
            </a:r>
            <a:r>
              <a:rPr lang="es-CO" sz="1700" dirty="0" err="1"/>
              <a:t>delay</a:t>
            </a:r>
            <a:r>
              <a:rPr lang="es-CO" sz="1700" dirty="0"/>
              <a:t>(1000);</a:t>
            </a:r>
          </a:p>
          <a:p>
            <a:r>
              <a:rPr lang="es-CO" sz="1700" dirty="0"/>
              <a:t>}</a:t>
            </a:r>
          </a:p>
        </p:txBody>
      </p:sp>
    </p:spTree>
    <p:extLst>
      <p:ext uri="{BB962C8B-B14F-4D97-AF65-F5344CB8AC3E}">
        <p14:creationId xmlns:p14="http://schemas.microsoft.com/office/powerpoint/2010/main" val="75890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609441" y="2007911"/>
            <a:ext cx="10969943" cy="1949945"/>
          </a:xfrm>
        </p:spPr>
        <p:txBody>
          <a:bodyPr>
            <a:noAutofit/>
          </a:bodyPr>
          <a:lstStyle/>
          <a:p>
            <a:r>
              <a:rPr lang="es-CO" sz="5400" dirty="0"/>
              <a:t>Sensor Temperatura y Humedad</a:t>
            </a:r>
            <a:br>
              <a:rPr lang="es-CO" sz="5400" dirty="0"/>
            </a:br>
            <a:r>
              <a:rPr lang="es-CO" sz="5400" dirty="0"/>
              <a:t>DHT11</a:t>
            </a:r>
            <a:endParaRPr lang="es-AR" sz="5400" dirty="0"/>
          </a:p>
        </p:txBody>
      </p:sp>
    </p:spTree>
    <p:extLst>
      <p:ext uri="{BB962C8B-B14F-4D97-AF65-F5344CB8AC3E}">
        <p14:creationId xmlns:p14="http://schemas.microsoft.com/office/powerpoint/2010/main" val="25324129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3148</Words>
  <Application>Microsoft Office PowerPoint</Application>
  <PresentationFormat>Personalizado</PresentationFormat>
  <Paragraphs>329</Paragraphs>
  <Slides>45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Calibri</vt:lpstr>
      <vt:lpstr>Franklin Gothic Book</vt:lpstr>
      <vt:lpstr>Franklin Gothic Demi</vt:lpstr>
      <vt:lpstr>Tema de Office</vt:lpstr>
      <vt:lpstr>Presentación de PowerPoint</vt:lpstr>
      <vt:lpstr>Sensor Ultrasónico HC-SR04</vt:lpstr>
      <vt:lpstr>Sensor Ultrasónico</vt:lpstr>
      <vt:lpstr>Sensor Ultrasónico</vt:lpstr>
      <vt:lpstr>Sensor Ultrasónico</vt:lpstr>
      <vt:lpstr>Sensor Ultrasónico</vt:lpstr>
      <vt:lpstr>Sensor Ultrasónico</vt:lpstr>
      <vt:lpstr>Sensor Ultrasónico</vt:lpstr>
      <vt:lpstr>Sensor Temperatura y Humedad DHT11</vt:lpstr>
      <vt:lpstr>Sensor Temperatura y Humedad</vt:lpstr>
      <vt:lpstr>Sensor Temperatura y Humedad</vt:lpstr>
      <vt:lpstr>Sensor Temperatura y Humedad</vt:lpstr>
      <vt:lpstr>Sensor Temperatura y Humedad</vt:lpstr>
      <vt:lpstr>Sensor Temperatura y Humedad</vt:lpstr>
      <vt:lpstr>Sensor Temperatura y Humedad</vt:lpstr>
      <vt:lpstr>Sensor Temperatura y Humedad</vt:lpstr>
      <vt:lpstr>MOTOR DC Y SERVO MOTOR</vt:lpstr>
      <vt:lpstr>MOTOR DC</vt:lpstr>
      <vt:lpstr>MOTOR DC</vt:lpstr>
      <vt:lpstr>MOTOR DC</vt:lpstr>
      <vt:lpstr>MOTOR DC</vt:lpstr>
      <vt:lpstr>MOTOR DC</vt:lpstr>
      <vt:lpstr>MOTOR DC</vt:lpstr>
      <vt:lpstr>MOTOR DC</vt:lpstr>
      <vt:lpstr>SERVO MOTOR</vt:lpstr>
      <vt:lpstr>SERVO MOTOR</vt:lpstr>
      <vt:lpstr>SERVO MOTOR</vt:lpstr>
      <vt:lpstr>SERVO MOTOR</vt:lpstr>
      <vt:lpstr>SERVO MOTOR</vt:lpstr>
      <vt:lpstr>RELAY</vt:lpstr>
      <vt:lpstr>RELAY</vt:lpstr>
      <vt:lpstr>RELAY</vt:lpstr>
      <vt:lpstr>RELAY</vt:lpstr>
      <vt:lpstr>RELAY</vt:lpstr>
      <vt:lpstr>RELAY</vt:lpstr>
      <vt:lpstr>RELAY</vt:lpstr>
      <vt:lpstr>RELAY</vt:lpstr>
      <vt:lpstr>CONTROL FAN</vt:lpstr>
      <vt:lpstr>CONTROL FAN</vt:lpstr>
      <vt:lpstr>CONTROL PUMP</vt:lpstr>
      <vt:lpstr>CONTROL PUMP</vt:lpstr>
      <vt:lpstr>CONTROL PUMP</vt:lpstr>
      <vt:lpstr>ESP32 PINS</vt:lpstr>
      <vt:lpstr>ESP32 PINS</vt:lpstr>
      <vt:lpstr>Presentación de PowerPoint</vt:lpstr>
    </vt:vector>
  </TitlesOfParts>
  <Company>unicauca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lucy alejandra cruz astudillo</dc:creator>
  <cp:lastModifiedBy>fulvio vivas</cp:lastModifiedBy>
  <cp:revision>99</cp:revision>
  <dcterms:created xsi:type="dcterms:W3CDTF">2019-01-31T16:13:01Z</dcterms:created>
  <dcterms:modified xsi:type="dcterms:W3CDTF">2023-04-13T02:30:00Z</dcterms:modified>
</cp:coreProperties>
</file>