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1195" r:id="rId2"/>
    <p:sldId id="1196" r:id="rId3"/>
    <p:sldId id="1176" r:id="rId4"/>
    <p:sldId id="1201" r:id="rId5"/>
    <p:sldId id="1239" r:id="rId6"/>
    <p:sldId id="1213" r:id="rId7"/>
    <p:sldId id="1267" r:id="rId8"/>
    <p:sldId id="1240" r:id="rId9"/>
    <p:sldId id="1202" r:id="rId10"/>
    <p:sldId id="1214" r:id="rId11"/>
    <p:sldId id="1257" r:id="rId12"/>
    <p:sldId id="1259" r:id="rId13"/>
    <p:sldId id="1270" r:id="rId14"/>
    <p:sldId id="1271" r:id="rId15"/>
    <p:sldId id="1269" r:id="rId16"/>
    <p:sldId id="1268" r:id="rId17"/>
    <p:sldId id="1272" r:id="rId18"/>
    <p:sldId id="1251" r:id="rId19"/>
    <p:sldId id="1274" r:id="rId20"/>
    <p:sldId id="1275" r:id="rId21"/>
    <p:sldId id="1276" r:id="rId22"/>
    <p:sldId id="1277" r:id="rId23"/>
    <p:sldId id="1278" r:id="rId24"/>
    <p:sldId id="1280" r:id="rId25"/>
    <p:sldId id="1279" r:id="rId26"/>
    <p:sldId id="114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장동혁" initials="장" lastIdx="1" clrIdx="0">
    <p:extLst>
      <p:ext uri="{19B8F6BF-5375-455C-9EA6-DF929625EA0E}">
        <p15:presenceInfo xmlns:p15="http://schemas.microsoft.com/office/powerpoint/2012/main" userId="장동혁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68" autoAdjust="0"/>
    <p:restoredTop sz="94824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EC62-9B31-4DF2-936D-FD9BCACC7C84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91347-70ED-49CE-982D-F6DBB2F075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698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4567f91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4567f91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173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71764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4695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8534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47394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567165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6046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6739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4176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6300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19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6502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533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14620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29387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4074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11390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775197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3639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45586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27153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6129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655289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78658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68357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25C9CB-473F-4C79-8889-7E058F4F291A}" type="slidenum">
              <a:rPr lang="en-US" altLang="ko-KR" smtClean="0"/>
              <a:pPr>
                <a:defRPr/>
              </a:pPr>
              <a:t>9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1096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BEEA6D-CD5C-4A68-AB73-E88E54152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82147C-1E0E-4278-9EFE-5B2C349E4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969B5B-B560-41E9-99D5-6829133C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45D4A0-6C43-4FE5-AE8B-55254549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1F4F63-4F61-4FE3-A6AA-96FDE60C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35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AC883-D280-4C01-8C8A-65EFD119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7DBBE-17CD-4D85-A8B2-9E3807D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0029C2-C4FD-44A7-BD84-B0DA949D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3E026A-B685-4ECF-9C06-2FEBDAB41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BB2ABA-0CA8-4A77-8ACB-E0BF18D3B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81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1ABE22-2E7F-4BB5-AB89-81EB81B60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C56791-250E-42C1-927F-9A0D7959D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DB40FA-2282-4770-8EAD-B6C8F6A9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5D8EC0-B328-4ABF-90AF-2EFF0046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CE82B6-E4C4-4CEF-8A7D-B2C30C188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58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CE93B-B58E-43F7-AAB0-BE042073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3B35F-048B-40F7-A7FC-98E76C2CA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86C47-4C4E-48FE-880A-007FD603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BBA73E-C4B9-427C-9BDD-6C6322D2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DE065-9199-4775-B428-DFACEBD41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598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A46D66-5469-4BE3-A97D-86FD4B7E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BDA58-7160-4AC8-820C-3AD19A47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44476-1B63-4D96-98E9-F0AD1DD0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DBB4E5-A88A-458F-B566-7126D9F7F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7C346B-CA06-47E8-829D-A268989B7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68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091A8-1D91-458D-8A71-B0FDC400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DF98BA-326D-4A01-93C0-9CA18EC63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F450AE-ADCA-4AA7-B0AF-C658CFF3A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2B6159-56EA-453C-8C52-4ED2B2F4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BA61C6-475F-4600-912C-C8E34726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1916E7-CE9A-462A-988D-FA576833B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5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6293E-9B2B-4CFB-BD1E-0574C4BCC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AE51B-BBF9-4A42-BC6B-F41CB80C8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531B23-93D7-4D8B-82BD-597B6179C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4CF5E52-C130-4C71-88AC-F8D48BF7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FE9AE9-9F62-4F0C-A66C-BECC45721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A7A8B53-C7EC-42AB-B21F-FD289CB0E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E84D31-AADC-4273-AF6A-A5B77435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19F730-E40F-4CA8-A7D8-6E65FC3A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367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C88D-532F-4AE7-841A-0D067922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9A9B19-DDA8-41B9-BD82-B64786034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D43F4C-5E94-42F1-A99A-573EC5F34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D0CB0C-9BFD-47A4-91AC-D36292DA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93964-4FE0-4E52-A59F-BA71768D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EC26A2-BA63-44B2-8768-DD3738AD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D711A-B144-4595-B47F-05C0BE95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105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41880-A07B-45EC-9A60-F7B4BCC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98007-C8E4-495D-9427-331E81DC0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C22B4-7469-4D48-998B-A7049078D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EEF954-1CA7-4571-B727-5FEEC4D1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E24552-DA50-42DE-87E5-331618A6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9D6CA5-4C36-4415-9DE1-807389A59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00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3B936-1815-4801-8968-566BE8BF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A59818-5714-49E3-878B-64B92887F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B6783-4F0C-4842-8EC1-1A4B03B98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E6B641-0C4D-425E-B9D3-47A31781F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5B5F5-5D1B-473F-9552-7A27A9E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BBC04-692D-4F92-A9E2-269AA90F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0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77267C7-7A0B-4492-A7E6-4B56A7F2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B603AC-C613-4FE0-BB60-48712268E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15A37-5BEF-4512-8E7F-D1E32BA77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1C86-58EB-41F5-AE4C-2D6DBC13F52E}" type="datetimeFigureOut">
              <a:rPr lang="ko-KR" altLang="en-US" smtClean="0"/>
              <a:t>2020-07-07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810FE-62F9-4FFC-B03D-616882270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2BED41-4F0D-424E-B845-08346F2C33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4AB8A-5CA9-4A22-8D8C-8415D1C83F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448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ssjf409@naver.co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reference/en/language/functions/math/map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6Ixhh0pt6rI" TargetMode="Externa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74" y="1"/>
            <a:ext cx="10182225" cy="49529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E1235-B952-4A9D-B5D5-2248A8466927}"/>
              </a:ext>
            </a:extLst>
          </p:cNvPr>
          <p:cNvSpPr txBox="1"/>
          <p:nvPr/>
        </p:nvSpPr>
        <p:spPr>
          <a:xfrm>
            <a:off x="2824032" y="2057400"/>
            <a:ext cx="654393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/>
              <a:t>응용 소프트웨어 개발</a:t>
            </a:r>
            <a:endParaRPr lang="en-US" altLang="ko-KR" sz="4000" dirty="0"/>
          </a:p>
          <a:p>
            <a:pPr algn="ctr"/>
            <a:endParaRPr lang="en-US" altLang="ko-KR" sz="3000" dirty="0"/>
          </a:p>
          <a:p>
            <a:pPr algn="ctr"/>
            <a:r>
              <a:rPr lang="en-US" altLang="ko-KR" sz="3000" dirty="0"/>
              <a:t>(</a:t>
            </a:r>
            <a:r>
              <a:rPr lang="ko-KR" altLang="en-US" sz="3000" dirty="0"/>
              <a:t>임베디드 소프트웨어 개발</a:t>
            </a:r>
            <a:r>
              <a:rPr lang="en-US" altLang="ko-KR" sz="3000" dirty="0"/>
              <a:t>)</a:t>
            </a:r>
            <a:endParaRPr lang="ko-KR" altLang="en-US" sz="3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221DCD-66D1-4F7D-8B4E-57A3E2788674}"/>
              </a:ext>
            </a:extLst>
          </p:cNvPr>
          <p:cNvSpPr txBox="1"/>
          <p:nvPr/>
        </p:nvSpPr>
        <p:spPr>
          <a:xfrm>
            <a:off x="880287" y="4269099"/>
            <a:ext cx="729615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연수고등학교</a:t>
            </a:r>
            <a:endParaRPr lang="en-US" altLang="ko-KR" sz="2000" dirty="0"/>
          </a:p>
          <a:p>
            <a:r>
              <a:rPr lang="ko-KR" altLang="en-US" sz="2000" dirty="0"/>
              <a:t>담당 교사 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신언국</a:t>
            </a:r>
            <a:endParaRPr lang="en-US" altLang="ko-KR" sz="2000" dirty="0"/>
          </a:p>
          <a:p>
            <a:r>
              <a:rPr lang="ko-KR" altLang="en-US" sz="2000" dirty="0"/>
              <a:t>담당 강사 </a:t>
            </a:r>
            <a:r>
              <a:rPr lang="en-US" altLang="ko-KR" sz="2000" dirty="0"/>
              <a:t>: </a:t>
            </a:r>
            <a:r>
              <a:rPr lang="ko-KR" altLang="en-US" sz="2000" dirty="0"/>
              <a:t>장동혁</a:t>
            </a:r>
            <a:endParaRPr lang="en-US" altLang="ko-KR" sz="2000" dirty="0"/>
          </a:p>
          <a:p>
            <a:r>
              <a:rPr lang="en-US" altLang="ko-KR" sz="2000" dirty="0">
                <a:hlinkClick r:id="rId4"/>
              </a:rPr>
              <a:t>ssjf409@naver.com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관련 자료 </a:t>
            </a:r>
            <a:r>
              <a:rPr lang="en-US" altLang="ko-KR" sz="2000" dirty="0"/>
              <a:t>: github.com</a:t>
            </a:r>
            <a:r>
              <a:rPr lang="en-US" altLang="ko-KR" sz="2000"/>
              <a:t>/ssjf409/2020-yeonsu-highschool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18266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074" name="Picture 2" descr="귀뚜라미 보일러 수온 설정은 어떻게 하나요? 온수 쓰려면 목욕? : 클리앙">
            <a:extLst>
              <a:ext uri="{FF2B5EF4-FFF2-40B4-BE49-F238E27FC236}">
                <a16:creationId xmlns:a16="http://schemas.microsoft.com/office/drawing/2014/main" id="{12F7256E-E830-48A5-B714-E7499813E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33" y="976544"/>
            <a:ext cx="3744534" cy="565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36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목 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686832"/>
            <a:ext cx="94070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가변저항의 동작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가변저항의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살펴보기</a:t>
            </a:r>
            <a:r>
              <a:rPr lang="en-US" altLang="ko-KR" sz="3000" b="1" dirty="0">
                <a:latin typeface="+mn-ea"/>
              </a:rPr>
              <a:t> </a:t>
            </a:r>
            <a:br>
              <a:rPr lang="en-US" altLang="ko-KR" sz="3000" b="1" dirty="0">
                <a:latin typeface="+mn-ea"/>
              </a:rPr>
            </a:br>
            <a:r>
              <a:rPr lang="en-US" altLang="ko-KR" sz="3000" b="1" dirty="0">
                <a:latin typeface="+mn-ea"/>
              </a:rPr>
              <a:t>(</a:t>
            </a:r>
            <a:r>
              <a:rPr lang="ko-KR" altLang="en-US" sz="3000" b="1" dirty="0">
                <a:latin typeface="+mn-ea"/>
              </a:rPr>
              <a:t>시리얼 모니터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시리얼 플로터</a:t>
            </a:r>
            <a:r>
              <a:rPr lang="en-US" altLang="ko-KR" sz="3000" b="1" dirty="0">
                <a:latin typeface="+mn-ea"/>
              </a:rPr>
              <a:t>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map() </a:t>
            </a:r>
            <a:r>
              <a:rPr lang="ko-KR" altLang="en-US" sz="3000" b="1" dirty="0">
                <a:latin typeface="+mn-ea"/>
              </a:rPr>
              <a:t>함수로 </a:t>
            </a:r>
            <a:r>
              <a:rPr lang="ko-KR" altLang="en-US" sz="3000" b="1" dirty="0" err="1">
                <a:latin typeface="+mn-ea"/>
              </a:rPr>
              <a:t>출력값</a:t>
            </a:r>
            <a:r>
              <a:rPr lang="ko-KR" altLang="en-US" sz="3000" b="1" dirty="0">
                <a:latin typeface="+mn-ea"/>
              </a:rPr>
              <a:t> 변환하기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333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4098" name="Picture 2" descr="아두이노 기초] 4. 저항 : 네이버 블로그">
            <a:extLst>
              <a:ext uri="{FF2B5EF4-FFF2-40B4-BE49-F238E27FC236}">
                <a16:creationId xmlns:a16="http://schemas.microsoft.com/office/drawing/2014/main" id="{B7B00653-9DBC-429B-BCE2-403899F34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243" y="1943238"/>
            <a:ext cx="5229511" cy="33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28928FD-96EC-44AB-BEAA-49E9D83894BB}"/>
              </a:ext>
            </a:extLst>
          </p:cNvPr>
          <p:cNvSpPr/>
          <p:nvPr/>
        </p:nvSpPr>
        <p:spPr>
          <a:xfrm>
            <a:off x="4530613" y="1253641"/>
            <a:ext cx="31307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저항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96486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C3746B-8261-4B2B-834A-115D478F9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034" y="941868"/>
            <a:ext cx="6239272" cy="4974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/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200" i="1" dirty="0">
                    <a:latin typeface="Cambria Math" panose="02040503050406030204" pitchFamily="18" charset="0"/>
                  </a:rPr>
                  <a:t>전압 </a:t>
                </a:r>
                <a:r>
                  <a:rPr lang="en-US" altLang="ko-KR" sz="2200" i="1" dirty="0">
                    <a:latin typeface="Cambria Math" panose="02040503050406030204" pitchFamily="18" charset="0"/>
                  </a:rPr>
                  <a:t>=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전류 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ko-KR" sz="2200" i="1" dirty="0">
                    <a:latin typeface="Cambria Math" panose="02040503050406030204" pitchFamily="18" charset="0"/>
                  </a:rPr>
                  <a:t> </a:t>
                </a:r>
                <a:r>
                  <a:rPr lang="ko-KR" altLang="en-US" sz="2200" i="1" dirty="0">
                    <a:latin typeface="Cambria Math" panose="02040503050406030204" pitchFamily="18" charset="0"/>
                  </a:rPr>
                  <a:t>저항</a:t>
                </a:r>
                <a:endParaRPr lang="en-US" altLang="ko-KR" sz="22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altLang="ko-KR" sz="2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𝐼𝑅</m:t>
                      </m:r>
                    </m:oMath>
                  </m:oMathPara>
                </a14:m>
                <a:endParaRPr lang="en-US" altLang="ko-KR" sz="2200" b="0" dirty="0"/>
              </a:p>
              <a:p>
                <a:pPr algn="ctr"/>
                <a:endParaRPr lang="en-US" altLang="ko-KR" sz="2200" dirty="0"/>
              </a:p>
              <a:p>
                <a:pPr algn="ctr"/>
                <a:endParaRPr lang="en-US" altLang="ko-KR" sz="2200" dirty="0"/>
              </a:p>
              <a:p>
                <a:pPr algn="ctr"/>
                <a:r>
                  <a:rPr lang="ko-KR" altLang="en-US" sz="2200" dirty="0"/>
                  <a:t>전</a:t>
                </a:r>
                <a14:m>
                  <m:oMath xmlns:m="http://schemas.openxmlformats.org/officeDocument/2006/math">
                    <m:r>
                      <a:rPr lang="ko-KR" altLang="en-US" sz="2200" i="1">
                        <a:latin typeface="Cambria Math" panose="02040503050406030204" pitchFamily="18" charset="0"/>
                      </a:rPr>
                      <m:t>류</m:t>
                    </m:r>
                    <m:r>
                      <a:rPr lang="en-US" altLang="ko-KR" sz="22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전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압</m:t>
                        </m:r>
                      </m:num>
                      <m:den>
                        <m:r>
                          <a:rPr lang="ko-KR" altLang="en-US" sz="2200" i="1" smtClean="0">
                            <a:latin typeface="Cambria Math" panose="02040503050406030204" pitchFamily="18" charset="0"/>
                          </a:rPr>
                          <m:t>저</m:t>
                        </m:r>
                        <m:r>
                          <a:rPr lang="ko-KR" altLang="en-US" sz="2200" i="1">
                            <a:latin typeface="Cambria Math" panose="02040503050406030204" pitchFamily="18" charset="0"/>
                          </a:rPr>
                          <m:t>항</m:t>
                        </m:r>
                      </m:den>
                    </m:f>
                  </m:oMath>
                </a14:m>
                <a:endParaRPr lang="en-US" altLang="ko-KR" sz="2200" b="0" dirty="0"/>
              </a:p>
              <a:p>
                <a:pPr algn="ctr"/>
                <a:endParaRPr lang="en-US" altLang="ko-KR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altLang="ko-KR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altLang="ko-KR" sz="2200" b="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682C0E6E-3E2E-4909-A3D0-2A8AA3E26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885" y="2136014"/>
                <a:ext cx="3130770" cy="3416897"/>
              </a:xfrm>
              <a:prstGeom prst="rect">
                <a:avLst/>
              </a:prstGeom>
              <a:blipFill>
                <a:blip r:embed="rId4"/>
                <a:stretch>
                  <a:fillRect t="-10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46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ACA5D716-56C1-4C14-9183-DDF165B85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44" y="1341008"/>
            <a:ext cx="7457112" cy="4175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612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2" name="Picture 2" descr="기초 지식] 저항의 직렬과 병렬연결 : 네이버 블로그">
            <a:extLst>
              <a:ext uri="{FF2B5EF4-FFF2-40B4-BE49-F238E27FC236}">
                <a16:creationId xmlns:a16="http://schemas.microsoft.com/office/drawing/2014/main" id="{3012B91B-5086-4448-90B2-A71FC4325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9" y="1811355"/>
            <a:ext cx="5777303" cy="3235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프로세싱] 전압 분배 공식 계산기 개발 : 네이버 블로그">
            <a:extLst>
              <a:ext uri="{FF2B5EF4-FFF2-40B4-BE49-F238E27FC236}">
                <a16:creationId xmlns:a16="http://schemas.microsoft.com/office/drawing/2014/main" id="{04C1316A-5F33-48CC-A549-6C6B21629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00" y="1391850"/>
            <a:ext cx="3600450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9C901AA-E8A5-45E2-81F2-D401061AA913}"/>
              </a:ext>
            </a:extLst>
          </p:cNvPr>
          <p:cNvSpPr/>
          <p:nvPr/>
        </p:nvSpPr>
        <p:spPr>
          <a:xfrm>
            <a:off x="7370740" y="960963"/>
            <a:ext cx="313077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전압 분배 법칙</a:t>
            </a:r>
            <a:endParaRPr lang="en-US" altLang="ko-K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/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2200" b="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b="0" dirty="0"/>
                  <a:t>에 걸리는 전압 </a:t>
                </a:r>
                <a:r>
                  <a:rPr lang="en-US" altLang="ko-KR" sz="2200" dirty="0"/>
                  <a:t>: </a:t>
                </a:r>
                <a:r>
                  <a:rPr lang="en-US" altLang="ko-KR" sz="2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num>
                      <m:den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</m:t>
                    </m:r>
                    <m:r>
                      <a:rPr lang="en-US" altLang="ko-KR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b="0" dirty="0"/>
              </a:p>
              <a:p>
                <a:endParaRPr lang="en-US" altLang="ko-KR" sz="2200" dirty="0"/>
              </a:p>
              <a:p>
                <a:r>
                  <a:rPr lang="en-US" altLang="ko-KR" sz="2200" dirty="0"/>
                  <a:t>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ko-KR" altLang="en-US" sz="2200" dirty="0"/>
                  <a:t>에 걸리는 전압 </a:t>
                </a:r>
                <a:r>
                  <a:rPr lang="en-US" altLang="ko-KR" sz="2200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num>
                      <m:den>
                        <m:r>
                          <a:rPr lang="en-US" altLang="ko-KR" sz="2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+4</m:t>
                        </m:r>
                        <m:r>
                          <m:rPr>
                            <m:nor/>
                          </m:rPr>
                          <a:rPr lang="el-GR" altLang="ko-KR" sz="2400"/>
                          <m:t>Ω</m:t>
                        </m:r>
                      </m:den>
                    </m:f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×12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</m:t>
                    </m:r>
                    <m:r>
                      <a:rPr lang="en-US" altLang="ko-K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C8FC4CAD-DB16-4996-86A4-17F17990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484" y="2832173"/>
                <a:ext cx="5526145" cy="1554528"/>
              </a:xfrm>
              <a:prstGeom prst="rect">
                <a:avLst/>
              </a:prstGeom>
              <a:blipFill>
                <a:blip r:embed="rId5"/>
                <a:stretch>
                  <a:fillRect l="-1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/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2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: 4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400"/>
                      <m:t>Ω</m:t>
                    </m:r>
                  </m:oMath>
                </a14:m>
                <a:r>
                  <a:rPr lang="en-US" altLang="ko-KR" sz="2200" dirty="0"/>
                  <a:t> = 4V : 8V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82FB5771-F5C1-43E4-BFCA-D675842AEA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3680" y="4914438"/>
                <a:ext cx="2724889" cy="461665"/>
              </a:xfrm>
              <a:prstGeom prst="rect">
                <a:avLst/>
              </a:prstGeom>
              <a:blipFill>
                <a:blip r:embed="rId6"/>
                <a:stretch>
                  <a:fillRect t="-5263" b="-236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9BE080B8-CB35-418F-BF6F-1BF88B236018}"/>
              </a:ext>
            </a:extLst>
          </p:cNvPr>
          <p:cNvSpPr/>
          <p:nvPr/>
        </p:nvSpPr>
        <p:spPr>
          <a:xfrm>
            <a:off x="5539098" y="5705562"/>
            <a:ext cx="6652902" cy="4308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2200" b="1" dirty="0"/>
              <a:t>직렬 회로에서는 전압의 분배비는 저항에 비례한다</a:t>
            </a:r>
            <a:r>
              <a:rPr lang="en-US" altLang="ko-KR" sz="22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692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6" name="Picture 6" descr="기초 지식] 가변저항이란? (아두이노와 가변저항) : 네이버 블로그">
            <a:extLst>
              <a:ext uri="{FF2B5EF4-FFF2-40B4-BE49-F238E27FC236}">
                <a16:creationId xmlns:a16="http://schemas.microsoft.com/office/drawing/2014/main" id="{45FD41EB-2F6D-4543-A134-78DD2F383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666" y="2105164"/>
            <a:ext cx="383857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/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200" dirty="0"/>
                  <a:t>10K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r>
                  <a:rPr lang="en-US" altLang="ko-KR" sz="2200" dirty="0"/>
                  <a:t> = 10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m:rPr>
                        <m:nor/>
                      </m:rPr>
                      <a:rPr lang="el-GR" altLang="ko-KR" sz="2000"/>
                      <m:t>Ω</m:t>
                    </m:r>
                  </m:oMath>
                </a14:m>
                <a:endParaRPr lang="en-US" altLang="ko-KR" sz="2200" dirty="0"/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F7C0E721-F529-48E2-9711-9CC24212DB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68" y="1730005"/>
                <a:ext cx="3130770" cy="430887"/>
              </a:xfrm>
              <a:prstGeom prst="rect">
                <a:avLst/>
              </a:prstGeom>
              <a:blipFill>
                <a:blip r:embed="rId4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938" y="1809834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6625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동작 원리</a:t>
            </a:r>
            <a:r>
              <a:rPr lang="en-US" altLang="ko-KR" sz="3000" dirty="0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300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5128" name="Picture 8" descr="7편 - S4A를 통해 가변저항 값 읽고, LED 제어하기 : 네이버 포스트">
            <a:extLst>
              <a:ext uri="{FF2B5EF4-FFF2-40B4-BE49-F238E27FC236}">
                <a16:creationId xmlns:a16="http://schemas.microsoft.com/office/drawing/2014/main" id="{267EC92E-3E5B-4BCA-A24D-862251375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21" y="1871978"/>
            <a:ext cx="7183452" cy="3747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3BC309-22CB-43A2-B932-3AFC21E09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64" y="887067"/>
            <a:ext cx="4279037" cy="5855524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93AAB585-04C9-49AF-BDCE-48240CA4156D}"/>
              </a:ext>
            </a:extLst>
          </p:cNvPr>
          <p:cNvSpPr/>
          <p:nvPr/>
        </p:nvSpPr>
        <p:spPr>
          <a:xfrm rot="2639910">
            <a:off x="4321734" y="1774896"/>
            <a:ext cx="227128" cy="57704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F9C89B9-B1F1-4FE9-A8DF-802470C48C6E}"/>
              </a:ext>
            </a:extLst>
          </p:cNvPr>
          <p:cNvSpPr/>
          <p:nvPr/>
        </p:nvSpPr>
        <p:spPr>
          <a:xfrm>
            <a:off x="4736773" y="1318872"/>
            <a:ext cx="110799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/>
              <a:t>가변저항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85061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D156B6-4DAA-4817-956A-B6D941AFF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306910"/>
            <a:ext cx="5779467" cy="4434612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636899" y="2807045"/>
            <a:ext cx="4555101" cy="3637641"/>
            <a:chOff x="7636899" y="1564674"/>
            <a:chExt cx="4555101" cy="36376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34778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altLang="ko-KR" sz="2000" dirty="0"/>
            </a:p>
            <a:p>
              <a:r>
                <a:rPr lang="en-US" altLang="ko-KR" sz="2000" dirty="0"/>
                <a:t>void setup (){</a:t>
              </a:r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Serial.begin</a:t>
              </a:r>
              <a:r>
                <a:rPr lang="en-US" altLang="ko-KR" sz="2000" dirty="0"/>
                <a:t>(9600);</a:t>
              </a:r>
            </a:p>
            <a:p>
              <a:r>
                <a:rPr lang="en-US" altLang="ko-KR" sz="2000" dirty="0"/>
                <a:t>}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void loop(){</a:t>
              </a:r>
            </a:p>
            <a:p>
              <a:r>
                <a:rPr lang="en-US" altLang="ko-KR" sz="2000" dirty="0"/>
                <a:t>  </a:t>
              </a:r>
            </a:p>
            <a:p>
              <a:r>
                <a:rPr lang="en-US" altLang="ko-KR" sz="2000" dirty="0"/>
                <a:t>  int value = </a:t>
              </a:r>
              <a:r>
                <a:rPr lang="en-US" altLang="ko-KR" sz="2000" dirty="0" err="1"/>
                <a:t>analogRead</a:t>
              </a:r>
              <a:r>
                <a:rPr lang="en-US" altLang="ko-KR" sz="2000" dirty="0"/>
                <a:t>(A5);</a:t>
              </a:r>
            </a:p>
            <a:p>
              <a:endParaRPr lang="en-US" altLang="ko-KR" sz="2000" dirty="0"/>
            </a:p>
            <a:p>
              <a:r>
                <a:rPr lang="en-US" altLang="ko-KR" sz="2000" dirty="0"/>
                <a:t>  </a:t>
              </a:r>
              <a:r>
                <a:rPr lang="en-US" altLang="ko-KR" sz="2000" dirty="0" err="1"/>
                <a:t>Serial.println</a:t>
              </a:r>
              <a:r>
                <a:rPr lang="en-US" altLang="ko-KR" sz="2000" dirty="0"/>
                <a:t>(value);</a:t>
              </a:r>
            </a:p>
            <a:p>
              <a:r>
                <a:rPr lang="en-US" altLang="ko-KR" sz="20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7636899" y="1805019"/>
            <a:ext cx="34132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b="1" dirty="0" err="1"/>
              <a:t>analogRead</a:t>
            </a:r>
            <a:r>
              <a:rPr lang="en-US" altLang="ko-KR" b="1" dirty="0"/>
              <a:t>(</a:t>
            </a:r>
            <a:r>
              <a:rPr lang="ko-KR" altLang="en-US" b="1" dirty="0"/>
              <a:t>아날로그 핀 번호</a:t>
            </a:r>
            <a:r>
              <a:rPr lang="en-US" altLang="ko-KR" b="1" dirty="0"/>
              <a:t>)</a:t>
            </a:r>
          </a:p>
          <a:p>
            <a:r>
              <a:rPr lang="ko-KR" altLang="en-US" dirty="0"/>
              <a:t>아날로그 값을 읽는다</a:t>
            </a:r>
            <a:r>
              <a:rPr lang="en-US" altLang="ko-KR" dirty="0"/>
              <a:t>.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736098-6425-449A-867E-EA06DB1CD61C}"/>
              </a:ext>
            </a:extLst>
          </p:cNvPr>
          <p:cNvSpPr/>
          <p:nvPr/>
        </p:nvSpPr>
        <p:spPr>
          <a:xfrm>
            <a:off x="408373" y="5211192"/>
            <a:ext cx="798990" cy="1003177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BC7447-B8E5-49A6-8F42-6C8CE36202E6}"/>
              </a:ext>
            </a:extLst>
          </p:cNvPr>
          <p:cNvSpPr txBox="1"/>
          <p:nvPr/>
        </p:nvSpPr>
        <p:spPr>
          <a:xfrm>
            <a:off x="1301533" y="5798355"/>
            <a:ext cx="226729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아날로그 핀은 번호 앞에 </a:t>
            </a:r>
            <a:r>
              <a:rPr lang="en-US" altLang="ko-KR" dirty="0"/>
              <a:t>A</a:t>
            </a:r>
            <a:r>
              <a:rPr lang="ko-KR" altLang="en-US" dirty="0"/>
              <a:t>가 붙는다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8FAC34-E98E-4A42-92F6-B143F631A822}"/>
              </a:ext>
            </a:extLst>
          </p:cNvPr>
          <p:cNvSpPr/>
          <p:nvPr/>
        </p:nvSpPr>
        <p:spPr>
          <a:xfrm>
            <a:off x="2987872" y="1176288"/>
            <a:ext cx="5902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가변저항을 통해서 들어오는 값을 아날로그로 읽어보자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871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0AFFF96-F0AC-4EE0-A31F-D85C92E9E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38" y="2024109"/>
            <a:ext cx="6459574" cy="4367814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3906-18B9-42AA-849C-CE822A19F10B}"/>
              </a:ext>
            </a:extLst>
          </p:cNvPr>
          <p:cNvSpPr/>
          <p:nvPr/>
        </p:nvSpPr>
        <p:spPr>
          <a:xfrm>
            <a:off x="1735457" y="1281523"/>
            <a:ext cx="356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시리얼 모니터 </a:t>
            </a:r>
            <a:r>
              <a:rPr lang="ko-KR" altLang="en-US" sz="2200" dirty="0" err="1"/>
              <a:t>출력값</a:t>
            </a:r>
            <a:endParaRPr lang="en-US" altLang="ko-KR" sz="2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777126C-F434-4F61-A890-184957D829E8}"/>
              </a:ext>
            </a:extLst>
          </p:cNvPr>
          <p:cNvSpPr/>
          <p:nvPr/>
        </p:nvSpPr>
        <p:spPr>
          <a:xfrm>
            <a:off x="7364592" y="3730962"/>
            <a:ext cx="4052090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 err="1"/>
              <a:t>출력값의</a:t>
            </a:r>
            <a:r>
              <a:rPr lang="ko-KR" altLang="en-US" sz="2500" dirty="0"/>
              <a:t> 범위</a:t>
            </a:r>
            <a:r>
              <a:rPr lang="en-US" altLang="ko-KR" sz="2500" dirty="0"/>
              <a:t> : </a:t>
            </a:r>
            <a:r>
              <a:rPr lang="en-US" altLang="ko-KR" sz="2500" b="1" dirty="0"/>
              <a:t>0 ~ 1024</a:t>
            </a:r>
          </a:p>
        </p:txBody>
      </p:sp>
    </p:spTree>
    <p:extLst>
      <p:ext uri="{BB962C8B-B14F-4D97-AF65-F5344CB8AC3E}">
        <p14:creationId xmlns:p14="http://schemas.microsoft.com/office/powerpoint/2010/main" val="2989844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(1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CC34E33-30F5-4572-AAAB-E8044A973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24" y="4446053"/>
            <a:ext cx="1949904" cy="207389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2D58821-3524-4D26-ADB5-C962C47BA7A0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전기의 특성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변수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en-US" altLang="ko-KR" sz="3000" b="1" dirty="0">
                <a:latin typeface="+mn-ea"/>
              </a:rPr>
              <a:t>LED </a:t>
            </a:r>
            <a:r>
              <a:rPr lang="ko-KR" altLang="en-US" sz="3000" b="1" dirty="0">
                <a:latin typeface="+mn-ea"/>
              </a:rPr>
              <a:t>제어</a:t>
            </a:r>
            <a:endParaRPr lang="en-US" altLang="ko-KR" sz="3000" b="1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CE6CA1-49BE-4AF8-820C-7E905443DDA9}"/>
              </a:ext>
            </a:extLst>
          </p:cNvPr>
          <p:cNvSpPr txBox="1"/>
          <p:nvPr/>
        </p:nvSpPr>
        <p:spPr>
          <a:xfrm>
            <a:off x="5397924" y="3408769"/>
            <a:ext cx="3200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</a:t>
            </a:r>
            <a:r>
              <a:rPr lang="en-US" altLang="ko-KR" dirty="0" err="1"/>
              <a:t>LedPin</a:t>
            </a:r>
            <a:r>
              <a:rPr lang="en-US" altLang="ko-KR" dirty="0"/>
              <a:t> = 15</a:t>
            </a:r>
          </a:p>
          <a:p>
            <a:r>
              <a:rPr lang="en-US" altLang="ko-KR" dirty="0"/>
              <a:t>int </a:t>
            </a:r>
            <a:r>
              <a:rPr lang="en-US" altLang="ko-KR" dirty="0" err="1"/>
              <a:t>ButtonPin</a:t>
            </a:r>
            <a:r>
              <a:rPr lang="en-US" altLang="ko-KR" dirty="0"/>
              <a:t> = 10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0E8C728-2081-4522-AFCC-B14A2DF4AC8D}"/>
              </a:ext>
            </a:extLst>
          </p:cNvPr>
          <p:cNvGrpSpPr/>
          <p:nvPr/>
        </p:nvGrpSpPr>
        <p:grpSpPr>
          <a:xfrm>
            <a:off x="7864986" y="2875672"/>
            <a:ext cx="3477645" cy="2073898"/>
            <a:chOff x="8044939" y="2355058"/>
            <a:chExt cx="3477645" cy="207389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4C9EF0A-F679-487B-9654-2AAE3B83D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44939" y="2355058"/>
              <a:ext cx="3477645" cy="207389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6B361F-7B90-4CC0-B35A-DED558852994}"/>
                </a:ext>
              </a:extLst>
            </p:cNvPr>
            <p:cNvSpPr txBox="1"/>
            <p:nvPr/>
          </p:nvSpPr>
          <p:spPr>
            <a:xfrm rot="661834">
              <a:off x="8436103" y="3697427"/>
              <a:ext cx="1036847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err="1"/>
                <a:t>LedPin</a:t>
              </a:r>
              <a:endParaRPr lang="en-US" altLang="ko-KR" sz="13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F496182-FE89-4352-BA92-49B7DF8B21CB}"/>
                </a:ext>
              </a:extLst>
            </p:cNvPr>
            <p:cNvSpPr txBox="1"/>
            <p:nvPr/>
          </p:nvSpPr>
          <p:spPr>
            <a:xfrm rot="661834">
              <a:off x="9802155" y="3389650"/>
              <a:ext cx="103684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/>
                <a:t>ButtonPin</a:t>
              </a:r>
              <a:endParaRPr lang="en-US" altLang="ko-KR" sz="1100" dirty="0"/>
            </a:p>
          </p:txBody>
        </p:sp>
      </p:grpSp>
      <p:pic>
        <p:nvPicPr>
          <p:cNvPr id="1028" name="Picture 4" descr="전기의 성질 (전압, 전류, 저항) 아두이노 강좌.2 : 네이버 블로그">
            <a:extLst>
              <a:ext uri="{FF2B5EF4-FFF2-40B4-BE49-F238E27FC236}">
                <a16:creationId xmlns:a16="http://schemas.microsoft.com/office/drawing/2014/main" id="{314908DF-308B-4F4B-A02E-F70C26601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761" y="833266"/>
            <a:ext cx="40005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3973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7B53906-18B9-42AA-849C-CE822A19F10B}"/>
              </a:ext>
            </a:extLst>
          </p:cNvPr>
          <p:cNvSpPr/>
          <p:nvPr/>
        </p:nvSpPr>
        <p:spPr>
          <a:xfrm>
            <a:off x="874614" y="1036692"/>
            <a:ext cx="356413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200" dirty="0"/>
              <a:t>시리얼 플로터 출력하기</a:t>
            </a:r>
            <a:endParaRPr lang="en-US" altLang="ko-KR" sz="22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64C8064-A6E2-4C7C-A173-C71731762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47" y="1716867"/>
            <a:ext cx="3961671" cy="483389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583C3A4-79EB-4B98-B6A7-4066722C1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307" y="2647507"/>
            <a:ext cx="5997297" cy="400106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985E75F-D629-4BD5-B19E-15E443E38BA9}"/>
              </a:ext>
            </a:extLst>
          </p:cNvPr>
          <p:cNvSpPr/>
          <p:nvPr/>
        </p:nvSpPr>
        <p:spPr>
          <a:xfrm>
            <a:off x="5668908" y="913250"/>
            <a:ext cx="540609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500" dirty="0"/>
              <a:t>가변저항을 돌리는 만큼 </a:t>
            </a:r>
            <a:r>
              <a:rPr lang="ko-KR" altLang="en-US" sz="2500" dirty="0" err="1"/>
              <a:t>전압값이</a:t>
            </a:r>
            <a:r>
              <a:rPr lang="ko-KR" altLang="en-US" sz="2500" dirty="0"/>
              <a:t> 달라진다</a:t>
            </a:r>
            <a:r>
              <a:rPr lang="en-US" altLang="ko-KR" sz="2500" dirty="0"/>
              <a:t>!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819CC6A-657C-4BA7-9EC2-1926AB3E27ED}"/>
              </a:ext>
            </a:extLst>
          </p:cNvPr>
          <p:cNvSpPr/>
          <p:nvPr/>
        </p:nvSpPr>
        <p:spPr>
          <a:xfrm>
            <a:off x="6096000" y="1966723"/>
            <a:ext cx="489749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ko-KR" altLang="en-US" dirty="0"/>
              <a:t>가변 저항으로 아날로그 신호를 만들 수 있다</a:t>
            </a:r>
            <a:r>
              <a:rPr lang="en-US" altLang="ko-KR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62358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477205" y="1899820"/>
            <a:ext cx="4555101" cy="4184367"/>
            <a:chOff x="7636899" y="1564674"/>
            <a:chExt cx="4555101" cy="40164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40164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40164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int 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 = 7;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setup (){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Serial.begin</a:t>
              </a:r>
              <a:r>
                <a:rPr lang="en-US" altLang="ko-KR" sz="1500" dirty="0"/>
                <a:t>(9600);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pinMode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, INPUT_PULLUP);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("</a:t>
              </a:r>
              <a:r>
                <a:rPr lang="en-US" altLang="ko-KR" sz="1500" dirty="0" err="1"/>
                <a:t>PotentialMeter,PushButton</a:t>
              </a:r>
              <a:r>
                <a:rPr lang="en-US" altLang="ko-KR" sz="1500" dirty="0"/>
                <a:t>");</a:t>
              </a:r>
            </a:p>
            <a:p>
              <a:r>
                <a:rPr lang="en-US" altLang="ko-KR" sz="1500" dirty="0"/>
                <a:t>}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loop(){</a:t>
              </a:r>
            </a:p>
            <a:p>
              <a:r>
                <a:rPr lang="en-US" altLang="ko-KR" sz="1500" dirty="0"/>
                <a:t>  </a:t>
              </a:r>
            </a:p>
            <a:p>
              <a:r>
                <a:rPr lang="en-US" altLang="ko-KR" sz="1500" dirty="0"/>
                <a:t>  float value = </a:t>
              </a:r>
              <a:r>
                <a:rPr lang="en-US" altLang="ko-KR" sz="1500" dirty="0" err="1"/>
                <a:t>analogRead</a:t>
              </a:r>
              <a:r>
                <a:rPr lang="en-US" altLang="ko-KR" sz="1500" dirty="0"/>
                <a:t>(A5) / 1024.0;</a:t>
              </a:r>
            </a:p>
            <a:p>
              <a:r>
                <a:rPr lang="en-US" altLang="ko-KR" sz="1500" dirty="0"/>
                <a:t>  int 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 = </a:t>
              </a:r>
              <a:r>
                <a:rPr lang="en-US" altLang="ko-KR" sz="1500" dirty="0" err="1"/>
                <a:t>digitalRead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);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(value);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(",");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);</a:t>
              </a:r>
            </a:p>
            <a:p>
              <a:r>
                <a:rPr lang="en-US" altLang="ko-KR" sz="15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5931930" y="4197645"/>
            <a:ext cx="1384373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값의 범위를 </a:t>
            </a:r>
            <a:r>
              <a:rPr lang="en-US" altLang="ko-KR" sz="900" dirty="0"/>
              <a:t>0~1</a:t>
            </a:r>
            <a:r>
              <a:rPr lang="ko-KR" altLang="en-US" sz="900" dirty="0"/>
              <a:t>로 바꾸기 위해서 </a:t>
            </a:r>
            <a:r>
              <a:rPr lang="en-US" altLang="ko-KR" sz="900" dirty="0"/>
              <a:t>1024</a:t>
            </a:r>
            <a:r>
              <a:rPr lang="ko-KR" altLang="en-US" sz="900" dirty="0"/>
              <a:t>로 나누었다</a:t>
            </a:r>
            <a:r>
              <a:rPr lang="en-US" altLang="ko-KR" sz="9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4EFD2A5-E9E0-4F52-91CE-24A2316B4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044070"/>
            <a:ext cx="5611335" cy="4307151"/>
          </a:xfrm>
          <a:prstGeom prst="rect">
            <a:avLst/>
          </a:prstGeom>
        </p:spPr>
      </p:pic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1B95681-4A58-4928-BE74-89736E4588EB}"/>
              </a:ext>
            </a:extLst>
          </p:cNvPr>
          <p:cNvSpPr/>
          <p:nvPr/>
        </p:nvSpPr>
        <p:spPr>
          <a:xfrm>
            <a:off x="7477205" y="4279036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C7805-90D5-4BD2-91F5-28401CFF8D9D}"/>
              </a:ext>
            </a:extLst>
          </p:cNvPr>
          <p:cNvSpPr/>
          <p:nvPr/>
        </p:nvSpPr>
        <p:spPr>
          <a:xfrm>
            <a:off x="3606376" y="1013478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아날로그 값과 디지털 값을 실제로 비교해보자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017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latin typeface="+mn-ea"/>
              </a:rPr>
              <a:t>가변저항의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살펴보기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D024733-32E9-47DB-B861-A4EDC7E2750B}"/>
              </a:ext>
            </a:extLst>
          </p:cNvPr>
          <p:cNvGrpSpPr/>
          <p:nvPr/>
        </p:nvGrpSpPr>
        <p:grpSpPr>
          <a:xfrm>
            <a:off x="7477205" y="1899820"/>
            <a:ext cx="4555101" cy="4184367"/>
            <a:chOff x="7636899" y="1564674"/>
            <a:chExt cx="4555101" cy="401648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E8D9E8-38E4-471E-8CCE-DE6B091D7753}"/>
                </a:ext>
              </a:extLst>
            </p:cNvPr>
            <p:cNvSpPr/>
            <p:nvPr/>
          </p:nvSpPr>
          <p:spPr>
            <a:xfrm>
              <a:off x="7636899" y="1564674"/>
              <a:ext cx="4395407" cy="4016484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50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38EC94B-A9B8-4EC8-8B78-AF1CF0E22866}"/>
                </a:ext>
              </a:extLst>
            </p:cNvPr>
            <p:cNvSpPr/>
            <p:nvPr/>
          </p:nvSpPr>
          <p:spPr>
            <a:xfrm>
              <a:off x="7636899" y="1564674"/>
              <a:ext cx="4555101" cy="401648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500" dirty="0"/>
                <a:t>int 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 = 7;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setup (){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Serial.begin</a:t>
              </a:r>
              <a:r>
                <a:rPr lang="en-US" altLang="ko-KR" sz="1500" dirty="0"/>
                <a:t>(9600);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pinMode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, INPUT_PULLUP);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("</a:t>
              </a:r>
              <a:r>
                <a:rPr lang="en-US" altLang="ko-KR" sz="1500" dirty="0" err="1"/>
                <a:t>PotentialMeter,PushButton</a:t>
              </a:r>
              <a:r>
                <a:rPr lang="en-US" altLang="ko-KR" sz="1500" dirty="0"/>
                <a:t>");</a:t>
              </a:r>
            </a:p>
            <a:p>
              <a:r>
                <a:rPr lang="en-US" altLang="ko-KR" sz="1500" dirty="0"/>
                <a:t>}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void loop(){</a:t>
              </a:r>
            </a:p>
            <a:p>
              <a:r>
                <a:rPr lang="en-US" altLang="ko-KR" sz="1500" dirty="0"/>
                <a:t>  </a:t>
              </a:r>
            </a:p>
            <a:p>
              <a:r>
                <a:rPr lang="en-US" altLang="ko-KR" sz="1500" dirty="0"/>
                <a:t>  float value = </a:t>
              </a:r>
              <a:r>
                <a:rPr lang="en-US" altLang="ko-KR" sz="1500" dirty="0" err="1"/>
                <a:t>analogRead</a:t>
              </a:r>
              <a:r>
                <a:rPr lang="en-US" altLang="ko-KR" sz="1500" dirty="0"/>
                <a:t>(A5) / 1024.0;</a:t>
              </a:r>
            </a:p>
            <a:p>
              <a:r>
                <a:rPr lang="en-US" altLang="ko-KR" sz="1500" dirty="0"/>
                <a:t>  int 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 = </a:t>
              </a:r>
              <a:r>
                <a:rPr lang="en-US" altLang="ko-KR" sz="1500" dirty="0" err="1"/>
                <a:t>digitalRead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buttonPin</a:t>
              </a:r>
              <a:r>
                <a:rPr lang="en-US" altLang="ko-KR" sz="1500" dirty="0"/>
                <a:t>);</a:t>
              </a:r>
            </a:p>
            <a:p>
              <a:endParaRPr lang="en-US" altLang="ko-KR" sz="1500" dirty="0"/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(value);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</a:t>
              </a:r>
              <a:r>
                <a:rPr lang="en-US" altLang="ko-KR" sz="1500" dirty="0"/>
                <a:t>(",");</a:t>
              </a:r>
            </a:p>
            <a:p>
              <a:r>
                <a:rPr lang="en-US" altLang="ko-KR" sz="1500" dirty="0"/>
                <a:t>  </a:t>
              </a:r>
              <a:r>
                <a:rPr lang="en-US" altLang="ko-KR" sz="1500" dirty="0" err="1"/>
                <a:t>Serial.println</a:t>
              </a:r>
              <a:r>
                <a:rPr lang="en-US" altLang="ko-KR" sz="1500" dirty="0"/>
                <a:t>(</a:t>
              </a:r>
              <a:r>
                <a:rPr lang="en-US" altLang="ko-KR" sz="1500" dirty="0" err="1"/>
                <a:t>buttonState</a:t>
              </a:r>
              <a:r>
                <a:rPr lang="en-US" altLang="ko-KR" sz="1500" dirty="0"/>
                <a:t>);</a:t>
              </a:r>
            </a:p>
            <a:p>
              <a:r>
                <a:rPr lang="en-US" altLang="ko-KR" sz="1500" dirty="0"/>
                <a:t>}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B5C4854-FCB1-473B-B381-BD22710766F3}"/>
              </a:ext>
            </a:extLst>
          </p:cNvPr>
          <p:cNvSpPr/>
          <p:nvPr/>
        </p:nvSpPr>
        <p:spPr>
          <a:xfrm>
            <a:off x="5918009" y="4118335"/>
            <a:ext cx="1412214" cy="507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900" dirty="0"/>
              <a:t>값의 범위를 </a:t>
            </a:r>
            <a:r>
              <a:rPr lang="en-US" altLang="ko-KR" sz="900" dirty="0"/>
              <a:t>0</a:t>
            </a:r>
            <a:r>
              <a:rPr lang="ko-KR" altLang="en-US" sz="900" dirty="0"/>
              <a:t>부터 </a:t>
            </a:r>
            <a:r>
              <a:rPr lang="en-US" altLang="ko-KR" sz="900" dirty="0"/>
              <a:t>1</a:t>
            </a:r>
            <a:r>
              <a:rPr lang="ko-KR" altLang="en-US" sz="900" dirty="0"/>
              <a:t>사이의 값으로 바꾸기 위해서 </a:t>
            </a:r>
            <a:r>
              <a:rPr lang="en-US" altLang="ko-KR" sz="900" dirty="0"/>
              <a:t>1024</a:t>
            </a:r>
            <a:r>
              <a:rPr lang="ko-KR" altLang="en-US" sz="900" dirty="0"/>
              <a:t>로 나누었다</a:t>
            </a:r>
            <a:r>
              <a:rPr lang="en-US" altLang="ko-KR" sz="900" dirty="0"/>
              <a:t>.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01B95681-4A58-4928-BE74-89736E4588EB}"/>
              </a:ext>
            </a:extLst>
          </p:cNvPr>
          <p:cNvSpPr/>
          <p:nvPr/>
        </p:nvSpPr>
        <p:spPr>
          <a:xfrm>
            <a:off x="7477205" y="4279036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EC7805-90D5-4BD2-91F5-28401CFF8D9D}"/>
              </a:ext>
            </a:extLst>
          </p:cNvPr>
          <p:cNvSpPr/>
          <p:nvPr/>
        </p:nvSpPr>
        <p:spPr>
          <a:xfrm>
            <a:off x="3606376" y="1013478"/>
            <a:ext cx="4979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아날로그 값과 디지털 값을 실제로 비교해보자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395BB4-A56F-4C78-B4F0-FEE562319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84" y="1699567"/>
            <a:ext cx="5609744" cy="370243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1CC60-144C-46BF-8DDF-853AF269FF0E}"/>
              </a:ext>
            </a:extLst>
          </p:cNvPr>
          <p:cNvSpPr/>
          <p:nvPr/>
        </p:nvSpPr>
        <p:spPr>
          <a:xfrm>
            <a:off x="319388" y="5625081"/>
            <a:ext cx="4948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가변저항은 연속된 결과를 보여주고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푸시버튼은</a:t>
            </a:r>
            <a:r>
              <a:rPr lang="ko-KR" altLang="en-US" dirty="0"/>
              <a:t> </a:t>
            </a:r>
            <a:r>
              <a:rPr lang="ko-KR" altLang="en-US" dirty="0" err="1"/>
              <a:t>불연속적인</a:t>
            </a:r>
            <a:r>
              <a:rPr lang="ko-KR" altLang="en-US" dirty="0"/>
              <a:t> 결과를 보여주고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0683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 descr="Thinking in a Foreign Language Made Easy | FluentU Language Learning">
            <a:extLst>
              <a:ext uri="{FF2B5EF4-FFF2-40B4-BE49-F238E27FC236}">
                <a16:creationId xmlns:a16="http://schemas.microsoft.com/office/drawing/2014/main" id="{05109F56-B0DF-4E92-ABAE-0B6607F63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4" y="2817091"/>
            <a:ext cx="6067431" cy="404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6DA79B52-549D-4D84-A0DB-89998A6CFBFA}"/>
              </a:ext>
            </a:extLst>
          </p:cNvPr>
          <p:cNvSpPr/>
          <p:nvPr/>
        </p:nvSpPr>
        <p:spPr>
          <a:xfrm>
            <a:off x="1488712" y="935789"/>
            <a:ext cx="34003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가변저항으로 아날로그 신호를 만들 수 있구나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E418C7-C0EB-4F6A-83EA-5857A6DB4973}"/>
              </a:ext>
            </a:extLst>
          </p:cNvPr>
          <p:cNvSpPr/>
          <p:nvPr/>
        </p:nvSpPr>
        <p:spPr>
          <a:xfrm>
            <a:off x="6922789" y="1072138"/>
            <a:ext cx="5109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아날로그 신호는 값이 연속적이니까</a:t>
            </a:r>
            <a:r>
              <a:rPr lang="en-US" altLang="ko-KR" dirty="0"/>
              <a:t>, </a:t>
            </a:r>
            <a:r>
              <a:rPr lang="ko-KR" altLang="en-US" b="1" dirty="0"/>
              <a:t>연속적인 출력을 갖는 소자를 다룰 때 쓰면 좋지 않을까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스피커의 음량</a:t>
            </a:r>
            <a:r>
              <a:rPr lang="en-US" altLang="ko-KR" dirty="0"/>
              <a:t>, </a:t>
            </a:r>
            <a:r>
              <a:rPr lang="ko-KR" altLang="en-US" dirty="0"/>
              <a:t>모터의 각도 조절</a:t>
            </a:r>
            <a:r>
              <a:rPr lang="en-US" altLang="ko-KR" dirty="0"/>
              <a:t>, </a:t>
            </a:r>
            <a:r>
              <a:rPr lang="ko-KR" altLang="en-US" dirty="0"/>
              <a:t>온도 조절 </a:t>
            </a:r>
            <a:r>
              <a:rPr lang="en-US" altLang="ko-KR" dirty="0"/>
              <a:t>..)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C8D580C-F1E0-4BC6-9C18-41CB52238ADB}"/>
              </a:ext>
            </a:extLst>
          </p:cNvPr>
          <p:cNvSpPr/>
          <p:nvPr/>
        </p:nvSpPr>
        <p:spPr>
          <a:xfrm rot="578209">
            <a:off x="4980637" y="1207484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2ED380-CAA5-4CBF-B571-9BD8D5B0733E}"/>
              </a:ext>
            </a:extLst>
          </p:cNvPr>
          <p:cNvSpPr/>
          <p:nvPr/>
        </p:nvSpPr>
        <p:spPr>
          <a:xfrm>
            <a:off x="695622" y="1941882"/>
            <a:ext cx="43300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음량의 범위</a:t>
            </a:r>
            <a:r>
              <a:rPr lang="en-US" altLang="ko-KR" dirty="0"/>
              <a:t>, </a:t>
            </a:r>
            <a:r>
              <a:rPr lang="ko-KR" altLang="en-US" dirty="0"/>
              <a:t>각도의 범위</a:t>
            </a:r>
            <a:r>
              <a:rPr lang="en-US" altLang="ko-KR" dirty="0"/>
              <a:t>, </a:t>
            </a:r>
            <a:r>
              <a:rPr lang="ko-KR" altLang="en-US" dirty="0"/>
              <a:t>온도의 범위</a:t>
            </a:r>
            <a:r>
              <a:rPr lang="en-US" altLang="ko-KR" dirty="0"/>
              <a:t>…</a:t>
            </a:r>
          </a:p>
          <a:p>
            <a:r>
              <a:rPr lang="ko-KR" altLang="en-US" b="1" dirty="0"/>
              <a:t>범위가 다 다르네</a:t>
            </a:r>
            <a:r>
              <a:rPr lang="en-US" altLang="ko-KR" dirty="0"/>
              <a:t>?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00598D-E734-4DB4-99E1-50AAE9BA92BD}"/>
              </a:ext>
            </a:extLst>
          </p:cNvPr>
          <p:cNvSpPr/>
          <p:nvPr/>
        </p:nvSpPr>
        <p:spPr>
          <a:xfrm>
            <a:off x="7090193" y="2290363"/>
            <a:ext cx="41902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아날로그 신호 측정값 범위 </a:t>
            </a:r>
            <a:r>
              <a:rPr lang="en-US" altLang="ko-KR" dirty="0"/>
              <a:t>0 ~ 1024</a:t>
            </a:r>
            <a:r>
              <a:rPr lang="ko-KR" altLang="en-US" dirty="0"/>
              <a:t>를 자동으로 </a:t>
            </a:r>
            <a:r>
              <a:rPr lang="ko-KR" altLang="en-US" b="1" dirty="0"/>
              <a:t>원하는</a:t>
            </a:r>
            <a:r>
              <a:rPr lang="en-US" altLang="ko-KR" b="1" dirty="0"/>
              <a:t> </a:t>
            </a:r>
            <a:r>
              <a:rPr lang="ko-KR" altLang="en-US" b="1" dirty="0"/>
              <a:t>범위만큼 변환 해줄 수 있는 함수가 있으면 좋겠다</a:t>
            </a:r>
            <a:r>
              <a:rPr lang="en-US" altLang="ko-KR" b="1" dirty="0"/>
              <a:t>.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A7E92B6-3C6A-4AE9-8A44-CA357906777F}"/>
              </a:ext>
            </a:extLst>
          </p:cNvPr>
          <p:cNvSpPr/>
          <p:nvPr/>
        </p:nvSpPr>
        <p:spPr>
          <a:xfrm rot="10221283">
            <a:off x="4959923" y="1853600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8FE48B75-1445-4F57-8ABE-47D8E19A2EA1}"/>
              </a:ext>
            </a:extLst>
          </p:cNvPr>
          <p:cNvSpPr/>
          <p:nvPr/>
        </p:nvSpPr>
        <p:spPr>
          <a:xfrm rot="545615">
            <a:off x="5012461" y="2406879"/>
            <a:ext cx="1850597" cy="28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04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BB237-0772-4D58-987F-F86E2019483E}"/>
              </a:ext>
            </a:extLst>
          </p:cNvPr>
          <p:cNvSpPr/>
          <p:nvPr/>
        </p:nvSpPr>
        <p:spPr>
          <a:xfrm>
            <a:off x="3271348" y="1066726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map()</a:t>
            </a:r>
            <a:r>
              <a:rPr lang="ko-KR" altLang="en-US" dirty="0"/>
              <a:t> 함수를 이용해서 </a:t>
            </a:r>
            <a:r>
              <a:rPr lang="ko-KR" altLang="en-US" dirty="0" err="1"/>
              <a:t>출력값의</a:t>
            </a:r>
            <a:r>
              <a:rPr lang="ko-KR" altLang="en-US" dirty="0"/>
              <a:t> 범위를 변환해보자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250EE6-76C8-4360-AE3D-6A953902F27E}"/>
              </a:ext>
            </a:extLst>
          </p:cNvPr>
          <p:cNvSpPr/>
          <p:nvPr/>
        </p:nvSpPr>
        <p:spPr>
          <a:xfrm>
            <a:off x="7466193" y="1855003"/>
            <a:ext cx="2908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map() </a:t>
            </a:r>
            <a:r>
              <a:rPr lang="ko-KR" altLang="en-US" dirty="0">
                <a:hlinkClick r:id="rId3"/>
              </a:rPr>
              <a:t>함수 공식 레퍼런스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4B9F768-EA38-4134-B6B7-A35DC53866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375" y="2754177"/>
            <a:ext cx="5433202" cy="307094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DF87CB-654F-4563-A213-EF78967CF3D2}"/>
              </a:ext>
            </a:extLst>
          </p:cNvPr>
          <p:cNvGrpSpPr/>
          <p:nvPr/>
        </p:nvGrpSpPr>
        <p:grpSpPr>
          <a:xfrm>
            <a:off x="1411554" y="2000198"/>
            <a:ext cx="4465468" cy="283278"/>
            <a:chOff x="896645" y="2039669"/>
            <a:chExt cx="3925410" cy="192182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F150F69-69D4-45EC-9AF2-BEE91286EF90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BF49E535-A78A-4462-B296-2C1793776736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1C34FCF4-5D25-4625-AEA4-088C2A897589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769E90-D4BF-42C4-81C5-663D76032858}"/>
              </a:ext>
            </a:extLst>
          </p:cNvPr>
          <p:cNvSpPr txBox="1"/>
          <p:nvPr/>
        </p:nvSpPr>
        <p:spPr>
          <a:xfrm flipH="1">
            <a:off x="1252423" y="2245763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83C785-15D1-44B9-B943-9A066B68477B}"/>
              </a:ext>
            </a:extLst>
          </p:cNvPr>
          <p:cNvSpPr txBox="1"/>
          <p:nvPr/>
        </p:nvSpPr>
        <p:spPr>
          <a:xfrm flipH="1">
            <a:off x="5524168" y="2272397"/>
            <a:ext cx="702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1024</a:t>
            </a:r>
            <a:endParaRPr lang="ko-KR" altLang="en-US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A55C3F0-2E35-4445-AFA3-F1358F69ECA9}"/>
              </a:ext>
            </a:extLst>
          </p:cNvPr>
          <p:cNvGrpSpPr/>
          <p:nvPr/>
        </p:nvGrpSpPr>
        <p:grpSpPr>
          <a:xfrm>
            <a:off x="1411554" y="3194790"/>
            <a:ext cx="4465468" cy="283278"/>
            <a:chOff x="896645" y="2039669"/>
            <a:chExt cx="3925410" cy="192182"/>
          </a:xfrm>
        </p:grpSpPr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4B8521F-53D3-4691-8346-F162DF51C090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1EAB64AB-6DD0-4E80-92FA-B4B83E780E2B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7D846F3-5441-4A4E-959B-D3AF0D50EF85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2C16A3C9-82D7-4EA6-80A8-7A77347E56CF}"/>
              </a:ext>
            </a:extLst>
          </p:cNvPr>
          <p:cNvSpPr txBox="1"/>
          <p:nvPr/>
        </p:nvSpPr>
        <p:spPr>
          <a:xfrm flipH="1">
            <a:off x="1252421" y="3482079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ADF2AA-65C2-4165-A134-5A22A56AA6C1}"/>
              </a:ext>
            </a:extLst>
          </p:cNvPr>
          <p:cNvSpPr txBox="1"/>
          <p:nvPr/>
        </p:nvSpPr>
        <p:spPr>
          <a:xfrm flipH="1">
            <a:off x="5592630" y="3499538"/>
            <a:ext cx="5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3BC8FBF-0349-4A40-A922-16F9A6FE0256}"/>
              </a:ext>
            </a:extLst>
          </p:cNvPr>
          <p:cNvGrpSpPr/>
          <p:nvPr/>
        </p:nvGrpSpPr>
        <p:grpSpPr>
          <a:xfrm>
            <a:off x="1409870" y="4346463"/>
            <a:ext cx="4465468" cy="283278"/>
            <a:chOff x="896645" y="2039669"/>
            <a:chExt cx="3925410" cy="192182"/>
          </a:xfrm>
        </p:grpSpPr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0E9ED5ED-2BB0-496C-89D2-EDC6B94ED08F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4479BE5-161C-420C-A518-5530F6D74C4E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7E43F7C7-924C-4A0D-A191-A04D44D25F11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3AB2366-A41A-4A68-BA0B-061B54B09127}"/>
              </a:ext>
            </a:extLst>
          </p:cNvPr>
          <p:cNvSpPr txBox="1"/>
          <p:nvPr/>
        </p:nvSpPr>
        <p:spPr>
          <a:xfrm flipH="1">
            <a:off x="1250737" y="4618661"/>
            <a:ext cx="300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4CBB83-3674-415A-B749-A3B21D98A217}"/>
              </a:ext>
            </a:extLst>
          </p:cNvPr>
          <p:cNvSpPr txBox="1"/>
          <p:nvPr/>
        </p:nvSpPr>
        <p:spPr>
          <a:xfrm flipH="1">
            <a:off x="5590946" y="4581174"/>
            <a:ext cx="56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180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216BCE9-22BE-419C-85CB-E8AFBADF2DB3}"/>
              </a:ext>
            </a:extLst>
          </p:cNvPr>
          <p:cNvSpPr txBox="1"/>
          <p:nvPr/>
        </p:nvSpPr>
        <p:spPr>
          <a:xfrm>
            <a:off x="225453" y="1834475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가변저항 </a:t>
            </a:r>
            <a:endParaRPr lang="en-US" altLang="ko-KR" dirty="0"/>
          </a:p>
          <a:p>
            <a:pPr algn="ctr"/>
            <a:r>
              <a:rPr lang="ko-KR" altLang="en-US" dirty="0" err="1"/>
              <a:t>출력값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E0F65A-E767-446C-A066-9BD03E350A67}"/>
              </a:ext>
            </a:extLst>
          </p:cNvPr>
          <p:cNvSpPr txBox="1"/>
          <p:nvPr/>
        </p:nvSpPr>
        <p:spPr>
          <a:xfrm>
            <a:off x="312017" y="301880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0 ~ 100</a:t>
            </a:r>
          </a:p>
          <a:p>
            <a:pPr algn="ctr"/>
            <a:r>
              <a:rPr lang="ko-KR" altLang="en-US" dirty="0" err="1"/>
              <a:t>으로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5D997C-BACB-48B6-B885-EFF8A000081E}"/>
              </a:ext>
            </a:extLst>
          </p:cNvPr>
          <p:cNvSpPr txBox="1"/>
          <p:nvPr/>
        </p:nvSpPr>
        <p:spPr>
          <a:xfrm>
            <a:off x="495477" y="4357542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각도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F9E96634-97A3-4FFC-8DEF-6FF860F7D0DF}"/>
              </a:ext>
            </a:extLst>
          </p:cNvPr>
          <p:cNvGrpSpPr/>
          <p:nvPr/>
        </p:nvGrpSpPr>
        <p:grpSpPr>
          <a:xfrm>
            <a:off x="1411554" y="5442387"/>
            <a:ext cx="4465468" cy="283278"/>
            <a:chOff x="896645" y="2039669"/>
            <a:chExt cx="3925410" cy="19218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C11683A-1AA0-47C8-8971-5996B7392D7F}"/>
                </a:ext>
              </a:extLst>
            </p:cNvPr>
            <p:cNvCxnSpPr/>
            <p:nvPr/>
          </p:nvCxnSpPr>
          <p:spPr>
            <a:xfrm>
              <a:off x="896645" y="2139518"/>
              <a:ext cx="392393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FD650A6C-CDEA-4CFF-BE46-7EC3320EC9A2}"/>
                </a:ext>
              </a:extLst>
            </p:cNvPr>
            <p:cNvCxnSpPr>
              <a:cxnSpLocks/>
            </p:cNvCxnSpPr>
            <p:nvPr/>
          </p:nvCxnSpPr>
          <p:spPr>
            <a:xfrm>
              <a:off x="896645" y="2039669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57384D67-EBE3-4D15-B013-0EC18CF19CA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055" y="2047185"/>
              <a:ext cx="0" cy="184666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46EC9DB0-230A-4311-9B4A-A70FBB684504}"/>
              </a:ext>
            </a:extLst>
          </p:cNvPr>
          <p:cNvSpPr txBox="1"/>
          <p:nvPr/>
        </p:nvSpPr>
        <p:spPr>
          <a:xfrm flipH="1">
            <a:off x="1073281" y="5825117"/>
            <a:ext cx="6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262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A955BB-F634-45D2-9731-6DA62D810042}"/>
              </a:ext>
            </a:extLst>
          </p:cNvPr>
          <p:cNvSpPr txBox="1"/>
          <p:nvPr/>
        </p:nvSpPr>
        <p:spPr>
          <a:xfrm>
            <a:off x="203011" y="5255320"/>
            <a:ext cx="1234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4</a:t>
            </a:r>
            <a:r>
              <a:rPr lang="ko-KR" altLang="en-US" dirty="0"/>
              <a:t>옥타브의</a:t>
            </a:r>
            <a:endParaRPr lang="en-US" altLang="ko-KR" dirty="0"/>
          </a:p>
          <a:p>
            <a:pPr algn="ctr"/>
            <a:r>
              <a:rPr lang="ko-KR" altLang="en-US" dirty="0"/>
              <a:t>주파수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0038795-D12D-459B-8561-9F02F341FCF7}"/>
              </a:ext>
            </a:extLst>
          </p:cNvPr>
          <p:cNvSpPr txBox="1"/>
          <p:nvPr/>
        </p:nvSpPr>
        <p:spPr>
          <a:xfrm flipH="1">
            <a:off x="5533132" y="5783782"/>
            <a:ext cx="67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494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E011C556-6F1B-48B6-9EF4-008F2979D596}"/>
              </a:ext>
            </a:extLst>
          </p:cNvPr>
          <p:cNvCxnSpPr>
            <a:cxnSpLocks/>
          </p:cNvCxnSpPr>
          <p:nvPr/>
        </p:nvCxnSpPr>
        <p:spPr>
          <a:xfrm>
            <a:off x="4755414" y="1935332"/>
            <a:ext cx="20778" cy="3966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4A8E20D-A981-440D-A938-0AEAB6C27AED}"/>
              </a:ext>
            </a:extLst>
          </p:cNvPr>
          <p:cNvSpPr/>
          <p:nvPr/>
        </p:nvSpPr>
        <p:spPr>
          <a:xfrm>
            <a:off x="4755414" y="2227285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768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931CD04-C795-481E-ACBC-6B442326967D}"/>
              </a:ext>
            </a:extLst>
          </p:cNvPr>
          <p:cNvSpPr/>
          <p:nvPr/>
        </p:nvSpPr>
        <p:spPr>
          <a:xfrm>
            <a:off x="4783082" y="344979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75</a:t>
            </a:r>
            <a:endParaRPr lang="ko-KR" altLang="en-US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F6F127-6E60-486B-A614-629670E114DE}"/>
              </a:ext>
            </a:extLst>
          </p:cNvPr>
          <p:cNvSpPr/>
          <p:nvPr/>
        </p:nvSpPr>
        <p:spPr>
          <a:xfrm>
            <a:off x="4783082" y="4558084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135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35DBBF6-30FD-48B2-9B1D-83F12229D7AB}"/>
              </a:ext>
            </a:extLst>
          </p:cNvPr>
          <p:cNvSpPr/>
          <p:nvPr/>
        </p:nvSpPr>
        <p:spPr>
          <a:xfrm>
            <a:off x="4783082" y="5675716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463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EB6A99-F1B6-481B-86EF-3B1A438AD6A9}"/>
                  </a:ext>
                </a:extLst>
              </p:cNvPr>
              <p:cNvSpPr/>
              <p:nvPr/>
            </p:nvSpPr>
            <p:spPr>
              <a:xfrm>
                <a:off x="4480832" y="1446384"/>
                <a:ext cx="744114" cy="484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ko-KR" altLang="en-US" dirty="0"/>
                  <a:t>부분</a:t>
                </a: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AEB6A99-F1B6-481B-86EF-3B1A438AD6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2" y="1446384"/>
                <a:ext cx="744114" cy="484043"/>
              </a:xfrm>
              <a:prstGeom prst="rect">
                <a:avLst/>
              </a:prstGeom>
              <a:blipFill>
                <a:blip r:embed="rId5"/>
                <a:stretch>
                  <a:fillRect r="-7377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076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55" grpId="0"/>
      <p:bldP spid="56" grpId="0"/>
      <p:bldP spid="5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en-US" altLang="ko-KR" sz="3000" dirty="0">
                <a:latin typeface="+mn-ea"/>
              </a:rPr>
              <a:t>map() </a:t>
            </a:r>
            <a:r>
              <a:rPr lang="ko-KR" altLang="en-US" sz="3000" dirty="0">
                <a:latin typeface="+mn-ea"/>
              </a:rPr>
              <a:t>함수로 </a:t>
            </a:r>
            <a:r>
              <a:rPr lang="ko-KR" altLang="en-US" sz="3000" dirty="0" err="1">
                <a:latin typeface="+mn-ea"/>
              </a:rPr>
              <a:t>출력값</a:t>
            </a:r>
            <a:r>
              <a:rPr lang="ko-KR" altLang="en-US" sz="3000" dirty="0">
                <a:latin typeface="+mn-ea"/>
              </a:rPr>
              <a:t> 변환하기</a:t>
            </a:r>
            <a:r>
              <a:rPr lang="en-US" altLang="ko-KR" sz="3000" dirty="0">
                <a:latin typeface="+mn-ea"/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C2B6BE5-9D55-4931-9A2B-63539667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94" y="2306910"/>
            <a:ext cx="5779467" cy="4434612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9E9FE756-7634-486C-B11E-320B8971C420}"/>
              </a:ext>
            </a:extLst>
          </p:cNvPr>
          <p:cNvGrpSpPr/>
          <p:nvPr/>
        </p:nvGrpSpPr>
        <p:grpSpPr>
          <a:xfrm>
            <a:off x="7636899" y="2896327"/>
            <a:ext cx="4555101" cy="3637641"/>
            <a:chOff x="7636899" y="1564674"/>
            <a:chExt cx="4555101" cy="36376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2BB0B66-1673-4B04-BA01-6195F930F3A1}"/>
                </a:ext>
              </a:extLst>
            </p:cNvPr>
            <p:cNvSpPr/>
            <p:nvPr/>
          </p:nvSpPr>
          <p:spPr>
            <a:xfrm>
              <a:off x="7636899" y="1564674"/>
              <a:ext cx="4395407" cy="3637641"/>
            </a:xfrm>
            <a:prstGeom prst="rect">
              <a:avLst/>
            </a:prstGeom>
            <a:noFill/>
            <a:ln w="5715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0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B4021CE-D12C-47C5-A48D-20BE920C6192}"/>
                </a:ext>
              </a:extLst>
            </p:cNvPr>
            <p:cNvSpPr/>
            <p:nvPr/>
          </p:nvSpPr>
          <p:spPr>
            <a:xfrm>
              <a:off x="7636899" y="1918497"/>
              <a:ext cx="4555101" cy="24468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700" dirty="0"/>
                <a:t>void setup (){</a:t>
              </a:r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Serial.begin</a:t>
              </a:r>
              <a:r>
                <a:rPr lang="en-US" altLang="ko-KR" sz="1700" dirty="0"/>
                <a:t>(9600);</a:t>
              </a:r>
            </a:p>
            <a:p>
              <a:r>
                <a:rPr lang="en-US" altLang="ko-KR" sz="1700" dirty="0"/>
                <a:t>}</a:t>
              </a:r>
            </a:p>
            <a:p>
              <a:endParaRPr lang="en-US" altLang="ko-KR" sz="1700" dirty="0"/>
            </a:p>
            <a:p>
              <a:r>
                <a:rPr lang="en-US" altLang="ko-KR" sz="1700" dirty="0"/>
                <a:t>void loop(){</a:t>
              </a:r>
            </a:p>
            <a:p>
              <a:r>
                <a:rPr lang="en-US" altLang="ko-KR" sz="1700" dirty="0"/>
                <a:t>  int value = </a:t>
              </a:r>
              <a:r>
                <a:rPr lang="en-US" altLang="ko-KR" sz="1700" dirty="0" err="1"/>
                <a:t>analogRead</a:t>
              </a:r>
              <a:r>
                <a:rPr lang="en-US" altLang="ko-KR" sz="1700" dirty="0"/>
                <a:t>(A5);</a:t>
              </a:r>
            </a:p>
            <a:p>
              <a:r>
                <a:rPr lang="en-US" altLang="ko-KR" sz="1700" dirty="0"/>
                <a:t>  int value2 = map(value, 0, 1024, 0, 100);</a:t>
              </a:r>
            </a:p>
            <a:p>
              <a:r>
                <a:rPr lang="en-US" altLang="ko-KR" sz="1700" dirty="0"/>
                <a:t>  </a:t>
              </a:r>
              <a:r>
                <a:rPr lang="en-US" altLang="ko-KR" sz="1700" dirty="0" err="1"/>
                <a:t>Serial.println</a:t>
              </a:r>
              <a:r>
                <a:rPr lang="en-US" altLang="ko-KR" sz="1700" dirty="0"/>
                <a:t>(value2);</a:t>
              </a:r>
            </a:p>
            <a:p>
              <a:r>
                <a:rPr lang="en-US" altLang="ko-KR" sz="1700" dirty="0"/>
                <a:t>}</a:t>
              </a: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8BBB237-0772-4D58-987F-F86E2019483E}"/>
              </a:ext>
            </a:extLst>
          </p:cNvPr>
          <p:cNvSpPr/>
          <p:nvPr/>
        </p:nvSpPr>
        <p:spPr>
          <a:xfrm>
            <a:off x="3271348" y="1066726"/>
            <a:ext cx="56493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map()</a:t>
            </a:r>
            <a:r>
              <a:rPr lang="ko-KR" altLang="en-US" dirty="0"/>
              <a:t> 함수를 이용해서 </a:t>
            </a:r>
            <a:r>
              <a:rPr lang="ko-KR" altLang="en-US" dirty="0" err="1"/>
              <a:t>출력값의</a:t>
            </a:r>
            <a:r>
              <a:rPr lang="ko-KR" altLang="en-US" dirty="0"/>
              <a:t> 범위를 변환해보자</a:t>
            </a:r>
            <a:endParaRPr lang="en-US" altLang="ko-KR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3510852-DABF-417A-9437-C9407DADD2A6}"/>
              </a:ext>
            </a:extLst>
          </p:cNvPr>
          <p:cNvSpPr/>
          <p:nvPr/>
        </p:nvSpPr>
        <p:spPr>
          <a:xfrm>
            <a:off x="5369905" y="1878105"/>
            <a:ext cx="6662401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200" b="1" dirty="0"/>
              <a:t>map(</a:t>
            </a:r>
            <a:r>
              <a:rPr lang="ko-KR" altLang="en-US" sz="1200" b="1" dirty="0"/>
              <a:t>변수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현재 변수의 최솟값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현재 변수의 최대값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바꿀 변수의 최솟값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바꿀 변수의 최댓값</a:t>
            </a:r>
            <a:r>
              <a:rPr lang="en-US" altLang="ko-KR" sz="1200" b="1" dirty="0"/>
              <a:t>)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FEE860-0891-47F0-9A93-65A361B53B65}"/>
              </a:ext>
            </a:extLst>
          </p:cNvPr>
          <p:cNvSpPr/>
          <p:nvPr/>
        </p:nvSpPr>
        <p:spPr>
          <a:xfrm>
            <a:off x="6071470" y="4819082"/>
            <a:ext cx="138437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/>
              <a:t>0 ~ 1024</a:t>
            </a:r>
            <a:r>
              <a:rPr lang="ko-KR" altLang="en-US" sz="900" dirty="0"/>
              <a:t>의 범위를</a:t>
            </a:r>
            <a:endParaRPr lang="en-US" altLang="ko-KR" sz="900" dirty="0"/>
          </a:p>
          <a:p>
            <a:r>
              <a:rPr lang="en-US" altLang="ko-KR" sz="900" dirty="0"/>
              <a:t>0 ~ 100</a:t>
            </a:r>
            <a:r>
              <a:rPr lang="ko-KR" altLang="en-US" sz="900" dirty="0"/>
              <a:t>으로 변환한다</a:t>
            </a:r>
            <a:r>
              <a:rPr lang="en-US" altLang="ko-KR" sz="900" dirty="0"/>
              <a:t>.</a:t>
            </a:r>
          </a:p>
        </p:txBody>
      </p:sp>
      <p:sp>
        <p:nvSpPr>
          <p:cNvPr id="25" name="왼쪽 중괄호 24">
            <a:extLst>
              <a:ext uri="{FF2B5EF4-FFF2-40B4-BE49-F238E27FC236}">
                <a16:creationId xmlns:a16="http://schemas.microsoft.com/office/drawing/2014/main" id="{F6E74C49-D2C0-4885-A959-98603C73352A}"/>
              </a:ext>
            </a:extLst>
          </p:cNvPr>
          <p:cNvSpPr/>
          <p:nvPr/>
        </p:nvSpPr>
        <p:spPr>
          <a:xfrm>
            <a:off x="7616745" y="4900473"/>
            <a:ext cx="166469" cy="18643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5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 마무리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5337EF2-48E7-4E25-A012-7025622749A2}"/>
              </a:ext>
            </a:extLst>
          </p:cNvPr>
          <p:cNvSpPr/>
          <p:nvPr/>
        </p:nvSpPr>
        <p:spPr>
          <a:xfrm>
            <a:off x="862012" y="1756970"/>
            <a:ext cx="1077661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작동 원리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  <a:ea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+mn-ea"/>
              </a:rPr>
              <a:t>가변 저항의 값 시리얼 모니터와 시리얼 플로터로 출력해보기</a:t>
            </a: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2800" b="1" dirty="0">
              <a:latin typeface="+mn-ea"/>
            </a:endParaRPr>
          </a:p>
          <a:p>
            <a:pPr indent="-562722" algn="l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+mn-ea"/>
              </a:rPr>
              <a:t>map() </a:t>
            </a:r>
            <a:r>
              <a:rPr lang="ko-KR" altLang="en-US" sz="2800" b="1" dirty="0">
                <a:latin typeface="+mn-ea"/>
              </a:rPr>
              <a:t>함수로 </a:t>
            </a:r>
            <a:r>
              <a:rPr lang="ko-KR" altLang="en-US" sz="2800" b="1" dirty="0" err="1">
                <a:latin typeface="+mn-ea"/>
              </a:rPr>
              <a:t>출력값</a:t>
            </a:r>
            <a:r>
              <a:rPr lang="ko-KR" altLang="en-US" sz="2800" b="1" dirty="0">
                <a:latin typeface="+mn-ea"/>
              </a:rPr>
              <a:t> 변환하기</a:t>
            </a:r>
            <a:endParaRPr lang="en-US" altLang="ko-KR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343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(2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if</a:t>
            </a:r>
            <a:r>
              <a:rPr lang="ko-KR" altLang="en-US" sz="3000" b="1" dirty="0">
                <a:latin typeface="+mn-ea"/>
              </a:rPr>
              <a:t>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푸시버튼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77A9E7F-92C9-47AA-8026-86766BBD97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493" y="971794"/>
            <a:ext cx="4286250" cy="145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제어문의 종류 ( 1 )">
            <a:extLst>
              <a:ext uri="{FF2B5EF4-FFF2-40B4-BE49-F238E27FC236}">
                <a16:creationId xmlns:a16="http://schemas.microsoft.com/office/drawing/2014/main" id="{1AEA9C83-10A9-4581-992D-C78418C6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62" y="2565505"/>
            <a:ext cx="1807131" cy="1869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스컬앤코 닌텐도 스위치 D-PAD+버튼커버 :: 1300k 천삼백케이">
            <a:extLst>
              <a:ext uri="{FF2B5EF4-FFF2-40B4-BE49-F238E27FC236}">
                <a16:creationId xmlns:a16="http://schemas.microsoft.com/office/drawing/2014/main" id="{DA4D8A73-BF82-4776-8788-75279CC3A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012" y="45485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152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(3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2EF5A0-8372-4CE9-8F16-30468D8766B2}"/>
              </a:ext>
            </a:extLst>
          </p:cNvPr>
          <p:cNvSpPr/>
          <p:nvPr/>
        </p:nvSpPr>
        <p:spPr>
          <a:xfrm>
            <a:off x="2148596" y="1767006"/>
            <a:ext cx="560392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클럭</a:t>
            </a:r>
            <a:r>
              <a:rPr lang="en-US" altLang="ko-KR" sz="3000" b="1" dirty="0">
                <a:latin typeface="+mn-ea"/>
              </a:rPr>
              <a:t>(Clock)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피에조</a:t>
            </a: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부저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F77F9-03EB-46F3-BFE4-7F27EEF0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014" y="3544158"/>
            <a:ext cx="1818680" cy="240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Tmega8(A)의 클럭 소스 설정">
            <a:extLst>
              <a:ext uri="{FF2B5EF4-FFF2-40B4-BE49-F238E27FC236}">
                <a16:creationId xmlns:a16="http://schemas.microsoft.com/office/drawing/2014/main" id="{28C7BA42-3DCA-4904-AA84-3CB08F311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2167" y="1180813"/>
            <a:ext cx="6381956" cy="183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85C542-1518-414B-93CC-FB40EA71A9CE}"/>
              </a:ext>
            </a:extLst>
          </p:cNvPr>
          <p:cNvSpPr txBox="1"/>
          <p:nvPr/>
        </p:nvSpPr>
        <p:spPr>
          <a:xfrm>
            <a:off x="9591675" y="462932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5"/>
              </a:rPr>
              <a:t>링크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4461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6" y="1305093"/>
            <a:ext cx="560392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아날로그와 디지털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</a:t>
            </a:r>
            <a:r>
              <a:rPr lang="ko-KR" altLang="en-US" sz="3000" b="1" dirty="0" err="1">
                <a:latin typeface="+mn-ea"/>
              </a:rPr>
              <a:t>서보모터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PWM</a:t>
            </a: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표준 라이브러리 추가하기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" name="Picture 2" descr="아두이노 PWM(pulse width modulation) 펄스폭변조란? :: C언어 예술가">
            <a:extLst>
              <a:ext uri="{FF2B5EF4-FFF2-40B4-BE49-F238E27FC236}">
                <a16:creationId xmlns:a16="http://schemas.microsoft.com/office/drawing/2014/main" id="{C78C3090-EFD7-4140-8D7B-5470C6E91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874" y="818089"/>
            <a:ext cx="3264824" cy="215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엘레파츠-大韓民國No.1 전자부품쇼핑몰">
            <a:extLst>
              <a:ext uri="{FF2B5EF4-FFF2-40B4-BE49-F238E27FC236}">
                <a16:creationId xmlns:a16="http://schemas.microsoft.com/office/drawing/2014/main" id="{C0EF9508-1BA7-43AC-B8AC-DD9E8E1E1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656" y="1826093"/>
            <a:ext cx="2012159" cy="201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Pulse Width Modulation (PWM) Using NI-DAQmx and LabVIEW - National ...">
            <a:extLst>
              <a:ext uri="{FF2B5EF4-FFF2-40B4-BE49-F238E27FC236}">
                <a16:creationId xmlns:a16="http://schemas.microsoft.com/office/drawing/2014/main" id="{9B44645B-5FCD-430D-805C-9D4B17B48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2357" y="3735303"/>
            <a:ext cx="2306458" cy="167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공공도서관이 필요없다고? No! &quot;시민사회 복원, 도서관에서 시작하자 ...">
            <a:extLst>
              <a:ext uri="{FF2B5EF4-FFF2-40B4-BE49-F238E27FC236}">
                <a16:creationId xmlns:a16="http://schemas.microsoft.com/office/drawing/2014/main" id="{4E2A9C00-8543-4C73-A793-D8BA0A7C9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4811324"/>
            <a:ext cx="2827941" cy="188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6820352-6EA0-4407-A889-B447F80BF24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(4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12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(5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의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외장 라이브러리 추가하기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라이브러리에서 제공하는 기능 사용해보기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새로운 글자</a:t>
            </a:r>
            <a:r>
              <a:rPr lang="en-US" altLang="ko-KR" sz="3000" b="1" dirty="0">
                <a:latin typeface="+mn-ea"/>
              </a:rPr>
              <a:t>, </a:t>
            </a:r>
            <a:r>
              <a:rPr lang="ko-KR" altLang="en-US" sz="3000" b="1" dirty="0">
                <a:latin typeface="+mn-ea"/>
              </a:rPr>
              <a:t>모양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  <p:pic>
        <p:nvPicPr>
          <p:cNvPr id="8200" name="Picture 8" descr="에누리 가격비교 vs 네이버 쇼핑 #데스매치">
            <a:extLst>
              <a:ext uri="{FF2B5EF4-FFF2-40B4-BE49-F238E27FC236}">
                <a16:creationId xmlns:a16="http://schemas.microsoft.com/office/drawing/2014/main" id="{EC32BC1F-3D17-4C87-97B3-CA77A7B13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088" y="2295210"/>
            <a:ext cx="2565790" cy="144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공구천지에는 자동차공구의 모든 것이 있습니다">
            <a:extLst>
              <a:ext uri="{FF2B5EF4-FFF2-40B4-BE49-F238E27FC236}">
                <a16:creationId xmlns:a16="http://schemas.microsoft.com/office/drawing/2014/main" id="{6BED308A-493C-4D01-88C1-779B7E1D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3405" y="3308405"/>
            <a:ext cx="2027208" cy="2027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캘리그라피와 서예의 차이점이 무엇인가요?">
            <a:extLst>
              <a:ext uri="{FF2B5EF4-FFF2-40B4-BE49-F238E27FC236}">
                <a16:creationId xmlns:a16="http://schemas.microsoft.com/office/drawing/2014/main" id="{63307A4A-811C-4ED9-B8C5-474732E3B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575" y="5147850"/>
            <a:ext cx="2724938" cy="152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1D2D7654-C369-4736-9ED2-2738D756D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813890"/>
            <a:ext cx="3200957" cy="164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632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복 습 </a:t>
            </a:r>
            <a:r>
              <a:rPr lang="en-US" altLang="ko-KR" sz="3000" dirty="0">
                <a:solidFill>
                  <a:schemeClr val="bg1"/>
                </a:solidFill>
              </a:rPr>
              <a:t>(6</a:t>
            </a:r>
            <a:r>
              <a:rPr lang="ko-KR" altLang="en-US" sz="3000" dirty="0">
                <a:solidFill>
                  <a:schemeClr val="bg1"/>
                </a:solidFill>
              </a:rPr>
              <a:t>주차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6D4D851-572D-4608-AC69-5ECBA27F6EB5}"/>
              </a:ext>
            </a:extLst>
          </p:cNvPr>
          <p:cNvSpPr/>
          <p:nvPr/>
        </p:nvSpPr>
        <p:spPr>
          <a:xfrm>
            <a:off x="2148595" y="1305093"/>
            <a:ext cx="81112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</a:t>
            </a:r>
            <a:r>
              <a:rPr lang="ko-KR" altLang="en-US" sz="3000" b="1" dirty="0">
                <a:latin typeface="+mn-ea"/>
              </a:rPr>
              <a:t>초음파 센서의 작동 원리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시리얼 통신으로 값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en-US" altLang="ko-KR" sz="3000" b="1" dirty="0">
                <a:latin typeface="+mn-ea"/>
              </a:rPr>
              <a:t> LCD</a:t>
            </a:r>
            <a:r>
              <a:rPr lang="ko-KR" altLang="en-US" sz="3000" b="1" dirty="0">
                <a:latin typeface="+mn-ea"/>
              </a:rPr>
              <a:t>로 </a:t>
            </a:r>
            <a:r>
              <a:rPr lang="ko-KR" altLang="en-US" sz="3000" b="1" dirty="0" err="1">
                <a:latin typeface="+mn-ea"/>
              </a:rPr>
              <a:t>거리값</a:t>
            </a:r>
            <a:r>
              <a:rPr lang="ko-KR" altLang="en-US" sz="3000" b="1" dirty="0">
                <a:latin typeface="+mn-ea"/>
              </a:rPr>
              <a:t> 출력해보기</a:t>
            </a: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endParaRPr lang="en-US" altLang="ko-KR" sz="3000" b="1" dirty="0">
              <a:latin typeface="+mn-ea"/>
            </a:endParaRPr>
          </a:p>
          <a:p>
            <a:pPr marL="342900" indent="-342900" algn="l" fontAlgn="auto">
              <a:spcAft>
                <a:spcPts val="0"/>
              </a:spcAft>
              <a:buAutoNum type="arabicPeriod"/>
            </a:pPr>
            <a:r>
              <a:rPr lang="ko-KR" altLang="en-US" sz="3000" b="1" dirty="0">
                <a:latin typeface="+mn-ea"/>
              </a:rPr>
              <a:t> 스마트 쓰레기통 </a:t>
            </a:r>
            <a:r>
              <a:rPr lang="ko-KR" altLang="en-US" sz="3000" b="1" dirty="0" err="1">
                <a:latin typeface="+mn-ea"/>
              </a:rPr>
              <a:t>만들어보기</a:t>
            </a:r>
            <a:endParaRPr lang="en-US" altLang="ko-KR" sz="3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337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2052" name="Picture 4" descr="HDC영창">
            <a:extLst>
              <a:ext uri="{FF2B5EF4-FFF2-40B4-BE49-F238E27FC236}">
                <a16:creationId xmlns:a16="http://schemas.microsoft.com/office/drawing/2014/main" id="{4E6A328C-BCF1-42BE-8236-31E67DDF9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323975"/>
            <a:ext cx="10363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103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E2AD40-F434-4036-9D04-C476FB1FB8B7}"/>
              </a:ext>
            </a:extLst>
          </p:cNvPr>
          <p:cNvSpPr/>
          <p:nvPr/>
        </p:nvSpPr>
        <p:spPr>
          <a:xfrm>
            <a:off x="0" y="0"/>
            <a:ext cx="12192000" cy="72155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000" dirty="0">
                <a:solidFill>
                  <a:schemeClr val="bg1"/>
                </a:solidFill>
              </a:rPr>
              <a:t> 학습 내용 </a:t>
            </a:r>
            <a:r>
              <a:rPr lang="en-US" altLang="ko-KR" sz="3000" dirty="0">
                <a:solidFill>
                  <a:schemeClr val="bg1"/>
                </a:solidFill>
              </a:rPr>
              <a:t>(</a:t>
            </a:r>
            <a:r>
              <a:rPr lang="ko-KR" altLang="en-US" sz="3000" dirty="0">
                <a:solidFill>
                  <a:schemeClr val="bg1"/>
                </a:solidFill>
              </a:rPr>
              <a:t>소개</a:t>
            </a:r>
            <a:r>
              <a:rPr lang="en-US" altLang="ko-KR" sz="3000" dirty="0">
                <a:solidFill>
                  <a:schemeClr val="bg1"/>
                </a:solidFill>
              </a:rPr>
              <a:t>)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02BD13-A28F-40A8-9A6A-75A440D8DEBA}"/>
              </a:ext>
            </a:extLst>
          </p:cNvPr>
          <p:cNvSpPr txBox="1"/>
          <p:nvPr/>
        </p:nvSpPr>
        <p:spPr>
          <a:xfrm>
            <a:off x="2785730" y="2647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pic>
        <p:nvPicPr>
          <p:cNvPr id="3" name="Picture 4" descr="PC-Fi 구축을 위한 하이엔드 PC 스피커 소니 CAS-1, 그 특장점은 ...">
            <a:extLst>
              <a:ext uri="{FF2B5EF4-FFF2-40B4-BE49-F238E27FC236}">
                <a16:creationId xmlns:a16="http://schemas.microsoft.com/office/drawing/2014/main" id="{1EB07C0C-1189-4192-8370-4176B072D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825068"/>
            <a:ext cx="85725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87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6818</TotalTime>
  <Words>898</Words>
  <Application>Microsoft Office PowerPoint</Application>
  <PresentationFormat>와이드스크린</PresentationFormat>
  <Paragraphs>246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Jang DongHyeok</dc:creator>
  <cp:lastModifiedBy>장동혁</cp:lastModifiedBy>
  <cp:revision>451</cp:revision>
  <dcterms:created xsi:type="dcterms:W3CDTF">2020-05-23T12:00:05Z</dcterms:created>
  <dcterms:modified xsi:type="dcterms:W3CDTF">2020-07-07T08:11:56Z</dcterms:modified>
</cp:coreProperties>
</file>