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195" r:id="rId2"/>
    <p:sldId id="1196" r:id="rId3"/>
    <p:sldId id="1176" r:id="rId4"/>
    <p:sldId id="1201" r:id="rId5"/>
    <p:sldId id="1239" r:id="rId6"/>
    <p:sldId id="1213" r:id="rId7"/>
    <p:sldId id="1267" r:id="rId8"/>
    <p:sldId id="1240" r:id="rId9"/>
    <p:sldId id="1202" r:id="rId10"/>
    <p:sldId id="1214" r:id="rId11"/>
    <p:sldId id="1257" r:id="rId12"/>
    <p:sldId id="1259" r:id="rId13"/>
    <p:sldId id="1270" r:id="rId14"/>
    <p:sldId id="1271" r:id="rId15"/>
    <p:sldId id="1269" r:id="rId16"/>
    <p:sldId id="1268" r:id="rId17"/>
    <p:sldId id="1272" r:id="rId18"/>
    <p:sldId id="114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동혁" initials="장" lastIdx="1" clrIdx="0">
    <p:extLst>
      <p:ext uri="{19B8F6BF-5375-455C-9EA6-DF929625EA0E}">
        <p15:presenceInfo xmlns:p15="http://schemas.microsoft.com/office/powerpoint/2012/main" userId="장동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4824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7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469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534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4739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671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0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3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4176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29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5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65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5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귀뚜라미 보일러 수온 설정은 어떻게 하나요? 온수 쓰려면 목욕? : 클리앙">
            <a:extLst>
              <a:ext uri="{FF2B5EF4-FFF2-40B4-BE49-F238E27FC236}">
                <a16:creationId xmlns:a16="http://schemas.microsoft.com/office/drawing/2014/main" id="{12F7256E-E830-48A5-B714-E7499813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33" y="976544"/>
            <a:ext cx="3744534" cy="56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6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686832"/>
            <a:ext cx="94070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가변저항의 동작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가변저항의 </a:t>
            </a:r>
            <a:r>
              <a:rPr lang="ko-KR" altLang="en-US" sz="3000" b="1" dirty="0" err="1">
                <a:latin typeface="+mn-ea"/>
              </a:rPr>
              <a:t>출력값</a:t>
            </a:r>
            <a:r>
              <a:rPr lang="ko-KR" altLang="en-US" sz="3000" b="1" dirty="0">
                <a:latin typeface="+mn-ea"/>
              </a:rPr>
              <a:t> 살펴보기</a:t>
            </a:r>
            <a:r>
              <a:rPr lang="en-US" altLang="ko-KR" sz="3000" b="1" dirty="0">
                <a:latin typeface="+mn-ea"/>
              </a:rPr>
              <a:t> </a:t>
            </a:r>
            <a:br>
              <a:rPr lang="en-US" altLang="ko-KR" sz="3000" b="1" dirty="0">
                <a:latin typeface="+mn-ea"/>
              </a:rPr>
            </a:b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시리얼 모니터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시리얼 플로터</a:t>
            </a:r>
            <a:r>
              <a:rPr lang="en-US" altLang="ko-KR" sz="3000" b="1" dirty="0">
                <a:latin typeface="+mn-ea"/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map() </a:t>
            </a:r>
            <a:r>
              <a:rPr lang="ko-KR" altLang="en-US" sz="3000" b="1" dirty="0">
                <a:latin typeface="+mn-ea"/>
              </a:rPr>
              <a:t>함수로 </a:t>
            </a:r>
            <a:r>
              <a:rPr lang="ko-KR" altLang="en-US" sz="3000" b="1" dirty="0" err="1">
                <a:latin typeface="+mn-ea"/>
              </a:rPr>
              <a:t>출력값</a:t>
            </a:r>
            <a:r>
              <a:rPr lang="ko-KR" altLang="en-US" sz="3000" b="1" dirty="0">
                <a:latin typeface="+mn-ea"/>
              </a:rPr>
              <a:t> 변환하기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33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아두이노 기초] 4. 저항 : 네이버 블로그">
            <a:extLst>
              <a:ext uri="{FF2B5EF4-FFF2-40B4-BE49-F238E27FC236}">
                <a16:creationId xmlns:a16="http://schemas.microsoft.com/office/drawing/2014/main" id="{B7B00653-9DBC-429B-BCE2-403899F3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43" y="1943238"/>
            <a:ext cx="5229511" cy="33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928FD-96EC-44AB-BEAA-49E9D83894BB}"/>
              </a:ext>
            </a:extLst>
          </p:cNvPr>
          <p:cNvSpPr/>
          <p:nvPr/>
        </p:nvSpPr>
        <p:spPr>
          <a:xfrm>
            <a:off x="4530613" y="1253641"/>
            <a:ext cx="31307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저항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96486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C3746B-8261-4B2B-834A-115D478F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34" y="941868"/>
            <a:ext cx="6239272" cy="4974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82C0E6E-3E2E-4909-A3D0-2A8AA3E267A0}"/>
                  </a:ext>
                </a:extLst>
              </p:cNvPr>
              <p:cNvSpPr/>
              <p:nvPr/>
            </p:nvSpPr>
            <p:spPr>
              <a:xfrm>
                <a:off x="7840885" y="2136014"/>
                <a:ext cx="3130770" cy="3416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200" i="1" dirty="0">
                    <a:latin typeface="Cambria Math" panose="02040503050406030204" pitchFamily="18" charset="0"/>
                  </a:rPr>
                  <a:t>전압 </a:t>
                </a:r>
                <a:r>
                  <a:rPr lang="en-US" altLang="ko-KR" sz="2200" i="1" dirty="0">
                    <a:latin typeface="Cambria Math" panose="02040503050406030204" pitchFamily="18" charset="0"/>
                  </a:rPr>
                  <a:t>= </a:t>
                </a:r>
                <a:r>
                  <a:rPr lang="ko-KR" altLang="en-US" sz="2200" i="1" dirty="0">
                    <a:latin typeface="Cambria Math" panose="02040503050406030204" pitchFamily="18" charset="0"/>
                  </a:rPr>
                  <a:t>전류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200" i="1" dirty="0">
                    <a:latin typeface="Cambria Math" panose="02040503050406030204" pitchFamily="18" charset="0"/>
                  </a:rPr>
                  <a:t>저항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altLang="ko-KR" sz="2200" b="0" dirty="0"/>
              </a:p>
              <a:p>
                <a:pPr algn="ctr"/>
                <a:endParaRPr lang="en-US" altLang="ko-KR" sz="2200" dirty="0"/>
              </a:p>
              <a:p>
                <a:pPr algn="ctr"/>
                <a:endParaRPr lang="en-US" altLang="ko-KR" sz="2200" dirty="0"/>
              </a:p>
              <a:p>
                <a:pPr algn="ctr"/>
                <a:r>
                  <a:rPr lang="ko-KR" altLang="en-US" sz="2200" dirty="0"/>
                  <a:t>전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압</m:t>
                        </m:r>
                      </m:num>
                      <m:den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항</m:t>
                        </m:r>
                      </m:den>
                    </m:f>
                  </m:oMath>
                </a14:m>
                <a:endParaRPr lang="en-US" altLang="ko-KR" sz="2200" b="0" dirty="0"/>
              </a:p>
              <a:p>
                <a:pPr algn="ctr"/>
                <a:endParaRPr lang="en-US" altLang="ko-KR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82C0E6E-3E2E-4909-A3D0-2A8AA3E26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885" y="2136014"/>
                <a:ext cx="3130770" cy="3416897"/>
              </a:xfrm>
              <a:prstGeom prst="rect">
                <a:avLst/>
              </a:prstGeom>
              <a:blipFill>
                <a:blip r:embed="rId4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46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2" descr="기초 지식] 저항의 직렬과 병렬연결 : 네이버 블로그">
            <a:extLst>
              <a:ext uri="{FF2B5EF4-FFF2-40B4-BE49-F238E27FC236}">
                <a16:creationId xmlns:a16="http://schemas.microsoft.com/office/drawing/2014/main" id="{ACA5D716-56C1-4C14-9183-DDF165B8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44" y="1341008"/>
            <a:ext cx="7457112" cy="41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1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기초 지식] 저항의 직렬과 병렬연결 : 네이버 블로그">
            <a:extLst>
              <a:ext uri="{FF2B5EF4-FFF2-40B4-BE49-F238E27FC236}">
                <a16:creationId xmlns:a16="http://schemas.microsoft.com/office/drawing/2014/main" id="{3012B91B-5086-4448-90B2-A71FC432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" y="1811355"/>
            <a:ext cx="5777303" cy="32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프로세싱] 전압 분배 공식 계산기 개발 : 네이버 블로그">
            <a:extLst>
              <a:ext uri="{FF2B5EF4-FFF2-40B4-BE49-F238E27FC236}">
                <a16:creationId xmlns:a16="http://schemas.microsoft.com/office/drawing/2014/main" id="{04C1316A-5F33-48CC-A549-6C6B2162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00" y="1391850"/>
            <a:ext cx="36004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C901AA-E8A5-45E2-81F2-D401061AA913}"/>
              </a:ext>
            </a:extLst>
          </p:cNvPr>
          <p:cNvSpPr/>
          <p:nvPr/>
        </p:nvSpPr>
        <p:spPr>
          <a:xfrm>
            <a:off x="7370740" y="960963"/>
            <a:ext cx="31307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전압 분배 법칙</a:t>
            </a: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FC4CAD-DB16-4996-86A4-17F1799071D1}"/>
                  </a:ext>
                </a:extLst>
              </p:cNvPr>
              <p:cNvSpPr/>
              <p:nvPr/>
            </p:nvSpPr>
            <p:spPr>
              <a:xfrm>
                <a:off x="6267484" y="2832173"/>
                <a:ext cx="5526145" cy="1554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/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ko-KR" altLang="en-US" sz="2200" b="0" dirty="0"/>
                  <a:t>에 걸리는 전압 </a:t>
                </a:r>
                <a:r>
                  <a:rPr lang="en-US" altLang="ko-KR" sz="2200" dirty="0"/>
                  <a:t>: </a:t>
                </a:r>
                <a:r>
                  <a:rPr lang="en-US" altLang="ko-KR" sz="2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2200" b="0" dirty="0"/>
              </a:p>
              <a:p>
                <a:endParaRPr lang="en-US" altLang="ko-KR" sz="2200" dirty="0"/>
              </a:p>
              <a:p>
                <a:r>
                  <a:rPr lang="en-US" altLang="ko-KR" sz="2200" dirty="0"/>
                  <a:t>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ko-KR" altLang="en-US" sz="2200" dirty="0"/>
                  <a:t>에 걸리는 전압 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FC4CAD-DB16-4996-86A4-17F179907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84" y="2832173"/>
                <a:ext cx="5526145" cy="1554528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FB5771-F5C1-43E4-BFCA-D675842AEA30}"/>
                  </a:ext>
                </a:extLst>
              </p:cNvPr>
              <p:cNvSpPr/>
              <p:nvPr/>
            </p:nvSpPr>
            <p:spPr>
              <a:xfrm>
                <a:off x="7573680" y="4914438"/>
                <a:ext cx="272488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200" dirty="0"/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en-US" altLang="ko-KR" sz="2200" dirty="0"/>
                  <a:t> : 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en-US" altLang="ko-KR" sz="2200" dirty="0"/>
                  <a:t> = 4V : 8V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FB5771-F5C1-43E4-BFCA-D675842A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80" y="4914438"/>
                <a:ext cx="2724889" cy="461665"/>
              </a:xfrm>
              <a:prstGeom prst="rect">
                <a:avLst/>
              </a:prstGeom>
              <a:blipFill>
                <a:blip r:embed="rId6"/>
                <a:stretch>
                  <a:fillRect t="-5263" b="-2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9BE080B8-CB35-418F-BF6F-1BF88B236018}"/>
              </a:ext>
            </a:extLst>
          </p:cNvPr>
          <p:cNvSpPr/>
          <p:nvPr/>
        </p:nvSpPr>
        <p:spPr>
          <a:xfrm>
            <a:off x="5539098" y="5705562"/>
            <a:ext cx="66529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/>
              <a:t>직렬 회로에서는 전압의 분배비는 저항에 비례한다</a:t>
            </a:r>
            <a:r>
              <a:rPr lang="en-US" altLang="ko-KR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9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6" name="Picture 6" descr="기초 지식] 가변저항이란? (아두이노와 가변저항) : 네이버 블로그">
            <a:extLst>
              <a:ext uri="{FF2B5EF4-FFF2-40B4-BE49-F238E27FC236}">
                <a16:creationId xmlns:a16="http://schemas.microsoft.com/office/drawing/2014/main" id="{45FD41EB-2F6D-4543-A134-78DD2F38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6" y="2105164"/>
            <a:ext cx="38385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7C0E721-F529-48E2-9711-9CC24212DB8E}"/>
                  </a:ext>
                </a:extLst>
              </p:cNvPr>
              <p:cNvSpPr/>
              <p:nvPr/>
            </p:nvSpPr>
            <p:spPr>
              <a:xfrm>
                <a:off x="1050568" y="1730005"/>
                <a:ext cx="313077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200" dirty="0"/>
                  <a:t>10K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000"/>
                      <m:t>Ω</m:t>
                    </m:r>
                  </m:oMath>
                </a14:m>
                <a:r>
                  <a:rPr lang="en-US" altLang="ko-KR" sz="2200" dirty="0"/>
                  <a:t> = 10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l-GR" altLang="ko-KR" sz="2000"/>
                      <m:t>Ω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7C0E721-F529-48E2-9711-9CC24212D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8" y="1730005"/>
                <a:ext cx="3130770" cy="430887"/>
              </a:xfrm>
              <a:prstGeom prst="rect">
                <a:avLst/>
              </a:prstGeom>
              <a:blipFill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8" name="Picture 8" descr="7편 - S4A를 통해 가변저항 값 읽고, LED 제어하기 : 네이버 포스트">
            <a:extLst>
              <a:ext uri="{FF2B5EF4-FFF2-40B4-BE49-F238E27FC236}">
                <a16:creationId xmlns:a16="http://schemas.microsoft.com/office/drawing/2014/main" id="{267EC92E-3E5B-4BCA-A24D-86225137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38" y="1809834"/>
            <a:ext cx="7183452" cy="37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2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8" name="Picture 8" descr="7편 - S4A를 통해 가변저항 값 읽고, LED 제어하기 : 네이버 포스트">
            <a:extLst>
              <a:ext uri="{FF2B5EF4-FFF2-40B4-BE49-F238E27FC236}">
                <a16:creationId xmlns:a16="http://schemas.microsoft.com/office/drawing/2014/main" id="{267EC92E-3E5B-4BCA-A24D-86225137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21" y="1871978"/>
            <a:ext cx="7183452" cy="37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3BC309-22CB-43A2-B932-3AFC21E0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4" y="887067"/>
            <a:ext cx="4279037" cy="585552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3AAB585-04C9-49AF-BDCE-48240CA4156D}"/>
              </a:ext>
            </a:extLst>
          </p:cNvPr>
          <p:cNvSpPr/>
          <p:nvPr/>
        </p:nvSpPr>
        <p:spPr>
          <a:xfrm rot="2639910">
            <a:off x="4321734" y="1774896"/>
            <a:ext cx="227128" cy="577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9C89B9-B1F1-4FE9-A8DF-802470C48C6E}"/>
              </a:ext>
            </a:extLst>
          </p:cNvPr>
          <p:cNvSpPr/>
          <p:nvPr/>
        </p:nvSpPr>
        <p:spPr>
          <a:xfrm>
            <a:off x="4736773" y="1318872"/>
            <a:ext cx="11079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/>
              <a:t>가변저항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06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756970"/>
            <a:ext cx="107766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가변 저항의 작동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가변 저항의 값 시리얼 모니터와 시리얼 플로터로 출력해보기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</a:rPr>
              <a:t>map() </a:t>
            </a:r>
            <a:r>
              <a:rPr lang="ko-KR" altLang="en-US" sz="2800" b="1" dirty="0">
                <a:latin typeface="+mn-ea"/>
              </a:rPr>
              <a:t>함수로 </a:t>
            </a:r>
            <a:r>
              <a:rPr lang="ko-KR" altLang="en-US" sz="2800" b="1" dirty="0" err="1">
                <a:latin typeface="+mn-ea"/>
              </a:rPr>
              <a:t>출력값</a:t>
            </a:r>
            <a:r>
              <a:rPr lang="ko-KR" altLang="en-US" sz="2800" b="1" dirty="0">
                <a:latin typeface="+mn-ea"/>
              </a:rPr>
              <a:t> 변환하기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(1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24" y="4446053"/>
            <a:ext cx="1949904" cy="207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58821-3524-4D26-ADB5-C962C47BA7A0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전기의 특성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변수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LED </a:t>
            </a:r>
            <a:r>
              <a:rPr lang="ko-KR" altLang="en-US" sz="3000" b="1" dirty="0">
                <a:latin typeface="+mn-ea"/>
              </a:rPr>
              <a:t>제어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6CA1-49BE-4AF8-820C-7E905443DDA9}"/>
              </a:ext>
            </a:extLst>
          </p:cNvPr>
          <p:cNvSpPr txBox="1"/>
          <p:nvPr/>
        </p:nvSpPr>
        <p:spPr>
          <a:xfrm>
            <a:off x="5397924" y="3408769"/>
            <a:ext cx="32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15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ButtonPin</a:t>
            </a:r>
            <a:r>
              <a:rPr lang="en-US" altLang="ko-KR" dirty="0"/>
              <a:t> = 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8C728-2081-4522-AFCC-B14A2DF4AC8D}"/>
              </a:ext>
            </a:extLst>
          </p:cNvPr>
          <p:cNvGrpSpPr/>
          <p:nvPr/>
        </p:nvGrpSpPr>
        <p:grpSpPr>
          <a:xfrm>
            <a:off x="7864986" y="2875672"/>
            <a:ext cx="3477645" cy="2073898"/>
            <a:chOff x="8044939" y="2355058"/>
            <a:chExt cx="3477645" cy="20738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9EF0A-F679-487B-9654-2AAE3B8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939" y="2355058"/>
              <a:ext cx="3477645" cy="2073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B361F-7B90-4CC0-B35A-DED558852994}"/>
                </a:ext>
              </a:extLst>
            </p:cNvPr>
            <p:cNvSpPr txBox="1"/>
            <p:nvPr/>
          </p:nvSpPr>
          <p:spPr>
            <a:xfrm rot="661834">
              <a:off x="8436103" y="3697427"/>
              <a:ext cx="10368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LedPin</a:t>
              </a:r>
              <a:endParaRPr lang="en-US" altLang="ko-KR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96182-FE89-4352-BA92-49B7DF8B21CB}"/>
                </a:ext>
              </a:extLst>
            </p:cNvPr>
            <p:cNvSpPr txBox="1"/>
            <p:nvPr/>
          </p:nvSpPr>
          <p:spPr>
            <a:xfrm rot="661834">
              <a:off x="9802155" y="3389650"/>
              <a:ext cx="1036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ButtonPin</a:t>
              </a:r>
              <a:endParaRPr lang="en-US" altLang="ko-KR" sz="1100" dirty="0"/>
            </a:p>
          </p:txBody>
        </p:sp>
      </p:grpSp>
      <p:pic>
        <p:nvPicPr>
          <p:cNvPr id="1028" name="Picture 4" descr="전기의 성질 (전압, 전류, 저항) 아두이노 강좌.2 : 네이버 블로그">
            <a:extLst>
              <a:ext uri="{FF2B5EF4-FFF2-40B4-BE49-F238E27FC236}">
                <a16:creationId xmlns:a16="http://schemas.microsoft.com/office/drawing/2014/main" id="{314908DF-308B-4F4B-A02E-F70C2660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61" y="833266"/>
            <a:ext cx="4000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(2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(3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6" y="1305093"/>
            <a:ext cx="5603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아날로그와 디지털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서보모터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PWM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표준 라이브러리 추가하기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2" descr="아두이노 PWM(pulse width modulation) 펄스폭변조란? :: C언어 예술가">
            <a:extLst>
              <a:ext uri="{FF2B5EF4-FFF2-40B4-BE49-F238E27FC236}">
                <a16:creationId xmlns:a16="http://schemas.microsoft.com/office/drawing/2014/main" id="{C78C3090-EFD7-4140-8D7B-5470C6E9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74" y="818089"/>
            <a:ext cx="3264824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엘레파츠-大韓民國No.1 전자부품쇼핑몰">
            <a:extLst>
              <a:ext uri="{FF2B5EF4-FFF2-40B4-BE49-F238E27FC236}">
                <a16:creationId xmlns:a16="http://schemas.microsoft.com/office/drawing/2014/main" id="{C0EF9508-1BA7-43AC-B8AC-DD9E8E1E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6" y="1826093"/>
            <a:ext cx="2012159" cy="20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ulse Width Modulation (PWM) Using NI-DAQmx and LabVIEW - National ...">
            <a:extLst>
              <a:ext uri="{FF2B5EF4-FFF2-40B4-BE49-F238E27FC236}">
                <a16:creationId xmlns:a16="http://schemas.microsoft.com/office/drawing/2014/main" id="{9B44645B-5FCD-430D-805C-9D4B17B4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7" y="3735303"/>
            <a:ext cx="2306458" cy="16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공공도서관이 필요없다고? No! &quot;시민사회 복원, 도서관에서 시작하자 ...">
            <a:extLst>
              <a:ext uri="{FF2B5EF4-FFF2-40B4-BE49-F238E27FC236}">
                <a16:creationId xmlns:a16="http://schemas.microsoft.com/office/drawing/2014/main" id="{4E2A9C00-8543-4C73-A793-D8BA0A7C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811324"/>
            <a:ext cx="2827941" cy="18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20352-6EA0-4407-A889-B447F80BF24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(4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(5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의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외장 라이브러리 추가하기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라이브러리에서 제공하는 기능 사용해보기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새로운 글자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모양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200" name="Picture 8" descr="에누리 가격비교 vs 네이버 쇼핑 #데스매치">
            <a:extLst>
              <a:ext uri="{FF2B5EF4-FFF2-40B4-BE49-F238E27FC236}">
                <a16:creationId xmlns:a16="http://schemas.microsoft.com/office/drawing/2014/main" id="{EC32BC1F-3D17-4C87-97B3-CA77A7B1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88" y="2295210"/>
            <a:ext cx="2565790" cy="1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공구천지에는 자동차공구의 모든 것이 있습니다">
            <a:extLst>
              <a:ext uri="{FF2B5EF4-FFF2-40B4-BE49-F238E27FC236}">
                <a16:creationId xmlns:a16="http://schemas.microsoft.com/office/drawing/2014/main" id="{6BED308A-493C-4D01-88C1-779B7E1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5" y="3308405"/>
            <a:ext cx="2027208" cy="20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캘리그라피와 서예의 차이점이 무엇인가요?">
            <a:extLst>
              <a:ext uri="{FF2B5EF4-FFF2-40B4-BE49-F238E27FC236}">
                <a16:creationId xmlns:a16="http://schemas.microsoft.com/office/drawing/2014/main" id="{63307A4A-811C-4ED9-B8C5-474732E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147850"/>
            <a:ext cx="2724938" cy="15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D2D7654-C369-4736-9ED2-2738D75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3890"/>
            <a:ext cx="3200957" cy="16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(6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초음파 센서의 작동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통신으로 값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로 </a:t>
            </a:r>
            <a:r>
              <a:rPr lang="ko-KR" altLang="en-US" sz="3000" b="1" dirty="0" err="1">
                <a:latin typeface="+mn-ea"/>
              </a:rPr>
              <a:t>거리값</a:t>
            </a:r>
            <a:r>
              <a:rPr lang="ko-KR" altLang="en-US" sz="3000" b="1" dirty="0">
                <a:latin typeface="+mn-ea"/>
              </a:rPr>
              <a:t>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스마트 쓰레기통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2" name="Picture 4" descr="HDC영창">
            <a:extLst>
              <a:ext uri="{FF2B5EF4-FFF2-40B4-BE49-F238E27FC236}">
                <a16:creationId xmlns:a16="http://schemas.microsoft.com/office/drawing/2014/main" id="{4E6A328C-BCF1-42BE-8236-31E67DDF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3975"/>
            <a:ext cx="10363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Picture 4" descr="PC-Fi 구축을 위한 하이엔드 PC 스피커 소니 CAS-1, 그 특장점은 ...">
            <a:extLst>
              <a:ext uri="{FF2B5EF4-FFF2-40B4-BE49-F238E27FC236}">
                <a16:creationId xmlns:a16="http://schemas.microsoft.com/office/drawing/2014/main" id="{1EB07C0C-1189-4192-8370-4176B072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25068"/>
            <a:ext cx="85725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355</Words>
  <Application>Microsoft Office PowerPoint</Application>
  <PresentationFormat>와이드스크린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장동혁</cp:lastModifiedBy>
  <cp:revision>452</cp:revision>
  <dcterms:created xsi:type="dcterms:W3CDTF">2020-05-23T12:00:05Z</dcterms:created>
  <dcterms:modified xsi:type="dcterms:W3CDTF">2020-07-07T08:13:37Z</dcterms:modified>
</cp:coreProperties>
</file>