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1195" r:id="rId2"/>
    <p:sldId id="1196" r:id="rId3"/>
    <p:sldId id="1176" r:id="rId4"/>
    <p:sldId id="1201" r:id="rId5"/>
    <p:sldId id="1239" r:id="rId6"/>
    <p:sldId id="1213" r:id="rId7"/>
    <p:sldId id="1202" r:id="rId8"/>
    <p:sldId id="1240" r:id="rId9"/>
    <p:sldId id="1214" r:id="rId10"/>
    <p:sldId id="1256" r:id="rId11"/>
    <p:sldId id="1258" r:id="rId12"/>
    <p:sldId id="1257" r:id="rId13"/>
    <p:sldId id="1259" r:id="rId14"/>
    <p:sldId id="1251" r:id="rId15"/>
    <p:sldId id="1261" r:id="rId16"/>
    <p:sldId id="1204" r:id="rId17"/>
    <p:sldId id="1260" r:id="rId18"/>
    <p:sldId id="1262" r:id="rId19"/>
    <p:sldId id="1264" r:id="rId20"/>
    <p:sldId id="1263" r:id="rId21"/>
    <p:sldId id="1226" r:id="rId22"/>
    <p:sldId id="1266" r:id="rId23"/>
    <p:sldId id="114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동혁" initials="장" lastIdx="1" clrIdx="0">
    <p:extLst>
      <p:ext uri="{19B8F6BF-5375-455C-9EA6-DF929625EA0E}">
        <p15:presenceInfo xmlns:p15="http://schemas.microsoft.com/office/powerpoint/2012/main" userId="장동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8" autoAdjust="0"/>
    <p:restoredTop sz="83766" autoAdjust="0"/>
  </p:normalViewPr>
  <p:slideViewPr>
    <p:cSldViewPr snapToGrid="0">
      <p:cViewPr varScale="1">
        <p:scale>
          <a:sx n="95" d="100"/>
          <a:sy n="95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EC62-9B31-4DF2-936D-FD9BCACC7C84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91347-70ED-49CE-982D-F6DBB2F07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9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67f91aa7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67f91aa7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17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455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7870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4695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5341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3003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0075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4058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0602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4176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843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3362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9089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2237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4966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5586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153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153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1297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5528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1096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8357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717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EEA6D-CD5C-4A68-AB73-E88E54152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82147C-1E0E-4278-9EFE-5B2C349E4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69B5B-B560-41E9-99D5-6829133C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5D4A0-6C43-4FE5-AE8B-55254549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F4F63-4F61-4FE3-A6AA-96FDE60C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3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AC883-D280-4C01-8C8A-65EFD119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F7DBBE-17CD-4D85-A8B2-9E3807D60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029C2-C4FD-44A7-BD84-B0DA949D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E026A-B685-4ECF-9C06-2FEBDAB4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B2ABA-0CA8-4A77-8ACB-E0BF18D3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1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1ABE22-2E7F-4BB5-AB89-81EB81B60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C56791-250E-42C1-927F-9A0D7959D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B40FA-2282-4770-8EAD-B6C8F6A9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D8EC0-B328-4ABF-90AF-2EFF0046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E82B6-E4C4-4CEF-8A7D-B2C30C18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5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CE93B-B58E-43F7-AAB0-BE042073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3B35F-048B-40F7-A7FC-98E76C2C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86C47-4C4E-48FE-880A-007FD603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BA73E-C4B9-427C-9BDD-6C6322D2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DE065-9199-4775-B428-DFACEBD4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9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46D66-5469-4BE3-A97D-86FD4B7E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BDA58-7160-4AC8-820C-3AD19A47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44476-1B63-4D96-98E9-F0AD1DD0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BB4E5-A88A-458F-B566-7126D9F7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C346B-CA06-47E8-829D-A268989B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8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091A8-1D91-458D-8A71-B0FDC400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F98BA-326D-4A01-93C0-9CA18EC63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F450AE-ADCA-4AA7-B0AF-C658CFF3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2B6159-56EA-453C-8C52-4ED2B2F4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BA61C6-475F-4600-912C-C8E34726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1916E7-CE9A-462A-988D-FA576833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6293E-9B2B-4CFB-BD1E-0574C4BC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AE51B-BBF9-4A42-BC6B-F41CB80C8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31B23-93D7-4D8B-82BD-597B6179C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CF5E52-C130-4C71-88AC-F8D48BF7A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FE9AE9-9F62-4F0C-A66C-BECC45721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7A8B53-C7EC-42AB-B21F-FD289CB0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E84D31-AADC-4273-AF6A-A5B77435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19F730-E40F-4CA8-A7D8-6E65FC3A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6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C88D-532F-4AE7-841A-0D067922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9A9B19-DDA8-41B9-BD82-B6478603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D43F4C-5E94-42F1-A99A-573EC5F3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D0CB0C-9BFD-47A4-91AC-D36292DA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C93964-4FE0-4E52-A59F-BA71768D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EC26A2-BA63-44B2-8768-DD3738AD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5D711A-B144-4595-B47F-05C0BE95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41880-A07B-45EC-9A60-F7B4BCCA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98007-C8E4-495D-9427-331E81DC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C22B4-7469-4D48-998B-A7049078D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EEF954-1CA7-4571-B727-5FEEC4D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24552-DA50-42DE-87E5-331618A6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D6CA5-4C36-4415-9DE1-807389A5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0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B936-1815-4801-8968-566BE8BF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A59818-5714-49E3-878B-64B92887F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5B6783-4F0C-4842-8EC1-1A4B03B98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6B641-0C4D-425E-B9D3-47A31781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5B5F5-5D1B-473F-9552-7A27A9E9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BBC04-692D-4F92-A9E2-269AA90F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7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7267C7-7A0B-4492-A7E6-4B56A7F2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603AC-C613-4FE0-BB60-48712268E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15A37-5BEF-4512-8E7F-D1E32BA77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E1C86-58EB-41F5-AE4C-2D6DBC13F52E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810FE-62F9-4FFC-B03D-616882270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BED41-4F0D-424E-B845-08346F2C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44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ssjf409@naver.com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22&amp;v=1tu_6znphLY&amp;feature=emb_log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sTM7XYAfL7c" TargetMode="External"/><Relationship Id="rId5" Type="http://schemas.openxmlformats.org/officeDocument/2006/relationships/hyperlink" Target="https://www.youtube.com/watch?v=pd7SsvcJAJ8" TargetMode="External"/><Relationship Id="rId4" Type="http://schemas.openxmlformats.org/officeDocument/2006/relationships/hyperlink" Target="https://www.youtube.com/watch?v=hKXjlkppB-I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sjf409/2020-yeonsu-highschool/raw/master/Arduino-LiquidCrystal-I2C-library-master.zi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6Ixhh0pt6rI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74" y="1"/>
            <a:ext cx="10182225" cy="4952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E1235-B952-4A9D-B5D5-2248A8466927}"/>
              </a:ext>
            </a:extLst>
          </p:cNvPr>
          <p:cNvSpPr txBox="1"/>
          <p:nvPr/>
        </p:nvSpPr>
        <p:spPr>
          <a:xfrm>
            <a:off x="2824032" y="2057400"/>
            <a:ext cx="6543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응용 소프트웨어 개발</a:t>
            </a:r>
            <a:endParaRPr lang="en-US" altLang="ko-KR" sz="4000" dirty="0"/>
          </a:p>
          <a:p>
            <a:pPr algn="ctr"/>
            <a:endParaRPr lang="en-US" altLang="ko-KR" sz="3000" dirty="0"/>
          </a:p>
          <a:p>
            <a:pPr algn="ctr"/>
            <a:r>
              <a:rPr lang="en-US" altLang="ko-KR" sz="3000" dirty="0"/>
              <a:t>(</a:t>
            </a:r>
            <a:r>
              <a:rPr lang="ko-KR" altLang="en-US" sz="3000" dirty="0"/>
              <a:t>임베디드 소프트웨어 개발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21DCD-66D1-4F7D-8B4E-57A3E2788674}"/>
              </a:ext>
            </a:extLst>
          </p:cNvPr>
          <p:cNvSpPr txBox="1"/>
          <p:nvPr/>
        </p:nvSpPr>
        <p:spPr>
          <a:xfrm>
            <a:off x="880287" y="4269099"/>
            <a:ext cx="7296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연수고등학교</a:t>
            </a:r>
            <a:endParaRPr lang="en-US" altLang="ko-KR" sz="2000" dirty="0"/>
          </a:p>
          <a:p>
            <a:r>
              <a:rPr lang="ko-KR" altLang="en-US" sz="2000" dirty="0"/>
              <a:t>담당 교사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신언국</a:t>
            </a:r>
            <a:endParaRPr lang="en-US" altLang="ko-KR" sz="2000" dirty="0"/>
          </a:p>
          <a:p>
            <a:r>
              <a:rPr lang="ko-KR" altLang="en-US" sz="2000" dirty="0"/>
              <a:t>담당 강사 </a:t>
            </a:r>
            <a:r>
              <a:rPr lang="en-US" altLang="ko-KR" sz="2000" dirty="0"/>
              <a:t>: </a:t>
            </a:r>
            <a:r>
              <a:rPr lang="ko-KR" altLang="en-US" sz="2000" dirty="0"/>
              <a:t>장동혁</a:t>
            </a:r>
            <a:endParaRPr lang="en-US" altLang="ko-KR" sz="2000" dirty="0"/>
          </a:p>
          <a:p>
            <a:r>
              <a:rPr lang="en-US" altLang="ko-KR" sz="2000" dirty="0">
                <a:hlinkClick r:id="rId4"/>
              </a:rPr>
              <a:t>ssjf409@naver.com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관련 자료 </a:t>
            </a:r>
            <a:r>
              <a:rPr lang="en-US" altLang="ko-KR" sz="2000" dirty="0"/>
              <a:t>: github.com</a:t>
            </a:r>
            <a:r>
              <a:rPr lang="en-US" altLang="ko-KR" sz="2000"/>
              <a:t>/ssjf409/2020-yeonsu-highschool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826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1743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074" name="Picture 2" descr="월악산 능선을 한눈에…북바위산에 오르다 - 중앙일보">
            <a:extLst>
              <a:ext uri="{FF2B5EF4-FFF2-40B4-BE49-F238E27FC236}">
                <a16:creationId xmlns:a16="http://schemas.microsoft.com/office/drawing/2014/main" id="{67ADC8C4-D61D-429D-A8E6-ACB2A30FB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72473"/>
            <a:ext cx="4209529" cy="261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설악산, 강원도, 산, 풍경, 한국, 사진,이미지,일러스트,캘리그라피 ...">
            <a:extLst>
              <a:ext uri="{FF2B5EF4-FFF2-40B4-BE49-F238E27FC236}">
                <a16:creationId xmlns:a16="http://schemas.microsoft.com/office/drawing/2014/main" id="{737D50B6-3D21-4423-B3C9-16E067BE0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775" y="2472474"/>
            <a:ext cx="3923627" cy="261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육군 제5보병사단 155mm 견인포 전술훈련 : 네이버 블로그">
            <a:extLst>
              <a:ext uri="{FF2B5EF4-FFF2-40B4-BE49-F238E27FC236}">
                <a16:creationId xmlns:a16="http://schemas.microsoft.com/office/drawing/2014/main" id="{D4994727-1A05-4F1D-A8C9-EA257EE47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380" y="3689162"/>
            <a:ext cx="2096620" cy="139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군대 정보] 155mm 견인포 KH-179, 육군 4대 꿀보직 : 네이버 블로그">
            <a:extLst>
              <a:ext uri="{FF2B5EF4-FFF2-40B4-BE49-F238E27FC236}">
                <a16:creationId xmlns:a16="http://schemas.microsoft.com/office/drawing/2014/main" id="{E16DA242-5BBC-41B8-BC5A-0B8A9564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8" y="3405127"/>
            <a:ext cx="2254160" cy="169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B6BA67-E512-4A0E-8ECC-1E54B65B0A53}"/>
              </a:ext>
            </a:extLst>
          </p:cNvPr>
          <p:cNvSpPr txBox="1"/>
          <p:nvPr/>
        </p:nvSpPr>
        <p:spPr>
          <a:xfrm>
            <a:off x="803915" y="30270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적군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4F9A1-7711-4943-A553-782967F3973C}"/>
              </a:ext>
            </a:extLst>
          </p:cNvPr>
          <p:cNvSpPr txBox="1"/>
          <p:nvPr/>
        </p:nvSpPr>
        <p:spPr>
          <a:xfrm>
            <a:off x="10820524" y="32782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아군</a:t>
            </a:r>
          </a:p>
        </p:txBody>
      </p:sp>
      <p:pic>
        <p:nvPicPr>
          <p:cNvPr id="3082" name="Picture 10" descr="포병계의 꿀 보직 - 인스티즈(instiz) 인티포털">
            <a:extLst>
              <a:ext uri="{FF2B5EF4-FFF2-40B4-BE49-F238E27FC236}">
                <a16:creationId xmlns:a16="http://schemas.microsoft.com/office/drawing/2014/main" id="{4DC3716A-4E59-4EE3-A6BD-1E446174F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972" y="2472473"/>
            <a:ext cx="2355481" cy="176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BE486BEF-CF1B-4E8A-A93F-BAB10966FC7E}"/>
              </a:ext>
            </a:extLst>
          </p:cNvPr>
          <p:cNvSpPr/>
          <p:nvPr/>
        </p:nvSpPr>
        <p:spPr>
          <a:xfrm>
            <a:off x="4317447" y="2280976"/>
            <a:ext cx="274650" cy="511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2548A-E75F-4DCD-9AC2-B23EDD753AF9}"/>
              </a:ext>
            </a:extLst>
          </p:cNvPr>
          <p:cNvSpPr txBox="1"/>
          <p:nvPr/>
        </p:nvSpPr>
        <p:spPr>
          <a:xfrm>
            <a:off x="3744481" y="192782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포병 </a:t>
            </a:r>
            <a:r>
              <a:rPr lang="ko-KR" altLang="en-US" dirty="0" err="1"/>
              <a:t>관측병</a:t>
            </a:r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BBB6E502-4315-4CA6-8143-889EC4524E22}"/>
              </a:ext>
            </a:extLst>
          </p:cNvPr>
          <p:cNvSpPr/>
          <p:nvPr/>
        </p:nvSpPr>
        <p:spPr>
          <a:xfrm>
            <a:off x="1235947" y="835028"/>
            <a:ext cx="9584577" cy="3626440"/>
          </a:xfrm>
          <a:custGeom>
            <a:avLst/>
            <a:gdLst>
              <a:gd name="connsiteX0" fmla="*/ 8902839 w 8902839"/>
              <a:gd name="connsiteY0" fmla="*/ 2813715 h 2924247"/>
              <a:gd name="connsiteX1" fmla="*/ 4833257 w 8902839"/>
              <a:gd name="connsiteY1" fmla="*/ 177 h 2924247"/>
              <a:gd name="connsiteX2" fmla="*/ 0 w 8902839"/>
              <a:gd name="connsiteY2" fmla="*/ 2924247 h 2924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2839" h="2924247">
                <a:moveTo>
                  <a:pt x="8902839" y="2813715"/>
                </a:moveTo>
                <a:cubicBezTo>
                  <a:pt x="7609951" y="1397735"/>
                  <a:pt x="6317063" y="-18245"/>
                  <a:pt x="4833257" y="177"/>
                </a:cubicBezTo>
                <a:cubicBezTo>
                  <a:pt x="3349451" y="18599"/>
                  <a:pt x="728505" y="2651267"/>
                  <a:pt x="0" y="2924247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6B2E17DB-6787-429C-A646-23DDAF7E6ABF}"/>
              </a:ext>
            </a:extLst>
          </p:cNvPr>
          <p:cNvSpPr/>
          <p:nvPr/>
        </p:nvSpPr>
        <p:spPr>
          <a:xfrm>
            <a:off x="-87023" y="4354614"/>
            <a:ext cx="577304" cy="6039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EF13F8D5-51EC-411A-B0D1-DC396AB50490}"/>
              </a:ext>
            </a:extLst>
          </p:cNvPr>
          <p:cNvSpPr/>
          <p:nvPr/>
        </p:nvSpPr>
        <p:spPr>
          <a:xfrm>
            <a:off x="2172222" y="4291730"/>
            <a:ext cx="577304" cy="6039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하기 기호 19">
            <a:extLst>
              <a:ext uri="{FF2B5EF4-FFF2-40B4-BE49-F238E27FC236}">
                <a16:creationId xmlns:a16="http://schemas.microsoft.com/office/drawing/2014/main" id="{319DCC5D-2889-4C35-A1EA-F63BE6AF5B22}"/>
              </a:ext>
            </a:extLst>
          </p:cNvPr>
          <p:cNvSpPr/>
          <p:nvPr/>
        </p:nvSpPr>
        <p:spPr>
          <a:xfrm>
            <a:off x="1042599" y="4336140"/>
            <a:ext cx="577304" cy="6039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40ECCF-8F86-4FE3-8AD9-3A651CAAF0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4035" y="2711523"/>
            <a:ext cx="4584190" cy="362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1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1" grpId="0" animBg="1"/>
      <p:bldP spid="12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98DD95-459A-43D2-AB2D-CE4A6B74E275}"/>
              </a:ext>
            </a:extLst>
          </p:cNvPr>
          <p:cNvSpPr txBox="1"/>
          <p:nvPr/>
        </p:nvSpPr>
        <p:spPr>
          <a:xfrm>
            <a:off x="4963879" y="142088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3"/>
              </a:rPr>
              <a:t>스마트 쓰레기통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022021-ED78-4BD4-8F35-D159BECB8B20}"/>
              </a:ext>
            </a:extLst>
          </p:cNvPr>
          <p:cNvSpPr txBox="1"/>
          <p:nvPr/>
        </p:nvSpPr>
        <p:spPr>
          <a:xfrm>
            <a:off x="4923004" y="265482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4"/>
              </a:rPr>
              <a:t>자율 주행 자동차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6A3DE9-5219-45A7-9443-8156B2F5A155}"/>
              </a:ext>
            </a:extLst>
          </p:cNvPr>
          <p:cNvSpPr txBox="1"/>
          <p:nvPr/>
        </p:nvSpPr>
        <p:spPr>
          <a:xfrm>
            <a:off x="4807588" y="400964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5"/>
              </a:rPr>
              <a:t>초음파 센서 레이더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85048D-D88D-440B-83E9-B8F54EC0A7D0}"/>
              </a:ext>
            </a:extLst>
          </p:cNvPr>
          <p:cNvSpPr txBox="1"/>
          <p:nvPr/>
        </p:nvSpPr>
        <p:spPr>
          <a:xfrm>
            <a:off x="5194713" y="526322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6"/>
              </a:rPr>
              <a:t>에어 피아노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877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목 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D4D851-572D-4608-AC69-5ECBA27F6EB5}"/>
              </a:ext>
            </a:extLst>
          </p:cNvPr>
          <p:cNvSpPr/>
          <p:nvPr/>
        </p:nvSpPr>
        <p:spPr>
          <a:xfrm>
            <a:off x="2148595" y="1305093"/>
            <a:ext cx="811128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초음파 센서의 작동 원리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시리얼 통신으로 값 출력해보기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LCD</a:t>
            </a:r>
            <a:r>
              <a:rPr lang="ko-KR" altLang="en-US" sz="3000" b="1" dirty="0">
                <a:latin typeface="+mn-ea"/>
              </a:rPr>
              <a:t>로 </a:t>
            </a:r>
            <a:r>
              <a:rPr lang="ko-KR" altLang="en-US" sz="3000" b="1" dirty="0" err="1">
                <a:latin typeface="+mn-ea"/>
              </a:rPr>
              <a:t>거리값</a:t>
            </a:r>
            <a:r>
              <a:rPr lang="ko-KR" altLang="en-US" sz="3000" b="1" dirty="0">
                <a:latin typeface="+mn-ea"/>
              </a:rPr>
              <a:t> 출력해보기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스마트 쓰레기통 </a:t>
            </a:r>
            <a:r>
              <a:rPr lang="ko-KR" altLang="en-US" sz="3000" b="1" dirty="0" err="1">
                <a:latin typeface="+mn-ea"/>
              </a:rPr>
              <a:t>만들어보기</a:t>
            </a:r>
            <a:endParaRPr lang="en-US" altLang="ko-KR" sz="3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3339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초음파 센서의 작동 원리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58C4D96-EF16-4AAB-BCE6-15DB76141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267" y="2552328"/>
            <a:ext cx="6550246" cy="171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아두이노 중급] 16. 초음파 센서(거리 측정 센서) : 네이버 블로그">
            <a:extLst>
              <a:ext uri="{FF2B5EF4-FFF2-40B4-BE49-F238E27FC236}">
                <a16:creationId xmlns:a16="http://schemas.microsoft.com/office/drawing/2014/main" id="{8EC30FD0-EFA2-4A9F-BFEA-8DA9E9CEB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92" y="2647507"/>
            <a:ext cx="5206309" cy="313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5B475E-FDD3-4F80-9334-968A385BD2AF}"/>
              </a:ext>
            </a:extLst>
          </p:cNvPr>
          <p:cNvSpPr txBox="1"/>
          <p:nvPr/>
        </p:nvSpPr>
        <p:spPr>
          <a:xfrm>
            <a:off x="2003060" y="1942232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40Mhz </a:t>
            </a:r>
            <a:r>
              <a:rPr lang="ko-KR" altLang="en-US" dirty="0" err="1"/>
              <a:t>발진기</a:t>
            </a:r>
            <a:endParaRPr lang="ko-KR" altLang="en-US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E90CB40F-99E6-442C-B922-DDFE68CA3FDD}"/>
              </a:ext>
            </a:extLst>
          </p:cNvPr>
          <p:cNvSpPr/>
          <p:nvPr/>
        </p:nvSpPr>
        <p:spPr>
          <a:xfrm>
            <a:off x="2679430" y="2367662"/>
            <a:ext cx="311499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83503CEB-798C-49BD-872C-892CC2CE7782}"/>
              </a:ext>
            </a:extLst>
          </p:cNvPr>
          <p:cNvSpPr/>
          <p:nvPr/>
        </p:nvSpPr>
        <p:spPr>
          <a:xfrm>
            <a:off x="10497058" y="3999243"/>
            <a:ext cx="321547" cy="12861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868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초음파 센서의 작동 원리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54B13B-0AF6-453A-9D5F-F2964715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146" y="1981500"/>
            <a:ext cx="7349707" cy="42910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48DFD42-9EEF-4C33-BDF5-6DDFA277B0EA}"/>
              </a:ext>
            </a:extLst>
          </p:cNvPr>
          <p:cNvSpPr/>
          <p:nvPr/>
        </p:nvSpPr>
        <p:spPr>
          <a:xfrm>
            <a:off x="1867358" y="1212059"/>
            <a:ext cx="84572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/>
              <a:t>Trig</a:t>
            </a:r>
            <a:r>
              <a:rPr lang="ko-KR" altLang="en-US" sz="2200" dirty="0"/>
              <a:t>는 초음파를 보내는 부분이고</a:t>
            </a:r>
            <a:r>
              <a:rPr lang="en-US" altLang="ko-KR" sz="2200" dirty="0"/>
              <a:t>, Echo</a:t>
            </a:r>
            <a:r>
              <a:rPr lang="ko-KR" altLang="en-US" sz="2200" dirty="0"/>
              <a:t>는 </a:t>
            </a:r>
            <a:r>
              <a:rPr lang="en-US" altLang="ko-KR" sz="2200" dirty="0"/>
              <a:t>Trig</a:t>
            </a:r>
            <a:r>
              <a:rPr lang="ko-KR" altLang="en-US" sz="2200" dirty="0"/>
              <a:t>에서 나온 초음파가 사물에 부딪혀 돌아오는 시간을 읽음으로써 거리를 측정하는 원리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564871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초음파 센서의 작동 원리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4C546E-EC8E-4583-AF59-62EEECCF4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44" y="1810678"/>
            <a:ext cx="5219700" cy="297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09BCFFF-BEEE-4B8E-9D32-33D1BB62514C}"/>
                  </a:ext>
                </a:extLst>
              </p:cNvPr>
              <p:cNvSpPr/>
              <p:nvPr/>
            </p:nvSpPr>
            <p:spPr>
              <a:xfrm>
                <a:off x="6796422" y="2215562"/>
                <a:ext cx="3788992" cy="19967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500" dirty="0"/>
                  <a:t>속력 </a:t>
                </a:r>
                <a:r>
                  <a:rPr lang="en-US" altLang="ko-KR" sz="25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500" b="0" i="1">
                            <a:latin typeface="Cambria Math" panose="02040503050406030204" pitchFamily="18" charset="0"/>
                          </a:rPr>
                          <m:t>거</m:t>
                        </m:r>
                        <m:r>
                          <a:rPr lang="ko-KR" altLang="en-US" sz="2500" b="0" i="1" smtClean="0">
                            <a:latin typeface="Cambria Math" panose="02040503050406030204" pitchFamily="18" charset="0"/>
                          </a:rPr>
                          <m:t>리</m:t>
                        </m:r>
                      </m:num>
                      <m:den>
                        <m:r>
                          <a:rPr lang="ko-KR" altLang="en-US" sz="2500" b="0" i="1">
                            <a:latin typeface="Cambria Math" panose="02040503050406030204" pitchFamily="18" charset="0"/>
                          </a:rPr>
                          <m:t>시</m:t>
                        </m:r>
                        <m:r>
                          <a:rPr lang="ko-KR" altLang="en-US" sz="2500" b="0" i="1" smtClean="0">
                            <a:latin typeface="Cambria Math" panose="02040503050406030204" pitchFamily="18" charset="0"/>
                          </a:rPr>
                          <m:t>간</m:t>
                        </m:r>
                      </m:den>
                    </m:f>
                  </m:oMath>
                </a14:m>
                <a:endParaRPr lang="en-US" altLang="ko-KR" sz="2500" dirty="0"/>
              </a:p>
              <a:p>
                <a:endParaRPr lang="en-US" altLang="ko-KR" sz="2500" dirty="0"/>
              </a:p>
              <a:p>
                <a:r>
                  <a:rPr lang="ko-KR" altLang="en-US" sz="2500" dirty="0"/>
                  <a:t>거리 </a:t>
                </a:r>
                <a:r>
                  <a:rPr lang="en-US" altLang="ko-KR" sz="2500" dirty="0"/>
                  <a:t>= </a:t>
                </a:r>
                <a:r>
                  <a:rPr lang="ko-KR" altLang="en-US" sz="2500" dirty="0"/>
                  <a:t>속력 </a:t>
                </a:r>
                <a14:m>
                  <m:oMath xmlns:m="http://schemas.openxmlformats.org/officeDocument/2006/math">
                    <m:r>
                      <a:rPr lang="en-US" altLang="ko-KR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2500" dirty="0"/>
                  <a:t> </a:t>
                </a:r>
                <a:r>
                  <a:rPr lang="ko-KR" altLang="en-US" sz="2500" dirty="0"/>
                  <a:t>시간</a:t>
                </a:r>
                <a:endParaRPr lang="en-US" altLang="ko-KR" sz="2500" dirty="0"/>
              </a:p>
              <a:p>
                <a:endParaRPr lang="en-US" altLang="ko-KR" sz="2500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09BCFFF-BEEE-4B8E-9D32-33D1BB625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422" y="2215562"/>
                <a:ext cx="3788992" cy="1996765"/>
              </a:xfrm>
              <a:prstGeom prst="rect">
                <a:avLst/>
              </a:prstGeom>
              <a:blipFill>
                <a:blip r:embed="rId4"/>
                <a:stretch>
                  <a:fillRect l="-27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C92BDFAE-48D4-4690-A4E8-A49D839EEA1E}"/>
              </a:ext>
            </a:extLst>
          </p:cNvPr>
          <p:cNvSpPr/>
          <p:nvPr/>
        </p:nvSpPr>
        <p:spPr>
          <a:xfrm>
            <a:off x="555103" y="1094335"/>
            <a:ext cx="66385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 err="1"/>
              <a:t>아두이노에서</a:t>
            </a:r>
            <a:r>
              <a:rPr lang="ko-KR" altLang="en-US" sz="2200" dirty="0"/>
              <a:t> 반사되어 돌아오는 시간을 측정해줌</a:t>
            </a:r>
            <a:endParaRPr lang="en-US" altLang="ko-KR" sz="2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53B611-6888-4BF9-9297-EC9A211DAC69}"/>
              </a:ext>
            </a:extLst>
          </p:cNvPr>
          <p:cNvSpPr/>
          <p:nvPr/>
        </p:nvSpPr>
        <p:spPr>
          <a:xfrm>
            <a:off x="1749842" y="5286066"/>
            <a:ext cx="301771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초음파를 쏜 이후로 </a:t>
            </a:r>
            <a:endParaRPr lang="en-US" altLang="ko-KR" dirty="0"/>
          </a:p>
          <a:p>
            <a:pPr algn="ctr"/>
            <a:r>
              <a:rPr lang="ko-KR" altLang="en-US" dirty="0"/>
              <a:t>반사되어 되돌아 올 때까지 </a:t>
            </a:r>
            <a:endParaRPr lang="en-US" altLang="ko-KR" dirty="0"/>
          </a:p>
          <a:p>
            <a:pPr algn="ctr"/>
            <a:r>
              <a:rPr lang="ko-KR" altLang="en-US" dirty="0"/>
              <a:t>걸리는 시간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1B06E6-E7E0-4E68-B483-B14299C74D83}"/>
              </a:ext>
            </a:extLst>
          </p:cNvPr>
          <p:cNvSpPr/>
          <p:nvPr/>
        </p:nvSpPr>
        <p:spPr>
          <a:xfrm>
            <a:off x="5311209" y="5347621"/>
            <a:ext cx="176695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소리의 속력</a:t>
            </a:r>
            <a:endParaRPr lang="en-US" altLang="ko-KR" dirty="0"/>
          </a:p>
          <a:p>
            <a:pPr algn="ctr"/>
            <a:r>
              <a:rPr lang="en-US" altLang="ko-KR" dirty="0"/>
              <a:t>(340m/s)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854EA2-BF20-4885-97C6-5DA92AD3783A}"/>
                  </a:ext>
                </a:extLst>
              </p:cNvPr>
              <p:cNvSpPr/>
              <p:nvPr/>
            </p:nvSpPr>
            <p:spPr>
              <a:xfrm>
                <a:off x="4767559" y="5286066"/>
                <a:ext cx="54365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4000" b="1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854EA2-BF20-4885-97C6-5DA92AD37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559" y="5286066"/>
                <a:ext cx="54365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D2D056-381C-44EB-81B0-03D2D9748E50}"/>
              </a:ext>
            </a:extLst>
          </p:cNvPr>
          <p:cNvSpPr/>
          <p:nvPr/>
        </p:nvSpPr>
        <p:spPr>
          <a:xfrm>
            <a:off x="8567230" y="5286066"/>
            <a:ext cx="1874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/>
              <a:t>= </a:t>
            </a:r>
            <a:r>
              <a:rPr lang="ko-KR" altLang="en-US" sz="4000" b="1" dirty="0"/>
              <a:t>거리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306B08A-2C6B-4B47-AB59-F40492F926D5}"/>
                  </a:ext>
                </a:extLst>
              </p:cNvPr>
              <p:cNvSpPr/>
              <p:nvPr/>
            </p:nvSpPr>
            <p:spPr>
              <a:xfrm>
                <a:off x="7193635" y="5162121"/>
                <a:ext cx="2195590" cy="1017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ko-KR" altLang="en-US" sz="4000" b="1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4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4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4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ko-KR" altLang="en-US" sz="4000" b="1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306B08A-2C6B-4B47-AB59-F40492F92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635" y="5162121"/>
                <a:ext cx="2195590" cy="1017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366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시리얼 통신으로 </a:t>
            </a:r>
            <a:r>
              <a:rPr lang="ko-KR" altLang="en-US" sz="3000" dirty="0" err="1">
                <a:latin typeface="+mn-ea"/>
              </a:rPr>
              <a:t>거리값</a:t>
            </a:r>
            <a:r>
              <a:rPr lang="ko-KR" altLang="en-US" sz="3000" dirty="0">
                <a:latin typeface="+mn-ea"/>
              </a:rPr>
              <a:t> 출력해보기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3B21DA-4493-42C2-8AD4-73811F11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3" y="1564673"/>
            <a:ext cx="7157817" cy="47612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8A6E69C-409C-4D5B-BBF2-0CF0398F1F8C}"/>
              </a:ext>
            </a:extLst>
          </p:cNvPr>
          <p:cNvSpPr/>
          <p:nvPr/>
        </p:nvSpPr>
        <p:spPr>
          <a:xfrm>
            <a:off x="7636899" y="1564674"/>
            <a:ext cx="4555101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int </a:t>
            </a:r>
            <a:r>
              <a:rPr lang="en-US" altLang="ko-KR" sz="1300" dirty="0" err="1"/>
              <a:t>echoPin</a:t>
            </a:r>
            <a:r>
              <a:rPr lang="en-US" altLang="ko-KR" sz="1300" dirty="0"/>
              <a:t> = 12;</a:t>
            </a:r>
          </a:p>
          <a:p>
            <a:r>
              <a:rPr lang="en-US" altLang="ko-KR" sz="1300" dirty="0"/>
              <a:t>int </a:t>
            </a:r>
            <a:r>
              <a:rPr lang="en-US" altLang="ko-KR" sz="1300" dirty="0" err="1"/>
              <a:t>trigPin</a:t>
            </a:r>
            <a:r>
              <a:rPr lang="en-US" altLang="ko-KR" sz="1300" dirty="0"/>
              <a:t> = 13;</a:t>
            </a:r>
          </a:p>
          <a:p>
            <a:endParaRPr lang="en-US" altLang="ko-KR" sz="1300" dirty="0"/>
          </a:p>
          <a:p>
            <a:r>
              <a:rPr lang="en-US" altLang="ko-KR" sz="1300" dirty="0"/>
              <a:t>void setup() {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Serial.begin</a:t>
            </a:r>
            <a:r>
              <a:rPr lang="en-US" altLang="ko-KR" sz="1300" dirty="0"/>
              <a:t>(9600);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pinMode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trigPin</a:t>
            </a:r>
            <a:r>
              <a:rPr lang="en-US" altLang="ko-KR" sz="1300" dirty="0"/>
              <a:t>, OUTPUT);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pinMode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echoPin</a:t>
            </a:r>
            <a:r>
              <a:rPr lang="en-US" altLang="ko-KR" sz="1300" dirty="0"/>
              <a:t>, INPUT);</a:t>
            </a:r>
          </a:p>
          <a:p>
            <a:r>
              <a:rPr lang="en-US" altLang="ko-KR" sz="1300" dirty="0"/>
              <a:t>}</a:t>
            </a:r>
          </a:p>
          <a:p>
            <a:endParaRPr lang="en-US" altLang="ko-KR" sz="1300" dirty="0"/>
          </a:p>
          <a:p>
            <a:r>
              <a:rPr lang="en-US" altLang="ko-KR" sz="1300" dirty="0"/>
              <a:t>void loop() {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digitalWrite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trigPin</a:t>
            </a:r>
            <a:r>
              <a:rPr lang="en-US" altLang="ko-KR" sz="1300" dirty="0"/>
              <a:t>, LOW);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digitalWrite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echoPin</a:t>
            </a:r>
            <a:r>
              <a:rPr lang="en-US" altLang="ko-KR" sz="1300" dirty="0"/>
              <a:t>, LOW);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delayMicroseconds</a:t>
            </a:r>
            <a:r>
              <a:rPr lang="en-US" altLang="ko-KR" sz="1300" dirty="0"/>
              <a:t>(2);</a:t>
            </a:r>
          </a:p>
          <a:p>
            <a:endParaRPr lang="en-US" altLang="ko-KR" sz="1300" dirty="0"/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digitalWrite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trigPin</a:t>
            </a:r>
            <a:r>
              <a:rPr lang="en-US" altLang="ko-KR" sz="1300" dirty="0"/>
              <a:t>, HIGH);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delayMicroseconds</a:t>
            </a:r>
            <a:r>
              <a:rPr lang="en-US" altLang="ko-KR" sz="1300" dirty="0"/>
              <a:t>(10);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digitalWrite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trigPin</a:t>
            </a:r>
            <a:r>
              <a:rPr lang="en-US" altLang="ko-KR" sz="1300" dirty="0"/>
              <a:t>, LOW);</a:t>
            </a:r>
          </a:p>
          <a:p>
            <a:endParaRPr lang="en-US" altLang="ko-KR" sz="1300" dirty="0"/>
          </a:p>
          <a:p>
            <a:r>
              <a:rPr lang="en-US" altLang="ko-KR" sz="1300" dirty="0"/>
              <a:t>  long duration = </a:t>
            </a:r>
            <a:r>
              <a:rPr lang="en-US" altLang="ko-KR" sz="1300" dirty="0" err="1"/>
              <a:t>pulseIn</a:t>
            </a:r>
            <a:r>
              <a:rPr lang="en-US" altLang="ko-KR" sz="1300" dirty="0"/>
              <a:t>(</a:t>
            </a:r>
            <a:r>
              <a:rPr lang="en-US" altLang="ko-KR" sz="1300" dirty="0" err="1"/>
              <a:t>echoPin</a:t>
            </a:r>
            <a:r>
              <a:rPr lang="en-US" altLang="ko-KR" sz="1300" dirty="0"/>
              <a:t>, HIGH); </a:t>
            </a:r>
          </a:p>
          <a:p>
            <a:r>
              <a:rPr lang="en-US" altLang="ko-KR" sz="1300" dirty="0"/>
              <a:t>  float distance = ((float)(340 * duration) / 10000) / 2;  </a:t>
            </a:r>
          </a:p>
          <a:p>
            <a:r>
              <a:rPr lang="en-US" altLang="ko-KR" sz="1300" dirty="0"/>
              <a:t>  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Serial.print</a:t>
            </a:r>
            <a:r>
              <a:rPr lang="en-US" altLang="ko-KR" sz="1300" dirty="0"/>
              <a:t>(distance);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Serial.println</a:t>
            </a:r>
            <a:r>
              <a:rPr lang="en-US" altLang="ko-KR" sz="1300" dirty="0"/>
              <a:t>("cm");</a:t>
            </a:r>
          </a:p>
          <a:p>
            <a:r>
              <a:rPr lang="en-US" altLang="ko-KR" sz="1300" dirty="0"/>
              <a:t>  delay(500);</a:t>
            </a:r>
          </a:p>
          <a:p>
            <a:r>
              <a:rPr lang="en-US" altLang="ko-KR" sz="1300" dirty="0"/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1161B0-73AA-4083-AF7B-77E699DA1FD8}"/>
              </a:ext>
            </a:extLst>
          </p:cNvPr>
          <p:cNvSpPr/>
          <p:nvPr/>
        </p:nvSpPr>
        <p:spPr>
          <a:xfrm>
            <a:off x="7636899" y="1564674"/>
            <a:ext cx="4395407" cy="5097974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716433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1BA2B86-96A9-4E31-86E2-E698F62A74A0}"/>
              </a:ext>
            </a:extLst>
          </p:cNvPr>
          <p:cNvSpPr/>
          <p:nvPr/>
        </p:nvSpPr>
        <p:spPr>
          <a:xfrm>
            <a:off x="7636899" y="1564674"/>
            <a:ext cx="4395407" cy="5097974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시리얼 통신으로 </a:t>
            </a:r>
            <a:r>
              <a:rPr lang="ko-KR" altLang="en-US" sz="3000" dirty="0" err="1">
                <a:latin typeface="+mn-ea"/>
              </a:rPr>
              <a:t>거리값</a:t>
            </a:r>
            <a:r>
              <a:rPr lang="ko-KR" altLang="en-US" sz="3000" dirty="0">
                <a:latin typeface="+mn-ea"/>
              </a:rPr>
              <a:t> 출력해보기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A6E69C-409C-4D5B-BBF2-0CF0398F1F8C}"/>
              </a:ext>
            </a:extLst>
          </p:cNvPr>
          <p:cNvSpPr/>
          <p:nvPr/>
        </p:nvSpPr>
        <p:spPr>
          <a:xfrm>
            <a:off x="7636899" y="1564674"/>
            <a:ext cx="4555101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int </a:t>
            </a:r>
            <a:r>
              <a:rPr lang="en-US" altLang="ko-KR" sz="1300" dirty="0" err="1"/>
              <a:t>echoPin</a:t>
            </a:r>
            <a:r>
              <a:rPr lang="en-US" altLang="ko-KR" sz="1300" dirty="0"/>
              <a:t> = 12;</a:t>
            </a:r>
          </a:p>
          <a:p>
            <a:r>
              <a:rPr lang="en-US" altLang="ko-KR" sz="1300" dirty="0"/>
              <a:t>int </a:t>
            </a:r>
            <a:r>
              <a:rPr lang="en-US" altLang="ko-KR" sz="1300" dirty="0" err="1"/>
              <a:t>trigPin</a:t>
            </a:r>
            <a:r>
              <a:rPr lang="en-US" altLang="ko-KR" sz="1300" dirty="0"/>
              <a:t> = 13;</a:t>
            </a:r>
          </a:p>
          <a:p>
            <a:endParaRPr lang="en-US" altLang="ko-KR" sz="1300" dirty="0"/>
          </a:p>
          <a:p>
            <a:r>
              <a:rPr lang="en-US" altLang="ko-KR" sz="1300" dirty="0"/>
              <a:t>void setup() {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Serial.begin</a:t>
            </a:r>
            <a:r>
              <a:rPr lang="en-US" altLang="ko-KR" sz="1300" dirty="0"/>
              <a:t>(9600);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pinMode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trigPin</a:t>
            </a:r>
            <a:r>
              <a:rPr lang="en-US" altLang="ko-KR" sz="1300" dirty="0"/>
              <a:t>, OUTPUT);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pinMode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echoPin</a:t>
            </a:r>
            <a:r>
              <a:rPr lang="en-US" altLang="ko-KR" sz="1300" dirty="0"/>
              <a:t>, INPUT);</a:t>
            </a:r>
          </a:p>
          <a:p>
            <a:r>
              <a:rPr lang="en-US" altLang="ko-KR" sz="1300" dirty="0"/>
              <a:t>}</a:t>
            </a:r>
          </a:p>
          <a:p>
            <a:endParaRPr lang="en-US" altLang="ko-KR" sz="1300" dirty="0"/>
          </a:p>
          <a:p>
            <a:r>
              <a:rPr lang="en-US" altLang="ko-KR" sz="1300" dirty="0"/>
              <a:t>void loop() {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digitalWrite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trigPin</a:t>
            </a:r>
            <a:r>
              <a:rPr lang="en-US" altLang="ko-KR" sz="1300" dirty="0"/>
              <a:t>, LOW);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digitalWrite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echoPin</a:t>
            </a:r>
            <a:r>
              <a:rPr lang="en-US" altLang="ko-KR" sz="1300" dirty="0"/>
              <a:t>, LOW);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delayMicroseconds</a:t>
            </a:r>
            <a:r>
              <a:rPr lang="en-US" altLang="ko-KR" sz="1300" dirty="0"/>
              <a:t>(2);</a:t>
            </a:r>
          </a:p>
          <a:p>
            <a:endParaRPr lang="en-US" altLang="ko-KR" sz="1300" dirty="0"/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digitalWrite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trigPin</a:t>
            </a:r>
            <a:r>
              <a:rPr lang="en-US" altLang="ko-KR" sz="1300" dirty="0"/>
              <a:t>, HIGH);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delayMicroseconds</a:t>
            </a:r>
            <a:r>
              <a:rPr lang="en-US" altLang="ko-KR" sz="1300" dirty="0"/>
              <a:t>(10);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digitalWrite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trigPin</a:t>
            </a:r>
            <a:r>
              <a:rPr lang="en-US" altLang="ko-KR" sz="1300" dirty="0"/>
              <a:t>, LOW);</a:t>
            </a:r>
          </a:p>
          <a:p>
            <a:endParaRPr lang="en-US" altLang="ko-KR" sz="1300" dirty="0"/>
          </a:p>
          <a:p>
            <a:r>
              <a:rPr lang="en-US" altLang="ko-KR" sz="1300" dirty="0"/>
              <a:t>  long duration = </a:t>
            </a:r>
            <a:r>
              <a:rPr lang="en-US" altLang="ko-KR" sz="1300" dirty="0" err="1"/>
              <a:t>pulseIn</a:t>
            </a:r>
            <a:r>
              <a:rPr lang="en-US" altLang="ko-KR" sz="1300" dirty="0"/>
              <a:t>(</a:t>
            </a:r>
            <a:r>
              <a:rPr lang="en-US" altLang="ko-KR" sz="1300" dirty="0" err="1"/>
              <a:t>echoPin</a:t>
            </a:r>
            <a:r>
              <a:rPr lang="en-US" altLang="ko-KR" sz="1300" dirty="0"/>
              <a:t>, HIGH); </a:t>
            </a:r>
          </a:p>
          <a:p>
            <a:r>
              <a:rPr lang="en-US" altLang="ko-KR" sz="1300" dirty="0"/>
              <a:t>  float distance = ((float)(340 * duration) / 10000) / 2;  </a:t>
            </a:r>
          </a:p>
          <a:p>
            <a:r>
              <a:rPr lang="en-US" altLang="ko-KR" sz="1300" dirty="0"/>
              <a:t>  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Serial.print</a:t>
            </a:r>
            <a:r>
              <a:rPr lang="en-US" altLang="ko-KR" sz="1300" dirty="0"/>
              <a:t>(distance);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Serial.println</a:t>
            </a:r>
            <a:r>
              <a:rPr lang="en-US" altLang="ko-KR" sz="1300" dirty="0"/>
              <a:t>("cm");</a:t>
            </a:r>
          </a:p>
          <a:p>
            <a:r>
              <a:rPr lang="en-US" altLang="ko-KR" sz="1300" dirty="0"/>
              <a:t>  delay(500);</a:t>
            </a:r>
          </a:p>
          <a:p>
            <a:r>
              <a:rPr lang="en-US" altLang="ko-KR" sz="13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FB312-4C48-4EAF-B48F-842FE78FB41F}"/>
              </a:ext>
            </a:extLst>
          </p:cNvPr>
          <p:cNvSpPr txBox="1"/>
          <p:nvPr/>
        </p:nvSpPr>
        <p:spPr>
          <a:xfrm>
            <a:off x="174032" y="1121626"/>
            <a:ext cx="57778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delayMicroseconds</a:t>
            </a:r>
            <a:r>
              <a:rPr lang="en-US" altLang="ko-KR" b="1" dirty="0"/>
              <a:t>( </a:t>
            </a:r>
            <a:r>
              <a:rPr lang="ko-KR" altLang="en-US" b="1" dirty="0"/>
              <a:t>숫자</a:t>
            </a:r>
            <a:r>
              <a:rPr lang="en-US" altLang="ko-KR" b="1" dirty="0"/>
              <a:t> );</a:t>
            </a:r>
          </a:p>
          <a:p>
            <a:r>
              <a:rPr lang="ko-KR" altLang="en-US" dirty="0"/>
              <a:t>마이크로</a:t>
            </a:r>
            <a:r>
              <a:rPr lang="en-US" altLang="ko-KR" dirty="0"/>
              <a:t>(10</a:t>
            </a:r>
            <a:r>
              <a:rPr lang="ko-KR" altLang="en-US" baseline="30000" dirty="0"/>
              <a:t>−</a:t>
            </a:r>
            <a:r>
              <a:rPr lang="en-US" altLang="ko-KR" baseline="30000" dirty="0"/>
              <a:t>6</a:t>
            </a:r>
            <a:r>
              <a:rPr lang="en-US" altLang="ko-KR" dirty="0"/>
              <a:t>)</a:t>
            </a:r>
            <a:r>
              <a:rPr lang="ko-KR" altLang="en-US" dirty="0"/>
              <a:t>초 만큼 프로그램을 멈춘다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en-US" altLang="ko-KR" dirty="0" err="1"/>
              <a:t>delayMicroseconds</a:t>
            </a:r>
            <a:r>
              <a:rPr lang="en-US" altLang="ko-KR" dirty="0"/>
              <a:t>(30);</a:t>
            </a:r>
          </a:p>
          <a:p>
            <a:r>
              <a:rPr lang="en-US" altLang="ko-KR" dirty="0"/>
              <a:t>30 X 10</a:t>
            </a:r>
            <a:r>
              <a:rPr lang="ko-KR" altLang="en-US" baseline="30000" dirty="0"/>
              <a:t>−</a:t>
            </a:r>
            <a:r>
              <a:rPr lang="en-US" altLang="ko-KR" baseline="30000" dirty="0"/>
              <a:t>6</a:t>
            </a:r>
            <a:r>
              <a:rPr lang="en-US" altLang="ko-KR" dirty="0"/>
              <a:t> </a:t>
            </a:r>
            <a:r>
              <a:rPr lang="ko-KR" altLang="en-US" dirty="0"/>
              <a:t>초 만큼 </a:t>
            </a:r>
            <a:r>
              <a:rPr lang="ko-KR" altLang="en-US" dirty="0" err="1"/>
              <a:t>딜레이함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delay(</a:t>
            </a:r>
            <a:r>
              <a:rPr lang="ko-KR" altLang="en-US" dirty="0"/>
              <a:t>숫자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(10</a:t>
            </a:r>
            <a:r>
              <a:rPr lang="ko-KR" altLang="en-US" baseline="30000" dirty="0"/>
              <a:t>−</a:t>
            </a:r>
            <a:r>
              <a:rPr lang="en-US" altLang="ko-KR" baseline="30000" dirty="0"/>
              <a:t>3</a:t>
            </a:r>
            <a:r>
              <a:rPr lang="en-US" altLang="ko-KR" dirty="0"/>
              <a:t>)</a:t>
            </a:r>
            <a:r>
              <a:rPr lang="ko-KR" altLang="en-US" dirty="0"/>
              <a:t>초 만큼 프로그램을 멈춘다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 err="1"/>
              <a:t>pulseIn</a:t>
            </a:r>
            <a:r>
              <a:rPr lang="en-US" altLang="ko-KR" b="1" dirty="0"/>
              <a:t>(</a:t>
            </a:r>
            <a:r>
              <a:rPr lang="ko-KR" altLang="en-US" b="1" dirty="0"/>
              <a:t>핀 번호</a:t>
            </a:r>
            <a:r>
              <a:rPr lang="en-US" altLang="ko-KR" b="1" dirty="0"/>
              <a:t>, HIGH or LOW);</a:t>
            </a:r>
          </a:p>
          <a:p>
            <a:r>
              <a:rPr lang="en-US" altLang="ko-KR" dirty="0"/>
              <a:t>ex) </a:t>
            </a:r>
            <a:r>
              <a:rPr lang="en-US" altLang="ko-KR" dirty="0" err="1"/>
              <a:t>pulseIn</a:t>
            </a:r>
            <a:r>
              <a:rPr lang="en-US" altLang="ko-KR" dirty="0"/>
              <a:t>(10,</a:t>
            </a:r>
            <a:r>
              <a:rPr lang="ko-KR" altLang="en-US" dirty="0"/>
              <a:t> </a:t>
            </a:r>
            <a:r>
              <a:rPr lang="en-US" altLang="ko-KR" dirty="0"/>
              <a:t>HIGH);</a:t>
            </a:r>
          </a:p>
          <a:p>
            <a:r>
              <a:rPr lang="en-US" altLang="ko-KR" dirty="0"/>
              <a:t>10</a:t>
            </a:r>
            <a:r>
              <a:rPr lang="ko-KR" altLang="en-US" dirty="0" err="1"/>
              <a:t>번핀에</a:t>
            </a:r>
            <a:r>
              <a:rPr lang="ko-KR" altLang="en-US" dirty="0"/>
              <a:t> </a:t>
            </a:r>
            <a:r>
              <a:rPr lang="en-US" altLang="ko-KR" dirty="0"/>
              <a:t>HIGH</a:t>
            </a:r>
            <a:r>
              <a:rPr lang="ko-KR" altLang="en-US" dirty="0"/>
              <a:t>값 신호가 들어올 때까지 시간을 재어</a:t>
            </a:r>
            <a:endParaRPr lang="en-US" altLang="ko-KR" dirty="0"/>
          </a:p>
          <a:p>
            <a:r>
              <a:rPr lang="ko-KR" altLang="en-US" dirty="0" err="1"/>
              <a:t>마이크로초로</a:t>
            </a:r>
            <a:r>
              <a:rPr lang="ko-KR" altLang="en-US" dirty="0"/>
              <a:t> 값을 준다</a:t>
            </a:r>
            <a:r>
              <a:rPr lang="en-US" altLang="ko-KR" dirty="0"/>
              <a:t>.</a:t>
            </a:r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4857A04F-92EB-4A55-8C28-65F3B9983BE7}"/>
              </a:ext>
            </a:extLst>
          </p:cNvPr>
          <p:cNvSpPr/>
          <p:nvPr/>
        </p:nvSpPr>
        <p:spPr>
          <a:xfrm>
            <a:off x="7336680" y="3657599"/>
            <a:ext cx="421879" cy="52829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3047C260-B84C-4BD7-9EB5-188C44850A42}"/>
              </a:ext>
            </a:extLst>
          </p:cNvPr>
          <p:cNvSpPr/>
          <p:nvPr/>
        </p:nvSpPr>
        <p:spPr>
          <a:xfrm>
            <a:off x="7336680" y="4443044"/>
            <a:ext cx="441048" cy="52829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62072196-6FEB-45CD-9B83-CC47292798EA}"/>
              </a:ext>
            </a:extLst>
          </p:cNvPr>
          <p:cNvSpPr/>
          <p:nvPr/>
        </p:nvSpPr>
        <p:spPr>
          <a:xfrm>
            <a:off x="7336680" y="5216975"/>
            <a:ext cx="441048" cy="33976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3766E-C41A-4BA6-8690-D1920AAAFECA}"/>
              </a:ext>
            </a:extLst>
          </p:cNvPr>
          <p:cNvSpPr txBox="1"/>
          <p:nvPr/>
        </p:nvSpPr>
        <p:spPr>
          <a:xfrm>
            <a:off x="5871497" y="3598578"/>
            <a:ext cx="142058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초음파 센서</a:t>
            </a:r>
            <a:endParaRPr lang="en-US" altLang="ko-KR" dirty="0"/>
          </a:p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4B67E1-9EF3-4964-8468-BC5F4A5E422A}"/>
              </a:ext>
            </a:extLst>
          </p:cNvPr>
          <p:cNvSpPr txBox="1"/>
          <p:nvPr/>
        </p:nvSpPr>
        <p:spPr>
          <a:xfrm>
            <a:off x="5477710" y="4384023"/>
            <a:ext cx="185897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Trig</a:t>
            </a:r>
            <a:r>
              <a:rPr lang="ko-KR" altLang="en-US" dirty="0"/>
              <a:t>신호</a:t>
            </a:r>
            <a:r>
              <a:rPr lang="en-US" altLang="ko-KR" dirty="0"/>
              <a:t>(</a:t>
            </a:r>
            <a:r>
              <a:rPr lang="ko-KR" altLang="en-US" dirty="0"/>
              <a:t>초음파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발사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D37B96-700D-4EB9-9EB2-139C92DDFEE4}"/>
              </a:ext>
            </a:extLst>
          </p:cNvPr>
          <p:cNvSpPr txBox="1"/>
          <p:nvPr/>
        </p:nvSpPr>
        <p:spPr>
          <a:xfrm>
            <a:off x="2998634" y="5089375"/>
            <a:ext cx="433804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반사된 초음파가 들어온 시간을 구한 후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 err="1"/>
              <a:t>시간값을</a:t>
            </a:r>
            <a:r>
              <a:rPr lang="ko-KR" altLang="en-US" dirty="0"/>
              <a:t> 거리로 변경</a:t>
            </a:r>
          </a:p>
        </p:txBody>
      </p:sp>
    </p:spTree>
    <p:extLst>
      <p:ext uri="{BB962C8B-B14F-4D97-AF65-F5344CB8AC3E}">
        <p14:creationId xmlns:p14="http://schemas.microsoft.com/office/powerpoint/2010/main" val="3568213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1BA2B86-96A9-4E31-86E2-E698F62A74A0}"/>
              </a:ext>
            </a:extLst>
          </p:cNvPr>
          <p:cNvSpPr/>
          <p:nvPr/>
        </p:nvSpPr>
        <p:spPr>
          <a:xfrm>
            <a:off x="7636899" y="1564674"/>
            <a:ext cx="4395407" cy="5097974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시리얼 통신으로 </a:t>
            </a:r>
            <a:r>
              <a:rPr lang="ko-KR" altLang="en-US" sz="3000" dirty="0" err="1">
                <a:latin typeface="+mn-ea"/>
              </a:rPr>
              <a:t>거리값</a:t>
            </a:r>
            <a:r>
              <a:rPr lang="ko-KR" altLang="en-US" sz="3000" dirty="0">
                <a:latin typeface="+mn-ea"/>
              </a:rPr>
              <a:t> 출력해보기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A6E69C-409C-4D5B-BBF2-0CF0398F1F8C}"/>
              </a:ext>
            </a:extLst>
          </p:cNvPr>
          <p:cNvSpPr/>
          <p:nvPr/>
        </p:nvSpPr>
        <p:spPr>
          <a:xfrm>
            <a:off x="7636899" y="1564674"/>
            <a:ext cx="4555101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int </a:t>
            </a:r>
            <a:r>
              <a:rPr lang="en-US" altLang="ko-KR" sz="1300" dirty="0" err="1"/>
              <a:t>echoPin</a:t>
            </a:r>
            <a:r>
              <a:rPr lang="en-US" altLang="ko-KR" sz="1300" dirty="0"/>
              <a:t> = 12;</a:t>
            </a:r>
          </a:p>
          <a:p>
            <a:r>
              <a:rPr lang="en-US" altLang="ko-KR" sz="1300" dirty="0"/>
              <a:t>int </a:t>
            </a:r>
            <a:r>
              <a:rPr lang="en-US" altLang="ko-KR" sz="1300" dirty="0" err="1"/>
              <a:t>trigPin</a:t>
            </a:r>
            <a:r>
              <a:rPr lang="en-US" altLang="ko-KR" sz="1300" dirty="0"/>
              <a:t> = 13;</a:t>
            </a:r>
          </a:p>
          <a:p>
            <a:endParaRPr lang="en-US" altLang="ko-KR" sz="1300" dirty="0"/>
          </a:p>
          <a:p>
            <a:r>
              <a:rPr lang="en-US" altLang="ko-KR" sz="1300" dirty="0"/>
              <a:t>void setup() {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Serial.begin</a:t>
            </a:r>
            <a:r>
              <a:rPr lang="en-US" altLang="ko-KR" sz="1300" dirty="0"/>
              <a:t>(9600);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pinMode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trigPin</a:t>
            </a:r>
            <a:r>
              <a:rPr lang="en-US" altLang="ko-KR" sz="1300" dirty="0"/>
              <a:t>, OUTPUT);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pinMode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echoPin</a:t>
            </a:r>
            <a:r>
              <a:rPr lang="en-US" altLang="ko-KR" sz="1300" dirty="0"/>
              <a:t>, INPUT);</a:t>
            </a:r>
          </a:p>
          <a:p>
            <a:r>
              <a:rPr lang="en-US" altLang="ko-KR" sz="1300" dirty="0"/>
              <a:t>}</a:t>
            </a:r>
          </a:p>
          <a:p>
            <a:endParaRPr lang="en-US" altLang="ko-KR" sz="1300" dirty="0"/>
          </a:p>
          <a:p>
            <a:r>
              <a:rPr lang="en-US" altLang="ko-KR" sz="1300" dirty="0"/>
              <a:t>void loop() {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digitalWrite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trigPin</a:t>
            </a:r>
            <a:r>
              <a:rPr lang="en-US" altLang="ko-KR" sz="1300" dirty="0"/>
              <a:t>, LOW);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digitalWrite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echoPin</a:t>
            </a:r>
            <a:r>
              <a:rPr lang="en-US" altLang="ko-KR" sz="1300" dirty="0"/>
              <a:t>, LOW);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delayMicroseconds</a:t>
            </a:r>
            <a:r>
              <a:rPr lang="en-US" altLang="ko-KR" sz="1300" dirty="0"/>
              <a:t>(2);</a:t>
            </a:r>
          </a:p>
          <a:p>
            <a:endParaRPr lang="en-US" altLang="ko-KR" sz="1300" dirty="0"/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digitalWrite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trigPin</a:t>
            </a:r>
            <a:r>
              <a:rPr lang="en-US" altLang="ko-KR" sz="1300" dirty="0"/>
              <a:t>, HIGH);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delayMicroseconds</a:t>
            </a:r>
            <a:r>
              <a:rPr lang="en-US" altLang="ko-KR" sz="1300" dirty="0"/>
              <a:t>(10);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digitalWrite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trigPin</a:t>
            </a:r>
            <a:r>
              <a:rPr lang="en-US" altLang="ko-KR" sz="1300" dirty="0"/>
              <a:t>, LOW);</a:t>
            </a:r>
          </a:p>
          <a:p>
            <a:endParaRPr lang="en-US" altLang="ko-KR" sz="1300" dirty="0"/>
          </a:p>
          <a:p>
            <a:r>
              <a:rPr lang="en-US" altLang="ko-KR" sz="1300" dirty="0"/>
              <a:t>  long duration = </a:t>
            </a:r>
            <a:r>
              <a:rPr lang="en-US" altLang="ko-KR" sz="1300" dirty="0" err="1"/>
              <a:t>pulseIn</a:t>
            </a:r>
            <a:r>
              <a:rPr lang="en-US" altLang="ko-KR" sz="1300" dirty="0"/>
              <a:t>(</a:t>
            </a:r>
            <a:r>
              <a:rPr lang="en-US" altLang="ko-KR" sz="1300" dirty="0" err="1"/>
              <a:t>echoPin</a:t>
            </a:r>
            <a:r>
              <a:rPr lang="en-US" altLang="ko-KR" sz="1300" dirty="0"/>
              <a:t>, HIGH); </a:t>
            </a:r>
          </a:p>
          <a:p>
            <a:r>
              <a:rPr lang="en-US" altLang="ko-KR" sz="1300" dirty="0"/>
              <a:t>  float distance = ((float)(340 * duration) / 10000) / 2;  </a:t>
            </a:r>
          </a:p>
          <a:p>
            <a:r>
              <a:rPr lang="en-US" altLang="ko-KR" sz="1300" dirty="0"/>
              <a:t>  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Serial.print</a:t>
            </a:r>
            <a:r>
              <a:rPr lang="en-US" altLang="ko-KR" sz="1300" dirty="0"/>
              <a:t>(distance);</a:t>
            </a:r>
          </a:p>
          <a:p>
            <a:r>
              <a:rPr lang="en-US" altLang="ko-KR" sz="1300" dirty="0"/>
              <a:t>  </a:t>
            </a:r>
            <a:r>
              <a:rPr lang="en-US" altLang="ko-KR" sz="1300" dirty="0" err="1"/>
              <a:t>Serial.println</a:t>
            </a:r>
            <a:r>
              <a:rPr lang="en-US" altLang="ko-KR" sz="1300" dirty="0"/>
              <a:t>("cm");</a:t>
            </a:r>
          </a:p>
          <a:p>
            <a:r>
              <a:rPr lang="en-US" altLang="ko-KR" sz="1300" dirty="0"/>
              <a:t>  delay(500);</a:t>
            </a:r>
          </a:p>
          <a:p>
            <a:r>
              <a:rPr lang="en-US" altLang="ko-KR" sz="13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BFB312-4C48-4EAF-B48F-842FE78FB41F}"/>
                  </a:ext>
                </a:extLst>
              </p:cNvPr>
              <p:cNvSpPr txBox="1"/>
              <p:nvPr/>
            </p:nvSpPr>
            <p:spPr>
              <a:xfrm>
                <a:off x="153936" y="2555554"/>
                <a:ext cx="7182744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거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리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소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리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속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력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시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간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340(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) ∗ </m:t>
                    </m:r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𝑑𝑢𝑟𝑎𝑡𝑖𝑜𝑛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𝑢𝑠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BFB312-4C48-4EAF-B48F-842FE78FB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36" y="2555554"/>
                <a:ext cx="7182744" cy="5413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906760-579E-4CA1-AEB3-7E149F05DAB1}"/>
                  </a:ext>
                </a:extLst>
              </p:cNvPr>
              <p:cNvSpPr txBox="1"/>
              <p:nvPr/>
            </p:nvSpPr>
            <p:spPr>
              <a:xfrm>
                <a:off x="1366576" y="3173423"/>
                <a:ext cx="6492618" cy="552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340(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) ∗ </m:t>
                    </m:r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𝑑𝑢𝑟𝑎𝑡𝑖𝑜𝑛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/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906760-579E-4CA1-AEB3-7E149F05D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576" y="3173423"/>
                <a:ext cx="6492618" cy="552652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191758-88B2-4EA0-9B9D-739EDFA2A4C2}"/>
                  </a:ext>
                </a:extLst>
              </p:cNvPr>
              <p:cNvSpPr txBox="1"/>
              <p:nvPr/>
            </p:nvSpPr>
            <p:spPr>
              <a:xfrm>
                <a:off x="274212" y="997351"/>
                <a:ext cx="350396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=1 ∗ </m:t>
                      </m:r>
                      <m:sSup>
                        <m:sSupPr>
                          <m:ctrlPr>
                            <a:rPr lang="en-US" altLang="ko-KR" sz="3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0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3000" b="0" i="1" dirty="0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altLang="ko-KR" sz="3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ko-KR" sz="3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191758-88B2-4EA0-9B9D-739EDFA2A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12" y="997351"/>
                <a:ext cx="350396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2A396B-908A-49CC-9EDA-D3D581220039}"/>
                  </a:ext>
                </a:extLst>
              </p:cNvPr>
              <p:cNvSpPr txBox="1"/>
              <p:nvPr/>
            </p:nvSpPr>
            <p:spPr>
              <a:xfrm>
                <a:off x="4273760" y="975673"/>
                <a:ext cx="350396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1∗</m:t>
                      </m:r>
                      <m:sSup>
                        <m:sSupPr>
                          <m:ctrlPr>
                            <a:rPr lang="en-US" altLang="ko-KR" sz="3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0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3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ko-KR" sz="3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ko-KR" sz="3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2A396B-908A-49CC-9EDA-D3D581220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760" y="975673"/>
                <a:ext cx="350396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D08A5F-FF68-422E-B03C-86F40F01CC0F}"/>
                  </a:ext>
                </a:extLst>
              </p:cNvPr>
              <p:cNvSpPr txBox="1"/>
              <p:nvPr/>
            </p:nvSpPr>
            <p:spPr>
              <a:xfrm>
                <a:off x="271832" y="4326523"/>
                <a:ext cx="7454353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0" dirty="0"/>
                  <a:t>거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리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)=  340(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) ∗ </m:t>
                    </m:r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𝑑𝑢𝑟𝑎𝑡𝑖𝑜𝑛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/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D08A5F-FF68-422E-B03C-86F40F01C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32" y="4326523"/>
                <a:ext cx="7454353" cy="541302"/>
              </a:xfrm>
              <a:prstGeom prst="rect">
                <a:avLst/>
              </a:prstGeom>
              <a:blipFill>
                <a:blip r:embed="rId7"/>
                <a:stretch>
                  <a:fillRect l="-900" b="-5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E5126A2-6215-4E59-AF12-EF4B986BEE79}"/>
                  </a:ext>
                </a:extLst>
              </p:cNvPr>
              <p:cNvSpPr txBox="1"/>
              <p:nvPr/>
            </p:nvSpPr>
            <p:spPr>
              <a:xfrm>
                <a:off x="1410466" y="5013668"/>
                <a:ext cx="6289271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340(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) ∗ </m:t>
                    </m:r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𝑑𝑢𝑟𝑎𝑡𝑖𝑜𝑛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/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E5126A2-6215-4E59-AF12-EF4B986BE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466" y="5013668"/>
                <a:ext cx="6289271" cy="541302"/>
              </a:xfrm>
              <a:prstGeom prst="rect">
                <a:avLst/>
              </a:prstGeom>
              <a:blipFill>
                <a:blip r:embed="rId8"/>
                <a:stretch>
                  <a:fillRect l="-969" b="-5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067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en-US" altLang="ko-KR" sz="3000" dirty="0">
                <a:latin typeface="+mn-ea"/>
              </a:rPr>
              <a:t>LCD</a:t>
            </a:r>
            <a:r>
              <a:rPr lang="ko-KR" altLang="en-US" sz="3000" dirty="0">
                <a:latin typeface="+mn-ea"/>
              </a:rPr>
              <a:t>로 </a:t>
            </a:r>
            <a:r>
              <a:rPr lang="ko-KR" altLang="en-US" sz="3000" dirty="0" err="1">
                <a:latin typeface="+mn-ea"/>
              </a:rPr>
              <a:t>거리값</a:t>
            </a:r>
            <a:r>
              <a:rPr lang="ko-KR" altLang="en-US" sz="3000" dirty="0">
                <a:latin typeface="+mn-ea"/>
              </a:rPr>
              <a:t> 출력해보기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106A4C9-4173-46CF-9880-C749B5A5F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109659"/>
              </p:ext>
            </p:extLst>
          </p:nvPr>
        </p:nvGraphicFramePr>
        <p:xfrm>
          <a:off x="262925" y="1441900"/>
          <a:ext cx="6245432" cy="534352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122716">
                  <a:extLst>
                    <a:ext uri="{9D8B030D-6E8A-4147-A177-3AD203B41FA5}">
                      <a16:colId xmlns:a16="http://schemas.microsoft.com/office/drawing/2014/main" val="3240716139"/>
                    </a:ext>
                  </a:extLst>
                </a:gridCol>
                <a:gridCol w="3122716">
                  <a:extLst>
                    <a:ext uri="{9D8B030D-6E8A-4147-A177-3AD203B41FA5}">
                      <a16:colId xmlns:a16="http://schemas.microsoft.com/office/drawing/2014/main" val="3102354487"/>
                    </a:ext>
                  </a:extLst>
                </a:gridCol>
              </a:tblGrid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lcd.begin</a:t>
                      </a:r>
                      <a:r>
                        <a:rPr lang="en-US" sz="1400" dirty="0">
                          <a:effectLst/>
                        </a:rPr>
                        <a:t>();</a:t>
                      </a:r>
                      <a:endParaRPr lang="en-US" sz="14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LCD</a:t>
                      </a:r>
                      <a:r>
                        <a:rPr lang="ko-KR" altLang="en-US" sz="1400">
                          <a:effectLst/>
                        </a:rPr>
                        <a:t>를 사용을 시작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51564541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lcd.display();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LCD</a:t>
                      </a:r>
                      <a:r>
                        <a:rPr lang="ko-KR" altLang="en-US" sz="1400">
                          <a:effectLst/>
                        </a:rPr>
                        <a:t>에 내용을 표시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003824440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lcd.noDisplay();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LCD</a:t>
                      </a:r>
                      <a:r>
                        <a:rPr lang="ko-KR" altLang="en-US" sz="1400">
                          <a:effectLst/>
                        </a:rPr>
                        <a:t>에 내용을 숨김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135418941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lcd.setCursor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col,row</a:t>
                      </a:r>
                      <a:r>
                        <a:rPr lang="en-US" sz="1400" dirty="0">
                          <a:effectLst/>
                        </a:rPr>
                        <a:t>);</a:t>
                      </a:r>
                      <a:endParaRPr lang="en-US" sz="14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row, col</a:t>
                      </a:r>
                      <a:r>
                        <a:rPr lang="ko-KR" altLang="en-US" sz="1400">
                          <a:effectLst/>
                        </a:rPr>
                        <a:t>의 좌표로 커서를 위치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402397931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lcd.cursor();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LCD</a:t>
                      </a:r>
                      <a:r>
                        <a:rPr lang="ko-KR" altLang="en-US" sz="1400" dirty="0">
                          <a:effectLst/>
                        </a:rPr>
                        <a:t>에 커서를 표시</a:t>
                      </a:r>
                      <a:endParaRPr lang="ko-KR" altLang="en-US" sz="14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4023893818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lcd.noCursor</a:t>
                      </a:r>
                      <a:r>
                        <a:rPr lang="en-US" sz="1400" dirty="0">
                          <a:effectLst/>
                        </a:rPr>
                        <a:t>();</a:t>
                      </a:r>
                      <a:endParaRPr lang="en-US" sz="14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LCD</a:t>
                      </a:r>
                      <a:r>
                        <a:rPr lang="ko-KR" altLang="en-US" sz="1400" dirty="0">
                          <a:effectLst/>
                        </a:rPr>
                        <a:t>에 커서를 숨김</a:t>
                      </a:r>
                      <a:endParaRPr lang="ko-KR" altLang="en-US" sz="14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463244514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lcd.home();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커서의 위치를 </a:t>
                      </a:r>
                      <a:r>
                        <a:rPr lang="en-US" altLang="ko-KR" sz="1400">
                          <a:effectLst/>
                        </a:rPr>
                        <a:t>0,0</a:t>
                      </a:r>
                      <a:r>
                        <a:rPr lang="ko-KR" altLang="en-US" sz="1400">
                          <a:effectLst/>
                        </a:rPr>
                        <a:t>으로 이동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3799074281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lcd.blink();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커서를 깜빡임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48777846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lcd.noBlink();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커서를 깜빡이지 않음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3383751015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lcd.backlight</a:t>
                      </a:r>
                      <a:r>
                        <a:rPr lang="en-US" sz="1400" dirty="0">
                          <a:effectLst/>
                        </a:rPr>
                        <a:t>();</a:t>
                      </a:r>
                      <a:endParaRPr lang="en-US" sz="14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 backlight</a:t>
                      </a:r>
                      <a:r>
                        <a:rPr lang="ko-KR" altLang="en-US" sz="1400">
                          <a:effectLst/>
                        </a:rPr>
                        <a:t>을 킴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377209153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lcd.noBacklight();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 backlight</a:t>
                      </a:r>
                      <a:r>
                        <a:rPr lang="ko-KR" altLang="en-US" sz="1400">
                          <a:effectLst/>
                        </a:rPr>
                        <a:t>를 끔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674792240"/>
                  </a:ext>
                </a:extLst>
              </a:tr>
              <a:tr h="68051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lcd.write(val);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LCD </a:t>
                      </a:r>
                      <a:r>
                        <a:rPr lang="ko-KR" altLang="en-US" sz="1400">
                          <a:effectLst/>
                        </a:rPr>
                        <a:t>화면에 </a:t>
                      </a:r>
                      <a:r>
                        <a:rPr lang="en-US" altLang="ko-KR" sz="1400">
                          <a:effectLst/>
                        </a:rPr>
                        <a:t>val </a:t>
                      </a:r>
                      <a:r>
                        <a:rPr lang="ko-KR" altLang="en-US" sz="1400">
                          <a:effectLst/>
                        </a:rPr>
                        <a:t>출력</a:t>
                      </a:r>
                      <a:r>
                        <a:rPr lang="en-US" altLang="ko-KR" sz="1400">
                          <a:effectLst/>
                        </a:rPr>
                        <a:t>(</a:t>
                      </a:r>
                      <a:r>
                        <a:rPr lang="ko-KR" altLang="en-US" sz="1400">
                          <a:effectLst/>
                        </a:rPr>
                        <a:t>아스키 코드 입력 시에는 아스키 코드에 해당하는 문자 출력</a:t>
                      </a:r>
                      <a:r>
                        <a:rPr lang="en-US" altLang="ko-KR" sz="1400">
                          <a:effectLst/>
                        </a:rPr>
                        <a:t>)</a:t>
                      </a:r>
                      <a:endParaRPr lang="en-US" altLang="ko-KR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1078883715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lcd.print(val);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 </a:t>
                      </a:r>
                      <a:r>
                        <a:rPr lang="ko-KR" altLang="en-US" sz="1400">
                          <a:effectLst/>
                        </a:rPr>
                        <a:t>화면에 </a:t>
                      </a:r>
                      <a:r>
                        <a:rPr lang="en-US" sz="1400">
                          <a:effectLst/>
                        </a:rPr>
                        <a:t>val </a:t>
                      </a:r>
                      <a:r>
                        <a:rPr lang="ko-KR" altLang="en-US" sz="1400">
                          <a:effectLst/>
                        </a:rPr>
                        <a:t>출력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759944432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lcd.clear();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LCD </a:t>
                      </a:r>
                      <a:r>
                        <a:rPr lang="ko-KR" altLang="en-US" sz="1400">
                          <a:effectLst/>
                        </a:rPr>
                        <a:t>화면의 모든 내용 지움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625841164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lcd.scrollDisplayRight();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내용을 우측으로 </a:t>
                      </a:r>
                      <a:r>
                        <a:rPr lang="en-US" altLang="ko-KR" sz="1400">
                          <a:effectLst/>
                        </a:rPr>
                        <a:t>1</a:t>
                      </a:r>
                      <a:r>
                        <a:rPr lang="ko-KR" altLang="en-US" sz="1400">
                          <a:effectLst/>
                        </a:rPr>
                        <a:t>칸 이동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1750269451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lcd.scrollDisplayLeft();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내용을 좌측으로 </a:t>
                      </a:r>
                      <a:r>
                        <a:rPr lang="en-US" altLang="ko-KR" sz="1400">
                          <a:effectLst/>
                        </a:rPr>
                        <a:t>1</a:t>
                      </a:r>
                      <a:r>
                        <a:rPr lang="ko-KR" altLang="en-US" sz="1400">
                          <a:effectLst/>
                        </a:rPr>
                        <a:t>칸 이동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549292602"/>
                  </a:ext>
                </a:extLst>
              </a:tr>
              <a:tr h="45709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lcd.autoscroll();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내용을 자동으로 우에서 좌로 스크롤</a:t>
                      </a:r>
                      <a:endParaRPr lang="ko-KR" altLang="en-US" sz="14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51123230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AD50F08-113A-4C6D-816D-B77752E76673}"/>
              </a:ext>
            </a:extLst>
          </p:cNvPr>
          <p:cNvSpPr/>
          <p:nvPr/>
        </p:nvSpPr>
        <p:spPr>
          <a:xfrm>
            <a:off x="6719455" y="1564674"/>
            <a:ext cx="5312851" cy="5097974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CBE7B1-5803-4F31-B386-BC44BF0718BA}"/>
              </a:ext>
            </a:extLst>
          </p:cNvPr>
          <p:cNvSpPr/>
          <p:nvPr/>
        </p:nvSpPr>
        <p:spPr>
          <a:xfrm>
            <a:off x="7141652" y="1564674"/>
            <a:ext cx="453773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Wire.h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#include &lt;LiquidCrystal_I2C.h&gt;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LiquidCrystal_I2C lcd1(0x27, 16, 2);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setup()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lcd1.begin();</a:t>
            </a:r>
          </a:p>
          <a:p>
            <a:r>
              <a:rPr lang="en-US" altLang="ko-KR" sz="2000" dirty="0"/>
              <a:t>  lcd1.backlight();</a:t>
            </a:r>
          </a:p>
          <a:p>
            <a:r>
              <a:rPr lang="en-US" altLang="ko-KR" sz="2000" dirty="0"/>
              <a:t>  lcd1.print("Hello, world!");</a:t>
            </a:r>
          </a:p>
          <a:p>
            <a:r>
              <a:rPr lang="en-US" altLang="ko-KR" sz="2000" dirty="0"/>
              <a:t>}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loop(){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906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(1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C34E33-30F5-4572-AAAB-E8044A97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924" y="4446053"/>
            <a:ext cx="1949904" cy="20738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2D58821-3524-4D26-ADB5-C962C47BA7A0}"/>
              </a:ext>
            </a:extLst>
          </p:cNvPr>
          <p:cNvSpPr/>
          <p:nvPr/>
        </p:nvSpPr>
        <p:spPr>
          <a:xfrm>
            <a:off x="2148596" y="1767006"/>
            <a:ext cx="560392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전기의 특성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변수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en-US" altLang="ko-KR" sz="3000" b="1" dirty="0">
                <a:latin typeface="+mn-ea"/>
              </a:rPr>
              <a:t>LED </a:t>
            </a:r>
            <a:r>
              <a:rPr lang="ko-KR" altLang="en-US" sz="3000" b="1" dirty="0">
                <a:latin typeface="+mn-ea"/>
              </a:rPr>
              <a:t>제어</a:t>
            </a:r>
            <a:endParaRPr lang="en-US" altLang="ko-KR" sz="30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E6CA1-49BE-4AF8-820C-7E905443DDA9}"/>
              </a:ext>
            </a:extLst>
          </p:cNvPr>
          <p:cNvSpPr txBox="1"/>
          <p:nvPr/>
        </p:nvSpPr>
        <p:spPr>
          <a:xfrm>
            <a:off x="5397924" y="3408769"/>
            <a:ext cx="3200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LedPin</a:t>
            </a:r>
            <a:r>
              <a:rPr lang="en-US" altLang="ko-KR" dirty="0"/>
              <a:t> = 15</a:t>
            </a:r>
          </a:p>
          <a:p>
            <a:r>
              <a:rPr lang="en-US" altLang="ko-KR" dirty="0"/>
              <a:t>int </a:t>
            </a:r>
            <a:r>
              <a:rPr lang="en-US" altLang="ko-KR" dirty="0" err="1"/>
              <a:t>ButtonPin</a:t>
            </a:r>
            <a:r>
              <a:rPr lang="en-US" altLang="ko-KR" dirty="0"/>
              <a:t> = 10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E8C728-2081-4522-AFCC-B14A2DF4AC8D}"/>
              </a:ext>
            </a:extLst>
          </p:cNvPr>
          <p:cNvGrpSpPr/>
          <p:nvPr/>
        </p:nvGrpSpPr>
        <p:grpSpPr>
          <a:xfrm>
            <a:off x="7864986" y="2875672"/>
            <a:ext cx="3477645" cy="2073898"/>
            <a:chOff x="8044939" y="2355058"/>
            <a:chExt cx="3477645" cy="207389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4C9EF0A-F679-487B-9654-2AAE3B83D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44939" y="2355058"/>
              <a:ext cx="3477645" cy="207389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6B361F-7B90-4CC0-B35A-DED558852994}"/>
                </a:ext>
              </a:extLst>
            </p:cNvPr>
            <p:cNvSpPr txBox="1"/>
            <p:nvPr/>
          </p:nvSpPr>
          <p:spPr>
            <a:xfrm rot="661834">
              <a:off x="8436103" y="3697427"/>
              <a:ext cx="103684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err="1"/>
                <a:t>LedPin</a:t>
              </a:r>
              <a:endParaRPr lang="en-US" altLang="ko-KR" sz="13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496182-FE89-4352-BA92-49B7DF8B21CB}"/>
                </a:ext>
              </a:extLst>
            </p:cNvPr>
            <p:cNvSpPr txBox="1"/>
            <p:nvPr/>
          </p:nvSpPr>
          <p:spPr>
            <a:xfrm rot="661834">
              <a:off x="9802155" y="3389650"/>
              <a:ext cx="10368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/>
                <a:t>ButtonPin</a:t>
              </a:r>
              <a:endParaRPr lang="en-US" altLang="ko-KR" sz="1100" dirty="0"/>
            </a:p>
          </p:txBody>
        </p:sp>
      </p:grpSp>
      <p:pic>
        <p:nvPicPr>
          <p:cNvPr id="1028" name="Picture 4" descr="전기의 성질 (전압, 전류, 저항) 아두이노 강좌.2 : 네이버 블로그">
            <a:extLst>
              <a:ext uri="{FF2B5EF4-FFF2-40B4-BE49-F238E27FC236}">
                <a16:creationId xmlns:a16="http://schemas.microsoft.com/office/drawing/2014/main" id="{314908DF-308B-4F4B-A02E-F70C2660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761" y="833266"/>
            <a:ext cx="40005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397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en-US" altLang="ko-KR" sz="3000" dirty="0">
                <a:latin typeface="+mn-ea"/>
              </a:rPr>
              <a:t>LCD</a:t>
            </a:r>
            <a:r>
              <a:rPr lang="ko-KR" altLang="en-US" sz="3000" dirty="0">
                <a:latin typeface="+mn-ea"/>
              </a:rPr>
              <a:t>로 </a:t>
            </a:r>
            <a:r>
              <a:rPr lang="ko-KR" altLang="en-US" sz="3000" dirty="0" err="1">
                <a:latin typeface="+mn-ea"/>
              </a:rPr>
              <a:t>거리값</a:t>
            </a:r>
            <a:r>
              <a:rPr lang="ko-KR" altLang="en-US" sz="3000" dirty="0">
                <a:latin typeface="+mn-ea"/>
              </a:rPr>
              <a:t> 출력해보기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A6E69C-409C-4D5B-BBF2-0CF0398F1F8C}"/>
              </a:ext>
            </a:extLst>
          </p:cNvPr>
          <p:cNvSpPr/>
          <p:nvPr/>
        </p:nvSpPr>
        <p:spPr>
          <a:xfrm>
            <a:off x="7555548" y="874207"/>
            <a:ext cx="455510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#include &lt;</a:t>
            </a:r>
            <a:r>
              <a:rPr lang="en-US" altLang="ko-KR" sz="1000" dirty="0" err="1"/>
              <a:t>Wire.h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#include &lt;LiquidCrystal_I2C.h&gt;</a:t>
            </a:r>
          </a:p>
          <a:p>
            <a:r>
              <a:rPr lang="en-US" altLang="ko-KR" sz="1000" dirty="0"/>
              <a:t>int </a:t>
            </a:r>
            <a:r>
              <a:rPr lang="en-US" altLang="ko-KR" sz="1000" dirty="0" err="1"/>
              <a:t>echoPin</a:t>
            </a:r>
            <a:r>
              <a:rPr lang="en-US" altLang="ko-KR" sz="1000" dirty="0"/>
              <a:t> = 12;</a:t>
            </a:r>
          </a:p>
          <a:p>
            <a:r>
              <a:rPr lang="en-US" altLang="ko-KR" sz="1000" dirty="0"/>
              <a:t>int </a:t>
            </a:r>
            <a:r>
              <a:rPr lang="en-US" altLang="ko-KR" sz="1000" dirty="0" err="1"/>
              <a:t>trigPin</a:t>
            </a:r>
            <a:r>
              <a:rPr lang="en-US" altLang="ko-KR" sz="1000" dirty="0"/>
              <a:t> = 13;</a:t>
            </a:r>
          </a:p>
          <a:p>
            <a:endParaRPr lang="en-US" altLang="ko-KR" sz="1000" dirty="0"/>
          </a:p>
          <a:p>
            <a:r>
              <a:rPr lang="en-US" altLang="ko-KR" sz="1000" dirty="0"/>
              <a:t>LiquidCrystal_I2C lcd1(0x27, 16, 2);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void setup() 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Serial.begin</a:t>
            </a:r>
            <a:r>
              <a:rPr lang="en-US" altLang="ko-KR" sz="1000" dirty="0"/>
              <a:t>(9600);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pinMode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trigPin</a:t>
            </a:r>
            <a:r>
              <a:rPr lang="en-US" altLang="ko-KR" sz="1000" dirty="0"/>
              <a:t>, OUTPUT);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pinMode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echoPin</a:t>
            </a:r>
            <a:r>
              <a:rPr lang="en-US" altLang="ko-KR" sz="1000" dirty="0"/>
              <a:t>, INPUT);</a:t>
            </a:r>
          </a:p>
          <a:p>
            <a:r>
              <a:rPr lang="en-US" altLang="ko-KR" sz="1000" dirty="0"/>
              <a:t>  lcd1.begin();</a:t>
            </a:r>
          </a:p>
          <a:p>
            <a:r>
              <a:rPr lang="en-US" altLang="ko-KR" sz="1000" dirty="0"/>
              <a:t>  lcd1.backlight();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void loop() 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digitalWrite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trigPin</a:t>
            </a:r>
            <a:r>
              <a:rPr lang="en-US" altLang="ko-KR" sz="1000" dirty="0"/>
              <a:t>, LOW);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digitalWrite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echoPin</a:t>
            </a:r>
            <a:r>
              <a:rPr lang="en-US" altLang="ko-KR" sz="1000" dirty="0"/>
              <a:t>, LOW);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delayMicroseconds</a:t>
            </a:r>
            <a:r>
              <a:rPr lang="en-US" altLang="ko-KR" sz="1000" dirty="0"/>
              <a:t>(2);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digitalWrite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trigPin</a:t>
            </a:r>
            <a:r>
              <a:rPr lang="en-US" altLang="ko-KR" sz="1000" dirty="0"/>
              <a:t>, HIGH);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delayMicroseconds</a:t>
            </a:r>
            <a:r>
              <a:rPr lang="en-US" altLang="ko-KR" sz="1000" dirty="0"/>
              <a:t>(10);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digitalWrite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trigPin</a:t>
            </a:r>
            <a:r>
              <a:rPr lang="en-US" altLang="ko-KR" sz="1000" dirty="0"/>
              <a:t>, LOW);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long duration = </a:t>
            </a:r>
            <a:r>
              <a:rPr lang="en-US" altLang="ko-KR" sz="1000" dirty="0" err="1"/>
              <a:t>pulseIn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echoPin</a:t>
            </a:r>
            <a:r>
              <a:rPr lang="en-US" altLang="ko-KR" sz="1000" dirty="0"/>
              <a:t>, HIGH); </a:t>
            </a:r>
          </a:p>
          <a:p>
            <a:r>
              <a:rPr lang="en-US" altLang="ko-KR" sz="1000" dirty="0"/>
              <a:t>  float distance = ((float)(340 * duration) / 10000) / 2;  </a:t>
            </a:r>
          </a:p>
          <a:p>
            <a:r>
              <a:rPr lang="en-US" altLang="ko-KR" sz="1000" dirty="0"/>
              <a:t>  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Serial.print</a:t>
            </a:r>
            <a:r>
              <a:rPr lang="en-US" altLang="ko-KR" sz="1000" dirty="0"/>
              <a:t>(distance);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Serial.println</a:t>
            </a:r>
            <a:r>
              <a:rPr lang="en-US" altLang="ko-KR" sz="1000" dirty="0"/>
              <a:t>("cm");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lcd1.clear();</a:t>
            </a:r>
          </a:p>
          <a:p>
            <a:r>
              <a:rPr lang="en-US" altLang="ko-KR" sz="1000" dirty="0"/>
              <a:t>  lcd1.print("Distance");</a:t>
            </a:r>
          </a:p>
          <a:p>
            <a:r>
              <a:rPr lang="en-US" altLang="ko-KR" sz="1000" dirty="0"/>
              <a:t>  lcd1.setCursor(0, 1);</a:t>
            </a:r>
          </a:p>
          <a:p>
            <a:r>
              <a:rPr lang="en-US" altLang="ko-KR" sz="1000" dirty="0"/>
              <a:t>  lcd1.print(distance);</a:t>
            </a:r>
          </a:p>
          <a:p>
            <a:r>
              <a:rPr lang="en-US" altLang="ko-KR" sz="1000" dirty="0"/>
              <a:t>  lcd1.print("cm");</a:t>
            </a:r>
          </a:p>
          <a:p>
            <a:r>
              <a:rPr lang="en-US" altLang="ko-KR" sz="1000" dirty="0"/>
              <a:t>  </a:t>
            </a:r>
          </a:p>
          <a:p>
            <a:r>
              <a:rPr lang="en-US" altLang="ko-KR" sz="1000" dirty="0"/>
              <a:t>  delay(500);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1161B0-73AA-4083-AF7B-77E699DA1FD8}"/>
              </a:ext>
            </a:extLst>
          </p:cNvPr>
          <p:cNvSpPr/>
          <p:nvPr/>
        </p:nvSpPr>
        <p:spPr>
          <a:xfrm>
            <a:off x="7477205" y="874207"/>
            <a:ext cx="4555101" cy="5940088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F5B061-42B0-48F1-95C8-5C37C0D48E0F}"/>
              </a:ext>
            </a:extLst>
          </p:cNvPr>
          <p:cNvSpPr txBox="1"/>
          <p:nvPr/>
        </p:nvSpPr>
        <p:spPr>
          <a:xfrm>
            <a:off x="2154083" y="1422648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3"/>
              </a:rPr>
              <a:t>외장 라이브러리 다운로드 링크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3C733AF-C69D-4DE4-A214-868E24166DD7}"/>
              </a:ext>
            </a:extLst>
          </p:cNvPr>
          <p:cNvGrpSpPr/>
          <p:nvPr/>
        </p:nvGrpSpPr>
        <p:grpSpPr>
          <a:xfrm>
            <a:off x="361741" y="2639848"/>
            <a:ext cx="6601767" cy="3566408"/>
            <a:chOff x="159694" y="1564674"/>
            <a:chExt cx="7216288" cy="389838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84AC1F7-9559-44A1-9043-C1A88246B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694" y="1564674"/>
              <a:ext cx="7216288" cy="389838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35677A-8D74-4FB0-AFFD-AB9040A637FF}"/>
                </a:ext>
              </a:extLst>
            </p:cNvPr>
            <p:cNvSpPr txBox="1"/>
            <p:nvPr/>
          </p:nvSpPr>
          <p:spPr>
            <a:xfrm>
              <a:off x="4803410" y="4013047"/>
              <a:ext cx="451878" cy="5232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/>
                <a:t>GND</a:t>
              </a:r>
            </a:p>
            <a:p>
              <a:r>
                <a:rPr lang="en-US" altLang="ko-KR" sz="700" b="1" dirty="0"/>
                <a:t>VCC</a:t>
              </a:r>
            </a:p>
            <a:p>
              <a:r>
                <a:rPr lang="en-US" altLang="ko-KR" sz="700" b="1" dirty="0"/>
                <a:t>SDA</a:t>
              </a:r>
            </a:p>
            <a:p>
              <a:r>
                <a:rPr lang="en-US" altLang="ko-KR" sz="700" b="1" dirty="0"/>
                <a:t>SCL</a:t>
              </a:r>
              <a:endParaRPr lang="ko-KR" altLang="en-US" sz="700" b="1" dirty="0"/>
            </a:p>
          </p:txBody>
        </p:sp>
      </p:grp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D8D853E9-67D7-4AAF-84FC-3EF4121960DB}"/>
              </a:ext>
            </a:extLst>
          </p:cNvPr>
          <p:cNvSpPr/>
          <p:nvPr/>
        </p:nvSpPr>
        <p:spPr>
          <a:xfrm>
            <a:off x="9553788" y="941471"/>
            <a:ext cx="200967" cy="26125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C43B1953-9A08-43CA-86BB-8F9D43C5EA16}"/>
              </a:ext>
            </a:extLst>
          </p:cNvPr>
          <p:cNvSpPr/>
          <p:nvPr/>
        </p:nvSpPr>
        <p:spPr>
          <a:xfrm>
            <a:off x="9674367" y="1681660"/>
            <a:ext cx="200967" cy="18044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6C4464AF-6C19-4CA9-9FDA-7B08124112E7}"/>
              </a:ext>
            </a:extLst>
          </p:cNvPr>
          <p:cNvSpPr/>
          <p:nvPr/>
        </p:nvSpPr>
        <p:spPr>
          <a:xfrm>
            <a:off x="9352821" y="2639848"/>
            <a:ext cx="200967" cy="26125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9E8A991E-CD24-480B-8F75-B9023178521C}"/>
              </a:ext>
            </a:extLst>
          </p:cNvPr>
          <p:cNvSpPr/>
          <p:nvPr/>
        </p:nvSpPr>
        <p:spPr>
          <a:xfrm>
            <a:off x="9288292" y="5505302"/>
            <a:ext cx="200967" cy="70095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0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스마트 쓰레기통 </a:t>
            </a:r>
            <a:r>
              <a:rPr lang="ko-KR" altLang="en-US" sz="3000" dirty="0" err="1">
                <a:latin typeface="+mn-ea"/>
              </a:rPr>
              <a:t>만들어보기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CA985F-10D9-47C9-B393-BF7B00533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65" y="1300899"/>
            <a:ext cx="6618809" cy="483429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1D32D7-AF09-4E2B-AA79-2AED2DEE5EB6}"/>
              </a:ext>
            </a:extLst>
          </p:cNvPr>
          <p:cNvSpPr/>
          <p:nvPr/>
        </p:nvSpPr>
        <p:spPr>
          <a:xfrm>
            <a:off x="6862713" y="2036190"/>
            <a:ext cx="5169594" cy="4626460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368BE1-DD09-4F11-90D2-FA7F2C955A4D}"/>
              </a:ext>
            </a:extLst>
          </p:cNvPr>
          <p:cNvSpPr txBox="1"/>
          <p:nvPr/>
        </p:nvSpPr>
        <p:spPr>
          <a:xfrm>
            <a:off x="6916772" y="1192318"/>
            <a:ext cx="4972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초에 한번씩 </a:t>
            </a:r>
            <a:r>
              <a:rPr lang="en-US" altLang="ko-KR" dirty="0"/>
              <a:t>0</a:t>
            </a:r>
            <a:r>
              <a:rPr lang="ko-KR" altLang="en-US" dirty="0"/>
              <a:t>도</a:t>
            </a:r>
            <a:r>
              <a:rPr lang="en-US" altLang="ko-KR" dirty="0"/>
              <a:t>, 180</a:t>
            </a:r>
            <a:r>
              <a:rPr lang="ko-KR" altLang="en-US" dirty="0"/>
              <a:t>도로 각도를 바꾸도록 하는 프로그램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CDA075-C7D2-4AC6-AC67-099BCD222EF0}"/>
              </a:ext>
            </a:extLst>
          </p:cNvPr>
          <p:cNvSpPr/>
          <p:nvPr/>
        </p:nvSpPr>
        <p:spPr>
          <a:xfrm>
            <a:off x="6916772" y="2219880"/>
            <a:ext cx="4978996" cy="444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Servo.h</a:t>
            </a:r>
            <a:r>
              <a:rPr lang="en-US" altLang="ko-KR" sz="1400" dirty="0"/>
              <a:t>&gt; 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int </a:t>
            </a:r>
            <a:r>
              <a:rPr lang="en-US" altLang="ko-KR" sz="1400" dirty="0" err="1"/>
              <a:t>servoPin</a:t>
            </a:r>
            <a:r>
              <a:rPr lang="en-US" altLang="ko-KR" sz="1400" dirty="0"/>
              <a:t> = 9;</a:t>
            </a:r>
          </a:p>
          <a:p>
            <a:endParaRPr lang="en-US" altLang="ko-KR" sz="1400" dirty="0"/>
          </a:p>
          <a:p>
            <a:r>
              <a:rPr lang="en-US" altLang="ko-KR" sz="1400" dirty="0"/>
              <a:t>Servo servo1;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void setup()</a:t>
            </a:r>
          </a:p>
          <a:p>
            <a:r>
              <a:rPr lang="en-US" altLang="ko-KR" sz="1400" dirty="0"/>
              <a:t>{ </a:t>
            </a:r>
          </a:p>
          <a:p>
            <a:r>
              <a:rPr lang="en-US" altLang="ko-KR" sz="1400" dirty="0"/>
              <a:t>    servo1.attach(</a:t>
            </a:r>
            <a:r>
              <a:rPr lang="en-US" altLang="ko-KR" sz="1400" dirty="0" err="1"/>
              <a:t>servoPin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servo1.write(0);</a:t>
            </a:r>
          </a:p>
          <a:p>
            <a:r>
              <a:rPr lang="en-US" altLang="ko-KR" sz="1400" dirty="0"/>
              <a:t>} 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void loop() </a:t>
            </a:r>
          </a:p>
          <a:p>
            <a:r>
              <a:rPr lang="en-US" altLang="ko-KR" sz="1400" dirty="0"/>
              <a:t>{ </a:t>
            </a:r>
          </a:p>
          <a:p>
            <a:r>
              <a:rPr lang="en-US" altLang="ko-KR" sz="1400" dirty="0"/>
              <a:t>  servo1.write(0);</a:t>
            </a:r>
          </a:p>
          <a:p>
            <a:r>
              <a:rPr lang="en-US" altLang="ko-KR" sz="1400" dirty="0"/>
              <a:t>  delay(2000);</a:t>
            </a:r>
          </a:p>
          <a:p>
            <a:r>
              <a:rPr lang="en-US" altLang="ko-KR" sz="1400" dirty="0"/>
              <a:t>  servo1.write(180);</a:t>
            </a:r>
          </a:p>
          <a:p>
            <a:r>
              <a:rPr lang="en-US" altLang="ko-KR" sz="1400" dirty="0"/>
              <a:t>  delay(2000);</a:t>
            </a:r>
          </a:p>
          <a:p>
            <a:r>
              <a:rPr lang="en-US" altLang="ko-KR" sz="1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04451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스마트 쓰레기통 </a:t>
            </a:r>
            <a:r>
              <a:rPr lang="ko-KR" altLang="en-US" sz="3000" dirty="0" err="1">
                <a:latin typeface="+mn-ea"/>
              </a:rPr>
              <a:t>만들어보기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A6E69C-409C-4D5B-BBF2-0CF0398F1F8C}"/>
              </a:ext>
            </a:extLst>
          </p:cNvPr>
          <p:cNvSpPr/>
          <p:nvPr/>
        </p:nvSpPr>
        <p:spPr>
          <a:xfrm>
            <a:off x="7555548" y="874207"/>
            <a:ext cx="4555101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#include &lt;</a:t>
            </a:r>
            <a:r>
              <a:rPr lang="en-US" altLang="ko-KR" sz="1000" dirty="0" err="1"/>
              <a:t>Servo.h</a:t>
            </a:r>
            <a:r>
              <a:rPr lang="en-US" altLang="ko-KR" sz="1000" dirty="0"/>
              <a:t>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int </a:t>
            </a:r>
            <a:r>
              <a:rPr lang="en-US" altLang="ko-KR" sz="1000" dirty="0" err="1"/>
              <a:t>servoPin</a:t>
            </a:r>
            <a:r>
              <a:rPr lang="en-US" altLang="ko-KR" sz="1000" dirty="0"/>
              <a:t> = 10;</a:t>
            </a:r>
          </a:p>
          <a:p>
            <a:r>
              <a:rPr lang="en-US" altLang="ko-KR" sz="1000" dirty="0"/>
              <a:t>int </a:t>
            </a:r>
            <a:r>
              <a:rPr lang="en-US" altLang="ko-KR" sz="1000" dirty="0" err="1"/>
              <a:t>echoPin</a:t>
            </a:r>
            <a:r>
              <a:rPr lang="en-US" altLang="ko-KR" sz="1000" dirty="0"/>
              <a:t> = 12;</a:t>
            </a:r>
          </a:p>
          <a:p>
            <a:r>
              <a:rPr lang="en-US" altLang="ko-KR" sz="1000" dirty="0"/>
              <a:t>int </a:t>
            </a:r>
            <a:r>
              <a:rPr lang="en-US" altLang="ko-KR" sz="1000" dirty="0" err="1"/>
              <a:t>trigPin</a:t>
            </a:r>
            <a:r>
              <a:rPr lang="en-US" altLang="ko-KR" sz="1000" dirty="0"/>
              <a:t> = 13;</a:t>
            </a:r>
          </a:p>
          <a:p>
            <a:endParaRPr lang="en-US" altLang="ko-KR" sz="1000" dirty="0"/>
          </a:p>
          <a:p>
            <a:r>
              <a:rPr lang="en-US" altLang="ko-KR" sz="1000" dirty="0"/>
              <a:t>Servo servo1;</a:t>
            </a:r>
          </a:p>
          <a:p>
            <a:endParaRPr lang="en-US" altLang="ko-KR" sz="1000" dirty="0"/>
          </a:p>
          <a:p>
            <a:r>
              <a:rPr lang="en-US" altLang="ko-KR" sz="1000" dirty="0"/>
              <a:t>void setup() 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Serial.begin</a:t>
            </a:r>
            <a:r>
              <a:rPr lang="en-US" altLang="ko-KR" sz="1000" dirty="0"/>
              <a:t>(9600);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pinMode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trigPin</a:t>
            </a:r>
            <a:r>
              <a:rPr lang="en-US" altLang="ko-KR" sz="1000" dirty="0"/>
              <a:t>, OUTPUT);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pinMode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echoPin</a:t>
            </a:r>
            <a:r>
              <a:rPr lang="en-US" altLang="ko-KR" sz="1000" dirty="0"/>
              <a:t>, INPUT);</a:t>
            </a:r>
          </a:p>
          <a:p>
            <a:r>
              <a:rPr lang="en-US" altLang="ko-KR" sz="1000" dirty="0"/>
              <a:t>  servo1.attach(</a:t>
            </a:r>
            <a:r>
              <a:rPr lang="en-US" altLang="ko-KR" sz="1000" dirty="0" err="1"/>
              <a:t>servoPin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servo1.write(0);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void loop() 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digitalWrite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trigPin</a:t>
            </a:r>
            <a:r>
              <a:rPr lang="en-US" altLang="ko-KR" sz="1000" dirty="0"/>
              <a:t>, LOW);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digitalWrite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echoPin</a:t>
            </a:r>
            <a:r>
              <a:rPr lang="en-US" altLang="ko-KR" sz="1000" dirty="0"/>
              <a:t>, LOW);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delayMicroseconds</a:t>
            </a:r>
            <a:r>
              <a:rPr lang="en-US" altLang="ko-KR" sz="1000" dirty="0"/>
              <a:t>(2);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digitalWrite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trigPin</a:t>
            </a:r>
            <a:r>
              <a:rPr lang="en-US" altLang="ko-KR" sz="1000" dirty="0"/>
              <a:t>, HIGH);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delayMicroseconds</a:t>
            </a:r>
            <a:r>
              <a:rPr lang="en-US" altLang="ko-KR" sz="1000" dirty="0"/>
              <a:t>(10);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digitalWrite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trigPin</a:t>
            </a:r>
            <a:r>
              <a:rPr lang="en-US" altLang="ko-KR" sz="1000" dirty="0"/>
              <a:t>, LOW);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long duration = </a:t>
            </a:r>
            <a:r>
              <a:rPr lang="en-US" altLang="ko-KR" sz="1000" dirty="0" err="1"/>
              <a:t>pulseIn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echoPin</a:t>
            </a:r>
            <a:r>
              <a:rPr lang="en-US" altLang="ko-KR" sz="1000" dirty="0"/>
              <a:t>, HIGH); </a:t>
            </a:r>
          </a:p>
          <a:p>
            <a:r>
              <a:rPr lang="en-US" altLang="ko-KR" sz="1000" dirty="0"/>
              <a:t>  float distance = ((float)(340 * duration) / 10000) / 2;  </a:t>
            </a:r>
          </a:p>
          <a:p>
            <a:r>
              <a:rPr lang="en-US" altLang="ko-KR" sz="1000" dirty="0"/>
              <a:t>  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Serial.print</a:t>
            </a:r>
            <a:r>
              <a:rPr lang="en-US" altLang="ko-KR" sz="1000" dirty="0"/>
              <a:t>(distance);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Serial.println</a:t>
            </a:r>
            <a:r>
              <a:rPr lang="en-US" altLang="ko-KR" sz="1000" dirty="0"/>
              <a:t>("cm");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if(distance &lt; 10) {</a:t>
            </a:r>
          </a:p>
          <a:p>
            <a:r>
              <a:rPr lang="en-US" altLang="ko-KR" sz="1000" dirty="0"/>
              <a:t>    servo1.write(180);</a:t>
            </a:r>
          </a:p>
          <a:p>
            <a:r>
              <a:rPr lang="en-US" altLang="ko-KR" sz="1000" dirty="0"/>
              <a:t>    delay(2000);</a:t>
            </a:r>
          </a:p>
          <a:p>
            <a:r>
              <a:rPr lang="en-US" altLang="ko-KR" sz="1000" dirty="0"/>
              <a:t>    servo1.write(0);</a:t>
            </a:r>
          </a:p>
          <a:p>
            <a:r>
              <a:rPr lang="en-US" altLang="ko-KR" sz="1000" dirty="0"/>
              <a:t>  }</a:t>
            </a:r>
          </a:p>
          <a:p>
            <a:r>
              <a:rPr lang="en-US" altLang="ko-KR" sz="1000" dirty="0"/>
              <a:t>  delay(10);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1161B0-73AA-4083-AF7B-77E699DA1FD8}"/>
              </a:ext>
            </a:extLst>
          </p:cNvPr>
          <p:cNvSpPr/>
          <p:nvPr/>
        </p:nvSpPr>
        <p:spPr>
          <a:xfrm>
            <a:off x="7477205" y="874207"/>
            <a:ext cx="4555101" cy="5940088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D8D853E9-67D7-4AAF-84FC-3EF4121960DB}"/>
              </a:ext>
            </a:extLst>
          </p:cNvPr>
          <p:cNvSpPr/>
          <p:nvPr/>
        </p:nvSpPr>
        <p:spPr>
          <a:xfrm>
            <a:off x="9496960" y="938364"/>
            <a:ext cx="200967" cy="40540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C43B1953-9A08-43CA-86BB-8F9D43C5EA16}"/>
              </a:ext>
            </a:extLst>
          </p:cNvPr>
          <p:cNvSpPr/>
          <p:nvPr/>
        </p:nvSpPr>
        <p:spPr>
          <a:xfrm>
            <a:off x="9496960" y="1823796"/>
            <a:ext cx="200967" cy="18044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6C4464AF-6C19-4CA9-9FDA-7B08124112E7}"/>
              </a:ext>
            </a:extLst>
          </p:cNvPr>
          <p:cNvSpPr/>
          <p:nvPr/>
        </p:nvSpPr>
        <p:spPr>
          <a:xfrm>
            <a:off x="9496961" y="2805760"/>
            <a:ext cx="200967" cy="26125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9E8A991E-CD24-480B-8F75-B9023178521C}"/>
              </a:ext>
            </a:extLst>
          </p:cNvPr>
          <p:cNvSpPr/>
          <p:nvPr/>
        </p:nvSpPr>
        <p:spPr>
          <a:xfrm>
            <a:off x="9499155" y="5633316"/>
            <a:ext cx="200967" cy="70095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EFA0751-607C-434B-B373-ABBFA5DE4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4" y="1030927"/>
            <a:ext cx="7144303" cy="521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16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마무리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37EF2-48E7-4E25-A012-7025622749A2}"/>
              </a:ext>
            </a:extLst>
          </p:cNvPr>
          <p:cNvSpPr/>
          <p:nvPr/>
        </p:nvSpPr>
        <p:spPr>
          <a:xfrm>
            <a:off x="862012" y="1756970"/>
            <a:ext cx="104679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초음파 센서의 작동 원리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초음파 </a:t>
            </a:r>
            <a:r>
              <a:rPr lang="ko-KR" altLang="en-US" sz="2800" b="1" dirty="0" err="1">
                <a:latin typeface="+mn-ea"/>
              </a:rPr>
              <a:t>센서값을</a:t>
            </a:r>
            <a:r>
              <a:rPr lang="ko-KR" altLang="en-US" sz="2800" b="1" dirty="0">
                <a:latin typeface="+mn-ea"/>
              </a:rPr>
              <a:t> 이용하여 다른 부품들 제어해보기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스마트 쓰레기통 </a:t>
            </a:r>
            <a:r>
              <a:rPr lang="ko-KR" altLang="en-US" sz="2800" b="1" dirty="0" err="1">
                <a:latin typeface="+mn-ea"/>
              </a:rPr>
              <a:t>만들어보기</a:t>
            </a:r>
            <a:endParaRPr lang="en-US" altLang="ko-KR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343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(2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EF5A0-8372-4CE9-8F16-30468D8766B2}"/>
              </a:ext>
            </a:extLst>
          </p:cNvPr>
          <p:cNvSpPr/>
          <p:nvPr/>
        </p:nvSpPr>
        <p:spPr>
          <a:xfrm>
            <a:off x="2148596" y="1767006"/>
            <a:ext cx="560392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시리얼 통신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if</a:t>
            </a:r>
            <a:r>
              <a:rPr lang="ko-KR" altLang="en-US" sz="3000" b="1" dirty="0">
                <a:latin typeface="+mn-ea"/>
              </a:rPr>
              <a:t>문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푸시버튼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77A9E7F-92C9-47AA-8026-86766BBD9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493" y="971794"/>
            <a:ext cx="4286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제어문의 종류 ( 1 )">
            <a:extLst>
              <a:ext uri="{FF2B5EF4-FFF2-40B4-BE49-F238E27FC236}">
                <a16:creationId xmlns:a16="http://schemas.microsoft.com/office/drawing/2014/main" id="{1AEA9C83-10A9-4581-992D-C78418C62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362" y="2565505"/>
            <a:ext cx="1807131" cy="186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스컬앤코 닌텐도 스위치 D-PAD+버튼커버 :: 1300k 천삼백케이">
            <a:extLst>
              <a:ext uri="{FF2B5EF4-FFF2-40B4-BE49-F238E27FC236}">
                <a16:creationId xmlns:a16="http://schemas.microsoft.com/office/drawing/2014/main" id="{DA4D8A73-BF82-4776-8788-75279CC3A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12" y="45485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15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(3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EF5A0-8372-4CE9-8F16-30468D8766B2}"/>
              </a:ext>
            </a:extLst>
          </p:cNvPr>
          <p:cNvSpPr/>
          <p:nvPr/>
        </p:nvSpPr>
        <p:spPr>
          <a:xfrm>
            <a:off x="2148596" y="1767006"/>
            <a:ext cx="56039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클럭</a:t>
            </a:r>
            <a:r>
              <a:rPr lang="en-US" altLang="ko-KR" sz="3000" b="1" dirty="0">
                <a:latin typeface="+mn-ea"/>
              </a:rPr>
              <a:t>(Clock)</a:t>
            </a: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피에조</a:t>
            </a: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부저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8F77F9-03EB-46F3-BFE4-7F27EEF0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014" y="3544158"/>
            <a:ext cx="1818680" cy="240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Tmega8(A)의 클럭 소스 설정">
            <a:extLst>
              <a:ext uri="{FF2B5EF4-FFF2-40B4-BE49-F238E27FC236}">
                <a16:creationId xmlns:a16="http://schemas.microsoft.com/office/drawing/2014/main" id="{28C7BA42-3DCA-4904-AA84-3CB08F31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167" y="1180813"/>
            <a:ext cx="6381956" cy="18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85C542-1518-414B-93CC-FB40EA71A9CE}"/>
              </a:ext>
            </a:extLst>
          </p:cNvPr>
          <p:cNvSpPr txBox="1"/>
          <p:nvPr/>
        </p:nvSpPr>
        <p:spPr>
          <a:xfrm>
            <a:off x="9591675" y="46293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5"/>
              </a:rPr>
              <a:t>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46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D4D851-572D-4608-AC69-5ECBA27F6EB5}"/>
              </a:ext>
            </a:extLst>
          </p:cNvPr>
          <p:cNvSpPr/>
          <p:nvPr/>
        </p:nvSpPr>
        <p:spPr>
          <a:xfrm>
            <a:off x="2148596" y="1305093"/>
            <a:ext cx="560392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아날로그와 디지털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서보모터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PWM</a:t>
            </a: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표준 라이브러리 추가하기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8" name="Picture 2" descr="아두이노 PWM(pulse width modulation) 펄스폭변조란? :: C언어 예술가">
            <a:extLst>
              <a:ext uri="{FF2B5EF4-FFF2-40B4-BE49-F238E27FC236}">
                <a16:creationId xmlns:a16="http://schemas.microsoft.com/office/drawing/2014/main" id="{C78C3090-EFD7-4140-8D7B-5470C6E91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874" y="818089"/>
            <a:ext cx="3264824" cy="215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엘레파츠-大韓民國No.1 전자부품쇼핑몰">
            <a:extLst>
              <a:ext uri="{FF2B5EF4-FFF2-40B4-BE49-F238E27FC236}">
                <a16:creationId xmlns:a16="http://schemas.microsoft.com/office/drawing/2014/main" id="{C0EF9508-1BA7-43AC-B8AC-DD9E8E1E1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656" y="1826093"/>
            <a:ext cx="2012159" cy="201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Pulse Width Modulation (PWM) Using NI-DAQmx and LabVIEW - National ...">
            <a:extLst>
              <a:ext uri="{FF2B5EF4-FFF2-40B4-BE49-F238E27FC236}">
                <a16:creationId xmlns:a16="http://schemas.microsoft.com/office/drawing/2014/main" id="{9B44645B-5FCD-430D-805C-9D4B17B48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357" y="3735303"/>
            <a:ext cx="2306458" cy="167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공공도서관이 필요없다고? No! &quot;시민사회 복원, 도서관에서 시작하자 ...">
            <a:extLst>
              <a:ext uri="{FF2B5EF4-FFF2-40B4-BE49-F238E27FC236}">
                <a16:creationId xmlns:a16="http://schemas.microsoft.com/office/drawing/2014/main" id="{4E2A9C00-8543-4C73-A793-D8BA0A7C9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522" y="4811324"/>
            <a:ext cx="2827941" cy="188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6820352-6EA0-4407-A889-B447F80BF24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(4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2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(5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D4D851-572D-4608-AC69-5ECBA27F6EB5}"/>
              </a:ext>
            </a:extLst>
          </p:cNvPr>
          <p:cNvSpPr/>
          <p:nvPr/>
        </p:nvSpPr>
        <p:spPr>
          <a:xfrm>
            <a:off x="2148595" y="1305093"/>
            <a:ext cx="811128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LCD</a:t>
            </a:r>
            <a:r>
              <a:rPr lang="ko-KR" altLang="en-US" sz="3000" b="1" dirty="0">
                <a:latin typeface="+mn-ea"/>
              </a:rPr>
              <a:t>의 원리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외장 라이브러리 추가하기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라이브러리에서 제공하는 기능 사용해보기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새로운 글자</a:t>
            </a:r>
            <a:r>
              <a:rPr lang="en-US" altLang="ko-KR" sz="3000" b="1" dirty="0">
                <a:latin typeface="+mn-ea"/>
              </a:rPr>
              <a:t>, </a:t>
            </a:r>
            <a:r>
              <a:rPr lang="ko-KR" altLang="en-US" sz="3000" b="1" dirty="0">
                <a:latin typeface="+mn-ea"/>
              </a:rPr>
              <a:t>모양 </a:t>
            </a:r>
            <a:r>
              <a:rPr lang="ko-KR" altLang="en-US" sz="3000" b="1" dirty="0" err="1">
                <a:latin typeface="+mn-ea"/>
              </a:rPr>
              <a:t>만들어보기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8200" name="Picture 8" descr="에누리 가격비교 vs 네이버 쇼핑 #데스매치">
            <a:extLst>
              <a:ext uri="{FF2B5EF4-FFF2-40B4-BE49-F238E27FC236}">
                <a16:creationId xmlns:a16="http://schemas.microsoft.com/office/drawing/2014/main" id="{EC32BC1F-3D17-4C87-97B3-CA77A7B13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088" y="2295210"/>
            <a:ext cx="2565790" cy="144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공구천지에는 자동차공구의 모든 것이 있습니다">
            <a:extLst>
              <a:ext uri="{FF2B5EF4-FFF2-40B4-BE49-F238E27FC236}">
                <a16:creationId xmlns:a16="http://schemas.microsoft.com/office/drawing/2014/main" id="{6BED308A-493C-4D01-88C1-779B7E1D9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405" y="3308405"/>
            <a:ext cx="2027208" cy="202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캘리그라피와 서예의 차이점이 무엇인가요?">
            <a:extLst>
              <a:ext uri="{FF2B5EF4-FFF2-40B4-BE49-F238E27FC236}">
                <a16:creationId xmlns:a16="http://schemas.microsoft.com/office/drawing/2014/main" id="{63307A4A-811C-4ED9-B8C5-474732E3B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5" y="5147850"/>
            <a:ext cx="2724938" cy="152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>
            <a:extLst>
              <a:ext uri="{FF2B5EF4-FFF2-40B4-BE49-F238E27FC236}">
                <a16:creationId xmlns:a16="http://schemas.microsoft.com/office/drawing/2014/main" id="{1D2D7654-C369-4736-9ED2-2738D756D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813890"/>
            <a:ext cx="3200957" cy="164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63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8" name="Picture 4" descr="한국 최고의 산악잡지 - 월간 사람과산">
            <a:extLst>
              <a:ext uri="{FF2B5EF4-FFF2-40B4-BE49-F238E27FC236}">
                <a16:creationId xmlns:a16="http://schemas.microsoft.com/office/drawing/2014/main" id="{3BA8AF42-41A9-4077-A804-5D29CB452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2" y="1139311"/>
            <a:ext cx="7837716" cy="523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87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BF1BB0-9F83-4804-A840-6A5F8CDEE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108218"/>
            <a:ext cx="6934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10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098" name="Picture 2" descr="자동차 후방 감지 센서, 주차 정지석 인식할까? :: 한국지엠 톡 BLOG">
            <a:extLst>
              <a:ext uri="{FF2B5EF4-FFF2-40B4-BE49-F238E27FC236}">
                <a16:creationId xmlns:a16="http://schemas.microsoft.com/office/drawing/2014/main" id="{0DA7C619-B9BB-4CA7-8BF9-28B0BBA61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2721"/>
            <a:ext cx="6602596" cy="371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스마트한 후방 주차 보조시스템, 주차장 내 사고율을 낮추다 - 모토야">
            <a:extLst>
              <a:ext uri="{FF2B5EF4-FFF2-40B4-BE49-F238E27FC236}">
                <a16:creationId xmlns:a16="http://schemas.microsoft.com/office/drawing/2014/main" id="{AB305E7B-7A74-4439-845F-B18F8DBB4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217" y="1482721"/>
            <a:ext cx="5572782" cy="371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36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6434</TotalTime>
  <Words>1599</Words>
  <Application>Microsoft Office PowerPoint</Application>
  <PresentationFormat>와이드스크린</PresentationFormat>
  <Paragraphs>384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Nanum Gothic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DongHyeok</dc:creator>
  <cp:lastModifiedBy>장동혁</cp:lastModifiedBy>
  <cp:revision>378</cp:revision>
  <dcterms:created xsi:type="dcterms:W3CDTF">2020-05-23T12:00:05Z</dcterms:created>
  <dcterms:modified xsi:type="dcterms:W3CDTF">2020-06-30T16:07:41Z</dcterms:modified>
</cp:coreProperties>
</file>