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195" r:id="rId2"/>
    <p:sldId id="1196" r:id="rId3"/>
    <p:sldId id="1176" r:id="rId4"/>
    <p:sldId id="1201" r:id="rId5"/>
    <p:sldId id="1239" r:id="rId6"/>
    <p:sldId id="1213" r:id="rId7"/>
    <p:sldId id="1267" r:id="rId8"/>
    <p:sldId id="1257" r:id="rId9"/>
    <p:sldId id="1240" r:id="rId10"/>
    <p:sldId id="1286" r:id="rId11"/>
    <p:sldId id="1202" r:id="rId12"/>
    <p:sldId id="1283" r:id="rId13"/>
    <p:sldId id="1284" r:id="rId14"/>
    <p:sldId id="1285" r:id="rId15"/>
    <p:sldId id="1288" r:id="rId16"/>
    <p:sldId id="1287" r:id="rId17"/>
    <p:sldId id="1259" r:id="rId18"/>
    <p:sldId id="1289" r:id="rId19"/>
    <p:sldId id="1291" r:id="rId20"/>
    <p:sldId id="114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동혁" initials="장" lastIdx="1" clrIdx="0">
    <p:extLst>
      <p:ext uri="{19B8F6BF-5375-455C-9EA6-DF929625EA0E}">
        <p15:presenceInfo xmlns:p15="http://schemas.microsoft.com/office/powerpoint/2012/main" userId="장동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3059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281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951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930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9340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0964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00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341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3374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939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65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69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(7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4257675" y="1566981"/>
            <a:ext cx="5753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온도센서</a:t>
            </a:r>
            <a:r>
              <a:rPr lang="en-US" altLang="ko-KR" sz="3000" b="1" dirty="0">
                <a:latin typeface="+mn-ea"/>
              </a:rPr>
              <a:t>(LM35)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조도센서</a:t>
            </a:r>
            <a:r>
              <a:rPr lang="en-US" altLang="ko-KR" sz="3000" b="1" dirty="0">
                <a:latin typeface="+mn-ea"/>
              </a:rPr>
              <a:t>(CDS)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강의 마무리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56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8967F-2A0A-4CCE-9060-F48ED559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92" y="1711619"/>
            <a:ext cx="3997136" cy="3977083"/>
          </a:xfrm>
          <a:prstGeom prst="rect">
            <a:avLst/>
          </a:prstGeom>
        </p:spPr>
      </p:pic>
      <p:pic>
        <p:nvPicPr>
          <p:cNvPr id="2054" name="Picture 6" descr="캐리어에어컨">
            <a:extLst>
              <a:ext uri="{FF2B5EF4-FFF2-40B4-BE49-F238E27FC236}">
                <a16:creationId xmlns:a16="http://schemas.microsoft.com/office/drawing/2014/main" id="{F54CF8F5-7426-4268-A4B9-BA040BED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64" y="1691566"/>
            <a:ext cx="3997136" cy="399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09781C-A3FC-4136-9891-68ED6048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36" y="1711618"/>
            <a:ext cx="5302779" cy="39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CPU 의 적정 온도 및 cpu 온도 측정 방법 — Steemit">
            <a:extLst>
              <a:ext uri="{FF2B5EF4-FFF2-40B4-BE49-F238E27FC236}">
                <a16:creationId xmlns:a16="http://schemas.microsoft.com/office/drawing/2014/main" id="{F751135F-C2D7-49C7-AC0A-B3AEB416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15" y="888999"/>
            <a:ext cx="4292649" cy="53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1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희성 아날로그 온도계 종합정보 행복쇼핑의 시작 ! 다나와 (가격비교 ...">
            <a:extLst>
              <a:ext uri="{FF2B5EF4-FFF2-40B4-BE49-F238E27FC236}">
                <a16:creationId xmlns:a16="http://schemas.microsoft.com/office/drawing/2014/main" id="{DADB7628-4A78-413E-97DF-B42242C9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8624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677EE-E0E2-483C-8B48-C97CD17086AC}"/>
              </a:ext>
            </a:extLst>
          </p:cNvPr>
          <p:cNvSpPr txBox="1"/>
          <p:nvPr/>
        </p:nvSpPr>
        <p:spPr>
          <a:xfrm>
            <a:off x="6677025" y="3105834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사람은 쉽게 값을 읽을 수 있지만</a:t>
            </a:r>
            <a:endParaRPr lang="en-US" altLang="ko-KR" dirty="0"/>
          </a:p>
          <a:p>
            <a:r>
              <a:rPr lang="ko-KR" altLang="en-US" dirty="0"/>
              <a:t>컴퓨터가 읽기 어렵고</a:t>
            </a:r>
            <a:r>
              <a:rPr lang="en-US" altLang="ko-KR" dirty="0"/>
              <a:t>, </a:t>
            </a:r>
            <a:r>
              <a:rPr lang="ko-KR" altLang="en-US" dirty="0"/>
              <a:t>부피가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53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2" descr="LK임베디드] 아두이노 온도 센서, 텍스트 LCD 실습 : 네이버 블로그">
            <a:extLst>
              <a:ext uri="{FF2B5EF4-FFF2-40B4-BE49-F238E27FC236}">
                <a16:creationId xmlns:a16="http://schemas.microsoft.com/office/drawing/2014/main" id="{5DC4A703-79D5-4639-A914-43CAB5A2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11290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EAF62-43C9-468B-8965-9FF8C548D980}"/>
              </a:ext>
            </a:extLst>
          </p:cNvPr>
          <p:cNvSpPr txBox="1"/>
          <p:nvPr/>
        </p:nvSpPr>
        <p:spPr>
          <a:xfrm>
            <a:off x="7162800" y="2416674"/>
            <a:ext cx="3615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반도체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컴퓨터가 읽기 쉽고</a:t>
            </a:r>
            <a:r>
              <a:rPr lang="en-US" altLang="ko-KR" dirty="0"/>
              <a:t>, </a:t>
            </a:r>
            <a:r>
              <a:rPr lang="ko-KR" altLang="en-US" dirty="0"/>
              <a:t>부피가 작다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EB8B9-6899-472F-8C4E-18361C4AB83F}"/>
              </a:ext>
            </a:extLst>
          </p:cNvPr>
          <p:cNvSpPr txBox="1"/>
          <p:nvPr/>
        </p:nvSpPr>
        <p:spPr>
          <a:xfrm>
            <a:off x="7162800" y="4435974"/>
            <a:ext cx="40799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그럼 반도체로 어떻게 동작하는 걸까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563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C33C47-A098-420E-8014-2CAB074F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0" y="1626120"/>
            <a:ext cx="5012006" cy="36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83E4A8B-4BF3-4353-8167-56BBA55A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52" y="1626120"/>
            <a:ext cx="5293562" cy="36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ECB18C-972A-413E-A5CC-BBADDD38E3B1}"/>
              </a:ext>
            </a:extLst>
          </p:cNvPr>
          <p:cNvSpPr txBox="1"/>
          <p:nvPr/>
        </p:nvSpPr>
        <p:spPr>
          <a:xfrm>
            <a:off x="1844336" y="1093944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Vcc</a:t>
            </a:r>
            <a:r>
              <a:rPr lang="en-US" altLang="ko-KR" dirty="0"/>
              <a:t> = 0V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178F2-005F-43E8-8923-F7AD4DC64123}"/>
              </a:ext>
            </a:extLst>
          </p:cNvPr>
          <p:cNvSpPr txBox="1"/>
          <p:nvPr/>
        </p:nvSpPr>
        <p:spPr>
          <a:xfrm>
            <a:off x="2065743" y="521005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07B4-E0FD-4B9F-885F-FFA4F071A3B2}"/>
              </a:ext>
            </a:extLst>
          </p:cNvPr>
          <p:cNvSpPr txBox="1"/>
          <p:nvPr/>
        </p:nvSpPr>
        <p:spPr>
          <a:xfrm>
            <a:off x="7626011" y="1093944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Vcc</a:t>
            </a:r>
            <a:r>
              <a:rPr lang="en-US" altLang="ko-KR" dirty="0"/>
              <a:t> = 5V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43A98-0E46-4A95-9BEF-475B4B223400}"/>
              </a:ext>
            </a:extLst>
          </p:cNvPr>
          <p:cNvSpPr txBox="1"/>
          <p:nvPr/>
        </p:nvSpPr>
        <p:spPr>
          <a:xfrm>
            <a:off x="7847418" y="523188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94FE-942D-412B-84DE-E5298CAB3DB4}"/>
              </a:ext>
            </a:extLst>
          </p:cNvPr>
          <p:cNvSpPr txBox="1"/>
          <p:nvPr/>
        </p:nvSpPr>
        <p:spPr>
          <a:xfrm>
            <a:off x="6242676" y="5716943"/>
            <a:ext cx="52935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온도 ↑ </a:t>
            </a:r>
            <a:r>
              <a:rPr lang="en-US" altLang="ko-KR" dirty="0"/>
              <a:t>- p</a:t>
            </a:r>
            <a:r>
              <a:rPr lang="ko-KR" altLang="en-US" dirty="0"/>
              <a:t>영역의 전자 수 ↑ </a:t>
            </a:r>
            <a:r>
              <a:rPr lang="en-US" altLang="ko-KR" dirty="0"/>
              <a:t>- </a:t>
            </a:r>
            <a:r>
              <a:rPr lang="ko-KR" altLang="en-US" dirty="0"/>
              <a:t>채널 두꺼워진다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전기 더 잘 통해진다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14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6" name="Picture 6" descr="LM35DZ 온도센서 특성">
            <a:extLst>
              <a:ext uri="{FF2B5EF4-FFF2-40B4-BE49-F238E27FC236}">
                <a16:creationId xmlns:a16="http://schemas.microsoft.com/office/drawing/2014/main" id="{54230DF8-8A0E-49D1-AFDB-1ABBC3D3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4" y="1221581"/>
            <a:ext cx="7309631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08F40B-759B-475F-B9C9-3FAF4EF72F08}"/>
              </a:ext>
            </a:extLst>
          </p:cNvPr>
          <p:cNvSpPr txBox="1"/>
          <p:nvPr/>
        </p:nvSpPr>
        <p:spPr>
          <a:xfrm>
            <a:off x="8271502" y="2416674"/>
            <a:ext cx="38204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전류 </a:t>
            </a:r>
            <a:r>
              <a:rPr lang="en-US" altLang="ko-KR" dirty="0"/>
              <a:t>/ </a:t>
            </a:r>
            <a:r>
              <a:rPr lang="ko-KR" altLang="en-US" dirty="0"/>
              <a:t>온도의 그래프가 </a:t>
            </a:r>
            <a:r>
              <a:rPr lang="en-US" altLang="ko-KR" dirty="0"/>
              <a:t>1</a:t>
            </a:r>
            <a:r>
              <a:rPr lang="ko-KR" altLang="en-US" dirty="0"/>
              <a:t>차 함수의 그래프 형태를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 = Ax + B</a:t>
            </a:r>
            <a:r>
              <a:rPr lang="ko-KR" altLang="en-US" dirty="0"/>
              <a:t>로 식을 세울 수 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874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 descr="Do It Yourself! (414 Page)">
            <a:extLst>
              <a:ext uri="{FF2B5EF4-FFF2-40B4-BE49-F238E27FC236}">
                <a16:creationId xmlns:a16="http://schemas.microsoft.com/office/drawing/2014/main" id="{13C68684-22F0-4F4D-A117-2C66CDB09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" y="826647"/>
            <a:ext cx="986844" cy="17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E75567-E403-4691-8052-098D82F07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03" y="2647506"/>
            <a:ext cx="5337116" cy="40341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9E7FC9-8875-49EE-B5C0-B1FAB6EB79CD}"/>
              </a:ext>
            </a:extLst>
          </p:cNvPr>
          <p:cNvSpPr/>
          <p:nvPr/>
        </p:nvSpPr>
        <p:spPr>
          <a:xfrm>
            <a:off x="3996707" y="1186831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온도센서</a:t>
            </a:r>
            <a:r>
              <a:rPr lang="en-US" altLang="ko-KR" b="1" dirty="0"/>
              <a:t>(LM35)</a:t>
            </a:r>
            <a:r>
              <a:rPr lang="ko-KR" altLang="en-US" b="1" dirty="0"/>
              <a:t>로 온도를 측정해보자</a:t>
            </a:r>
            <a:r>
              <a:rPr lang="en-US" altLang="ko-KR" b="1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6F7C33-47BA-40C9-8927-07AB6C9F926A}"/>
              </a:ext>
            </a:extLst>
          </p:cNvPr>
          <p:cNvSpPr/>
          <p:nvPr/>
        </p:nvSpPr>
        <p:spPr>
          <a:xfrm>
            <a:off x="1441366" y="1168969"/>
            <a:ext cx="1840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ko-KR" altLang="en-US" dirty="0"/>
              <a:t>핀 정확히 </a:t>
            </a:r>
            <a:r>
              <a:rPr lang="ko-KR" altLang="en-US" dirty="0" err="1"/>
              <a:t>연결해야한다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25AC6E-0433-4CCD-83DF-0244CC381230}"/>
              </a:ext>
            </a:extLst>
          </p:cNvPr>
          <p:cNvGrpSpPr/>
          <p:nvPr/>
        </p:nvGrpSpPr>
        <p:grpSpPr>
          <a:xfrm>
            <a:off x="7636899" y="2807045"/>
            <a:ext cx="4555101" cy="3637641"/>
            <a:chOff x="7636899" y="1564674"/>
            <a:chExt cx="4555101" cy="36376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3D2E21-5C7A-4E6F-B3CA-2E607ABE95A0}"/>
                </a:ext>
              </a:extLst>
            </p:cNvPr>
            <p:cNvSpPr/>
            <p:nvPr/>
          </p:nvSpPr>
          <p:spPr>
            <a:xfrm>
              <a:off x="7636899" y="1564674"/>
              <a:ext cx="4395407" cy="363764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2D1F12-52C6-416A-A563-2AE783213DE1}"/>
                </a:ext>
              </a:extLst>
            </p:cNvPr>
            <p:cNvSpPr/>
            <p:nvPr/>
          </p:nvSpPr>
          <p:spPr>
            <a:xfrm>
              <a:off x="7636899" y="1564674"/>
              <a:ext cx="4555101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int </a:t>
              </a:r>
              <a:r>
                <a:rPr lang="en-US" altLang="ko-KR" sz="2000" dirty="0" err="1"/>
                <a:t>tempPin</a:t>
              </a:r>
              <a:r>
                <a:rPr lang="en-US" altLang="ko-KR" sz="2000" dirty="0"/>
                <a:t> = A0;</a:t>
              </a:r>
            </a:p>
            <a:p>
              <a:endParaRPr lang="en-US" altLang="ko-KR" sz="2000" dirty="0"/>
            </a:p>
            <a:p>
              <a:r>
                <a:rPr lang="en-US" altLang="ko-KR" sz="2000" dirty="0"/>
                <a:t>void setup (){</a:t>
              </a:r>
            </a:p>
            <a:p>
              <a:r>
                <a:rPr lang="en-US" altLang="ko-KR" sz="2000" dirty="0"/>
                <a:t>  </a:t>
              </a:r>
              <a:r>
                <a:rPr lang="en-US" altLang="ko-KR" sz="2000" dirty="0" err="1"/>
                <a:t>Serial.begin</a:t>
              </a:r>
              <a:r>
                <a:rPr lang="en-US" altLang="ko-KR" sz="2000" dirty="0"/>
                <a:t>(9600);</a:t>
              </a:r>
            </a:p>
            <a:p>
              <a:r>
                <a:rPr lang="en-US" altLang="ko-KR" sz="2000" dirty="0"/>
                <a:t>}</a:t>
              </a:r>
            </a:p>
            <a:p>
              <a:endParaRPr lang="en-US" altLang="ko-KR" sz="2000" dirty="0"/>
            </a:p>
            <a:p>
              <a:r>
                <a:rPr lang="en-US" altLang="ko-KR" sz="2000" dirty="0"/>
                <a:t>void loop(){</a:t>
              </a:r>
            </a:p>
            <a:p>
              <a:r>
                <a:rPr lang="en-US" altLang="ko-KR" sz="2000" dirty="0"/>
                <a:t>  int value = </a:t>
              </a:r>
              <a:r>
                <a:rPr lang="en-US" altLang="ko-KR" sz="2000" dirty="0" err="1"/>
                <a:t>analogRead</a:t>
              </a:r>
              <a:r>
                <a:rPr lang="en-US" altLang="ko-KR" sz="2000" dirty="0"/>
                <a:t>(</a:t>
              </a:r>
              <a:r>
                <a:rPr lang="en-US" altLang="ko-KR" sz="2000" dirty="0" err="1"/>
                <a:t>tempPin</a:t>
              </a:r>
              <a:r>
                <a:rPr lang="en-US" altLang="ko-KR" sz="2000" dirty="0"/>
                <a:t>);</a:t>
              </a:r>
            </a:p>
            <a:p>
              <a:endParaRPr lang="en-US" altLang="ko-KR" sz="2000" dirty="0"/>
            </a:p>
            <a:p>
              <a:r>
                <a:rPr lang="en-US" altLang="ko-KR" sz="2000" dirty="0"/>
                <a:t>  </a:t>
              </a:r>
              <a:r>
                <a:rPr lang="en-US" altLang="ko-KR" sz="2000" dirty="0" err="1"/>
                <a:t>Serial.println</a:t>
              </a:r>
              <a:r>
                <a:rPr lang="en-US" altLang="ko-KR" sz="2000" dirty="0"/>
                <a:t>(value);</a:t>
              </a:r>
            </a:p>
            <a:p>
              <a:r>
                <a:rPr lang="en-US" altLang="ko-KR" sz="2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86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 descr="Do It Yourself! (414 Page)">
            <a:extLst>
              <a:ext uri="{FF2B5EF4-FFF2-40B4-BE49-F238E27FC236}">
                <a16:creationId xmlns:a16="http://schemas.microsoft.com/office/drawing/2014/main" id="{13C68684-22F0-4F4D-A117-2C66CDB09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" y="826647"/>
            <a:ext cx="986844" cy="17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E75567-E403-4691-8052-098D82F07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303" y="2647506"/>
            <a:ext cx="5337116" cy="40341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9E7FC9-8875-49EE-B5C0-B1FAB6EB79CD}"/>
              </a:ext>
            </a:extLst>
          </p:cNvPr>
          <p:cNvSpPr/>
          <p:nvPr/>
        </p:nvSpPr>
        <p:spPr>
          <a:xfrm>
            <a:off x="3996707" y="1186831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온도센서</a:t>
            </a:r>
            <a:r>
              <a:rPr lang="en-US" altLang="ko-KR" b="1" dirty="0"/>
              <a:t>(LM35)</a:t>
            </a:r>
            <a:r>
              <a:rPr lang="ko-KR" altLang="en-US" b="1" dirty="0"/>
              <a:t>로 온도를 측정해보자</a:t>
            </a:r>
            <a:r>
              <a:rPr lang="en-US" altLang="ko-KR" b="1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6F7C33-47BA-40C9-8927-07AB6C9F926A}"/>
              </a:ext>
            </a:extLst>
          </p:cNvPr>
          <p:cNvSpPr/>
          <p:nvPr/>
        </p:nvSpPr>
        <p:spPr>
          <a:xfrm>
            <a:off x="1441366" y="1168969"/>
            <a:ext cx="1840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ko-KR" altLang="en-US" dirty="0"/>
              <a:t>핀 정확히 </a:t>
            </a:r>
            <a:r>
              <a:rPr lang="ko-KR" altLang="en-US" dirty="0" err="1"/>
              <a:t>연결해야한다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25AC6E-0433-4CCD-83DF-0244CC381230}"/>
              </a:ext>
            </a:extLst>
          </p:cNvPr>
          <p:cNvGrpSpPr/>
          <p:nvPr/>
        </p:nvGrpSpPr>
        <p:grpSpPr>
          <a:xfrm>
            <a:off x="7636899" y="2807045"/>
            <a:ext cx="4555101" cy="3637641"/>
            <a:chOff x="7636899" y="1564674"/>
            <a:chExt cx="4555101" cy="36376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3D2E21-5C7A-4E6F-B3CA-2E607ABE95A0}"/>
                </a:ext>
              </a:extLst>
            </p:cNvPr>
            <p:cNvSpPr/>
            <p:nvPr/>
          </p:nvSpPr>
          <p:spPr>
            <a:xfrm>
              <a:off x="7636899" y="1564674"/>
              <a:ext cx="4395407" cy="363764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2D1F12-52C6-416A-A563-2AE783213DE1}"/>
                </a:ext>
              </a:extLst>
            </p:cNvPr>
            <p:cNvSpPr/>
            <p:nvPr/>
          </p:nvSpPr>
          <p:spPr>
            <a:xfrm>
              <a:off x="7636899" y="1564674"/>
              <a:ext cx="4555101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700" dirty="0"/>
                <a:t>int </a:t>
              </a:r>
              <a:r>
                <a:rPr lang="en-US" altLang="ko-KR" sz="1700" dirty="0" err="1"/>
                <a:t>tempPin</a:t>
              </a:r>
              <a:r>
                <a:rPr lang="en-US" altLang="ko-KR" sz="1700" dirty="0"/>
                <a:t> = A0;</a:t>
              </a:r>
            </a:p>
            <a:p>
              <a:endParaRPr lang="en-US" altLang="ko-KR" sz="1700" dirty="0"/>
            </a:p>
            <a:p>
              <a:r>
                <a:rPr lang="en-US" altLang="ko-KR" sz="1700" dirty="0"/>
                <a:t>void setup (){</a:t>
              </a:r>
            </a:p>
            <a:p>
              <a:r>
                <a:rPr lang="en-US" altLang="ko-KR" sz="1700" dirty="0"/>
                <a:t>  </a:t>
              </a:r>
              <a:r>
                <a:rPr lang="en-US" altLang="ko-KR" sz="1700" dirty="0" err="1"/>
                <a:t>Serial.begin</a:t>
              </a:r>
              <a:r>
                <a:rPr lang="en-US" altLang="ko-KR" sz="1700" dirty="0"/>
                <a:t>(9600);</a:t>
              </a:r>
            </a:p>
            <a:p>
              <a:r>
                <a:rPr lang="en-US" altLang="ko-KR" sz="1700" dirty="0"/>
                <a:t>}</a:t>
              </a:r>
            </a:p>
            <a:p>
              <a:endParaRPr lang="en-US" altLang="ko-KR" sz="1700" dirty="0"/>
            </a:p>
            <a:p>
              <a:r>
                <a:rPr lang="en-US" altLang="ko-KR" sz="1700" dirty="0"/>
                <a:t>void loop(){</a:t>
              </a:r>
            </a:p>
            <a:p>
              <a:r>
                <a:rPr lang="en-US" altLang="ko-KR" sz="1700" dirty="0"/>
                <a:t>  int value = </a:t>
              </a:r>
              <a:r>
                <a:rPr lang="en-US" altLang="ko-KR" sz="1700" dirty="0" err="1"/>
                <a:t>analogRead</a:t>
              </a:r>
              <a:r>
                <a:rPr lang="en-US" altLang="ko-KR" sz="1700" dirty="0"/>
                <a:t>(</a:t>
              </a:r>
              <a:r>
                <a:rPr lang="en-US" altLang="ko-KR" sz="1700" dirty="0" err="1"/>
                <a:t>tempPin</a:t>
              </a:r>
              <a:r>
                <a:rPr lang="en-US" altLang="ko-KR" sz="1700" dirty="0"/>
                <a:t>);</a:t>
              </a:r>
            </a:p>
            <a:p>
              <a:r>
                <a:rPr lang="en-US" altLang="ko-KR" sz="1700" dirty="0">
                  <a:solidFill>
                    <a:srgbClr val="FF0000"/>
                  </a:solidFill>
                </a:rPr>
                <a:t>  float temperature = value * 0.4882812;</a:t>
              </a:r>
            </a:p>
            <a:p>
              <a:endParaRPr lang="en-US" altLang="ko-KR" sz="1700" dirty="0"/>
            </a:p>
            <a:p>
              <a:r>
                <a:rPr lang="en-US" altLang="ko-KR" sz="1700" dirty="0"/>
                <a:t>  </a:t>
              </a:r>
              <a:r>
                <a:rPr lang="en-US" altLang="ko-KR" sz="1700" dirty="0" err="1"/>
                <a:t>Serial.println</a:t>
              </a:r>
              <a:r>
                <a:rPr lang="en-US" altLang="ko-KR" sz="1700" dirty="0"/>
                <a:t>(</a:t>
              </a:r>
              <a:r>
                <a:rPr lang="en-US" altLang="ko-KR" sz="1700" dirty="0">
                  <a:solidFill>
                    <a:srgbClr val="FF0000"/>
                  </a:solidFill>
                </a:rPr>
                <a:t>temperature</a:t>
              </a:r>
              <a:r>
                <a:rPr lang="en-US" altLang="ko-KR" sz="1700" dirty="0"/>
                <a:t>);</a:t>
              </a:r>
            </a:p>
            <a:p>
              <a:r>
                <a:rPr lang="en-US" altLang="ko-KR" sz="17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55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온도센서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(LM35))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 descr="Do It Yourself! (414 Page)">
            <a:extLst>
              <a:ext uri="{FF2B5EF4-FFF2-40B4-BE49-F238E27FC236}">
                <a16:creationId xmlns:a16="http://schemas.microsoft.com/office/drawing/2014/main" id="{13C68684-22F0-4F4D-A117-2C66CDB09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6" y="826647"/>
            <a:ext cx="986844" cy="17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9E7FC9-8875-49EE-B5C0-B1FAB6EB79CD}"/>
              </a:ext>
            </a:extLst>
          </p:cNvPr>
          <p:cNvSpPr/>
          <p:nvPr/>
        </p:nvSpPr>
        <p:spPr>
          <a:xfrm>
            <a:off x="3418028" y="1186831"/>
            <a:ext cx="5355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온도가 </a:t>
            </a:r>
            <a:r>
              <a:rPr lang="en-US" altLang="ko-KR" b="1" dirty="0"/>
              <a:t>30</a:t>
            </a:r>
            <a:r>
              <a:rPr lang="ko-KR" altLang="en-US" b="1" dirty="0"/>
              <a:t>도 이상이 되면 </a:t>
            </a:r>
            <a:r>
              <a:rPr lang="en-US" altLang="ko-KR" b="1" dirty="0"/>
              <a:t>LED</a:t>
            </a:r>
            <a:r>
              <a:rPr lang="ko-KR" altLang="en-US" b="1" dirty="0"/>
              <a:t>에 켜지도록 해보자</a:t>
            </a:r>
            <a:r>
              <a:rPr lang="en-US" altLang="ko-KR" b="1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6F7C33-47BA-40C9-8927-07AB6C9F926A}"/>
              </a:ext>
            </a:extLst>
          </p:cNvPr>
          <p:cNvSpPr/>
          <p:nvPr/>
        </p:nvSpPr>
        <p:spPr>
          <a:xfrm>
            <a:off x="1441366" y="1168969"/>
            <a:ext cx="1840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ko-KR" altLang="en-US" dirty="0"/>
              <a:t>핀 정확히 </a:t>
            </a:r>
            <a:r>
              <a:rPr lang="ko-KR" altLang="en-US" dirty="0" err="1"/>
              <a:t>연결해야한다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25AC6E-0433-4CCD-83DF-0244CC381230}"/>
              </a:ext>
            </a:extLst>
          </p:cNvPr>
          <p:cNvGrpSpPr/>
          <p:nvPr/>
        </p:nvGrpSpPr>
        <p:grpSpPr>
          <a:xfrm>
            <a:off x="7636899" y="1666875"/>
            <a:ext cx="4555101" cy="5020611"/>
            <a:chOff x="7636899" y="1564674"/>
            <a:chExt cx="4555101" cy="413513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3D2E21-5C7A-4E6F-B3CA-2E607ABE95A0}"/>
                </a:ext>
              </a:extLst>
            </p:cNvPr>
            <p:cNvSpPr/>
            <p:nvPr/>
          </p:nvSpPr>
          <p:spPr>
            <a:xfrm>
              <a:off x="7636899" y="1564674"/>
              <a:ext cx="4395407" cy="413513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2D1F12-52C6-416A-A563-2AE783213DE1}"/>
                </a:ext>
              </a:extLst>
            </p:cNvPr>
            <p:cNvSpPr/>
            <p:nvPr/>
          </p:nvSpPr>
          <p:spPr>
            <a:xfrm>
              <a:off x="7636899" y="1564674"/>
              <a:ext cx="4555101" cy="4131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tempPin</a:t>
              </a:r>
              <a:r>
                <a:rPr lang="en-US" altLang="ko-KR" sz="1600" dirty="0"/>
                <a:t> = A0;</a:t>
              </a:r>
            </a:p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 = 13;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 (){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, OUTPUT);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loop(){</a:t>
              </a:r>
            </a:p>
            <a:p>
              <a:r>
                <a:rPr lang="en-US" altLang="ko-KR" sz="1600" dirty="0"/>
                <a:t>  int value = </a:t>
              </a:r>
              <a:r>
                <a:rPr lang="en-US" altLang="ko-KR" sz="1600" dirty="0" err="1"/>
                <a:t>analogRead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tempPin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float temperature = value * 0.4882812;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if(temperature &gt;= 30)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digitalWrite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, HIGH);</a:t>
              </a:r>
            </a:p>
            <a:p>
              <a:r>
                <a:rPr lang="en-US" altLang="ko-KR" sz="1600" dirty="0"/>
                <a:t>  } else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digitalWrite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, LOW);</a:t>
              </a:r>
            </a:p>
            <a:p>
              <a:r>
                <a:rPr lang="en-US" altLang="ko-KR" sz="1600" dirty="0"/>
                <a:t>  }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(temperature);</a:t>
              </a:r>
            </a:p>
            <a:p>
              <a:r>
                <a:rPr lang="en-US" altLang="ko-KR" sz="1600" dirty="0"/>
                <a:t>}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FCE0199-FB3E-403F-A6BE-B65B536B0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03" y="2660380"/>
            <a:ext cx="5355955" cy="40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7766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온도센서</a:t>
            </a:r>
            <a:r>
              <a:rPr lang="en-US" altLang="ko-KR" sz="2800" b="1" dirty="0">
                <a:latin typeface="+mn-ea"/>
              </a:rPr>
              <a:t>(LM35)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조도센서</a:t>
            </a:r>
            <a:r>
              <a:rPr lang="en-US" altLang="ko-KR" sz="2800" b="1" dirty="0">
                <a:latin typeface="+mn-ea"/>
              </a:rPr>
              <a:t>(CDS)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강의 마무리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(5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(6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초음파 센서의 작동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통신으로 값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로 </a:t>
            </a:r>
            <a:r>
              <a:rPr lang="ko-KR" altLang="en-US" sz="3000" b="1" dirty="0" err="1">
                <a:latin typeface="+mn-ea"/>
              </a:rPr>
              <a:t>거리값</a:t>
            </a:r>
            <a:r>
              <a:rPr lang="ko-KR" altLang="en-US" sz="3000" b="1" dirty="0">
                <a:latin typeface="+mn-ea"/>
              </a:rPr>
              <a:t>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스마트 쓰레기통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(7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686832"/>
            <a:ext cx="94070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가변저항의 동작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가변저항의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살펴보기</a:t>
            </a:r>
            <a:r>
              <a:rPr lang="en-US" altLang="ko-KR" sz="3000" b="1" dirty="0">
                <a:latin typeface="+mn-ea"/>
              </a:rPr>
              <a:t> </a:t>
            </a:r>
            <a:br>
              <a:rPr lang="en-US" altLang="ko-KR" sz="3000" b="1" dirty="0">
                <a:latin typeface="+mn-ea"/>
              </a:rPr>
            </a:b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시리얼 모니터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시리얼 플로터</a:t>
            </a:r>
            <a:r>
              <a:rPr lang="en-US" altLang="ko-KR" sz="3000" b="1" dirty="0">
                <a:latin typeface="+mn-ea"/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map() </a:t>
            </a:r>
            <a:r>
              <a:rPr lang="ko-KR" altLang="en-US" sz="3000" b="1" dirty="0">
                <a:latin typeface="+mn-ea"/>
              </a:rPr>
              <a:t>함수로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변환하기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33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LK임베디드] 아두이노 온도 센서, 텍스트 LCD 실습 : 네이버 블로그">
            <a:extLst>
              <a:ext uri="{FF2B5EF4-FFF2-40B4-BE49-F238E27FC236}">
                <a16:creationId xmlns:a16="http://schemas.microsoft.com/office/drawing/2014/main" id="{2EE8A294-6E9A-404D-A9FC-6FF2DDC4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88" y="128053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두이노 예제 8. 조도센서로 led 제어하기 - 코딩런">
            <a:extLst>
              <a:ext uri="{FF2B5EF4-FFF2-40B4-BE49-F238E27FC236}">
                <a16:creationId xmlns:a16="http://schemas.microsoft.com/office/drawing/2014/main" id="{AE622A40-297E-4711-B649-CECCAEC0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2188"/>
            <a:ext cx="4772719" cy="35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597</Words>
  <Application>Microsoft Office PowerPoint</Application>
  <PresentationFormat>와이드스크린</PresentationFormat>
  <Paragraphs>194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580</cp:revision>
  <dcterms:created xsi:type="dcterms:W3CDTF">2020-05-23T12:00:05Z</dcterms:created>
  <dcterms:modified xsi:type="dcterms:W3CDTF">2020-07-14T16:39:39Z</dcterms:modified>
</cp:coreProperties>
</file>