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100" r:id="rId2"/>
    <p:sldId id="1138" r:id="rId3"/>
    <p:sldId id="1139" r:id="rId4"/>
    <p:sldId id="1153" r:id="rId5"/>
    <p:sldId id="1152" r:id="rId6"/>
    <p:sldId id="1176" r:id="rId7"/>
    <p:sldId id="1165" r:id="rId8"/>
    <p:sldId id="1166" r:id="rId9"/>
    <p:sldId id="1167" r:id="rId10"/>
    <p:sldId id="1175" r:id="rId11"/>
    <p:sldId id="1154" r:id="rId12"/>
    <p:sldId id="1163" r:id="rId13"/>
    <p:sldId id="1168" r:id="rId14"/>
    <p:sldId id="1170" r:id="rId15"/>
    <p:sldId id="1172" r:id="rId16"/>
    <p:sldId id="1173" r:id="rId17"/>
    <p:sldId id="1174" r:id="rId18"/>
    <p:sldId id="114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8" autoAdjust="0"/>
    <p:restoredTop sz="84345" autoAdjust="0"/>
  </p:normalViewPr>
  <p:slideViewPr>
    <p:cSldViewPr snapToGrid="0">
      <p:cViewPr varScale="1">
        <p:scale>
          <a:sx n="56" d="100"/>
          <a:sy n="56" d="100"/>
        </p:scale>
        <p:origin x="10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EC62-9B31-4DF2-936D-FD9BCACC7C84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1347-70ED-49CE-982D-F6DBB2F07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10165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8545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1891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81024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054348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0256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741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6651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58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8512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336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7865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167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058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553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250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EA6D-CD5C-4A68-AB73-E88E5415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2147C-1E0E-4278-9EFE-5B2C349E4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69B5B-B560-41E9-99D5-6829133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5D4A0-6C43-4FE5-AE8B-5525454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4F63-4F61-4FE3-A6AA-96FDE60C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C883-D280-4C01-8C8A-65EFD119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7DBBE-17CD-4D85-A8B2-9E3807D6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029C2-C4FD-44A7-BD84-B0DA949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026A-B685-4ECF-9C06-2FEBDAB4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B2ABA-0CA8-4A77-8ACB-E0BF18D3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ABE22-2E7F-4BB5-AB89-81EB81B60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6791-250E-42C1-927F-9A0D7959D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B40FA-2282-4770-8EAD-B6C8F6A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8EC0-B328-4ABF-90AF-2EFF004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82B6-E4C4-4CEF-8A7D-B2C30C1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E93B-B58E-43F7-AAB0-BE042073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3B35F-048B-40F7-A7FC-98E76C2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6C47-4C4E-48FE-880A-007FD60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73E-C4B9-427C-9BDD-6C6322D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DE065-9199-4775-B428-DFACEBD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6D66-5469-4BE3-A97D-86FD4B7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BDA58-7160-4AC8-820C-3AD19A47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4476-1B63-4D96-98E9-F0AD1DD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B4E5-A88A-458F-B566-7126D9F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346B-CA06-47E8-829D-A268989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91A8-1D91-458D-8A71-B0FDC40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98BA-326D-4A01-93C0-9CA18EC6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450AE-ADCA-4AA7-B0AF-C658CFF3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B6159-56EA-453C-8C52-4ED2B2F4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A61C6-475F-4600-912C-C8E3472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916E7-CE9A-462A-988D-FA57683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293E-9B2B-4CFB-BD1E-0574C4BC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AE51B-BBF9-4A42-BC6B-F41CB80C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31B23-93D7-4D8B-82BD-597B6179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F5E52-C130-4C71-88AC-F8D48BF7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E9AE9-9F62-4F0C-A66C-BECC4572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A8B53-C7EC-42AB-B21F-FD289CB0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84D31-AADC-4273-AF6A-A5B7743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9F730-E40F-4CA8-A7D8-6E65FC3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C88D-532F-4AE7-841A-0D06792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A9B19-DDA8-41B9-BD82-B6478603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43F4C-5E94-42F1-A99A-573EC5F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0CB0C-9BFD-47A4-91AC-D36292D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93964-4FE0-4E52-A59F-BA71768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C26A2-BA63-44B2-8768-DD3738AD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D711A-B144-4595-B47F-05C0BE9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1880-A07B-45EC-9A60-F7B4BCCA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8007-C8E4-495D-9427-331E81DC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C22B4-7469-4D48-998B-A7049078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EF954-1CA7-4571-B727-5FEEC4D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24552-DA50-42DE-87E5-331618A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D6CA5-4C36-4415-9DE1-807389A5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B936-1815-4801-8968-566BE8B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59818-5714-49E3-878B-64B92887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B6783-4F0C-4842-8EC1-1A4B03B9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B641-0C4D-425E-B9D3-47A3178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5B5F5-5D1B-473F-9552-7A27A9E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BBC04-692D-4F92-A9E2-269AA90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267C7-7A0B-4492-A7E6-4B56A7F2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603AC-C613-4FE0-BB60-4871226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5A37-5BEF-4512-8E7F-D1E32BA77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1C86-58EB-41F5-AE4C-2D6DBC13F52E}" type="datetimeFigureOut">
              <a:rPr lang="ko-KR" altLang="en-US" smtClean="0"/>
              <a:t>2020-06-03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10FE-62F9-4FFC-B03D-61688227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ED41-4F0D-424E-B845-08346F2C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sjf409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ocoafab.cc/tutorial/view/52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KQOqQ5fyuRo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4" y="1"/>
            <a:ext cx="10182225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E1235-B952-4A9D-B5D5-2248A8466927}"/>
              </a:ext>
            </a:extLst>
          </p:cNvPr>
          <p:cNvSpPr txBox="1"/>
          <p:nvPr/>
        </p:nvSpPr>
        <p:spPr>
          <a:xfrm>
            <a:off x="2824032" y="2057400"/>
            <a:ext cx="6543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응용 소프트웨어 개발</a:t>
            </a:r>
            <a:endParaRPr lang="en-US" altLang="ko-KR" sz="4000" dirty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(</a:t>
            </a:r>
            <a:r>
              <a:rPr lang="ko-KR" altLang="en-US" sz="3000" dirty="0"/>
              <a:t>임베디드 소프트웨어 개발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21DCD-66D1-4F7D-8B4E-57A3E2788674}"/>
              </a:ext>
            </a:extLst>
          </p:cNvPr>
          <p:cNvSpPr txBox="1"/>
          <p:nvPr/>
        </p:nvSpPr>
        <p:spPr>
          <a:xfrm>
            <a:off x="880287" y="4269099"/>
            <a:ext cx="729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연수고등학교</a:t>
            </a:r>
            <a:endParaRPr lang="en-US" altLang="ko-KR" sz="2000" dirty="0"/>
          </a:p>
          <a:p>
            <a:r>
              <a:rPr lang="ko-KR" altLang="en-US" sz="2000" dirty="0"/>
              <a:t>담당 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신언국</a:t>
            </a:r>
            <a:endParaRPr lang="en-US" altLang="ko-KR" sz="2000" dirty="0"/>
          </a:p>
          <a:p>
            <a:r>
              <a:rPr lang="ko-KR" altLang="en-US" sz="2000" dirty="0"/>
              <a:t>담당 강사 </a:t>
            </a:r>
            <a:r>
              <a:rPr lang="en-US" altLang="ko-KR" sz="2000" dirty="0"/>
              <a:t>: </a:t>
            </a:r>
            <a:r>
              <a:rPr lang="ko-KR" altLang="en-US" sz="2000" dirty="0"/>
              <a:t>장동혁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ssjf409@naver.com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관련 자료 </a:t>
            </a:r>
            <a:r>
              <a:rPr lang="en-US" altLang="ko-KR" sz="2000" dirty="0"/>
              <a:t>: github.com</a:t>
            </a:r>
            <a:r>
              <a:rPr lang="en-US" altLang="ko-KR" sz="2000"/>
              <a:t>/ssjf409/2020-yeonsu-highschool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5837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프로그래밍 </a:t>
            </a:r>
            <a:r>
              <a:rPr lang="en-US" altLang="ko-KR" sz="3000" dirty="0">
                <a:solidFill>
                  <a:schemeClr val="bg1"/>
                </a:solidFill>
              </a:rPr>
              <a:t>if</a:t>
            </a:r>
            <a:r>
              <a:rPr lang="ko-KR" altLang="en-US" sz="3000" dirty="0">
                <a:solidFill>
                  <a:schemeClr val="bg1"/>
                </a:solidFill>
              </a:rPr>
              <a:t>문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F5431F-FB08-40A0-82E1-781F15B0CEE5}"/>
              </a:ext>
            </a:extLst>
          </p:cNvPr>
          <p:cNvSpPr/>
          <p:nvPr/>
        </p:nvSpPr>
        <p:spPr>
          <a:xfrm>
            <a:off x="299917" y="964698"/>
            <a:ext cx="5341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If - else</a:t>
            </a:r>
            <a:r>
              <a:rPr lang="ko-KR" altLang="en-US" sz="2000" b="1" dirty="0">
                <a:latin typeface="+mn-ea"/>
              </a:rPr>
              <a:t> 문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540579C-8B77-4553-A94C-12D30A8B4C4D}"/>
              </a:ext>
            </a:extLst>
          </p:cNvPr>
          <p:cNvGrpSpPr/>
          <p:nvPr/>
        </p:nvGrpSpPr>
        <p:grpSpPr>
          <a:xfrm>
            <a:off x="299917" y="1607955"/>
            <a:ext cx="5007579" cy="5001336"/>
            <a:chOff x="5828414" y="999460"/>
            <a:chExt cx="6248399" cy="519426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4CEF90-192C-4595-803B-DF586AE589D7}"/>
                </a:ext>
              </a:extLst>
            </p:cNvPr>
            <p:cNvSpPr/>
            <p:nvPr/>
          </p:nvSpPr>
          <p:spPr>
            <a:xfrm>
              <a:off x="6285111" y="1169581"/>
              <a:ext cx="5676518" cy="44910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500" b="1" dirty="0"/>
                <a:t>if (     A     ) {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	B</a:t>
              </a:r>
            </a:p>
            <a:p>
              <a:r>
                <a:rPr lang="en-US" altLang="ko-KR" sz="2500" b="1" dirty="0"/>
                <a:t>	</a:t>
              </a:r>
            </a:p>
            <a:p>
              <a:r>
                <a:rPr lang="en-US" altLang="ko-KR" sz="2500" b="1" dirty="0"/>
                <a:t>} </a:t>
              </a:r>
            </a:p>
            <a:p>
              <a:r>
                <a:rPr lang="en-US" altLang="ko-KR" sz="2500" b="1" dirty="0"/>
                <a:t>else</a:t>
              </a:r>
              <a:r>
                <a:rPr lang="ko-KR" altLang="en-US" sz="2500" b="1" dirty="0"/>
                <a:t> </a:t>
              </a:r>
              <a:r>
                <a:rPr lang="en-US" altLang="ko-KR" sz="2500" b="1" dirty="0"/>
                <a:t>{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	C</a:t>
              </a:r>
            </a:p>
            <a:p>
              <a:r>
                <a:rPr lang="en-US" altLang="ko-KR" sz="2500" b="1" dirty="0"/>
                <a:t>}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D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F9B45F8-6D4F-4DCF-A3C3-D7A765614584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7DE700-0711-4D9D-A72F-3F3F3F91DF6D}"/>
              </a:ext>
            </a:extLst>
          </p:cNvPr>
          <p:cNvSpPr/>
          <p:nvPr/>
        </p:nvSpPr>
        <p:spPr>
          <a:xfrm>
            <a:off x="5924832" y="1607955"/>
            <a:ext cx="587493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700" b="1" dirty="0">
                <a:latin typeface="+mn-ea"/>
              </a:rPr>
              <a:t>괄호 부분</a:t>
            </a:r>
            <a:r>
              <a:rPr lang="en-US" altLang="ko-KR" sz="1700" b="1" dirty="0">
                <a:latin typeface="+mn-ea"/>
              </a:rPr>
              <a:t>(  ) A</a:t>
            </a:r>
            <a:r>
              <a:rPr lang="ko-KR" altLang="en-US" sz="1700" b="1" dirty="0">
                <a:latin typeface="+mn-ea"/>
              </a:rPr>
              <a:t>이 참이면</a:t>
            </a:r>
            <a:r>
              <a:rPr lang="en-US" altLang="ko-KR" sz="1700" b="1" dirty="0">
                <a:latin typeface="+mn-ea"/>
              </a:rPr>
              <a:t>, </a:t>
            </a:r>
            <a:r>
              <a:rPr lang="ko-KR" altLang="en-US" sz="1700" b="1" dirty="0">
                <a:latin typeface="+mn-ea"/>
              </a:rPr>
              <a:t>중괄호 </a:t>
            </a:r>
            <a:r>
              <a:rPr lang="en-US" altLang="ko-KR" sz="1700" b="1" dirty="0">
                <a:latin typeface="+mn-ea"/>
              </a:rPr>
              <a:t>{ }</a:t>
            </a:r>
            <a:r>
              <a:rPr lang="ko-KR" altLang="en-US" sz="1700" b="1" dirty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B </a:t>
            </a:r>
            <a:r>
              <a:rPr lang="ko-KR" altLang="en-US" sz="1700" b="1" dirty="0">
                <a:latin typeface="+mn-ea"/>
              </a:rPr>
              <a:t>부분을 실행하고 </a:t>
            </a: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700" b="1" dirty="0">
                <a:latin typeface="+mn-ea"/>
              </a:rPr>
              <a:t>거짓이면 중괄호 </a:t>
            </a:r>
            <a:r>
              <a:rPr lang="en-US" altLang="ko-KR" sz="1700" b="1" dirty="0">
                <a:latin typeface="+mn-ea"/>
              </a:rPr>
              <a:t>{ }</a:t>
            </a:r>
            <a:r>
              <a:rPr lang="ko-KR" altLang="en-US" sz="1700" b="1" dirty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C </a:t>
            </a:r>
            <a:r>
              <a:rPr lang="ko-KR" altLang="en-US" sz="1700" b="1" dirty="0">
                <a:latin typeface="+mn-ea"/>
              </a:rPr>
              <a:t>부분을 실행하지 않고 넘어간다</a:t>
            </a:r>
            <a:r>
              <a:rPr lang="en-US" altLang="ko-KR" sz="1700" b="1" dirty="0">
                <a:latin typeface="+mn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5EABCB9-F00A-4757-B1DF-17311A266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437" y="3102457"/>
            <a:ext cx="45815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90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푸시 버튼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C8DEFC-6CE1-487F-AB87-BAB16B8FE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01" y="1887342"/>
            <a:ext cx="3588996" cy="358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c용 Magic Keyboard with Numeric Keypad 스페이스 그레이 색상 구입 ...">
            <a:extLst>
              <a:ext uri="{FF2B5EF4-FFF2-40B4-BE49-F238E27FC236}">
                <a16:creationId xmlns:a16="http://schemas.microsoft.com/office/drawing/2014/main" id="{E6C5CEB6-74BD-4862-A7A1-FF137BE23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074" y="961860"/>
            <a:ext cx="3745882" cy="1685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novo Legion M500 RGB 게이밍 마우스 - WW | Gaming Accessories ...">
            <a:extLst>
              <a:ext uri="{FF2B5EF4-FFF2-40B4-BE49-F238E27FC236}">
                <a16:creationId xmlns:a16="http://schemas.microsoft.com/office/drawing/2014/main" id="{F0EC4C88-3AF9-457C-B13E-302FA6D6C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114" y="1364309"/>
            <a:ext cx="2782643" cy="278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자판기, 음료, 코카콜라, 실내, 구매, 사진,이미지,일러스트,캘리 ...">
            <a:extLst>
              <a:ext uri="{FF2B5EF4-FFF2-40B4-BE49-F238E27FC236}">
                <a16:creationId xmlns:a16="http://schemas.microsoft.com/office/drawing/2014/main" id="{27E46741-B92E-4D46-8987-DD47191D7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032" y="3258059"/>
            <a:ext cx="3414577" cy="233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롯데하이마트 | LG전용 TV리모컨 AV-1310">
            <a:extLst>
              <a:ext uri="{FF2B5EF4-FFF2-40B4-BE49-F238E27FC236}">
                <a16:creationId xmlns:a16="http://schemas.microsoft.com/office/drawing/2014/main" id="{CD40627E-876C-4E77-8FDF-97F4368EE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797" y="3954725"/>
            <a:ext cx="2903275" cy="290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61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69FB94-D4FE-417C-AC16-3A9AB5C61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2" y="999460"/>
            <a:ext cx="5421942" cy="383843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8713CFB-0B76-4EC0-93D0-94B912D0939D}"/>
              </a:ext>
            </a:extLst>
          </p:cNvPr>
          <p:cNvGrpSpPr/>
          <p:nvPr/>
        </p:nvGrpSpPr>
        <p:grpSpPr>
          <a:xfrm>
            <a:off x="5828414" y="999460"/>
            <a:ext cx="6248399" cy="5194268"/>
            <a:chOff x="5828414" y="999460"/>
            <a:chExt cx="6248399" cy="519426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BB98E89-476A-45CA-AA7F-E0238DEE1214}"/>
                </a:ext>
              </a:extLst>
            </p:cNvPr>
            <p:cNvSpPr/>
            <p:nvPr/>
          </p:nvSpPr>
          <p:spPr>
            <a:xfrm>
              <a:off x="5943601" y="1169581"/>
              <a:ext cx="6018027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1400" dirty="0"/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 = 4;</a:t>
              </a:r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void setup() {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Serial.begin</a:t>
              </a:r>
              <a:r>
                <a:rPr lang="en-US" altLang="ko-KR" sz="1400" dirty="0"/>
                <a:t>(9600);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, INPUT);</a:t>
              </a:r>
            </a:p>
            <a:p>
              <a:r>
                <a:rPr lang="en-US" altLang="ko-KR" sz="1400" dirty="0"/>
                <a:t>}</a:t>
              </a:r>
            </a:p>
            <a:p>
              <a:endParaRPr lang="en-US" altLang="ko-KR" sz="1400" dirty="0"/>
            </a:p>
            <a:p>
              <a:endParaRPr lang="en-US" altLang="ko-KR" sz="1400" dirty="0"/>
            </a:p>
            <a:p>
              <a:r>
                <a:rPr lang="en-US" altLang="ko-KR" sz="1400" dirty="0"/>
                <a:t>void loop() {</a:t>
              </a:r>
            </a:p>
            <a:p>
              <a:r>
                <a:rPr lang="en-US" altLang="ko-KR" sz="1400" dirty="0"/>
                <a:t>  int 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digitalRead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);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Serial.println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);</a:t>
              </a:r>
            </a:p>
            <a:p>
              <a:r>
                <a:rPr lang="en-US" altLang="ko-KR" sz="1400" dirty="0"/>
                <a:t>  delay(10);    </a:t>
              </a:r>
            </a:p>
            <a:p>
              <a:r>
                <a:rPr lang="en-US" altLang="ko-KR" sz="1400" dirty="0"/>
                <a:t>}</a:t>
              </a:r>
              <a:endParaRPr lang="ko-KR" altLang="en-US" sz="14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E5CB44-8C80-47A3-B7BE-1B53CE1E95C9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C0219606-DD20-419A-A5E1-19F4292837D1}"/>
              </a:ext>
            </a:extLst>
          </p:cNvPr>
          <p:cNvSpPr/>
          <p:nvPr/>
        </p:nvSpPr>
        <p:spPr>
          <a:xfrm rot="10800000">
            <a:off x="9710531" y="3596594"/>
            <a:ext cx="526774" cy="17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7DC467-5E5D-40CA-92FA-09A8A8EA1543}"/>
              </a:ext>
            </a:extLst>
          </p:cNvPr>
          <p:cNvSpPr/>
          <p:nvPr/>
        </p:nvSpPr>
        <p:spPr>
          <a:xfrm>
            <a:off x="230372" y="5307369"/>
            <a:ext cx="534108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altLang="ko-KR" sz="1700" b="1" dirty="0" err="1">
                <a:latin typeface="+mn-ea"/>
              </a:rPr>
              <a:t>digitalRead</a:t>
            </a:r>
            <a:r>
              <a:rPr lang="en-US" altLang="ko-KR" sz="1700" b="1" dirty="0">
                <a:latin typeface="+mn-ea"/>
              </a:rPr>
              <a:t>( </a:t>
            </a:r>
            <a:r>
              <a:rPr lang="ko-KR" altLang="en-US" sz="1700" b="1" dirty="0">
                <a:latin typeface="+mn-ea"/>
              </a:rPr>
              <a:t>핀 번호 </a:t>
            </a:r>
            <a:r>
              <a:rPr lang="en-US" altLang="ko-KR" sz="1700" b="1" dirty="0">
                <a:latin typeface="+mn-ea"/>
              </a:rPr>
              <a:t>)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핀 번호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로 들어오는 </a:t>
            </a:r>
            <a:r>
              <a:rPr lang="ko-KR" altLang="en-US" sz="1700" dirty="0" err="1">
                <a:latin typeface="+mn-ea"/>
              </a:rPr>
              <a:t>전기값을</a:t>
            </a:r>
            <a:r>
              <a:rPr lang="ko-KR" altLang="en-US" sz="1700" dirty="0">
                <a:latin typeface="+mn-ea"/>
              </a:rPr>
              <a:t> 읽는다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5V</a:t>
            </a:r>
            <a:r>
              <a:rPr lang="ko-KR" altLang="en-US" sz="1700" dirty="0">
                <a:latin typeface="+mn-ea"/>
              </a:rPr>
              <a:t>면 </a:t>
            </a:r>
            <a:r>
              <a:rPr lang="en-US" altLang="ko-KR" sz="1700" dirty="0">
                <a:latin typeface="+mn-ea"/>
              </a:rPr>
              <a:t>1</a:t>
            </a:r>
            <a:r>
              <a:rPr lang="ko-KR" altLang="en-US" sz="1700" dirty="0">
                <a:latin typeface="+mn-ea"/>
              </a:rPr>
              <a:t>로</a:t>
            </a:r>
            <a:r>
              <a:rPr lang="en-US" altLang="ko-KR" sz="1700" dirty="0">
                <a:latin typeface="+mn-ea"/>
              </a:rPr>
              <a:t>, 0V</a:t>
            </a:r>
            <a:r>
              <a:rPr lang="ko-KR" altLang="en-US" sz="1700" dirty="0">
                <a:latin typeface="+mn-ea"/>
              </a:rPr>
              <a:t>면 </a:t>
            </a:r>
            <a:r>
              <a:rPr lang="en-US" altLang="ko-KR" sz="1700" dirty="0">
                <a:latin typeface="+mn-ea"/>
              </a:rPr>
              <a:t>0</a:t>
            </a:r>
            <a:r>
              <a:rPr lang="ko-KR" altLang="en-US" sz="1700" dirty="0">
                <a:latin typeface="+mn-ea"/>
              </a:rPr>
              <a:t>으로 읽는다</a:t>
            </a:r>
            <a:r>
              <a:rPr lang="en-US" altLang="ko-KR" sz="1700" dirty="0">
                <a:latin typeface="+mn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01204-5529-4534-ADBB-0EB6957FA894}"/>
              </a:ext>
            </a:extLst>
          </p:cNvPr>
          <p:cNvSpPr txBox="1"/>
          <p:nvPr/>
        </p:nvSpPr>
        <p:spPr>
          <a:xfrm>
            <a:off x="6470374" y="4947221"/>
            <a:ext cx="46117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이렇게 만들면 안 된다</a:t>
            </a:r>
            <a:r>
              <a:rPr lang="en-US" altLang="ko-KR" sz="3000" b="1" dirty="0"/>
              <a:t>!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92976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 err="1">
                <a:solidFill>
                  <a:schemeClr val="bg1"/>
                </a:solidFill>
              </a:rPr>
              <a:t>플로팅</a:t>
            </a:r>
            <a:r>
              <a:rPr lang="ko-KR" altLang="en-US" sz="3000" dirty="0">
                <a:solidFill>
                  <a:schemeClr val="bg1"/>
                </a:solidFill>
              </a:rPr>
              <a:t> 상태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69FB94-D4FE-417C-AC16-3A9AB5C61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72" y="999460"/>
            <a:ext cx="5421942" cy="38384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927F63-10B2-4139-9112-067CDB4ED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557" y="3185428"/>
            <a:ext cx="1566141" cy="14137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9ABE506-0088-4706-B935-E65F69967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6763" y="999461"/>
            <a:ext cx="1616935" cy="20402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948B97-5A90-428E-BEBC-2CDF2138EBFA}"/>
              </a:ext>
            </a:extLst>
          </p:cNvPr>
          <p:cNvSpPr txBox="1"/>
          <p:nvPr/>
        </p:nvSpPr>
        <p:spPr>
          <a:xfrm>
            <a:off x="9145110" y="4653225"/>
            <a:ext cx="5854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5V</a:t>
            </a:r>
            <a:endParaRPr lang="ko-KR" altLang="en-US" sz="2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4E44CE-7333-4628-A574-FB8E82CD35FC}"/>
              </a:ext>
            </a:extLst>
          </p:cNvPr>
          <p:cNvSpPr txBox="1"/>
          <p:nvPr/>
        </p:nvSpPr>
        <p:spPr>
          <a:xfrm>
            <a:off x="7287222" y="4654937"/>
            <a:ext cx="10406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10pin</a:t>
            </a:r>
            <a:endParaRPr lang="ko-KR" altLang="en-US" sz="25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F691F2-7DE0-408A-AB9E-ADFA44A1D7F5}"/>
              </a:ext>
            </a:extLst>
          </p:cNvPr>
          <p:cNvSpPr txBox="1"/>
          <p:nvPr/>
        </p:nvSpPr>
        <p:spPr>
          <a:xfrm>
            <a:off x="426807" y="5333231"/>
            <a:ext cx="6077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버튼 누르면 </a:t>
            </a:r>
            <a:r>
              <a:rPr lang="en-US" altLang="ko-KR" b="1" dirty="0"/>
              <a:t>5V </a:t>
            </a:r>
            <a:r>
              <a:rPr lang="ko-KR" altLang="en-US" b="1" dirty="0"/>
              <a:t>잘 인식이 된다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하지만 버튼을 누르지 않은 상태에서는 </a:t>
            </a:r>
            <a:r>
              <a:rPr lang="en-US" altLang="ko-KR" b="1" dirty="0"/>
              <a:t>0V</a:t>
            </a:r>
            <a:r>
              <a:rPr lang="ko-KR" altLang="en-US" b="1" dirty="0"/>
              <a:t>인가</a:t>
            </a:r>
            <a:r>
              <a:rPr lang="en-US" altLang="ko-KR" b="1" dirty="0"/>
              <a:t>? 5V</a:t>
            </a:r>
            <a:r>
              <a:rPr lang="ko-KR" altLang="en-US" b="1" dirty="0"/>
              <a:t>인가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8B74F6EB-7562-452E-8A67-4B3D74EFEF5C}"/>
              </a:ext>
            </a:extLst>
          </p:cNvPr>
          <p:cNvSpPr/>
          <p:nvPr/>
        </p:nvSpPr>
        <p:spPr>
          <a:xfrm>
            <a:off x="6569764" y="5468825"/>
            <a:ext cx="503309" cy="47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A0C01E-F6BF-405B-A388-BDA24F547A62}"/>
              </a:ext>
            </a:extLst>
          </p:cNvPr>
          <p:cNvSpPr txBox="1"/>
          <p:nvPr/>
        </p:nvSpPr>
        <p:spPr>
          <a:xfrm>
            <a:off x="7204377" y="5325333"/>
            <a:ext cx="414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플로팅</a:t>
            </a:r>
            <a:r>
              <a:rPr lang="en-US" altLang="ko-KR" b="1" dirty="0"/>
              <a:t>(floating) </a:t>
            </a:r>
            <a:r>
              <a:rPr lang="ko-KR" altLang="en-US" b="1" dirty="0"/>
              <a:t>상태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/>
              <a:t>전압을 정확히 측정하기 애매한 상태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819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풀 업 버튼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CD1E-3D88-4D28-A059-CF2641476FEC}"/>
              </a:ext>
            </a:extLst>
          </p:cNvPr>
          <p:cNvSpPr txBox="1"/>
          <p:nvPr/>
        </p:nvSpPr>
        <p:spPr>
          <a:xfrm>
            <a:off x="6787353" y="1089531"/>
            <a:ext cx="53142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버튼을 안 눌렀을 때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전류가 </a:t>
            </a:r>
            <a:r>
              <a:rPr lang="en-US" altLang="ko-KR" sz="1500" b="1" dirty="0"/>
              <a:t>10pin</a:t>
            </a:r>
            <a:r>
              <a:rPr lang="ko-KR" altLang="en-US" sz="1500" b="1" dirty="0"/>
              <a:t>으로 흐른다</a:t>
            </a:r>
            <a:r>
              <a:rPr lang="en-US" altLang="ko-KR" sz="1500" b="1" dirty="0"/>
              <a:t>.  </a:t>
            </a:r>
            <a:r>
              <a:rPr lang="en-US" altLang="ko-KR" sz="1500" b="1" dirty="0">
                <a:solidFill>
                  <a:srgbClr val="FF0000"/>
                </a:solidFill>
              </a:rPr>
              <a:t>(5V </a:t>
            </a:r>
            <a:r>
              <a:rPr lang="ko-KR" altLang="en-US" sz="1500" b="1" dirty="0">
                <a:solidFill>
                  <a:srgbClr val="FF0000"/>
                </a:solidFill>
              </a:rPr>
              <a:t>입력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7C111E-EF2E-421F-BDEC-77DB18F39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39" y="1481946"/>
            <a:ext cx="3370219" cy="2080019"/>
          </a:xfrm>
          <a:prstGeom prst="rect">
            <a:avLst/>
          </a:prstGeom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DF696BDA-8D5D-4380-8AC2-BF2524414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212" y="4562953"/>
            <a:ext cx="3276672" cy="19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418339E-83AA-4740-9688-79D2720BAE91}"/>
              </a:ext>
            </a:extLst>
          </p:cNvPr>
          <p:cNvSpPr txBox="1"/>
          <p:nvPr/>
        </p:nvSpPr>
        <p:spPr>
          <a:xfrm>
            <a:off x="6936440" y="3778123"/>
            <a:ext cx="41681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버튼을 눌렀을 때</a:t>
            </a:r>
            <a:r>
              <a:rPr lang="en-US" altLang="ko-KR" sz="1500" b="1" dirty="0"/>
              <a:t>,</a:t>
            </a:r>
          </a:p>
          <a:p>
            <a:r>
              <a:rPr lang="ko-KR" altLang="en-US" sz="1500" b="1" dirty="0"/>
              <a:t>전류가 </a:t>
            </a:r>
            <a:r>
              <a:rPr lang="en-US" altLang="ko-KR" sz="1500" b="1" dirty="0"/>
              <a:t>10pin</a:t>
            </a:r>
            <a:r>
              <a:rPr lang="ko-KR" altLang="en-US" sz="1500" b="1" dirty="0"/>
              <a:t>으로 흐르지 않는다</a:t>
            </a:r>
            <a:r>
              <a:rPr lang="en-US" altLang="ko-KR" sz="1500" b="1" dirty="0"/>
              <a:t>.   </a:t>
            </a:r>
            <a:r>
              <a:rPr lang="en-US" altLang="ko-KR" sz="1500" b="1" dirty="0">
                <a:solidFill>
                  <a:srgbClr val="FF0000"/>
                </a:solidFill>
              </a:rPr>
              <a:t>(0V </a:t>
            </a:r>
            <a:r>
              <a:rPr lang="ko-KR" altLang="en-US" sz="1500" b="1" dirty="0">
                <a:solidFill>
                  <a:srgbClr val="FF0000"/>
                </a:solidFill>
              </a:rPr>
              <a:t>입력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EF5290-2A13-4C12-BFDA-ADDB07B54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33" y="1563705"/>
            <a:ext cx="6259918" cy="44288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70DA5-9E68-464E-AB11-C7F816B419FE}"/>
              </a:ext>
            </a:extLst>
          </p:cNvPr>
          <p:cNvSpPr txBox="1"/>
          <p:nvPr/>
        </p:nvSpPr>
        <p:spPr>
          <a:xfrm>
            <a:off x="3965713" y="433212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220</a:t>
            </a:r>
            <a:r>
              <a:rPr lang="ko-KR" altLang="en-US" dirty="0"/>
              <a:t>옴</a:t>
            </a:r>
          </a:p>
        </p:txBody>
      </p:sp>
    </p:spTree>
    <p:extLst>
      <p:ext uri="{BB962C8B-B14F-4D97-AF65-F5344CB8AC3E}">
        <p14:creationId xmlns:p14="http://schemas.microsoft.com/office/powerpoint/2010/main" val="276943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풀 다운 버튼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01CD1E-3D88-4D28-A059-CF2641476FEC}"/>
              </a:ext>
            </a:extLst>
          </p:cNvPr>
          <p:cNvSpPr txBox="1"/>
          <p:nvPr/>
        </p:nvSpPr>
        <p:spPr>
          <a:xfrm>
            <a:off x="6877725" y="3980059"/>
            <a:ext cx="50545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버튼을 눌렀을 때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전류가 </a:t>
            </a:r>
            <a:r>
              <a:rPr lang="en-US" altLang="ko-KR" sz="1500" b="1" dirty="0"/>
              <a:t>10pin</a:t>
            </a:r>
            <a:r>
              <a:rPr lang="ko-KR" altLang="en-US" sz="1500" b="1" dirty="0"/>
              <a:t>으로 흐른다</a:t>
            </a:r>
            <a:r>
              <a:rPr lang="en-US" altLang="ko-KR" sz="1500" b="1" dirty="0"/>
              <a:t>.  </a:t>
            </a:r>
            <a:r>
              <a:rPr lang="en-US" altLang="ko-KR" sz="1500" b="1" dirty="0">
                <a:solidFill>
                  <a:srgbClr val="FF0000"/>
                </a:solidFill>
              </a:rPr>
              <a:t>(5V </a:t>
            </a:r>
            <a:r>
              <a:rPr lang="ko-KR" altLang="en-US" sz="1500" b="1" dirty="0">
                <a:solidFill>
                  <a:srgbClr val="FF0000"/>
                </a:solidFill>
              </a:rPr>
              <a:t>입력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18339E-83AA-4740-9688-79D2720BAE91}"/>
              </a:ext>
            </a:extLst>
          </p:cNvPr>
          <p:cNvSpPr txBox="1"/>
          <p:nvPr/>
        </p:nvSpPr>
        <p:spPr>
          <a:xfrm>
            <a:off x="6936440" y="892960"/>
            <a:ext cx="41681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/>
              <a:t>버튼을 안 눌렀을 때</a:t>
            </a:r>
            <a:r>
              <a:rPr lang="en-US" altLang="ko-KR" sz="1500" b="1" dirty="0"/>
              <a:t>,</a:t>
            </a:r>
          </a:p>
          <a:p>
            <a:r>
              <a:rPr lang="ko-KR" altLang="en-US" sz="1500" b="1" dirty="0"/>
              <a:t>전류가 </a:t>
            </a:r>
            <a:r>
              <a:rPr lang="en-US" altLang="ko-KR" sz="1500" b="1" dirty="0"/>
              <a:t>10pin</a:t>
            </a:r>
            <a:r>
              <a:rPr lang="ko-KR" altLang="en-US" sz="1500" b="1" dirty="0"/>
              <a:t>으로 흐르지 않는다</a:t>
            </a:r>
            <a:r>
              <a:rPr lang="en-US" altLang="ko-KR" sz="1500" b="1" dirty="0"/>
              <a:t>.   </a:t>
            </a:r>
            <a:r>
              <a:rPr lang="en-US" altLang="ko-KR" sz="1500" b="1" dirty="0">
                <a:solidFill>
                  <a:srgbClr val="FF0000"/>
                </a:solidFill>
              </a:rPr>
              <a:t>(0V </a:t>
            </a:r>
            <a:r>
              <a:rPr lang="ko-KR" altLang="en-US" sz="1500" b="1" dirty="0">
                <a:solidFill>
                  <a:srgbClr val="FF0000"/>
                </a:solidFill>
              </a:rPr>
              <a:t>입력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FE9A3AC-FE4D-47DC-A984-C264972F8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440" y="1544808"/>
            <a:ext cx="2813010" cy="201917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6D7527-7B64-4567-859D-F61649C660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27" y="1376372"/>
            <a:ext cx="6333578" cy="4485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319E00E-ECE8-4804-9DA0-4A13DF352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440" y="4395378"/>
            <a:ext cx="3167275" cy="22879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E82313-253D-4E1A-9817-891FD9F8E704}"/>
              </a:ext>
            </a:extLst>
          </p:cNvPr>
          <p:cNvSpPr txBox="1"/>
          <p:nvPr/>
        </p:nvSpPr>
        <p:spPr>
          <a:xfrm>
            <a:off x="4919869" y="5027861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220</a:t>
            </a:r>
            <a:r>
              <a:rPr lang="ko-KR" altLang="en-US" dirty="0"/>
              <a:t>옴</a:t>
            </a:r>
          </a:p>
        </p:txBody>
      </p:sp>
    </p:spTree>
    <p:extLst>
      <p:ext uri="{BB962C8B-B14F-4D97-AF65-F5344CB8AC3E}">
        <p14:creationId xmlns:p14="http://schemas.microsoft.com/office/powerpoint/2010/main" val="225877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내장 풀 업 버튼 사용하기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7DEDF-E819-4B36-8AF2-4FEFC4C9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35" y="1676151"/>
            <a:ext cx="5821879" cy="404878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415BB0-32E8-48ED-A6BF-8EED0E445A81}"/>
              </a:ext>
            </a:extLst>
          </p:cNvPr>
          <p:cNvGrpSpPr/>
          <p:nvPr/>
        </p:nvGrpSpPr>
        <p:grpSpPr>
          <a:xfrm>
            <a:off x="6490252" y="988493"/>
            <a:ext cx="5586561" cy="5194268"/>
            <a:chOff x="5828414" y="999460"/>
            <a:chExt cx="6248399" cy="5194268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15399CC-1E69-4E8E-8D4A-01EB4CBE1641}"/>
                </a:ext>
              </a:extLst>
            </p:cNvPr>
            <p:cNvSpPr/>
            <p:nvPr/>
          </p:nvSpPr>
          <p:spPr>
            <a:xfrm>
              <a:off x="5943600" y="1687118"/>
              <a:ext cx="6018027" cy="37856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int 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 = 10;</a:t>
              </a:r>
            </a:p>
            <a:p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void setup() {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Serial.begin</a:t>
              </a:r>
              <a:r>
                <a:rPr lang="en-US" altLang="ko-KR" sz="1600" dirty="0"/>
                <a:t>(9600);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pinMode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, INPUT_PULLUP);</a:t>
              </a:r>
            </a:p>
            <a:p>
              <a:r>
                <a:rPr lang="en-US" altLang="ko-KR" sz="1600" dirty="0"/>
                <a:t>}</a:t>
              </a:r>
            </a:p>
            <a:p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void loop() {</a:t>
              </a:r>
            </a:p>
            <a:p>
              <a:r>
                <a:rPr lang="en-US" altLang="ko-KR" sz="1600" dirty="0"/>
                <a:t>  int </a:t>
              </a:r>
              <a:r>
                <a:rPr lang="en-US" altLang="ko-KR" sz="1600" dirty="0" err="1"/>
                <a:t>buttonState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digitalRead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Serial.println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buttonState</a:t>
              </a:r>
              <a:r>
                <a:rPr lang="en-US" altLang="ko-KR" sz="1600" dirty="0"/>
                <a:t>);</a:t>
              </a:r>
            </a:p>
            <a:p>
              <a:r>
                <a:rPr lang="en-US" altLang="ko-KR" sz="1600" dirty="0"/>
                <a:t>  delay(10);</a:t>
              </a:r>
            </a:p>
            <a:p>
              <a:r>
                <a:rPr lang="en-US" altLang="ko-KR" sz="1600" dirty="0"/>
                <a:t>}</a:t>
              </a:r>
            </a:p>
            <a:p>
              <a:endParaRPr lang="en-US" altLang="ko-KR" sz="16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BC8AA3-09E2-4844-A236-155931E2235E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7586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회로 이해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푸시 버튼 </a:t>
            </a:r>
            <a:r>
              <a:rPr lang="en-US" altLang="ko-KR" sz="3000" dirty="0">
                <a:solidFill>
                  <a:schemeClr val="bg1"/>
                </a:solidFill>
              </a:rPr>
              <a:t>: </a:t>
            </a:r>
            <a:r>
              <a:rPr lang="ko-KR" altLang="en-US" sz="3000" dirty="0">
                <a:solidFill>
                  <a:schemeClr val="bg1"/>
                </a:solidFill>
              </a:rPr>
              <a:t>내장 풀 업 버튼 사용하기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77DEDF-E819-4B36-8AF2-4FEFC4C9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35" y="1676151"/>
            <a:ext cx="5821879" cy="404878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415BB0-32E8-48ED-A6BF-8EED0E445A81}"/>
              </a:ext>
            </a:extLst>
          </p:cNvPr>
          <p:cNvGrpSpPr/>
          <p:nvPr/>
        </p:nvGrpSpPr>
        <p:grpSpPr>
          <a:xfrm>
            <a:off x="6490252" y="988493"/>
            <a:ext cx="5586561" cy="5228623"/>
            <a:chOff x="5828414" y="999460"/>
            <a:chExt cx="6248399" cy="522862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15399CC-1E69-4E8E-8D4A-01EB4CBE1641}"/>
                </a:ext>
              </a:extLst>
            </p:cNvPr>
            <p:cNvSpPr/>
            <p:nvPr/>
          </p:nvSpPr>
          <p:spPr>
            <a:xfrm>
              <a:off x="5943600" y="1211325"/>
              <a:ext cx="6018027" cy="50167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/>
                <a:t>int 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 = 10;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void setup() {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Serial.begin</a:t>
              </a:r>
              <a:r>
                <a:rPr lang="en-US" altLang="ko-KR" sz="1600" dirty="0"/>
                <a:t>(9600);</a:t>
              </a:r>
            </a:p>
            <a:p>
              <a:r>
                <a:rPr lang="en-US" altLang="ko-KR" sz="1600" dirty="0"/>
                <a:t>  </a:t>
              </a:r>
              <a:r>
                <a:rPr lang="en-US" altLang="ko-KR" sz="1600" dirty="0" err="1"/>
                <a:t>pinMode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, INPUT_PULLUP);</a:t>
              </a:r>
            </a:p>
            <a:p>
              <a:r>
                <a:rPr lang="en-US" altLang="ko-KR" sz="1600" dirty="0"/>
                <a:t>}</a:t>
              </a:r>
            </a:p>
            <a:p>
              <a:endParaRPr lang="en-US" altLang="ko-KR" sz="1600" dirty="0"/>
            </a:p>
            <a:p>
              <a:endParaRPr lang="en-US" altLang="ko-KR" sz="1600" dirty="0"/>
            </a:p>
            <a:p>
              <a:r>
                <a:rPr lang="en-US" altLang="ko-KR" sz="1600" dirty="0"/>
                <a:t>void loop() {</a:t>
              </a:r>
            </a:p>
            <a:p>
              <a:r>
                <a:rPr lang="en-US" altLang="ko-KR" sz="1600" dirty="0"/>
                <a:t>  int </a:t>
              </a:r>
              <a:r>
                <a:rPr lang="en-US" altLang="ko-KR" sz="1600" dirty="0" err="1"/>
                <a:t>buttonState</a:t>
              </a:r>
              <a:r>
                <a:rPr lang="en-US" altLang="ko-KR" sz="1600" dirty="0"/>
                <a:t> = </a:t>
              </a:r>
              <a:r>
                <a:rPr lang="en-US" altLang="ko-KR" sz="1600" dirty="0" err="1"/>
                <a:t>digitalRead</a:t>
              </a:r>
              <a:r>
                <a:rPr lang="en-US" altLang="ko-KR" sz="1600" dirty="0"/>
                <a:t>(</a:t>
              </a:r>
              <a:r>
                <a:rPr lang="en-US" altLang="ko-KR" sz="1600" dirty="0" err="1"/>
                <a:t>buttonPin</a:t>
              </a:r>
              <a:r>
                <a:rPr lang="en-US" altLang="ko-KR" sz="1600" dirty="0"/>
                <a:t>);</a:t>
              </a:r>
            </a:p>
            <a:p>
              <a:endParaRPr lang="en-US" altLang="ko-KR" sz="1600" dirty="0"/>
            </a:p>
            <a:p>
              <a:r>
                <a:rPr lang="en-US" altLang="ko-KR" sz="1600" dirty="0"/>
                <a:t>  if(</a:t>
              </a:r>
              <a:r>
                <a:rPr lang="en-US" altLang="ko-KR" sz="1600" dirty="0" err="1"/>
                <a:t>buttonState</a:t>
              </a:r>
              <a:r>
                <a:rPr lang="en-US" altLang="ko-KR" sz="1600" dirty="0"/>
                <a:t> == HIGH) {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Serial.println</a:t>
              </a:r>
              <a:r>
                <a:rPr lang="en-US" altLang="ko-KR" sz="1600" dirty="0"/>
                <a:t>("</a:t>
              </a:r>
              <a:r>
                <a:rPr lang="ko-KR" altLang="en-US" sz="1600" dirty="0"/>
                <a:t>눌렸습니다</a:t>
              </a:r>
              <a:r>
                <a:rPr lang="en-US" altLang="ko-KR" sz="1600" dirty="0"/>
                <a:t>.");</a:t>
              </a:r>
            </a:p>
            <a:p>
              <a:r>
                <a:rPr lang="en-US" altLang="ko-KR" sz="1600" dirty="0"/>
                <a:t>  }</a:t>
              </a:r>
            </a:p>
            <a:p>
              <a:r>
                <a:rPr lang="en-US" altLang="ko-KR" sz="1600" dirty="0"/>
                <a:t>  else {</a:t>
              </a:r>
            </a:p>
            <a:p>
              <a:r>
                <a:rPr lang="en-US" altLang="ko-KR" sz="1600" dirty="0"/>
                <a:t>    </a:t>
              </a:r>
              <a:r>
                <a:rPr lang="en-US" altLang="ko-KR" sz="1600" dirty="0" err="1"/>
                <a:t>Serial.println</a:t>
              </a:r>
              <a:r>
                <a:rPr lang="en-US" altLang="ko-KR" sz="1600" dirty="0"/>
                <a:t>("</a:t>
              </a:r>
              <a:r>
                <a:rPr lang="ko-KR" altLang="en-US" sz="1600" dirty="0"/>
                <a:t>안 </a:t>
              </a:r>
              <a:r>
                <a:rPr lang="ko-KR" altLang="en-US" sz="1600" dirty="0" err="1"/>
                <a:t>눌려있습니다</a:t>
              </a:r>
              <a:r>
                <a:rPr lang="en-US" altLang="ko-KR" sz="1600" dirty="0"/>
                <a:t>!");</a:t>
              </a:r>
            </a:p>
            <a:p>
              <a:r>
                <a:rPr lang="en-US" altLang="ko-KR" sz="1600" dirty="0"/>
                <a:t>  }</a:t>
              </a:r>
            </a:p>
            <a:p>
              <a:r>
                <a:rPr lang="en-US" altLang="ko-KR" sz="1600" dirty="0"/>
                <a:t>  delay(10);</a:t>
              </a:r>
            </a:p>
            <a:p>
              <a:r>
                <a:rPr lang="en-US" altLang="ko-KR" sz="1600" dirty="0"/>
                <a:t>}</a:t>
              </a:r>
            </a:p>
            <a:p>
              <a:endParaRPr lang="en-US" altLang="ko-KR" sz="16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6BC8AA3-09E2-4844-A236-155931E2235E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8944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37EF2-48E7-4E25-A012-7025622749A2}"/>
              </a:ext>
            </a:extLst>
          </p:cNvPr>
          <p:cNvSpPr/>
          <p:nvPr/>
        </p:nvSpPr>
        <p:spPr>
          <a:xfrm>
            <a:off x="862011" y="2258849"/>
            <a:ext cx="104679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푸시 버튼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푸시 버튼을 이용한 회로 구성 방법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5440D1-D16C-4681-8BB2-4044800D28E5}"/>
              </a:ext>
            </a:extLst>
          </p:cNvPr>
          <p:cNvSpPr/>
          <p:nvPr/>
        </p:nvSpPr>
        <p:spPr>
          <a:xfrm>
            <a:off x="862012" y="6062844"/>
            <a:ext cx="104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atin typeface="+mn-ea"/>
                <a:ea typeface="+mn-ea"/>
              </a:rPr>
              <a:t>자료 출처 </a:t>
            </a:r>
            <a:r>
              <a:rPr lang="en-US" altLang="ko-KR" sz="2800" b="1" dirty="0">
                <a:latin typeface="+mn-ea"/>
                <a:ea typeface="+mn-ea"/>
              </a:rPr>
              <a:t>: </a:t>
            </a:r>
            <a:r>
              <a:rPr lang="en-US" altLang="ko-KR" sz="2800" dirty="0">
                <a:hlinkClick r:id="rId3"/>
              </a:rPr>
              <a:t>https://kocoafab.cc/tutorial/view/526</a:t>
            </a:r>
            <a:endParaRPr lang="en-US" altLang="ko-KR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43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>
                <a:solidFill>
                  <a:schemeClr val="bg1"/>
                </a:solidFill>
              </a:rPr>
              <a:t>복 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DE0BA1-30DA-4238-97DC-200EEFD2B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453" y="768259"/>
            <a:ext cx="6367093" cy="12598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EAA03A-E499-4400-84EF-B3FA61CE8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085" y="3763325"/>
            <a:ext cx="3754751" cy="2512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AEA4FF-7A81-4B5A-AB9C-E010FEF4530B}"/>
              </a:ext>
            </a:extLst>
          </p:cNvPr>
          <p:cNvSpPr txBox="1"/>
          <p:nvPr/>
        </p:nvSpPr>
        <p:spPr>
          <a:xfrm>
            <a:off x="2637377" y="1167361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0BF9C-E6AB-4E94-BBB8-DA4AD70D9F85}"/>
              </a:ext>
            </a:extLst>
          </p:cNvPr>
          <p:cNvSpPr txBox="1"/>
          <p:nvPr/>
        </p:nvSpPr>
        <p:spPr>
          <a:xfrm>
            <a:off x="5958461" y="1566465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69CF8-2739-4FF1-BA99-BC1268F1C4E8}"/>
              </a:ext>
            </a:extLst>
          </p:cNvPr>
          <p:cNvSpPr txBox="1"/>
          <p:nvPr/>
        </p:nvSpPr>
        <p:spPr>
          <a:xfrm>
            <a:off x="2637377" y="1335632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5BFC3A-C7E2-4D4F-907E-5AB6275D7098}"/>
              </a:ext>
            </a:extLst>
          </p:cNvPr>
          <p:cNvCxnSpPr>
            <a:cxnSpLocks/>
          </p:cNvCxnSpPr>
          <p:nvPr/>
        </p:nvCxnSpPr>
        <p:spPr>
          <a:xfrm>
            <a:off x="3187528" y="2998382"/>
            <a:ext cx="597904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A8E9040-0B1C-4056-9FF8-64DCC78C8DD8}"/>
              </a:ext>
            </a:extLst>
          </p:cNvPr>
          <p:cNvSpPr txBox="1"/>
          <p:nvPr/>
        </p:nvSpPr>
        <p:spPr>
          <a:xfrm>
            <a:off x="3530934" y="4782494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1779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2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동작 원리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C34E33-30F5-4572-AAAB-E8044A97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09" y="1117150"/>
            <a:ext cx="4347258" cy="4623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21437-3FD8-4997-B9B0-1DC6A7F4BDB5}"/>
              </a:ext>
            </a:extLst>
          </p:cNvPr>
          <p:cNvSpPr txBox="1"/>
          <p:nvPr/>
        </p:nvSpPr>
        <p:spPr>
          <a:xfrm>
            <a:off x="5050968" y="5822907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C099B-3099-45D2-990A-CD8FFD43833A}"/>
              </a:ext>
            </a:extLst>
          </p:cNvPr>
          <p:cNvSpPr txBox="1"/>
          <p:nvPr/>
        </p:nvSpPr>
        <p:spPr>
          <a:xfrm>
            <a:off x="5050967" y="582290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pic>
        <p:nvPicPr>
          <p:cNvPr id="6150" name="Picture 6" descr="접지 멀티콘센트 2구 1.5m 220V 16A - 멀티탭/접지/배선기구/콘센트 ...">
            <a:extLst>
              <a:ext uri="{FF2B5EF4-FFF2-40B4-BE49-F238E27FC236}">
                <a16:creationId xmlns:a16="http://schemas.microsoft.com/office/drawing/2014/main" id="{2BB8231A-1572-4369-BDD4-955F0704C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32" y="2137145"/>
            <a:ext cx="3239194" cy="323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회로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39BE8D7-8EB9-41A0-9E6D-AC2F9274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70" y="2096129"/>
            <a:ext cx="5414290" cy="335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D8259B-18C7-4484-85F9-297F6966E497}"/>
              </a:ext>
            </a:extLst>
          </p:cNvPr>
          <p:cNvSpPr/>
          <p:nvPr/>
        </p:nvSpPr>
        <p:spPr>
          <a:xfrm>
            <a:off x="6405570" y="1210112"/>
            <a:ext cx="5341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LED </a:t>
            </a:r>
            <a:r>
              <a:rPr lang="ko-KR" altLang="en-US" sz="2000" b="1" dirty="0">
                <a:latin typeface="+mn-ea"/>
              </a:rPr>
              <a:t>다리가 긴 쪽이 </a:t>
            </a:r>
            <a:r>
              <a:rPr lang="en-US" altLang="ko-KR" sz="2000" b="1" dirty="0">
                <a:latin typeface="+mn-ea"/>
              </a:rPr>
              <a:t>(+)</a:t>
            </a:r>
            <a:r>
              <a:rPr lang="ko-KR" altLang="en-US" sz="2000" b="1" dirty="0">
                <a:latin typeface="+mn-ea"/>
              </a:rPr>
              <a:t>값과 맞닿도록 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ctr"/>
            <a:r>
              <a:rPr lang="en-US" altLang="ko-KR" sz="2000" b="1" dirty="0">
                <a:latin typeface="+mn-ea"/>
              </a:rPr>
              <a:t>GND</a:t>
            </a:r>
            <a:r>
              <a:rPr lang="ko-KR" altLang="en-US" sz="2000" b="1" dirty="0">
                <a:latin typeface="+mn-ea"/>
              </a:rPr>
              <a:t>는 </a:t>
            </a:r>
            <a:r>
              <a:rPr lang="en-US" altLang="ko-KR" sz="2000" b="1" dirty="0">
                <a:latin typeface="+mn-ea"/>
              </a:rPr>
              <a:t>0V</a:t>
            </a:r>
            <a:r>
              <a:rPr lang="ko-KR" altLang="en-US" sz="2000" b="1" dirty="0">
                <a:latin typeface="+mn-ea"/>
              </a:rPr>
              <a:t>를 의미한다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pic>
        <p:nvPicPr>
          <p:cNvPr id="1026" name="Picture 2" descr="부품 설명 - 브레드 보드 - 바로 실행해보면서 배우는 아두이노">
            <a:extLst>
              <a:ext uri="{FF2B5EF4-FFF2-40B4-BE49-F238E27FC236}">
                <a16:creationId xmlns:a16="http://schemas.microsoft.com/office/drawing/2014/main" id="{4D009FDC-C2FA-4FF5-89E2-411F14D7B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06085" y="2730081"/>
            <a:ext cx="3620568" cy="235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097E7C-1281-4088-8364-BB3F4A5086E3}"/>
              </a:ext>
            </a:extLst>
          </p:cNvPr>
          <p:cNvSpPr/>
          <p:nvPr/>
        </p:nvSpPr>
        <p:spPr>
          <a:xfrm>
            <a:off x="445342" y="1210112"/>
            <a:ext cx="5341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ko-KR" altLang="en-US" sz="2000" b="1" dirty="0" err="1">
                <a:latin typeface="+mn-ea"/>
              </a:rPr>
              <a:t>브레드</a:t>
            </a:r>
            <a:r>
              <a:rPr lang="ko-KR" altLang="en-US" sz="2000" b="1" dirty="0">
                <a:latin typeface="+mn-ea"/>
              </a:rPr>
              <a:t> 보드의 </a:t>
            </a:r>
            <a:r>
              <a:rPr lang="ko-KR" altLang="en-US" sz="2000" b="1" dirty="0" err="1">
                <a:latin typeface="+mn-ea"/>
              </a:rPr>
              <a:t>빨간선과</a:t>
            </a:r>
            <a:r>
              <a:rPr lang="ko-KR" altLang="en-US" sz="2000" b="1" dirty="0">
                <a:latin typeface="+mn-ea"/>
              </a:rPr>
              <a:t> 파란선은 세로로 </a:t>
            </a:r>
            <a:r>
              <a:rPr lang="ko-KR" altLang="en-US" sz="2000" b="1" dirty="0" err="1">
                <a:latin typeface="+mn-ea"/>
              </a:rPr>
              <a:t>이어져있고</a:t>
            </a:r>
            <a:r>
              <a:rPr lang="ko-KR" altLang="en-US" sz="2000" b="1" dirty="0">
                <a:latin typeface="+mn-ea"/>
              </a:rPr>
              <a:t> 초록 선은 가로로 이어져 있다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5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코드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99917" y="813728"/>
            <a:ext cx="534108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</a:rPr>
              <a:t>// </a:t>
            </a:r>
            <a:r>
              <a:rPr lang="ko-KR" altLang="en-US" sz="1700" b="1" dirty="0">
                <a:latin typeface="+mn-ea"/>
              </a:rPr>
              <a:t>이 곳은 컴퓨터가 읽을 수 없습니다</a:t>
            </a:r>
            <a:r>
              <a:rPr lang="en-US" altLang="ko-KR" sz="17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주석 처리</a:t>
            </a:r>
            <a:endParaRPr lang="en-US" altLang="ko-KR" sz="1700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</a:rPr>
              <a:t>int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데이터 타입</a:t>
            </a:r>
            <a:r>
              <a:rPr lang="en-US" altLang="ko-KR" sz="1700" dirty="0">
                <a:latin typeface="+mn-ea"/>
              </a:rPr>
              <a:t> (</a:t>
            </a:r>
            <a:r>
              <a:rPr lang="ko-KR" altLang="en-US" sz="1700" dirty="0">
                <a:latin typeface="+mn-ea"/>
              </a:rPr>
              <a:t>숫자를 저장할 수 있게 해준다</a:t>
            </a:r>
            <a:r>
              <a:rPr lang="en-US" altLang="ko-KR" sz="1700" dirty="0">
                <a:latin typeface="+mn-ea"/>
              </a:rPr>
              <a:t>.)</a:t>
            </a:r>
            <a:endParaRPr lang="en-US" altLang="ko-KR" sz="1700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  <a:ea typeface="+mn-ea"/>
              </a:rPr>
              <a:t>void setup() { }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  <a:ea typeface="+mn-ea"/>
              </a:rPr>
              <a:t>한 번만 실행된다</a:t>
            </a:r>
            <a:r>
              <a:rPr lang="en-US" altLang="ko-KR" sz="1700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</a:rPr>
              <a:t>void loop() { }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반복해서 실행된다</a:t>
            </a:r>
            <a:r>
              <a:rPr lang="en-US" altLang="ko-KR" sz="1700" dirty="0">
                <a:latin typeface="+mn-ea"/>
              </a:rPr>
              <a:t>.</a:t>
            </a:r>
            <a:endParaRPr lang="en-US" altLang="ko-KR" sz="1700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 err="1">
                <a:latin typeface="+mn-ea"/>
                <a:ea typeface="+mn-ea"/>
              </a:rPr>
              <a:t>pinMo</a:t>
            </a:r>
            <a:r>
              <a:rPr lang="en-US" altLang="ko-KR" sz="1700" b="1" dirty="0" err="1">
                <a:latin typeface="+mn-ea"/>
              </a:rPr>
              <a:t>de</a:t>
            </a:r>
            <a:r>
              <a:rPr lang="en-US" altLang="ko-KR" sz="1700" b="1" dirty="0">
                <a:latin typeface="+mn-ea"/>
              </a:rPr>
              <a:t>(</a:t>
            </a:r>
            <a:r>
              <a:rPr lang="ko-KR" altLang="en-US" sz="1700" b="1" dirty="0">
                <a:latin typeface="+mn-ea"/>
              </a:rPr>
              <a:t>핀 번호</a:t>
            </a:r>
            <a:r>
              <a:rPr lang="en-US" altLang="ko-KR" sz="1700" b="1" dirty="0">
                <a:latin typeface="+mn-ea"/>
              </a:rPr>
              <a:t>, OUTPUT or INPUT)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  <a:ea typeface="+mn-ea"/>
              </a:rPr>
              <a:t>핀의 데이터 전송 방향을 설정한다</a:t>
            </a:r>
            <a:r>
              <a:rPr lang="en-US" altLang="ko-KR" sz="1700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 err="1">
                <a:latin typeface="+mn-ea"/>
                <a:ea typeface="+mn-ea"/>
              </a:rPr>
              <a:t>digitalWrite</a:t>
            </a:r>
            <a:r>
              <a:rPr lang="en-US" altLang="ko-KR" sz="1700" b="1" dirty="0">
                <a:latin typeface="+mn-ea"/>
                <a:ea typeface="+mn-ea"/>
              </a:rPr>
              <a:t>(</a:t>
            </a:r>
            <a:r>
              <a:rPr lang="ko-KR" altLang="en-US" sz="1700" b="1" dirty="0">
                <a:latin typeface="+mn-ea"/>
                <a:ea typeface="+mn-ea"/>
              </a:rPr>
              <a:t>핀 번호</a:t>
            </a:r>
            <a:r>
              <a:rPr lang="en-US" altLang="ko-KR" sz="1700" b="1" dirty="0">
                <a:latin typeface="+mn-ea"/>
                <a:ea typeface="+mn-ea"/>
              </a:rPr>
              <a:t>, </a:t>
            </a:r>
            <a:r>
              <a:rPr lang="en-US" altLang="ko-KR" sz="1700" b="1" dirty="0">
                <a:latin typeface="+mn-ea"/>
              </a:rPr>
              <a:t>HIGH</a:t>
            </a:r>
            <a:r>
              <a:rPr lang="ko-KR" altLang="en-US" sz="1700" b="1" dirty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or</a:t>
            </a:r>
            <a:r>
              <a:rPr lang="ko-KR" altLang="en-US" sz="1700" b="1" dirty="0">
                <a:latin typeface="+mn-ea"/>
              </a:rPr>
              <a:t> </a:t>
            </a:r>
            <a:r>
              <a:rPr lang="en-US" altLang="ko-KR" sz="1700" b="1" dirty="0">
                <a:latin typeface="+mn-ea"/>
              </a:rPr>
              <a:t>LOW)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  <a:ea typeface="+mn-ea"/>
              </a:rPr>
              <a:t>원하는 전압을 걸어준다</a:t>
            </a:r>
            <a:r>
              <a:rPr lang="en-US" altLang="ko-KR" sz="1700" dirty="0">
                <a:latin typeface="+mn-ea"/>
                <a:ea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HIGH : 5V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LOW : 0V(GND)</a:t>
            </a: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700" b="1" dirty="0">
                <a:latin typeface="+mn-ea"/>
              </a:rPr>
              <a:t>delay(1000)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1700" dirty="0">
                <a:latin typeface="+mn-ea"/>
              </a:rPr>
              <a:t>1000ms(1</a:t>
            </a:r>
            <a:r>
              <a:rPr lang="ko-KR" altLang="en-US" sz="1700" dirty="0">
                <a:latin typeface="+mn-ea"/>
              </a:rPr>
              <a:t>초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를 기다린다</a:t>
            </a:r>
            <a:r>
              <a:rPr lang="en-US" altLang="ko-KR" sz="1700" dirty="0">
                <a:latin typeface="+mn-ea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883441A-B8B0-4176-A0CC-357D01853A1C}"/>
              </a:ext>
            </a:extLst>
          </p:cNvPr>
          <p:cNvGrpSpPr/>
          <p:nvPr/>
        </p:nvGrpSpPr>
        <p:grpSpPr>
          <a:xfrm>
            <a:off x="5828414" y="988493"/>
            <a:ext cx="6248399" cy="5194268"/>
            <a:chOff x="5828414" y="999460"/>
            <a:chExt cx="6248399" cy="5194268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CD4A576-4AE7-49AD-81A1-C29A1353E042}"/>
                </a:ext>
              </a:extLst>
            </p:cNvPr>
            <p:cNvSpPr/>
            <p:nvPr/>
          </p:nvSpPr>
          <p:spPr>
            <a:xfrm>
              <a:off x="5943600" y="2139077"/>
              <a:ext cx="6018027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400" b="1" dirty="0" err="1"/>
                <a:t>int</a:t>
              </a:r>
              <a:r>
                <a:rPr lang="ko-KR" altLang="en-US" sz="1400" b="1" dirty="0"/>
                <a:t>  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= 13;</a:t>
              </a:r>
            </a:p>
            <a:p>
              <a:endParaRPr lang="ko-KR" altLang="en-US" sz="1400" dirty="0"/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setup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pinMode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OUTPUT);		</a:t>
              </a:r>
            </a:p>
            <a:p>
              <a:r>
                <a:rPr lang="ko-KR" altLang="en-US" sz="1400" b="1" dirty="0"/>
                <a:t>}</a:t>
              </a:r>
            </a:p>
            <a:p>
              <a:endParaRPr lang="ko-KR" altLang="en-US" sz="1400" dirty="0"/>
            </a:p>
            <a:p>
              <a:endParaRPr lang="ko-KR" altLang="en-US" sz="1400" dirty="0"/>
            </a:p>
            <a:p>
              <a:r>
                <a:rPr lang="ko-KR" altLang="en-US" sz="1400" b="1" dirty="0" err="1"/>
                <a:t>void</a:t>
              </a:r>
              <a:r>
                <a:rPr lang="ko-KR" altLang="en-US" sz="1400" b="1" dirty="0"/>
                <a:t> </a:t>
              </a:r>
              <a:r>
                <a:rPr lang="ko-KR" altLang="en-US" sz="1400" b="1" dirty="0" err="1"/>
                <a:t>loop</a:t>
              </a:r>
              <a:r>
                <a:rPr lang="ko-KR" altLang="en-US" sz="1400" b="1" dirty="0"/>
                <a:t>() {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 HIGH);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        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digitalWrite</a:t>
              </a:r>
              <a:r>
                <a:rPr lang="ko-KR" altLang="en-US" sz="1400" b="1" dirty="0"/>
                <a:t>(</a:t>
              </a:r>
              <a:r>
                <a:rPr lang="ko-KR" altLang="en-US" sz="1400" b="1" dirty="0" err="1"/>
                <a:t>led</a:t>
              </a:r>
              <a:r>
                <a:rPr lang="en-US" altLang="ko-KR" sz="1400" b="1" dirty="0"/>
                <a:t>Pin</a:t>
              </a:r>
              <a:r>
                <a:rPr lang="ko-KR" altLang="en-US" sz="1400" b="1" dirty="0"/>
                <a:t> ,LOW);</a:t>
              </a:r>
            </a:p>
            <a:p>
              <a:r>
                <a:rPr lang="ko-KR" altLang="en-US" sz="1400" b="1" dirty="0"/>
                <a:t>	</a:t>
              </a:r>
              <a:r>
                <a:rPr lang="ko-KR" altLang="en-US" sz="1400" b="1" dirty="0" err="1"/>
                <a:t>delay</a:t>
              </a:r>
              <a:r>
                <a:rPr lang="ko-KR" altLang="en-US" sz="1400" b="1" dirty="0"/>
                <a:t>(1000);		</a:t>
              </a:r>
            </a:p>
            <a:p>
              <a:r>
                <a:rPr lang="ko-KR" altLang="en-US" sz="1400" b="1" dirty="0"/>
                <a:t>}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47B633-5A4D-45E0-B7DF-74784BE94E9B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603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>
                <a:solidFill>
                  <a:schemeClr val="bg1"/>
                </a:solidFill>
              </a:rPr>
              <a:t>목 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시리얼 통신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if</a:t>
            </a:r>
            <a:r>
              <a:rPr lang="ko-KR" altLang="en-US" sz="3000" b="1" dirty="0">
                <a:latin typeface="+mn-ea"/>
              </a:rPr>
              <a:t>문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 err="1">
                <a:latin typeface="+mn-ea"/>
              </a:rPr>
              <a:t>푸시버튼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77A9E7F-92C9-47AA-8026-86766BBD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93" y="971794"/>
            <a:ext cx="4286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제어문의 종류 ( 1 )">
            <a:extLst>
              <a:ext uri="{FF2B5EF4-FFF2-40B4-BE49-F238E27FC236}">
                <a16:creationId xmlns:a16="http://schemas.microsoft.com/office/drawing/2014/main" id="{1AEA9C83-10A9-4581-992D-C78418C62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62" y="2565505"/>
            <a:ext cx="1807131" cy="186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스컬앤코 닌텐도 스위치 D-PAD+버튼커버 :: 1300k 천삼백케이">
            <a:extLst>
              <a:ext uri="{FF2B5EF4-FFF2-40B4-BE49-F238E27FC236}">
                <a16:creationId xmlns:a16="http://schemas.microsoft.com/office/drawing/2014/main" id="{DA4D8A73-BF82-4776-8788-75279CC3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12" y="45485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52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시리얼 통신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33D1231-15EC-4E2C-9FA3-F9135F357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963" y="1298648"/>
            <a:ext cx="9401166" cy="482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40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시리얼 통신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F5431F-FB08-40A0-82E1-781F15B0CEE5}"/>
              </a:ext>
            </a:extLst>
          </p:cNvPr>
          <p:cNvSpPr/>
          <p:nvPr/>
        </p:nvSpPr>
        <p:spPr>
          <a:xfrm>
            <a:off x="299917" y="964698"/>
            <a:ext cx="5341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시리얼 모니터 클릭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4099A2-36FE-4DA7-B315-77CE43EEC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95" y="1547841"/>
            <a:ext cx="5306165" cy="486795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521AD60F-A837-47A0-9F0D-BBCE5A0EC436}"/>
              </a:ext>
            </a:extLst>
          </p:cNvPr>
          <p:cNvSpPr/>
          <p:nvPr/>
        </p:nvSpPr>
        <p:spPr>
          <a:xfrm>
            <a:off x="5011213" y="1766368"/>
            <a:ext cx="922449" cy="89715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2EFDA17-F52D-489D-BE88-23734B5B727C}"/>
              </a:ext>
            </a:extLst>
          </p:cNvPr>
          <p:cNvSpPr/>
          <p:nvPr/>
        </p:nvSpPr>
        <p:spPr>
          <a:xfrm rot="10800000">
            <a:off x="2503285" y="3339547"/>
            <a:ext cx="526774" cy="17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40D67-F4D3-4731-BDF9-E6D3B3A4BA48}"/>
              </a:ext>
            </a:extLst>
          </p:cNvPr>
          <p:cNvSpPr txBox="1"/>
          <p:nvPr/>
        </p:nvSpPr>
        <p:spPr>
          <a:xfrm>
            <a:off x="3030059" y="3154344"/>
            <a:ext cx="29258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컴퓨터와 </a:t>
            </a:r>
            <a:r>
              <a:rPr lang="ko-KR" altLang="en-US" sz="1500" dirty="0" err="1"/>
              <a:t>아두이노가</a:t>
            </a:r>
            <a:endParaRPr lang="en-US" altLang="ko-KR" sz="1500" dirty="0"/>
          </a:p>
          <a:p>
            <a:r>
              <a:rPr lang="ko-KR" altLang="en-US" sz="1500" dirty="0" err="1"/>
              <a:t>보드레이트</a:t>
            </a:r>
            <a:r>
              <a:rPr lang="ko-KR" altLang="en-US" sz="1500" dirty="0"/>
              <a:t> </a:t>
            </a:r>
            <a:r>
              <a:rPr lang="en-US" altLang="ko-KR" sz="1500" dirty="0"/>
              <a:t>9600</a:t>
            </a:r>
            <a:r>
              <a:rPr lang="ko-KR" altLang="en-US" sz="1500" dirty="0"/>
              <a:t>의 속도로 통신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F3650-8B80-48E8-9AA2-59EEF93BE974}"/>
              </a:ext>
            </a:extLst>
          </p:cNvPr>
          <p:cNvSpPr txBox="1"/>
          <p:nvPr/>
        </p:nvSpPr>
        <p:spPr>
          <a:xfrm>
            <a:off x="3030059" y="4136127"/>
            <a:ext cx="24352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err="1"/>
              <a:t>아두이노에서</a:t>
            </a:r>
            <a:r>
              <a:rPr lang="ko-KR" altLang="en-US" sz="1500" dirty="0"/>
              <a:t> 보낼 내용을</a:t>
            </a:r>
            <a:endParaRPr lang="en-US" altLang="ko-KR" sz="1500" dirty="0"/>
          </a:p>
          <a:p>
            <a:r>
              <a:rPr lang="ko-KR" altLang="en-US" sz="1500" dirty="0"/>
              <a:t>괄호 안에 적는다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A09D3E8-7D18-4FCA-8ADF-ACF99DD4DF55}"/>
              </a:ext>
            </a:extLst>
          </p:cNvPr>
          <p:cNvSpPr/>
          <p:nvPr/>
        </p:nvSpPr>
        <p:spPr>
          <a:xfrm rot="10800000">
            <a:off x="2448408" y="4326027"/>
            <a:ext cx="526774" cy="178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71ACB6-1DD5-4BCE-9C07-0672070B3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737" y="2978359"/>
            <a:ext cx="5935855" cy="338774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A842D17-9160-45B2-B5C9-68B238F6E945}"/>
              </a:ext>
            </a:extLst>
          </p:cNvPr>
          <p:cNvSpPr/>
          <p:nvPr/>
        </p:nvSpPr>
        <p:spPr>
          <a:xfrm>
            <a:off x="6096000" y="1014618"/>
            <a:ext cx="5341088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en-US" altLang="ko-KR" sz="1700" b="1" dirty="0" err="1">
                <a:latin typeface="+mn-ea"/>
              </a:rPr>
              <a:t>Serial.begin</a:t>
            </a:r>
            <a:r>
              <a:rPr lang="en-US" altLang="ko-KR" sz="1700" b="1" dirty="0">
                <a:latin typeface="+mn-ea"/>
              </a:rPr>
              <a:t>( </a:t>
            </a:r>
            <a:r>
              <a:rPr lang="ko-KR" altLang="en-US" sz="1700" b="1" dirty="0">
                <a:latin typeface="+mn-ea"/>
              </a:rPr>
              <a:t>통신 속도</a:t>
            </a:r>
            <a:r>
              <a:rPr lang="en-US" altLang="ko-KR" sz="1700" b="1" dirty="0">
                <a:latin typeface="+mn-ea"/>
              </a:rPr>
              <a:t> 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컴퓨터와 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통신 속도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로 시리얼 통신 시작한다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700" dirty="0">
              <a:latin typeface="+mn-ea"/>
            </a:endParaRPr>
          </a:p>
          <a:p>
            <a:r>
              <a:rPr lang="en-US" altLang="ko-KR" sz="1700" b="1" dirty="0" err="1">
                <a:latin typeface="+mn-ea"/>
              </a:rPr>
              <a:t>Serial.println</a:t>
            </a:r>
            <a:r>
              <a:rPr lang="en-US" altLang="ko-KR" sz="1700" b="1" dirty="0">
                <a:latin typeface="+mn-ea"/>
              </a:rPr>
              <a:t>( </a:t>
            </a:r>
            <a:r>
              <a:rPr lang="ko-KR" altLang="en-US" sz="1700" b="1" dirty="0">
                <a:latin typeface="+mn-ea"/>
              </a:rPr>
              <a:t>내용</a:t>
            </a:r>
            <a:r>
              <a:rPr lang="en-US" altLang="ko-KR" sz="1700" b="1" dirty="0">
                <a:latin typeface="+mn-ea"/>
              </a:rPr>
              <a:t> )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</a:rPr>
              <a:t>시리얼 통신방향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컴퓨터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로 </a:t>
            </a:r>
            <a:r>
              <a:rPr lang="en-US" altLang="ko-KR" sz="1700" dirty="0">
                <a:latin typeface="+mn-ea"/>
              </a:rPr>
              <a:t>(</a:t>
            </a:r>
            <a:r>
              <a:rPr lang="ko-KR" altLang="en-US" sz="1700" dirty="0">
                <a:latin typeface="+mn-ea"/>
              </a:rPr>
              <a:t>내용</a:t>
            </a:r>
            <a:r>
              <a:rPr lang="en-US" altLang="ko-KR" sz="1700" dirty="0">
                <a:latin typeface="+mn-ea"/>
              </a:rPr>
              <a:t>)</a:t>
            </a:r>
            <a:r>
              <a:rPr lang="ko-KR" altLang="en-US" sz="1700" dirty="0">
                <a:latin typeface="+mn-ea"/>
              </a:rPr>
              <a:t>을 보낸다</a:t>
            </a:r>
            <a:r>
              <a:rPr lang="en-US" altLang="ko-KR" sz="1700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700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700" dirty="0">
                <a:latin typeface="+mn-ea"/>
                <a:hlinkClick r:id="rId5"/>
              </a:rPr>
              <a:t>링크</a:t>
            </a:r>
            <a:endParaRPr lang="en-US" altLang="ko-KR" sz="1700" dirty="0">
              <a:latin typeface="+mn-ea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E838A20-B9CD-4110-A9D1-9D331520727E}"/>
              </a:ext>
            </a:extLst>
          </p:cNvPr>
          <p:cNvSpPr/>
          <p:nvPr/>
        </p:nvSpPr>
        <p:spPr>
          <a:xfrm>
            <a:off x="9712884" y="5843382"/>
            <a:ext cx="1724204" cy="7661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359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프로그래밍 </a:t>
            </a:r>
            <a:r>
              <a:rPr lang="en-US" altLang="ko-KR" sz="3000" dirty="0">
                <a:solidFill>
                  <a:schemeClr val="bg1"/>
                </a:solidFill>
              </a:rPr>
              <a:t>if</a:t>
            </a:r>
            <a:r>
              <a:rPr lang="ko-KR" altLang="en-US" sz="3000" dirty="0">
                <a:solidFill>
                  <a:schemeClr val="bg1"/>
                </a:solidFill>
              </a:rPr>
              <a:t>문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F5431F-FB08-40A0-82E1-781F15B0CEE5}"/>
              </a:ext>
            </a:extLst>
          </p:cNvPr>
          <p:cNvSpPr/>
          <p:nvPr/>
        </p:nvSpPr>
        <p:spPr>
          <a:xfrm>
            <a:off x="299917" y="964698"/>
            <a:ext cx="5341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If</a:t>
            </a:r>
            <a:r>
              <a:rPr lang="ko-KR" altLang="en-US" sz="2000" b="1" dirty="0">
                <a:latin typeface="+mn-ea"/>
              </a:rPr>
              <a:t> 문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540579C-8B77-4553-A94C-12D30A8B4C4D}"/>
              </a:ext>
            </a:extLst>
          </p:cNvPr>
          <p:cNvGrpSpPr/>
          <p:nvPr/>
        </p:nvGrpSpPr>
        <p:grpSpPr>
          <a:xfrm>
            <a:off x="299917" y="1607955"/>
            <a:ext cx="5007579" cy="4751066"/>
            <a:chOff x="5828414" y="999460"/>
            <a:chExt cx="6248399" cy="519426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F4CEF90-192C-4595-803B-DF586AE589D7}"/>
                </a:ext>
              </a:extLst>
            </p:cNvPr>
            <p:cNvSpPr/>
            <p:nvPr/>
          </p:nvSpPr>
          <p:spPr>
            <a:xfrm>
              <a:off x="6371924" y="1169581"/>
              <a:ext cx="5589704" cy="38864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2500" b="1" dirty="0"/>
            </a:p>
            <a:p>
              <a:r>
                <a:rPr lang="en-US" altLang="ko-KR" sz="2500" b="1" dirty="0"/>
                <a:t>if (     A     ) {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	B</a:t>
              </a:r>
            </a:p>
            <a:p>
              <a:r>
                <a:rPr lang="en-US" altLang="ko-KR" sz="2500" b="1" dirty="0"/>
                <a:t>	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}</a:t>
              </a:r>
            </a:p>
            <a:p>
              <a:endParaRPr lang="en-US" altLang="ko-KR" sz="2500" b="1" dirty="0"/>
            </a:p>
            <a:p>
              <a:r>
                <a:rPr lang="en-US" altLang="ko-KR" sz="2500" b="1" dirty="0"/>
                <a:t>C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F9B45F8-6D4F-4DCF-A3C3-D7A765614584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7DE700-0711-4D9D-A72F-3F3F3F91DF6D}"/>
              </a:ext>
            </a:extLst>
          </p:cNvPr>
          <p:cNvSpPr/>
          <p:nvPr/>
        </p:nvSpPr>
        <p:spPr>
          <a:xfrm>
            <a:off x="5924832" y="1607955"/>
            <a:ext cx="575364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700" b="1" dirty="0">
                <a:latin typeface="+mn-ea"/>
              </a:rPr>
              <a:t>괄호 부분</a:t>
            </a:r>
            <a:r>
              <a:rPr lang="en-US" altLang="ko-KR" sz="1700" b="1" dirty="0">
                <a:latin typeface="+mn-ea"/>
              </a:rPr>
              <a:t>(  ) A</a:t>
            </a:r>
            <a:r>
              <a:rPr lang="ko-KR" altLang="en-US" sz="1700" b="1" dirty="0">
                <a:latin typeface="+mn-ea"/>
              </a:rPr>
              <a:t>이 참이면</a:t>
            </a:r>
            <a:r>
              <a:rPr lang="en-US" altLang="ko-KR" sz="1700" b="1" dirty="0">
                <a:latin typeface="+mn-ea"/>
              </a:rPr>
              <a:t>, </a:t>
            </a:r>
            <a:r>
              <a:rPr lang="ko-KR" altLang="en-US" sz="1700" b="1" dirty="0">
                <a:latin typeface="+mn-ea"/>
              </a:rPr>
              <a:t>중괄호</a:t>
            </a:r>
            <a:r>
              <a:rPr lang="en-US" altLang="ko-KR" sz="1700" b="1" dirty="0">
                <a:latin typeface="+mn-ea"/>
              </a:rPr>
              <a:t>{ } B</a:t>
            </a:r>
            <a:r>
              <a:rPr lang="ko-KR" altLang="en-US" sz="1700" b="1" dirty="0">
                <a:latin typeface="+mn-ea"/>
              </a:rPr>
              <a:t>부분을 실행하고 </a:t>
            </a: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17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700" b="1" dirty="0">
                <a:latin typeface="+mn-ea"/>
              </a:rPr>
              <a:t>거짓이면 중괄호 </a:t>
            </a:r>
            <a:r>
              <a:rPr lang="en-US" altLang="ko-KR" sz="1700" b="1" dirty="0">
                <a:latin typeface="+mn-ea"/>
              </a:rPr>
              <a:t>{ } B</a:t>
            </a:r>
            <a:r>
              <a:rPr lang="ko-KR" altLang="en-US" sz="1700" b="1" dirty="0">
                <a:latin typeface="+mn-ea"/>
              </a:rPr>
              <a:t>부분을 실행하지 않고 넘어간다</a:t>
            </a:r>
            <a:r>
              <a:rPr lang="en-US" altLang="ko-KR" sz="1700" b="1" dirty="0">
                <a:latin typeface="+mn-ea"/>
              </a:rPr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E00651E-175E-4A24-8EF1-D1C27D217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970" y="3068706"/>
            <a:ext cx="49339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6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4676</TotalTime>
  <Words>810</Words>
  <Application>Microsoft Office PowerPoint</Application>
  <PresentationFormat>와이드스크린</PresentationFormat>
  <Paragraphs>208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DongHyeok</dc:creator>
  <cp:lastModifiedBy>Jang DongHyeok</cp:lastModifiedBy>
  <cp:revision>105</cp:revision>
  <dcterms:created xsi:type="dcterms:W3CDTF">2020-05-23T12:00:05Z</dcterms:created>
  <dcterms:modified xsi:type="dcterms:W3CDTF">2020-06-03T03:40:51Z</dcterms:modified>
</cp:coreProperties>
</file>