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1195" r:id="rId2"/>
    <p:sldId id="1235" r:id="rId3"/>
    <p:sldId id="1236" r:id="rId4"/>
    <p:sldId id="1196" r:id="rId5"/>
    <p:sldId id="1176" r:id="rId6"/>
    <p:sldId id="1201" r:id="rId7"/>
    <p:sldId id="1239" r:id="rId8"/>
    <p:sldId id="1202" r:id="rId9"/>
    <p:sldId id="1240" r:id="rId10"/>
    <p:sldId id="1241" r:id="rId11"/>
    <p:sldId id="1214" r:id="rId12"/>
    <p:sldId id="1242" r:id="rId13"/>
    <p:sldId id="1243" r:id="rId14"/>
    <p:sldId id="1244" r:id="rId15"/>
    <p:sldId id="1213" r:id="rId16"/>
    <p:sldId id="1229" r:id="rId17"/>
    <p:sldId id="1251" r:id="rId18"/>
    <p:sldId id="1204" r:id="rId19"/>
    <p:sldId id="1245" r:id="rId20"/>
    <p:sldId id="1246" r:id="rId21"/>
    <p:sldId id="1247" r:id="rId22"/>
    <p:sldId id="1218" r:id="rId23"/>
    <p:sldId id="1248" r:id="rId24"/>
    <p:sldId id="1255" r:id="rId25"/>
    <p:sldId id="1249" r:id="rId26"/>
    <p:sldId id="1231" r:id="rId27"/>
    <p:sldId id="1252" r:id="rId28"/>
    <p:sldId id="1253" r:id="rId29"/>
    <p:sldId id="1254" r:id="rId30"/>
    <p:sldId id="1256" r:id="rId31"/>
    <p:sldId id="1257" r:id="rId32"/>
    <p:sldId id="1193" r:id="rId33"/>
    <p:sldId id="1258" r:id="rId34"/>
    <p:sldId id="1146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3766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075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76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5219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0805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798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528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4280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003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8322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582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50420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2026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9177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4969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9290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4195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6538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007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25315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3944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7473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77416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02125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017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0094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29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5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sjf409/2020-yeonsu-highschool" TargetMode="Externa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sjf409/2020-yeonsu-highschool/blob/master/GANG/GANG.ino" TargetMode="Externa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hyperlink" Target="https://maxpromer.github.io/LCD-Character-Creator/" TargetMode="External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38.png"/><Relationship Id="rId9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사랑은 '기술'이다 #2">
            <a:extLst>
              <a:ext uri="{FF2B5EF4-FFF2-40B4-BE49-F238E27FC236}">
                <a16:creationId xmlns:a16="http://schemas.microsoft.com/office/drawing/2014/main" id="{1F011680-3C93-421A-8160-2C23F50FD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114" y="783174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신호등을 발명한 사람은 재봉틀 수리 기사? : 네이버 블로그">
            <a:extLst>
              <a:ext uri="{FF2B5EF4-FFF2-40B4-BE49-F238E27FC236}">
                <a16:creationId xmlns:a16="http://schemas.microsoft.com/office/drawing/2014/main" id="{0B4684C8-ED36-43C6-ACCF-8DC03261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830" y="4597043"/>
            <a:ext cx="4243951" cy="195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글씨유튜버_NAIN] 실패에 지친 당신에게 작은 위로가 되길 (샤프 ...">
            <a:extLst>
              <a:ext uri="{FF2B5EF4-FFF2-40B4-BE49-F238E27FC236}">
                <a16:creationId xmlns:a16="http://schemas.microsoft.com/office/drawing/2014/main" id="{54ABE629-D5E4-48E3-BF99-9F40946E1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219" y="875190"/>
            <a:ext cx="4927172" cy="277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A2952BCC-FCB1-4BAA-842F-136BB2031B7E}"/>
              </a:ext>
            </a:extLst>
          </p:cNvPr>
          <p:cNvSpPr/>
          <p:nvPr/>
        </p:nvSpPr>
        <p:spPr>
          <a:xfrm rot="10800000">
            <a:off x="3431581" y="3814894"/>
            <a:ext cx="480448" cy="613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6" name="Picture 4" descr="독개구리과 - 위키백과, 우리 모두의 백과사전">
            <a:extLst>
              <a:ext uri="{FF2B5EF4-FFF2-40B4-BE49-F238E27FC236}">
                <a16:creationId xmlns:a16="http://schemas.microsoft.com/office/drawing/2014/main" id="{BFE33AE8-D9BC-4F7E-9B56-78D56EB39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2514" y="4428873"/>
            <a:ext cx="3179486" cy="2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A2B36-F7BF-4D38-8A23-30A8DBBFF222}"/>
              </a:ext>
            </a:extLst>
          </p:cNvPr>
          <p:cNvSpPr txBox="1"/>
          <p:nvPr/>
        </p:nvSpPr>
        <p:spPr>
          <a:xfrm>
            <a:off x="6853836" y="5179727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/>
              <a:t>신호등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805027-02A8-4F14-A142-808D5B3E8EB8}"/>
              </a:ext>
            </a:extLst>
          </p:cNvPr>
          <p:cNvSpPr txBox="1"/>
          <p:nvPr/>
        </p:nvSpPr>
        <p:spPr>
          <a:xfrm>
            <a:off x="7174434" y="2088865"/>
            <a:ext cx="14670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dirty="0"/>
              <a:t>문자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E0838AE-817A-42D7-A311-B9B1E1C587A8}"/>
              </a:ext>
            </a:extLst>
          </p:cNvPr>
          <p:cNvSpPr/>
          <p:nvPr/>
        </p:nvSpPr>
        <p:spPr>
          <a:xfrm rot="10800000">
            <a:off x="7667746" y="3814894"/>
            <a:ext cx="480448" cy="6139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80" name="Picture 8" descr="우정이란">
            <a:extLst>
              <a:ext uri="{FF2B5EF4-FFF2-40B4-BE49-F238E27FC236}">
                <a16:creationId xmlns:a16="http://schemas.microsoft.com/office/drawing/2014/main" id="{7A8EB575-59C9-447F-983F-81A33451C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738" y="759018"/>
            <a:ext cx="1984086" cy="35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06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0" name="Picture 4" descr="P1200466">
            <a:extLst>
              <a:ext uri="{FF2B5EF4-FFF2-40B4-BE49-F238E27FC236}">
                <a16:creationId xmlns:a16="http://schemas.microsoft.com/office/drawing/2014/main" id="{32900428-118D-4EC1-8121-F281A6119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471" y="1638300"/>
            <a:ext cx="7810025" cy="521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367EE0-F48E-4E13-9F82-2CF7DEBF1952}"/>
              </a:ext>
            </a:extLst>
          </p:cNvPr>
          <p:cNvSpPr txBox="1"/>
          <p:nvPr/>
        </p:nvSpPr>
        <p:spPr>
          <a:xfrm>
            <a:off x="2190986" y="902926"/>
            <a:ext cx="86869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고차원적인 정보를 제공할 수 있는 모니터의 탄생</a:t>
            </a:r>
          </a:p>
        </p:txBody>
      </p:sp>
    </p:spTree>
    <p:extLst>
      <p:ext uri="{BB962C8B-B14F-4D97-AF65-F5344CB8AC3E}">
        <p14:creationId xmlns:p14="http://schemas.microsoft.com/office/powerpoint/2010/main" val="246236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102" name="Picture 6" descr="Historic Apple 1 computer sold at auction - BBC News">
            <a:extLst>
              <a:ext uri="{FF2B5EF4-FFF2-40B4-BE49-F238E27FC236}">
                <a16:creationId xmlns:a16="http://schemas.microsoft.com/office/drawing/2014/main" id="{51DA5D4F-2DB8-454C-9669-C4DF0C487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52500"/>
            <a:ext cx="9753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596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4K Ultra HD LCD 모니터 276E8VJSB/61 | Philips">
            <a:extLst>
              <a:ext uri="{FF2B5EF4-FFF2-40B4-BE49-F238E27FC236}">
                <a16:creationId xmlns:a16="http://schemas.microsoft.com/office/drawing/2014/main" id="{3B0565C9-EE47-489E-8219-99523B8F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7" y="1514475"/>
            <a:ext cx="5343525" cy="534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AF3FC4-C99E-4143-868C-BF9467A76E8F}"/>
              </a:ext>
            </a:extLst>
          </p:cNvPr>
          <p:cNvSpPr txBox="1"/>
          <p:nvPr/>
        </p:nvSpPr>
        <p:spPr>
          <a:xfrm>
            <a:off x="3725255" y="853532"/>
            <a:ext cx="47414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얇은 디스플레이 패널 </a:t>
            </a:r>
            <a:r>
              <a:rPr lang="en-US" altLang="ko-KR" sz="3000" dirty="0"/>
              <a:t>LCD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570880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8" name="Picture 10" descr="삼성전자, 새로운 폼팩터 폴더블폰 '갤럭시 Z 플립' 전격 공개 ...">
            <a:extLst>
              <a:ext uri="{FF2B5EF4-FFF2-40B4-BE49-F238E27FC236}">
                <a16:creationId xmlns:a16="http://schemas.microsoft.com/office/drawing/2014/main" id="{B36D1CA2-C344-4C32-B0FD-539677F05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481137"/>
            <a:ext cx="69342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176" name="Picture 8" descr="삼성 갤럭시폴드 美 예판 하루만에 동났다…폴더블폰 기대 반영 | 한경닷컴">
            <a:extLst>
              <a:ext uri="{FF2B5EF4-FFF2-40B4-BE49-F238E27FC236}">
                <a16:creationId xmlns:a16="http://schemas.microsoft.com/office/drawing/2014/main" id="{EC77E60E-BDE0-48D0-B363-23D8DC798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5487"/>
            <a:ext cx="6307810" cy="3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4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의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외장 라이브러리 추가하기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라이브러리에서 제공하는 기능 사용해보기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새로운 글자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모양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200" name="Picture 8" descr="에누리 가격비교 vs 네이버 쇼핑 #데스매치">
            <a:extLst>
              <a:ext uri="{FF2B5EF4-FFF2-40B4-BE49-F238E27FC236}">
                <a16:creationId xmlns:a16="http://schemas.microsoft.com/office/drawing/2014/main" id="{EC32BC1F-3D17-4C87-97B3-CA77A7B1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88" y="2295210"/>
            <a:ext cx="2565790" cy="1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공구천지에는 자동차공구의 모든 것이 있습니다">
            <a:extLst>
              <a:ext uri="{FF2B5EF4-FFF2-40B4-BE49-F238E27FC236}">
                <a16:creationId xmlns:a16="http://schemas.microsoft.com/office/drawing/2014/main" id="{6BED308A-493C-4D01-88C1-779B7E1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5" y="3308405"/>
            <a:ext cx="2027208" cy="20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캘리그라피와 서예의 차이점이 무엇인가요?">
            <a:extLst>
              <a:ext uri="{FF2B5EF4-FFF2-40B4-BE49-F238E27FC236}">
                <a16:creationId xmlns:a16="http://schemas.microsoft.com/office/drawing/2014/main" id="{63307A4A-811C-4ED9-B8C5-474732E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147850"/>
            <a:ext cx="2724938" cy="15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D2D7654-C369-4736-9ED2-2738D75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3890"/>
            <a:ext cx="3200957" cy="16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3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(LCD </a:t>
            </a:r>
            <a:r>
              <a:rPr lang="ko-KR" altLang="en-US" sz="3000" dirty="0">
                <a:solidFill>
                  <a:schemeClr val="bg1"/>
                </a:solidFill>
              </a:rPr>
              <a:t>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222" name="Picture 6" descr="낚시광을 위한 편광선글라스 도수넣기- 세컨드라운드 - 안경블로그 ...">
            <a:extLst>
              <a:ext uri="{FF2B5EF4-FFF2-40B4-BE49-F238E27FC236}">
                <a16:creationId xmlns:a16="http://schemas.microsoft.com/office/drawing/2014/main" id="{4F682B28-A3A3-4B77-833B-2ACF25E43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90712"/>
            <a:ext cx="5883554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A634F6ED-20A8-48BE-B6DC-D45236CEB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33" y="2031205"/>
            <a:ext cx="5445953" cy="279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01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(LCD </a:t>
            </a:r>
            <a:r>
              <a:rPr lang="ko-KR" altLang="en-US" sz="3000" dirty="0">
                <a:solidFill>
                  <a:schemeClr val="bg1"/>
                </a:solidFill>
              </a:rPr>
              <a:t>원리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9220" name="Picture 4" descr="디스플레이 톺아보기] ⑮ LCD의 원리와 구조 Part.1 | 삼성디스플레이 ...">
            <a:extLst>
              <a:ext uri="{FF2B5EF4-FFF2-40B4-BE49-F238E27FC236}">
                <a16:creationId xmlns:a16="http://schemas.microsoft.com/office/drawing/2014/main" id="{707BAFD5-665C-4792-8CF7-8D4A58B6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7" y="1192041"/>
            <a:ext cx="6527777" cy="44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B7D05FD-2036-4543-9712-995C99DF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726" y="1008678"/>
            <a:ext cx="5363087" cy="484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71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외장 라이브러리 추가하기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77D838C-18A1-47F2-A7CC-76C6248A830B}"/>
              </a:ext>
            </a:extLst>
          </p:cNvPr>
          <p:cNvGrpSpPr/>
          <p:nvPr/>
        </p:nvGrpSpPr>
        <p:grpSpPr>
          <a:xfrm>
            <a:off x="139362" y="2369121"/>
            <a:ext cx="6378474" cy="3834103"/>
            <a:chOff x="236343" y="2400442"/>
            <a:chExt cx="6925642" cy="416300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E5D4D9E-D87E-4C22-AFDE-6A52ABF8C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6343" y="2400442"/>
              <a:ext cx="6925642" cy="4163006"/>
            </a:xfrm>
            <a:prstGeom prst="rect">
              <a:avLst/>
            </a:prstGeom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91FC0D0-6314-4B9C-8D1B-3CF3AC020C36}"/>
                </a:ext>
              </a:extLst>
            </p:cNvPr>
            <p:cNvSpPr/>
            <p:nvPr/>
          </p:nvSpPr>
          <p:spPr>
            <a:xfrm>
              <a:off x="365165" y="5624944"/>
              <a:ext cx="3112326" cy="471055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477C3F37-F608-4923-91C7-1580EEE99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999" y="2410686"/>
            <a:ext cx="5279639" cy="3680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6F808C3-A772-4D04-969C-23F0CDDD8FCE}"/>
              </a:ext>
            </a:extLst>
          </p:cNvPr>
          <p:cNvSpPr txBox="1"/>
          <p:nvPr/>
        </p:nvSpPr>
        <p:spPr>
          <a:xfrm>
            <a:off x="153217" y="1292273"/>
            <a:ext cx="6399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en-US" altLang="ko-KR" dirty="0">
                <a:hlinkClick r:id="rId5"/>
              </a:rPr>
              <a:t>https://github.com/ssjf409/2020-yeonsu-highschool</a:t>
            </a:r>
            <a:r>
              <a:rPr lang="ko-KR" altLang="en-US" dirty="0"/>
              <a:t>에서</a:t>
            </a:r>
            <a:br>
              <a:rPr lang="en-US" altLang="ko-KR" dirty="0"/>
            </a:br>
            <a:r>
              <a:rPr lang="ko-KR" altLang="en-US" dirty="0"/>
              <a:t>외장 라이브러리 다운로드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F42EB2-1CAB-4FF8-9CEA-09E4204358D2}"/>
              </a:ext>
            </a:extLst>
          </p:cNvPr>
          <p:cNvSpPr txBox="1"/>
          <p:nvPr/>
        </p:nvSpPr>
        <p:spPr>
          <a:xfrm>
            <a:off x="7195894" y="1333838"/>
            <a:ext cx="420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내 문서 </a:t>
            </a:r>
            <a:r>
              <a:rPr lang="en-US" altLang="ko-KR" dirty="0"/>
              <a:t>– Arduino – libraries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16433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외장 라이브러리 추가하기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4CD68B-CBB0-49F1-8ABA-613FE0AD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55" y="1949886"/>
            <a:ext cx="5101731" cy="479367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FADCAC5-A755-47EB-ACBD-76C08C98E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744" y="1835447"/>
            <a:ext cx="4429964" cy="5022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6AA9D4-1B89-4BF1-9A66-1186E3D1E129}"/>
              </a:ext>
            </a:extLst>
          </p:cNvPr>
          <p:cNvSpPr txBox="1"/>
          <p:nvPr/>
        </p:nvSpPr>
        <p:spPr>
          <a:xfrm>
            <a:off x="1303044" y="1093833"/>
            <a:ext cx="3836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스케치 </a:t>
            </a:r>
            <a:r>
              <a:rPr lang="en-US" altLang="ko-KR" dirty="0"/>
              <a:t>– </a:t>
            </a:r>
            <a:r>
              <a:rPr lang="ko-KR" altLang="en-US" dirty="0"/>
              <a:t>라이브러리 포함하기 </a:t>
            </a:r>
            <a:r>
              <a:rPr lang="en-US" altLang="ko-KR" dirty="0"/>
              <a:t>– </a:t>
            </a:r>
          </a:p>
          <a:p>
            <a:pPr algn="ctr"/>
            <a:r>
              <a:rPr lang="en-US" altLang="ko-KR" dirty="0"/>
              <a:t>.ZIP </a:t>
            </a:r>
            <a:r>
              <a:rPr lang="ko-KR" altLang="en-US" dirty="0"/>
              <a:t>라이브러리 추가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81492-94D8-4F73-AA0B-C0FED95F60A7}"/>
              </a:ext>
            </a:extLst>
          </p:cNvPr>
          <p:cNvSpPr txBox="1"/>
          <p:nvPr/>
        </p:nvSpPr>
        <p:spPr>
          <a:xfrm>
            <a:off x="6661937" y="1093833"/>
            <a:ext cx="497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라이브러리 포함하기</a:t>
            </a:r>
            <a:r>
              <a:rPr lang="en-US" altLang="ko-KR" dirty="0"/>
              <a:t> – </a:t>
            </a:r>
          </a:p>
          <a:p>
            <a:pPr algn="ctr"/>
            <a:r>
              <a:rPr lang="en-US" altLang="ko-KR" dirty="0"/>
              <a:t>Arduino-LiquidCrystal-I2C-library-master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524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59DFF-C267-4235-A99C-73BA650BF2E0}"/>
              </a:ext>
            </a:extLst>
          </p:cNvPr>
          <p:cNvSpPr/>
          <p:nvPr/>
        </p:nvSpPr>
        <p:spPr>
          <a:xfrm>
            <a:off x="5926263" y="1054716"/>
            <a:ext cx="601603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버튼 두개로 </a:t>
            </a:r>
            <a:r>
              <a:rPr lang="ko-KR" altLang="en-US" sz="2000" b="1" dirty="0" err="1">
                <a:latin typeface="+mn-ea"/>
              </a:rPr>
              <a:t>서보모터의</a:t>
            </a:r>
            <a:r>
              <a:rPr lang="ko-KR" altLang="en-US" sz="2000" b="1" dirty="0">
                <a:latin typeface="+mn-ea"/>
              </a:rPr>
              <a:t> 각도를 제어해본다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맨 처음에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b="1" dirty="0">
                <a:latin typeface="+mn-ea"/>
              </a:rPr>
              <a:t>도를 가리키고</a:t>
            </a:r>
            <a:r>
              <a:rPr lang="en-US" altLang="ko-KR" sz="2000" b="1" dirty="0">
                <a:latin typeface="+mn-ea"/>
              </a:rPr>
              <a:t>, LED1</a:t>
            </a:r>
            <a:r>
              <a:rPr lang="ko-KR" altLang="en-US" sz="2000" b="1" dirty="0">
                <a:latin typeface="+mn-ea"/>
              </a:rPr>
              <a:t>이 켜져 있고 </a:t>
            </a:r>
            <a:r>
              <a:rPr lang="en-US" altLang="ko-KR" sz="2000" b="1" dirty="0">
                <a:latin typeface="+mn-ea"/>
              </a:rPr>
              <a:t>LED2</a:t>
            </a:r>
            <a:r>
              <a:rPr lang="ko-KR" altLang="en-US" sz="2000" b="1" dirty="0">
                <a:latin typeface="+mn-ea"/>
              </a:rPr>
              <a:t>는 꺼져 있어야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버튼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을 누르면 </a:t>
            </a:r>
            <a:r>
              <a:rPr lang="en-US" altLang="ko-KR" sz="2000" b="1" dirty="0">
                <a:latin typeface="+mn-ea"/>
              </a:rPr>
              <a:t>LED1</a:t>
            </a:r>
            <a:r>
              <a:rPr lang="ko-KR" altLang="en-US" sz="2000" b="1" dirty="0">
                <a:latin typeface="+mn-ea"/>
              </a:rPr>
              <a:t>이 켜지고</a:t>
            </a:r>
            <a:r>
              <a:rPr lang="en-US" altLang="ko-KR" sz="2000" b="1" dirty="0">
                <a:latin typeface="+mn-ea"/>
              </a:rPr>
              <a:t>, LED2</a:t>
            </a:r>
            <a:r>
              <a:rPr lang="ko-KR" altLang="en-US" sz="2000" b="1" dirty="0">
                <a:latin typeface="+mn-ea"/>
              </a:rPr>
              <a:t>가 꺼지고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b="1" dirty="0">
                <a:latin typeface="+mn-ea"/>
              </a:rPr>
              <a:t>도를 가리키게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버튼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를 누르면 </a:t>
            </a:r>
            <a:r>
              <a:rPr lang="en-US" altLang="ko-KR" sz="2000" b="1" dirty="0">
                <a:latin typeface="+mn-ea"/>
              </a:rPr>
              <a:t>LED1</a:t>
            </a:r>
            <a:r>
              <a:rPr lang="ko-KR" altLang="en-US" sz="2000" b="1" dirty="0">
                <a:latin typeface="+mn-ea"/>
              </a:rPr>
              <a:t>이 꺼지고</a:t>
            </a:r>
            <a:r>
              <a:rPr lang="en-US" altLang="ko-KR" sz="2000" b="1" dirty="0">
                <a:latin typeface="+mn-ea"/>
              </a:rPr>
              <a:t>, LED2</a:t>
            </a:r>
            <a:r>
              <a:rPr lang="ko-KR" altLang="en-US" sz="2000" b="1" dirty="0">
                <a:latin typeface="+mn-ea"/>
              </a:rPr>
              <a:t>가 켜지고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180</a:t>
            </a:r>
            <a:r>
              <a:rPr lang="ko-KR" altLang="en-US" sz="2000" b="1" dirty="0">
                <a:latin typeface="+mn-ea"/>
              </a:rPr>
              <a:t>도를 가리키게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2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200" b="1" dirty="0">
                <a:latin typeface="+mn-ea"/>
              </a:rPr>
              <a:t>Hint.</a:t>
            </a:r>
          </a:p>
          <a:p>
            <a:pPr algn="l" fontAlgn="auto">
              <a:spcAft>
                <a:spcPts val="0"/>
              </a:spcAft>
            </a:pPr>
            <a:r>
              <a:rPr lang="ko-KR" altLang="en-US" sz="1200" b="1" dirty="0">
                <a:latin typeface="+mn-ea"/>
              </a:rPr>
              <a:t>저번 주 심화 예제</a:t>
            </a:r>
            <a:r>
              <a:rPr lang="en-US" altLang="ko-KR" sz="1200" b="1" dirty="0">
                <a:latin typeface="+mn-ea"/>
              </a:rPr>
              <a:t>(</a:t>
            </a:r>
            <a:r>
              <a:rPr lang="ko-KR" altLang="en-US" sz="1200" b="1" dirty="0">
                <a:latin typeface="+mn-ea"/>
              </a:rPr>
              <a:t>슬라이드</a:t>
            </a:r>
            <a:r>
              <a:rPr lang="en-US" altLang="ko-KR" sz="1200" b="1" dirty="0">
                <a:latin typeface="+mn-ea"/>
              </a:rPr>
              <a:t>2, 3)</a:t>
            </a:r>
            <a:r>
              <a:rPr lang="ko-KR" altLang="en-US" sz="1200" b="1" dirty="0">
                <a:latin typeface="+mn-ea"/>
              </a:rPr>
              <a:t>을 보고 참고한다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2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1200" b="1" dirty="0">
                <a:latin typeface="+mn-ea"/>
              </a:rPr>
              <a:t>상태를 저장할 수 있는 변수를 하나 만들고</a:t>
            </a:r>
            <a:r>
              <a:rPr lang="en-US" altLang="ko-KR" sz="1200" b="1" dirty="0">
                <a:latin typeface="+mn-ea"/>
              </a:rPr>
              <a:t>, </a:t>
            </a:r>
            <a:r>
              <a:rPr lang="ko-KR" altLang="en-US" sz="1200" b="1" dirty="0">
                <a:latin typeface="+mn-ea"/>
              </a:rPr>
              <a:t>버튼</a:t>
            </a:r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을 누르거나 버튼</a:t>
            </a:r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를 누르면 상태를 저장하고 있는 변수 값이 달라지게 한다</a:t>
            </a:r>
            <a:r>
              <a:rPr lang="en-US" altLang="ko-KR" sz="12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12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1200" b="1" dirty="0">
                <a:latin typeface="+mn-ea"/>
              </a:rPr>
              <a:t>LED</a:t>
            </a:r>
            <a:r>
              <a:rPr lang="ko-KR" altLang="en-US" sz="1200" b="1" dirty="0">
                <a:latin typeface="+mn-ea"/>
              </a:rPr>
              <a:t>들과 </a:t>
            </a:r>
            <a:r>
              <a:rPr lang="ko-KR" altLang="en-US" sz="1200" b="1" dirty="0" err="1">
                <a:latin typeface="+mn-ea"/>
              </a:rPr>
              <a:t>서보모터는</a:t>
            </a:r>
            <a:r>
              <a:rPr lang="ko-KR" altLang="en-US" sz="1200" b="1" dirty="0">
                <a:latin typeface="+mn-ea"/>
              </a:rPr>
              <a:t> 상태 변수에 따라 다르게 동작하도록 하면 된다</a:t>
            </a:r>
            <a:r>
              <a:rPr lang="en-US" altLang="ko-KR" sz="1200" b="1" dirty="0">
                <a:latin typeface="+mn-ea"/>
              </a:rPr>
              <a:t>.</a:t>
            </a:r>
            <a:endParaRPr lang="en-US" altLang="ko-KR" sz="2000" b="1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5723D0-944C-4C55-9876-A50A516F2A20}"/>
              </a:ext>
            </a:extLst>
          </p:cNvPr>
          <p:cNvGrpSpPr/>
          <p:nvPr/>
        </p:nvGrpSpPr>
        <p:grpSpPr>
          <a:xfrm>
            <a:off x="72981" y="1357458"/>
            <a:ext cx="5853282" cy="5123541"/>
            <a:chOff x="72981" y="1357458"/>
            <a:chExt cx="5853282" cy="512354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EFDEAD5-2295-4555-8CC8-8890084BA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81" y="1357458"/>
              <a:ext cx="5853282" cy="4284629"/>
            </a:xfrm>
            <a:prstGeom prst="rect">
              <a:avLst/>
            </a:prstGeom>
          </p:spPr>
        </p:pic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DDD6E2D3-D751-43CD-802C-7A5C56F61FFC}"/>
                </a:ext>
              </a:extLst>
            </p:cNvPr>
            <p:cNvSpPr/>
            <p:nvPr/>
          </p:nvSpPr>
          <p:spPr>
            <a:xfrm rot="10800000">
              <a:off x="1660050" y="4971082"/>
              <a:ext cx="216816" cy="11642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5A028DDE-66CD-4037-BB2C-574AB13A8762}"/>
                </a:ext>
              </a:extLst>
            </p:cNvPr>
            <p:cNvSpPr/>
            <p:nvPr/>
          </p:nvSpPr>
          <p:spPr>
            <a:xfrm rot="10800000">
              <a:off x="2191393" y="4952229"/>
              <a:ext cx="216816" cy="11642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F7AE20-13B0-4E4A-A1EC-600B8AE8A747}"/>
                </a:ext>
              </a:extLst>
            </p:cNvPr>
            <p:cNvSpPr txBox="1"/>
            <p:nvPr/>
          </p:nvSpPr>
          <p:spPr>
            <a:xfrm>
              <a:off x="1554479" y="6203999"/>
              <a:ext cx="74532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버튼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B63F7A-426F-47EC-9BD9-F3CFB940AE30}"/>
                </a:ext>
              </a:extLst>
            </p:cNvPr>
            <p:cNvSpPr txBox="1"/>
            <p:nvPr/>
          </p:nvSpPr>
          <p:spPr>
            <a:xfrm>
              <a:off x="2033401" y="6203419"/>
              <a:ext cx="672092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버튼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A7881208-64D6-4595-97A3-A00FE5A37174}"/>
                </a:ext>
              </a:extLst>
            </p:cNvPr>
            <p:cNvSpPr/>
            <p:nvPr/>
          </p:nvSpPr>
          <p:spPr>
            <a:xfrm rot="10800000">
              <a:off x="827910" y="5242726"/>
              <a:ext cx="216817" cy="892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DC1520A9-C9C8-4F01-A420-F87BE53610F0}"/>
                </a:ext>
              </a:extLst>
            </p:cNvPr>
            <p:cNvSpPr/>
            <p:nvPr/>
          </p:nvSpPr>
          <p:spPr>
            <a:xfrm rot="10800000">
              <a:off x="1177562" y="5242726"/>
              <a:ext cx="216817" cy="892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A22B793-153E-46A3-A875-8B6BE26F2F98}"/>
                </a:ext>
              </a:extLst>
            </p:cNvPr>
            <p:cNvSpPr txBox="1"/>
            <p:nvPr/>
          </p:nvSpPr>
          <p:spPr>
            <a:xfrm>
              <a:off x="564679" y="6203418"/>
              <a:ext cx="814564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LED1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F175DF-2682-4516-A7BD-FA77E0ED1317}"/>
                </a:ext>
              </a:extLst>
            </p:cNvPr>
            <p:cNvSpPr txBox="1"/>
            <p:nvPr/>
          </p:nvSpPr>
          <p:spPr>
            <a:xfrm>
              <a:off x="1028463" y="6204000"/>
              <a:ext cx="57334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LED2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66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외장 라이브러리 추가하기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3F0B55-732D-43FD-AD4A-7BF31E8C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250" y="973894"/>
            <a:ext cx="4829500" cy="58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662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87168E-0189-4723-A727-9B3C29AFE398}"/>
              </a:ext>
            </a:extLst>
          </p:cNvPr>
          <p:cNvSpPr/>
          <p:nvPr/>
        </p:nvSpPr>
        <p:spPr>
          <a:xfrm>
            <a:off x="7141652" y="1564674"/>
            <a:ext cx="4537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0B484D-477F-43EA-9381-354D3E09F6D1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EE02CB8-7D40-4F5E-BF23-E7B2FFA31F8E}"/>
              </a:ext>
            </a:extLst>
          </p:cNvPr>
          <p:cNvGrpSpPr/>
          <p:nvPr/>
        </p:nvGrpSpPr>
        <p:grpSpPr>
          <a:xfrm>
            <a:off x="734" y="1670231"/>
            <a:ext cx="6365797" cy="4992418"/>
            <a:chOff x="734" y="1670231"/>
            <a:chExt cx="6365797" cy="499241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AC9FF4-EB85-4BE2-A016-212866E25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" y="1670231"/>
              <a:ext cx="6365797" cy="49924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861385F-69B8-4085-930F-3404F3DC6BF6}"/>
                </a:ext>
              </a:extLst>
            </p:cNvPr>
            <p:cNvSpPr txBox="1"/>
            <p:nvPr/>
          </p:nvSpPr>
          <p:spPr>
            <a:xfrm>
              <a:off x="3356448" y="1852652"/>
              <a:ext cx="444028" cy="60479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800" b="1" dirty="0"/>
                <a:t>GND</a:t>
              </a:r>
            </a:p>
            <a:p>
              <a:r>
                <a:rPr lang="en-US" altLang="ko-KR" sz="800" b="1" dirty="0"/>
                <a:t>VCC</a:t>
              </a:r>
            </a:p>
            <a:p>
              <a:r>
                <a:rPr lang="en-US" altLang="ko-KR" sz="800" b="1" dirty="0"/>
                <a:t>SDA</a:t>
              </a:r>
            </a:p>
            <a:p>
              <a:r>
                <a:rPr lang="en-US" altLang="ko-KR" sz="800" b="1" dirty="0"/>
                <a:t>SCL</a:t>
              </a:r>
              <a:endParaRPr lang="ko-KR" altLang="en-US" sz="800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1F40CB-E2C5-4048-BC27-0C08FE07E6F2}"/>
              </a:ext>
            </a:extLst>
          </p:cNvPr>
          <p:cNvSpPr txBox="1"/>
          <p:nvPr/>
        </p:nvSpPr>
        <p:spPr>
          <a:xfrm>
            <a:off x="3051822" y="958446"/>
            <a:ext cx="6088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“Hello, world!”</a:t>
            </a:r>
            <a:r>
              <a:rPr lang="ko-KR" altLang="en-US" dirty="0"/>
              <a:t>라고 출력해보기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057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6D1103F-6C1E-49B3-B92D-609B06F5E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044580"/>
              </p:ext>
            </p:extLst>
          </p:nvPr>
        </p:nvGraphicFramePr>
        <p:xfrm>
          <a:off x="262925" y="1441900"/>
          <a:ext cx="6245432" cy="534352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22716">
                  <a:extLst>
                    <a:ext uri="{9D8B030D-6E8A-4147-A177-3AD203B41FA5}">
                      <a16:colId xmlns:a16="http://schemas.microsoft.com/office/drawing/2014/main" val="3240716139"/>
                    </a:ext>
                  </a:extLst>
                </a:gridCol>
                <a:gridCol w="3122716">
                  <a:extLst>
                    <a:ext uri="{9D8B030D-6E8A-4147-A177-3AD203B41FA5}">
                      <a16:colId xmlns:a16="http://schemas.microsoft.com/office/drawing/2014/main" val="3102354487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lcd.begin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를 사용을 시작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56454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lcd.display();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에 내용을 표시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003824440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lcd.noDisplay();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</a:t>
                      </a:r>
                      <a:r>
                        <a:rPr lang="ko-KR" altLang="en-US" sz="1400">
                          <a:effectLst/>
                        </a:rPr>
                        <a:t>에 내용을 숨김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13541894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lcd.setCursor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col,row</a:t>
                      </a:r>
                      <a:r>
                        <a:rPr lang="en-US" sz="1400" dirty="0">
                          <a:effectLst/>
                        </a:rPr>
                        <a:t>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row, col</a:t>
                      </a:r>
                      <a:r>
                        <a:rPr lang="ko-KR" altLang="en-US" sz="1400">
                          <a:effectLst/>
                        </a:rPr>
                        <a:t>의 좌표로 커서를 위치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9793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lcd.cursor();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LCD</a:t>
                      </a:r>
                      <a:r>
                        <a:rPr lang="ko-KR" altLang="en-US" sz="1400" dirty="0">
                          <a:effectLst/>
                        </a:rPr>
                        <a:t>에 커서를 표시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893818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lcd.noCursor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LCD</a:t>
                      </a:r>
                      <a:r>
                        <a:rPr lang="ko-KR" altLang="en-US" sz="1400" dirty="0">
                          <a:effectLst/>
                        </a:rPr>
                        <a:t>에 커서를 숨김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63244514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lcd.home();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커서의 위치를 </a:t>
                      </a:r>
                      <a:r>
                        <a:rPr lang="en-US" altLang="ko-KR" sz="1400">
                          <a:effectLst/>
                        </a:rPr>
                        <a:t>0,0</a:t>
                      </a:r>
                      <a:r>
                        <a:rPr lang="ko-KR" altLang="en-US" sz="1400">
                          <a:effectLst/>
                        </a:rPr>
                        <a:t>으로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9907428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lcd.blink();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커서를 깜빡임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48777846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lcd.noBlink();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커서를 깜빡이지 않음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383751015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lcd.backlight</a:t>
                      </a:r>
                      <a:r>
                        <a:rPr lang="en-US" sz="1400" dirty="0">
                          <a:effectLst/>
                        </a:rPr>
                        <a:t>();</a:t>
                      </a:r>
                      <a:endParaRPr 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backlight</a:t>
                      </a:r>
                      <a:r>
                        <a:rPr lang="ko-KR" altLang="en-US" sz="1400">
                          <a:effectLst/>
                        </a:rPr>
                        <a:t>을 킴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7209153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lcd.noBacklight();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backlight</a:t>
                      </a:r>
                      <a:r>
                        <a:rPr lang="ko-KR" altLang="en-US" sz="1400">
                          <a:effectLst/>
                        </a:rPr>
                        <a:t>를 끔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74792240"/>
                  </a:ext>
                </a:extLst>
              </a:tr>
              <a:tr h="68051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lcd.write(val);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화면에 </a:t>
                      </a:r>
                      <a:r>
                        <a:rPr lang="en-US" altLang="ko-KR" sz="1400">
                          <a:effectLst/>
                        </a:rPr>
                        <a:t>val </a:t>
                      </a:r>
                      <a:r>
                        <a:rPr lang="ko-KR" altLang="en-US" sz="1400">
                          <a:effectLst/>
                        </a:rPr>
                        <a:t>출력</a:t>
                      </a:r>
                      <a:r>
                        <a:rPr lang="en-US" altLang="ko-KR" sz="1400">
                          <a:effectLst/>
                        </a:rPr>
                        <a:t>(</a:t>
                      </a:r>
                      <a:r>
                        <a:rPr lang="ko-KR" altLang="en-US" sz="1400">
                          <a:effectLst/>
                        </a:rPr>
                        <a:t>아스키 코드 입력 시에는 아스키 코드에 해당하는 문자 출력</a:t>
                      </a:r>
                      <a:r>
                        <a:rPr lang="en-US" altLang="ko-KR" sz="1400">
                          <a:effectLst/>
                        </a:rPr>
                        <a:t>)</a:t>
                      </a:r>
                      <a:endParaRPr lang="en-US" altLang="ko-KR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078883715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lcd.print(val);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화면에 </a:t>
                      </a:r>
                      <a:r>
                        <a:rPr lang="en-US" sz="1400">
                          <a:effectLst/>
                        </a:rPr>
                        <a:t>val </a:t>
                      </a:r>
                      <a:r>
                        <a:rPr lang="ko-KR" altLang="en-US" sz="1400">
                          <a:effectLst/>
                        </a:rPr>
                        <a:t>출력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759944432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lcd.clear();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effectLst/>
                        </a:rPr>
                        <a:t>LCD </a:t>
                      </a:r>
                      <a:r>
                        <a:rPr lang="ko-KR" altLang="en-US" sz="1400">
                          <a:effectLst/>
                        </a:rPr>
                        <a:t>화면의 모든 내용 지움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25841164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lcd.scrollDisplayRight();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내용을 우측으로 </a:t>
                      </a:r>
                      <a:r>
                        <a:rPr lang="en-US" altLang="ko-KR" sz="1400">
                          <a:effectLst/>
                        </a:rPr>
                        <a:t>1</a:t>
                      </a:r>
                      <a:r>
                        <a:rPr lang="ko-KR" altLang="en-US" sz="1400">
                          <a:effectLst/>
                        </a:rPr>
                        <a:t>칸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750269451"/>
                  </a:ext>
                </a:extLst>
              </a:tr>
              <a:tr h="280394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lcd.scrollDisplayLeft();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내용을 좌측으로 </a:t>
                      </a:r>
                      <a:r>
                        <a:rPr lang="en-US" altLang="ko-KR" sz="1400">
                          <a:effectLst/>
                        </a:rPr>
                        <a:t>1</a:t>
                      </a:r>
                      <a:r>
                        <a:rPr lang="ko-KR" altLang="en-US" sz="1400">
                          <a:effectLst/>
                        </a:rPr>
                        <a:t>칸 이동</a:t>
                      </a:r>
                      <a:endParaRPr lang="ko-KR" alt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549292602"/>
                  </a:ext>
                </a:extLst>
              </a:tr>
              <a:tr h="457097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lcd.autoscroll();</a:t>
                      </a:r>
                      <a:endParaRPr lang="en-US" sz="14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effectLst/>
                        </a:rPr>
                        <a:t>내용을 자동으로 우에서 좌로 스크롤</a:t>
                      </a:r>
                      <a:endParaRPr lang="ko-KR" altLang="en-US" sz="14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123230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745F0757-11DA-48F4-9D53-0970A945DCC2}"/>
              </a:ext>
            </a:extLst>
          </p:cNvPr>
          <p:cNvSpPr/>
          <p:nvPr/>
        </p:nvSpPr>
        <p:spPr>
          <a:xfrm>
            <a:off x="7141652" y="1564674"/>
            <a:ext cx="453773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7966F-26F2-4994-B627-FA89975F39CF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FA74703D-80FA-45A3-A8B3-36A367209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880" y="2832173"/>
            <a:ext cx="2470781" cy="140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68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5F0757-11DA-48F4-9D53-0970A945DCC2}"/>
              </a:ext>
            </a:extLst>
          </p:cNvPr>
          <p:cNvSpPr/>
          <p:nvPr/>
        </p:nvSpPr>
        <p:spPr>
          <a:xfrm>
            <a:off x="7141652" y="1564674"/>
            <a:ext cx="45377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  lcd1.setCursor(0, 1);</a:t>
            </a:r>
          </a:p>
          <a:p>
            <a:r>
              <a:rPr lang="en-US" altLang="ko-KR" sz="2000" dirty="0"/>
              <a:t>  lcd1.print("My first program");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7966F-26F2-4994-B627-FA89975F39CF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DC88288-CE6A-464F-80C1-0647C13E34AE}"/>
              </a:ext>
            </a:extLst>
          </p:cNvPr>
          <p:cNvGrpSpPr/>
          <p:nvPr/>
        </p:nvGrpSpPr>
        <p:grpSpPr>
          <a:xfrm>
            <a:off x="278175" y="2838449"/>
            <a:ext cx="4876209" cy="3824199"/>
            <a:chOff x="734" y="1670231"/>
            <a:chExt cx="6365797" cy="4992418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28A98CF-DCD0-48BC-A8E5-0A457F8F2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" y="1670231"/>
              <a:ext cx="6365797" cy="499241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4E38AE-5142-47BB-9085-EE207F926BB5}"/>
                </a:ext>
              </a:extLst>
            </p:cNvPr>
            <p:cNvSpPr txBox="1"/>
            <p:nvPr/>
          </p:nvSpPr>
          <p:spPr>
            <a:xfrm>
              <a:off x="3356447" y="1852652"/>
              <a:ext cx="444028" cy="52233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500" b="1" dirty="0"/>
                <a:t>GND</a:t>
              </a:r>
            </a:p>
            <a:p>
              <a:r>
                <a:rPr lang="en-US" altLang="ko-KR" sz="500" b="1" dirty="0"/>
                <a:t>VCC</a:t>
              </a:r>
            </a:p>
            <a:p>
              <a:r>
                <a:rPr lang="en-US" altLang="ko-KR" sz="500" b="1" dirty="0"/>
                <a:t>SDA</a:t>
              </a:r>
            </a:p>
            <a:p>
              <a:r>
                <a:rPr lang="en-US" altLang="ko-KR" sz="500" b="1" dirty="0"/>
                <a:t>SCL</a:t>
              </a:r>
              <a:endParaRPr lang="ko-KR" altLang="en-US" sz="5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390137F-8E12-43AE-8988-4CDDF3A3AEC9}"/>
              </a:ext>
            </a:extLst>
          </p:cNvPr>
          <p:cNvSpPr txBox="1"/>
          <p:nvPr/>
        </p:nvSpPr>
        <p:spPr>
          <a:xfrm>
            <a:off x="3322161" y="848476"/>
            <a:ext cx="608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첫번째 줄에 </a:t>
            </a:r>
            <a:r>
              <a:rPr lang="en-US" altLang="ko-KR" dirty="0"/>
              <a:t>“Hello, world!”</a:t>
            </a:r>
            <a:r>
              <a:rPr lang="ko-KR" altLang="en-US" dirty="0"/>
              <a:t>라고 출력해보기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두번째 줄에 </a:t>
            </a:r>
            <a:r>
              <a:rPr lang="en-US" altLang="ko-KR" dirty="0"/>
              <a:t>“My first program”</a:t>
            </a:r>
            <a:r>
              <a:rPr lang="ko-KR" altLang="en-US" dirty="0"/>
              <a:t>라고 출력하기</a:t>
            </a:r>
            <a:endParaRPr lang="en-US" altLang="ko-KR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82EF03F-AA47-4D15-BA28-3870EC62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0508"/>
            <a:ext cx="3543661" cy="20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131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5F0757-11DA-48F4-9D53-0970A945DCC2}"/>
              </a:ext>
            </a:extLst>
          </p:cNvPr>
          <p:cNvSpPr/>
          <p:nvPr/>
        </p:nvSpPr>
        <p:spPr>
          <a:xfrm>
            <a:off x="7141652" y="1564674"/>
            <a:ext cx="45377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/>
              <a:t>#include &lt;</a:t>
            </a:r>
            <a:r>
              <a:rPr lang="en-US" altLang="ko-KR" sz="2000" dirty="0" err="1"/>
              <a:t>Wire.h</a:t>
            </a:r>
            <a:r>
              <a:rPr lang="en-US" altLang="ko-KR" sz="2000" dirty="0"/>
              <a:t>&gt;</a:t>
            </a:r>
          </a:p>
          <a:p>
            <a:r>
              <a:rPr lang="en-US" altLang="ko-KR" sz="2000" dirty="0"/>
              <a:t>#include &lt;LiquidCrystal_I2C.h&gt;</a:t>
            </a:r>
          </a:p>
          <a:p>
            <a:endParaRPr lang="en-US" altLang="ko-KR" sz="2000" dirty="0"/>
          </a:p>
          <a:p>
            <a:r>
              <a:rPr lang="en-US" altLang="ko-KR" sz="2000" dirty="0"/>
              <a:t>LiquidCrystal_I2C lcd1(0x27, 16, 2);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setup()</a:t>
            </a:r>
          </a:p>
          <a:p>
            <a:r>
              <a:rPr lang="en-US" altLang="ko-KR" sz="2000" dirty="0"/>
              <a:t>{</a:t>
            </a:r>
          </a:p>
          <a:p>
            <a:r>
              <a:rPr lang="en-US" altLang="ko-KR" sz="2000" dirty="0"/>
              <a:t>  lcd1.begin();</a:t>
            </a:r>
          </a:p>
          <a:p>
            <a:r>
              <a:rPr lang="en-US" altLang="ko-KR" sz="2000" dirty="0"/>
              <a:t>  lcd1.backlight();</a:t>
            </a:r>
          </a:p>
          <a:p>
            <a:r>
              <a:rPr lang="en-US" altLang="ko-KR" sz="2000" dirty="0"/>
              <a:t>  lcd1.print("Hello, world!");</a:t>
            </a:r>
          </a:p>
          <a:p>
            <a:r>
              <a:rPr lang="en-US" altLang="ko-KR" sz="2000" dirty="0"/>
              <a:t>  lcd1.setCursor(0, 1);</a:t>
            </a:r>
          </a:p>
          <a:p>
            <a:r>
              <a:rPr lang="en-US" altLang="ko-KR" sz="2000" dirty="0"/>
              <a:t>  lcd1.print("My first program");</a:t>
            </a:r>
          </a:p>
          <a:p>
            <a:r>
              <a:rPr lang="en-US" altLang="ko-KR" sz="2000" dirty="0"/>
              <a:t>}</a:t>
            </a:r>
          </a:p>
          <a:p>
            <a:endParaRPr lang="en-US" altLang="ko-KR" sz="2000" dirty="0"/>
          </a:p>
          <a:p>
            <a:r>
              <a:rPr lang="en-US" altLang="ko-KR" sz="2000" dirty="0"/>
              <a:t>void loop(){</a:t>
            </a:r>
          </a:p>
          <a:p>
            <a:r>
              <a:rPr lang="en-US" altLang="ko-KR" sz="20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7966F-26F2-4994-B627-FA89975F39CF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0137F-8E12-43AE-8988-4CDDF3A3AEC9}"/>
              </a:ext>
            </a:extLst>
          </p:cNvPr>
          <p:cNvSpPr txBox="1"/>
          <p:nvPr/>
        </p:nvSpPr>
        <p:spPr>
          <a:xfrm>
            <a:off x="3322161" y="848476"/>
            <a:ext cx="6088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첫번째 줄에 </a:t>
            </a:r>
            <a:r>
              <a:rPr lang="en-US" altLang="ko-KR" dirty="0"/>
              <a:t>“Hello, world!”</a:t>
            </a:r>
            <a:r>
              <a:rPr lang="ko-KR" altLang="en-US" dirty="0"/>
              <a:t>라고 출력해보기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두번째 줄에 </a:t>
            </a:r>
            <a:r>
              <a:rPr lang="en-US" altLang="ko-KR" dirty="0"/>
              <a:t>“My first program”</a:t>
            </a:r>
            <a:r>
              <a:rPr lang="ko-KR" altLang="en-US" dirty="0"/>
              <a:t>라고 출력하기</a:t>
            </a:r>
            <a:endParaRPr lang="en-US" altLang="ko-K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06EA8919-1876-432B-B8C5-4C28E8084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458"/>
            <a:ext cx="3543661" cy="20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E10497E-9150-4381-A84A-91B897449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9784"/>
              </p:ext>
            </p:extLst>
          </p:nvPr>
        </p:nvGraphicFramePr>
        <p:xfrm>
          <a:off x="262925" y="2562909"/>
          <a:ext cx="6245432" cy="42432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22716">
                  <a:extLst>
                    <a:ext uri="{9D8B030D-6E8A-4147-A177-3AD203B41FA5}">
                      <a16:colId xmlns:a16="http://schemas.microsoft.com/office/drawing/2014/main" val="3240716139"/>
                    </a:ext>
                  </a:extLst>
                </a:gridCol>
                <a:gridCol w="3122716">
                  <a:extLst>
                    <a:ext uri="{9D8B030D-6E8A-4147-A177-3AD203B41FA5}">
                      <a16:colId xmlns:a16="http://schemas.microsoft.com/office/drawing/2014/main" val="3102354487"/>
                    </a:ext>
                  </a:extLst>
                </a:gridCol>
              </a:tblGrid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lcd.begin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를 사용을 시작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56454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lcd.display();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</a:t>
                      </a:r>
                      <a:r>
                        <a:rPr lang="ko-KR" altLang="en-US" sz="1200">
                          <a:effectLst/>
                        </a:rPr>
                        <a:t>에 내용을 표시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003824440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lcd.noDisplay();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</a:t>
                      </a:r>
                      <a:r>
                        <a:rPr lang="ko-KR" altLang="en-US" sz="1200">
                          <a:effectLst/>
                        </a:rPr>
                        <a:t>에 내용을 숨김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13541894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lcd.setCursor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col,row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row, col</a:t>
                      </a:r>
                      <a:r>
                        <a:rPr lang="ko-KR" altLang="en-US" sz="1200">
                          <a:effectLst/>
                        </a:rPr>
                        <a:t>의 좌표로 커서를 위치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9793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lcd.cursor();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에 커서를 표시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893818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lcd.noCursor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에 커서를 숨김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63244514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lcd.home();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커서의 위치를 </a:t>
                      </a:r>
                      <a:r>
                        <a:rPr lang="en-US" altLang="ko-KR" sz="1200">
                          <a:effectLst/>
                        </a:rPr>
                        <a:t>0,0</a:t>
                      </a:r>
                      <a:r>
                        <a:rPr lang="ko-KR" altLang="en-US" sz="1200">
                          <a:effectLst/>
                        </a:rPr>
                        <a:t>으로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9907428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lcd.blink();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커서를 깜빡임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48777846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lcd.noBlink();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커서를 깜빡이지 않음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383751015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lcd.backlight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backlight</a:t>
                      </a:r>
                      <a:r>
                        <a:rPr lang="ko-KR" altLang="en-US" sz="1200">
                          <a:effectLst/>
                        </a:rPr>
                        <a:t>을 킴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7209153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lcd.noBacklight();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backlight</a:t>
                      </a:r>
                      <a:r>
                        <a:rPr lang="ko-KR" altLang="en-US" sz="1200">
                          <a:effectLst/>
                        </a:rPr>
                        <a:t>를 끔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74792240"/>
                  </a:ext>
                </a:extLst>
              </a:tr>
              <a:tr h="62605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lcd.write(val);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화면에 </a:t>
                      </a:r>
                      <a:r>
                        <a:rPr lang="en-US" altLang="ko-KR" sz="1200">
                          <a:effectLst/>
                        </a:rPr>
                        <a:t>val </a:t>
                      </a:r>
                      <a:r>
                        <a:rPr lang="ko-KR" altLang="en-US" sz="1200">
                          <a:effectLst/>
                        </a:rPr>
                        <a:t>출력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아스키 코드 입력 시에는 아스키 코드에 해당하는 문자 출력</a:t>
                      </a:r>
                      <a:r>
                        <a:rPr lang="en-US" altLang="ko-KR" sz="1200">
                          <a:effectLst/>
                        </a:rPr>
                        <a:t>)</a:t>
                      </a:r>
                      <a:endParaRPr lang="en-US" altLang="ko-KR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078883715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lcd.print(val);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화면에 </a:t>
                      </a:r>
                      <a:r>
                        <a:rPr lang="en-US" sz="1200">
                          <a:effectLst/>
                        </a:rPr>
                        <a:t>val </a:t>
                      </a:r>
                      <a:r>
                        <a:rPr lang="ko-KR" altLang="en-US" sz="1200">
                          <a:effectLst/>
                        </a:rPr>
                        <a:t>출력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759944432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lcd.clear();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화면의 모든 내용 지움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25841164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lcd.scrollDisplayRight();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내용을 우측으로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칸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75026945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lcd.scrollDisplayLeft();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내용을 좌측으로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칸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549292602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lcd.autoscroll();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내용을 자동으로 우에서 좌로 스크롤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123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4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5F0757-11DA-48F4-9D53-0970A945DCC2}"/>
              </a:ext>
            </a:extLst>
          </p:cNvPr>
          <p:cNvSpPr/>
          <p:nvPr/>
        </p:nvSpPr>
        <p:spPr>
          <a:xfrm>
            <a:off x="7141652" y="1564674"/>
            <a:ext cx="453773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#include &lt;</a:t>
            </a:r>
            <a:r>
              <a:rPr lang="en-US" altLang="ko-KR" sz="1300" dirty="0" err="1"/>
              <a:t>Wire.h</a:t>
            </a:r>
            <a:r>
              <a:rPr lang="en-US" altLang="ko-KR" sz="1300" dirty="0"/>
              <a:t>&gt;</a:t>
            </a:r>
          </a:p>
          <a:p>
            <a:r>
              <a:rPr lang="en-US" altLang="ko-KR" sz="1300" dirty="0"/>
              <a:t>#include &lt;LiquidCrystal_I2C.h&gt;</a:t>
            </a:r>
          </a:p>
          <a:p>
            <a:endParaRPr lang="en-US" altLang="ko-KR" sz="1300" dirty="0"/>
          </a:p>
          <a:p>
            <a:r>
              <a:rPr lang="en-US" altLang="ko-KR" sz="1300" dirty="0"/>
              <a:t>LiquidCrystal_I2C lcd1(0x27, 16, 2);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setup()</a:t>
            </a:r>
          </a:p>
          <a:p>
            <a:r>
              <a:rPr lang="en-US" altLang="ko-KR" sz="1300" dirty="0"/>
              <a:t>{</a:t>
            </a:r>
          </a:p>
          <a:p>
            <a:r>
              <a:rPr lang="en-US" altLang="ko-KR" sz="1300" dirty="0"/>
              <a:t>  lcd1.begin();</a:t>
            </a:r>
          </a:p>
          <a:p>
            <a:r>
              <a:rPr lang="en-US" altLang="ko-KR" sz="1300" dirty="0"/>
              <a:t>  lcd1.backlight();</a:t>
            </a:r>
          </a:p>
          <a:p>
            <a:r>
              <a:rPr lang="en-US" altLang="ko-KR" sz="1300" dirty="0"/>
              <a:t>}</a:t>
            </a:r>
          </a:p>
          <a:p>
            <a:endParaRPr lang="en-US" altLang="ko-KR" sz="1300" dirty="0"/>
          </a:p>
          <a:p>
            <a:r>
              <a:rPr lang="en-US" altLang="ko-KR" sz="1300" dirty="0"/>
              <a:t>void loop(){</a:t>
            </a:r>
          </a:p>
          <a:p>
            <a:r>
              <a:rPr lang="en-US" altLang="ko-KR" sz="1300" dirty="0"/>
              <a:t>  lcd1.print("Colorful lights");</a:t>
            </a:r>
          </a:p>
          <a:p>
            <a:r>
              <a:rPr lang="en-US" altLang="ko-KR" sz="1300" dirty="0"/>
              <a:t>  lcd1.setCursor(0, 1);</a:t>
            </a:r>
          </a:p>
          <a:p>
            <a:r>
              <a:rPr lang="en-US" altLang="ko-KR" sz="1300" dirty="0"/>
              <a:t>  lcd1.print("My first program");</a:t>
            </a:r>
          </a:p>
          <a:p>
            <a:r>
              <a:rPr lang="en-US" altLang="ko-KR" sz="1300" dirty="0"/>
              <a:t>  delay(1000);</a:t>
            </a:r>
          </a:p>
          <a:p>
            <a:r>
              <a:rPr lang="en-US" altLang="ko-KR" sz="1300" dirty="0"/>
              <a:t>  lcd1.clear();</a:t>
            </a:r>
          </a:p>
          <a:p>
            <a:endParaRPr lang="en-US" altLang="ko-KR" sz="1300" dirty="0"/>
          </a:p>
          <a:p>
            <a:r>
              <a:rPr lang="en-US" altLang="ko-KR" sz="1300" dirty="0"/>
              <a:t>  lcd1.print("surround me!");</a:t>
            </a:r>
          </a:p>
          <a:p>
            <a:r>
              <a:rPr lang="en-US" altLang="ko-KR" sz="1300" dirty="0"/>
              <a:t>  lcd1.setCursor(0, 1);</a:t>
            </a:r>
          </a:p>
          <a:p>
            <a:r>
              <a:rPr lang="en-US" altLang="ko-KR" sz="1300" dirty="0"/>
              <a:t>  lcd1.print("My first program");</a:t>
            </a:r>
          </a:p>
          <a:p>
            <a:r>
              <a:rPr lang="en-US" altLang="ko-KR" sz="1300" dirty="0"/>
              <a:t>  delay(1000);</a:t>
            </a:r>
          </a:p>
          <a:p>
            <a:r>
              <a:rPr lang="en-US" altLang="ko-KR" sz="1300" dirty="0"/>
              <a:t>  lcd1.clear();</a:t>
            </a:r>
          </a:p>
          <a:p>
            <a:r>
              <a:rPr lang="en-US" altLang="ko-KR" sz="1300" dirty="0"/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7966F-26F2-4994-B627-FA89975F39CF}"/>
              </a:ext>
            </a:extLst>
          </p:cNvPr>
          <p:cNvSpPr/>
          <p:nvPr/>
        </p:nvSpPr>
        <p:spPr>
          <a:xfrm>
            <a:off x="6719455" y="1564674"/>
            <a:ext cx="5312851" cy="5097974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982EF03F-AA47-4D15-BA28-3870EC62A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458"/>
            <a:ext cx="3543661" cy="20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7A726D-BA11-411D-BB1A-EB0BF633431D}"/>
              </a:ext>
            </a:extLst>
          </p:cNvPr>
          <p:cNvSpPr txBox="1"/>
          <p:nvPr/>
        </p:nvSpPr>
        <p:spPr>
          <a:xfrm>
            <a:off x="3543661" y="837127"/>
            <a:ext cx="7631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첫번째 줄에 </a:t>
            </a:r>
            <a:r>
              <a:rPr lang="en-US" altLang="ko-KR" dirty="0"/>
              <a:t>“Colorful lights”, “surround me!”</a:t>
            </a:r>
            <a:r>
              <a:rPr lang="ko-KR" altLang="en-US" dirty="0"/>
              <a:t>라고 </a:t>
            </a:r>
            <a:r>
              <a:rPr lang="en-US" altLang="ko-KR" dirty="0"/>
              <a:t>1</a:t>
            </a:r>
            <a:r>
              <a:rPr lang="ko-KR" altLang="en-US" dirty="0"/>
              <a:t>초마다 바뀌고</a:t>
            </a:r>
            <a:endParaRPr lang="en-US" altLang="ko-KR" dirty="0"/>
          </a:p>
          <a:p>
            <a:pPr algn="ctr"/>
            <a:r>
              <a:rPr lang="ko-KR" altLang="en-US" dirty="0"/>
              <a:t>두번째 줄에 </a:t>
            </a:r>
            <a:r>
              <a:rPr lang="en-US" altLang="ko-KR" dirty="0"/>
              <a:t>“My first program”</a:t>
            </a:r>
            <a:r>
              <a:rPr lang="ko-KR" altLang="en-US" dirty="0"/>
              <a:t>라고 출력하기</a:t>
            </a:r>
            <a:endParaRPr lang="en-US" altLang="ko-KR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DCDCB5C-76B6-4BD5-BBE1-CB4AF8765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377998"/>
              </p:ext>
            </p:extLst>
          </p:nvPr>
        </p:nvGraphicFramePr>
        <p:xfrm>
          <a:off x="262925" y="2562909"/>
          <a:ext cx="6245432" cy="424326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22716">
                  <a:extLst>
                    <a:ext uri="{9D8B030D-6E8A-4147-A177-3AD203B41FA5}">
                      <a16:colId xmlns:a16="http://schemas.microsoft.com/office/drawing/2014/main" val="3240716139"/>
                    </a:ext>
                  </a:extLst>
                </a:gridCol>
                <a:gridCol w="3122716">
                  <a:extLst>
                    <a:ext uri="{9D8B030D-6E8A-4147-A177-3AD203B41FA5}">
                      <a16:colId xmlns:a16="http://schemas.microsoft.com/office/drawing/2014/main" val="3102354487"/>
                    </a:ext>
                  </a:extLst>
                </a:gridCol>
              </a:tblGrid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lcd.begin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를 사용을 시작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56454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lcd.display();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</a:t>
                      </a:r>
                      <a:r>
                        <a:rPr lang="ko-KR" altLang="en-US" sz="1200">
                          <a:effectLst/>
                        </a:rPr>
                        <a:t>에 내용을 표시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003824440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lcd.noDisplay();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</a:t>
                      </a:r>
                      <a:r>
                        <a:rPr lang="ko-KR" altLang="en-US" sz="1200">
                          <a:effectLst/>
                        </a:rPr>
                        <a:t>에 내용을 숨김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13541894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lcd.setCursor</a:t>
                      </a:r>
                      <a:r>
                        <a:rPr lang="en-US" sz="1200" dirty="0">
                          <a:effectLst/>
                        </a:rPr>
                        <a:t>(</a:t>
                      </a:r>
                      <a:r>
                        <a:rPr lang="en-US" sz="1200" dirty="0" err="1">
                          <a:effectLst/>
                        </a:rPr>
                        <a:t>col,row</a:t>
                      </a:r>
                      <a:r>
                        <a:rPr lang="en-US" sz="1200" dirty="0">
                          <a:effectLst/>
                        </a:rPr>
                        <a:t>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row, col</a:t>
                      </a:r>
                      <a:r>
                        <a:rPr lang="ko-KR" altLang="en-US" sz="1200">
                          <a:effectLst/>
                        </a:rPr>
                        <a:t>의 좌표로 커서를 위치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9793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lcd.cursor();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에 커서를 표시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023893818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lcd.noCursor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effectLst/>
                        </a:rPr>
                        <a:t>LCD</a:t>
                      </a:r>
                      <a:r>
                        <a:rPr lang="ko-KR" altLang="en-US" sz="1200" dirty="0">
                          <a:effectLst/>
                        </a:rPr>
                        <a:t>에 커서를 숨김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463244514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lcd.home();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커서의 위치를 </a:t>
                      </a:r>
                      <a:r>
                        <a:rPr lang="en-US" altLang="ko-KR" sz="1200">
                          <a:effectLst/>
                        </a:rPr>
                        <a:t>0,0</a:t>
                      </a:r>
                      <a:r>
                        <a:rPr lang="ko-KR" altLang="en-US" sz="1200">
                          <a:effectLst/>
                        </a:rPr>
                        <a:t>으로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9907428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lcd.blink();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커서를 깜빡임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48777846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lcd.noBlink();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커서를 깜빡이지 않음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383751015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effectLst/>
                        </a:rPr>
                        <a:t>lcd.backlight</a:t>
                      </a:r>
                      <a:r>
                        <a:rPr lang="en-US" sz="1200" dirty="0">
                          <a:effectLst/>
                        </a:rPr>
                        <a:t>();</a:t>
                      </a:r>
                      <a:endParaRPr 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backlight</a:t>
                      </a:r>
                      <a:r>
                        <a:rPr lang="ko-KR" altLang="en-US" sz="1200">
                          <a:effectLst/>
                        </a:rPr>
                        <a:t>을 킴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377209153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lcd.noBacklight();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backlight</a:t>
                      </a:r>
                      <a:r>
                        <a:rPr lang="ko-KR" altLang="en-US" sz="1200">
                          <a:effectLst/>
                        </a:rPr>
                        <a:t>를 끔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74792240"/>
                  </a:ext>
                </a:extLst>
              </a:tr>
              <a:tr h="626051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lcd.write(val);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화면에 </a:t>
                      </a:r>
                      <a:r>
                        <a:rPr lang="en-US" altLang="ko-KR" sz="1200">
                          <a:effectLst/>
                        </a:rPr>
                        <a:t>val </a:t>
                      </a:r>
                      <a:r>
                        <a:rPr lang="ko-KR" altLang="en-US" sz="1200">
                          <a:effectLst/>
                        </a:rPr>
                        <a:t>출력</a:t>
                      </a:r>
                      <a:r>
                        <a:rPr lang="en-US" altLang="ko-KR" sz="1200">
                          <a:effectLst/>
                        </a:rPr>
                        <a:t>(</a:t>
                      </a:r>
                      <a:r>
                        <a:rPr lang="ko-KR" altLang="en-US" sz="1200">
                          <a:effectLst/>
                        </a:rPr>
                        <a:t>아스키 코드 입력 시에는 아스키 코드에 해당하는 문자 출력</a:t>
                      </a:r>
                      <a:r>
                        <a:rPr lang="en-US" altLang="ko-KR" sz="1200">
                          <a:effectLst/>
                        </a:rPr>
                        <a:t>)</a:t>
                      </a:r>
                      <a:endParaRPr lang="en-US" altLang="ko-KR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078883715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lcd.print(val);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화면에 </a:t>
                      </a:r>
                      <a:r>
                        <a:rPr lang="en-US" sz="1200">
                          <a:effectLst/>
                        </a:rPr>
                        <a:t>val </a:t>
                      </a:r>
                      <a:r>
                        <a:rPr lang="ko-KR" altLang="en-US" sz="1200">
                          <a:effectLst/>
                        </a:rPr>
                        <a:t>출력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759944432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lcd.clear();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>
                          <a:effectLst/>
                        </a:rPr>
                        <a:t>LCD </a:t>
                      </a:r>
                      <a:r>
                        <a:rPr lang="ko-KR" altLang="en-US" sz="1200">
                          <a:effectLst/>
                        </a:rPr>
                        <a:t>화면의 모든 내용 지움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625841164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lcd.scrollDisplayRight();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내용을 우측으로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칸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1750269451"/>
                  </a:ext>
                </a:extLst>
              </a:tr>
              <a:tr h="21750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lcd.scrollDisplayLeft();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>
                          <a:effectLst/>
                        </a:rPr>
                        <a:t>내용을 좌측으로 </a:t>
                      </a: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칸 이동</a:t>
                      </a:r>
                      <a:endParaRPr lang="ko-KR" alt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2549292602"/>
                  </a:ext>
                </a:extLst>
              </a:tr>
              <a:tr h="354582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lcd.autoscroll();</a:t>
                      </a:r>
                      <a:endParaRPr lang="en-US" sz="1200" b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effectLst/>
                        </a:rPr>
                        <a:t>내용을 자동으로 우에서 좌로 스크롤</a:t>
                      </a:r>
                      <a:endParaRPr lang="ko-KR" altLang="en-US" sz="1200" b="0" dirty="0">
                        <a:solidFill>
                          <a:srgbClr val="6F6F6F"/>
                        </a:solidFill>
                        <a:effectLst/>
                        <a:latin typeface="Nanum Gothic"/>
                      </a:endParaRPr>
                    </a:p>
                  </a:txBody>
                  <a:tcPr marL="4898" marR="4898" marT="4898" marB="4898" anchor="ctr"/>
                </a:tc>
                <a:extLst>
                  <a:ext uri="{0D108BD9-81ED-4DB2-BD59-A6C34878D82A}">
                    <a16:rowId xmlns:a16="http://schemas.microsoft.com/office/drawing/2014/main" val="511232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65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라이브러리에서 제공하는 기능 사용해보기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74739FB-6FED-4A2C-B571-EFD20A450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277" y="1371600"/>
            <a:ext cx="8929445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C227C1-3B2F-4690-BE3A-06F5B5BE87E8}"/>
              </a:ext>
            </a:extLst>
          </p:cNvPr>
          <p:cNvSpPr txBox="1"/>
          <p:nvPr/>
        </p:nvSpPr>
        <p:spPr>
          <a:xfrm>
            <a:off x="2280204" y="837127"/>
            <a:ext cx="7631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우리는 새로운 글자와 모양을 만들고 싶다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86681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새로운 글자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모양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482" name="Picture 2" descr="Making and displaying Custom characters on lcd with Arduino Uno ...">
            <a:extLst>
              <a:ext uri="{FF2B5EF4-FFF2-40B4-BE49-F238E27FC236}">
                <a16:creationId xmlns:a16="http://schemas.microsoft.com/office/drawing/2014/main" id="{09C2CBA8-D0FE-4A20-9A70-EF9BE4C0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8" y="1575652"/>
            <a:ext cx="3721184" cy="42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6396A52B-6817-4E25-A314-66022F04EB40}"/>
              </a:ext>
            </a:extLst>
          </p:cNvPr>
          <p:cNvGrpSpPr/>
          <p:nvPr/>
        </p:nvGrpSpPr>
        <p:grpSpPr>
          <a:xfrm>
            <a:off x="5375173" y="1575652"/>
            <a:ext cx="5254728" cy="4390876"/>
            <a:chOff x="3600450" y="2094678"/>
            <a:chExt cx="4150765" cy="34781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1F600C8-E3F6-40AF-ADF8-B1EF3C514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27098" y="2094678"/>
              <a:ext cx="3724117" cy="3478120"/>
            </a:xfrm>
            <a:prstGeom prst="rect">
              <a:avLst/>
            </a:prstGeom>
          </p:spPr>
        </p:pic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AD3761E0-7734-4893-A531-3D95EE087830}"/>
                </a:ext>
              </a:extLst>
            </p:cNvPr>
            <p:cNvSpPr/>
            <p:nvPr/>
          </p:nvSpPr>
          <p:spPr>
            <a:xfrm rot="10800000">
              <a:off x="3600450" y="3268602"/>
              <a:ext cx="1209676" cy="5651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0544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새로운 글자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모양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482" name="Picture 2" descr="Making and displaying Custom characters on lcd with Arduino Uno ...">
            <a:extLst>
              <a:ext uri="{FF2B5EF4-FFF2-40B4-BE49-F238E27FC236}">
                <a16:creationId xmlns:a16="http://schemas.microsoft.com/office/drawing/2014/main" id="{09C2CBA8-D0FE-4A20-9A70-EF9BE4C05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8" y="1575652"/>
            <a:ext cx="3721184" cy="422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D15D5FDA-3040-4320-B34B-56A8A6871A3F}"/>
              </a:ext>
            </a:extLst>
          </p:cNvPr>
          <p:cNvGrpSpPr/>
          <p:nvPr/>
        </p:nvGrpSpPr>
        <p:grpSpPr>
          <a:xfrm>
            <a:off x="6987118" y="1940689"/>
            <a:ext cx="2782265" cy="4012436"/>
            <a:chOff x="5644093" y="1978789"/>
            <a:chExt cx="2782265" cy="401243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B4E297-FE4A-45C5-A47F-5C2BA2DB059D}"/>
                </a:ext>
              </a:extLst>
            </p:cNvPr>
            <p:cNvSpPr txBox="1"/>
            <p:nvPr/>
          </p:nvSpPr>
          <p:spPr>
            <a:xfrm>
              <a:off x="5829300" y="2015237"/>
              <a:ext cx="2597058" cy="3939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/>
                <a:t>byte smile[8] = {</a:t>
              </a:r>
            </a:p>
            <a:p>
              <a:r>
                <a:rPr lang="en-US" altLang="ko-KR" sz="2500" dirty="0"/>
                <a:t>  B00000,</a:t>
              </a:r>
            </a:p>
            <a:p>
              <a:r>
                <a:rPr lang="en-US" altLang="ko-KR" sz="2500" dirty="0"/>
                <a:t>  B00000,</a:t>
              </a:r>
            </a:p>
            <a:p>
              <a:r>
                <a:rPr lang="en-US" altLang="ko-KR" sz="2500" dirty="0"/>
                <a:t>  B01010,</a:t>
              </a:r>
            </a:p>
            <a:p>
              <a:r>
                <a:rPr lang="en-US" altLang="ko-KR" sz="2500" dirty="0"/>
                <a:t>  B00000,</a:t>
              </a:r>
            </a:p>
            <a:p>
              <a:r>
                <a:rPr lang="en-US" altLang="ko-KR" sz="2500" dirty="0"/>
                <a:t>  B10001,</a:t>
              </a:r>
            </a:p>
            <a:p>
              <a:r>
                <a:rPr lang="en-US" altLang="ko-KR" sz="2500" dirty="0"/>
                <a:t>  B01110,</a:t>
              </a:r>
            </a:p>
            <a:p>
              <a:r>
                <a:rPr lang="en-US" altLang="ko-KR" sz="2500" dirty="0"/>
                <a:t>  B00000,</a:t>
              </a:r>
            </a:p>
            <a:p>
              <a:r>
                <a:rPr lang="en-US" altLang="ko-KR" sz="2500" dirty="0"/>
                <a:t>  B00000</a:t>
              </a:r>
            </a:p>
            <a:p>
              <a:r>
                <a:rPr lang="en-US" altLang="ko-KR" sz="2500" dirty="0"/>
                <a:t>};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0450F4-6FE6-49C8-BE56-848B8C77ABAA}"/>
                </a:ext>
              </a:extLst>
            </p:cNvPr>
            <p:cNvSpPr/>
            <p:nvPr/>
          </p:nvSpPr>
          <p:spPr>
            <a:xfrm>
              <a:off x="5644093" y="1978789"/>
              <a:ext cx="2782265" cy="401243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F0479779-6DB8-45E5-9B7B-4C62E1EBB397}"/>
              </a:ext>
            </a:extLst>
          </p:cNvPr>
          <p:cNvSpPr/>
          <p:nvPr/>
        </p:nvSpPr>
        <p:spPr>
          <a:xfrm>
            <a:off x="5251835" y="3330151"/>
            <a:ext cx="1531409" cy="713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5AD9B-88B4-45CF-8DA8-5289B9449CAF}"/>
              </a:ext>
            </a:extLst>
          </p:cNvPr>
          <p:cNvSpPr txBox="1"/>
          <p:nvPr/>
        </p:nvSpPr>
        <p:spPr>
          <a:xfrm>
            <a:off x="7667959" y="122685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이름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E946486-ECB1-41B4-A4E8-6C5460C71D75}"/>
              </a:ext>
            </a:extLst>
          </p:cNvPr>
          <p:cNvCxnSpPr>
            <a:stCxn id="3" idx="2"/>
          </p:cNvCxnSpPr>
          <p:nvPr/>
        </p:nvCxnSpPr>
        <p:spPr>
          <a:xfrm>
            <a:off x="8378250" y="1596182"/>
            <a:ext cx="0" cy="483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8013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BEBC66-0338-4C84-88E8-F323C40AD368}"/>
              </a:ext>
            </a:extLst>
          </p:cNvPr>
          <p:cNvSpPr txBox="1"/>
          <p:nvPr/>
        </p:nvSpPr>
        <p:spPr>
          <a:xfrm>
            <a:off x="7732436" y="1883712"/>
            <a:ext cx="76174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/>
              <a:t>등록번호는</a:t>
            </a:r>
            <a:endParaRPr lang="en-US" altLang="ko-KR" sz="900" dirty="0"/>
          </a:p>
          <a:p>
            <a:pPr algn="ctr"/>
            <a:r>
              <a:rPr lang="en-US" altLang="ko-KR" sz="900" dirty="0"/>
              <a:t>0~7</a:t>
            </a:r>
            <a:r>
              <a:rPr lang="ko-KR" altLang="en-US" sz="900" dirty="0"/>
              <a:t>까지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새로운 글자</a:t>
            </a:r>
            <a:r>
              <a:rPr lang="en-US" altLang="ko-KR" sz="3000" dirty="0">
                <a:latin typeface="+mn-ea"/>
              </a:rPr>
              <a:t>, </a:t>
            </a:r>
            <a:r>
              <a:rPr lang="ko-KR" altLang="en-US" sz="3000" dirty="0">
                <a:latin typeface="+mn-ea"/>
              </a:rPr>
              <a:t>모양 </a:t>
            </a:r>
            <a:r>
              <a:rPr lang="ko-KR" altLang="en-US" sz="3000" dirty="0" err="1">
                <a:latin typeface="+mn-ea"/>
              </a:rPr>
              <a:t>만들어보기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7195A29-EA02-4B7E-9ED8-47A030A25CD9}"/>
              </a:ext>
            </a:extLst>
          </p:cNvPr>
          <p:cNvGrpSpPr/>
          <p:nvPr/>
        </p:nvGrpSpPr>
        <p:grpSpPr>
          <a:xfrm>
            <a:off x="183779" y="816750"/>
            <a:ext cx="4473946" cy="2335542"/>
            <a:chOff x="1383928" y="1575652"/>
            <a:chExt cx="8385455" cy="4377473"/>
          </a:xfrm>
        </p:grpSpPr>
        <p:pic>
          <p:nvPicPr>
            <p:cNvPr id="20482" name="Picture 2" descr="Making and displaying Custom characters on lcd with Arduino Uno ...">
              <a:extLst>
                <a:ext uri="{FF2B5EF4-FFF2-40B4-BE49-F238E27FC236}">
                  <a16:creationId xmlns:a16="http://schemas.microsoft.com/office/drawing/2014/main" id="{09C2CBA8-D0FE-4A20-9A70-EF9BE4C05B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3928" y="1575652"/>
              <a:ext cx="3721184" cy="4222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15D5FDA-3040-4320-B34B-56A8A6871A3F}"/>
                </a:ext>
              </a:extLst>
            </p:cNvPr>
            <p:cNvGrpSpPr/>
            <p:nvPr/>
          </p:nvGrpSpPr>
          <p:grpSpPr>
            <a:xfrm>
              <a:off x="6987118" y="1940689"/>
              <a:ext cx="2782265" cy="4012436"/>
              <a:chOff x="5644093" y="1978789"/>
              <a:chExt cx="2782265" cy="401243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B4E297-FE4A-45C5-A47F-5C2BA2DB059D}"/>
                  </a:ext>
                </a:extLst>
              </p:cNvPr>
              <p:cNvSpPr txBox="1"/>
              <p:nvPr/>
            </p:nvSpPr>
            <p:spPr>
              <a:xfrm>
                <a:off x="5829300" y="2015237"/>
                <a:ext cx="1445332" cy="20928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/>
                  <a:t>byte smile[8] = {</a:t>
                </a:r>
              </a:p>
              <a:p>
                <a:r>
                  <a:rPr lang="en-US" altLang="ko-KR" sz="1300" dirty="0"/>
                  <a:t>  B00000,</a:t>
                </a:r>
              </a:p>
              <a:p>
                <a:r>
                  <a:rPr lang="en-US" altLang="ko-KR" sz="1300" dirty="0"/>
                  <a:t>  B00000,</a:t>
                </a:r>
              </a:p>
              <a:p>
                <a:r>
                  <a:rPr lang="en-US" altLang="ko-KR" sz="1300" dirty="0"/>
                  <a:t>  B01010,</a:t>
                </a:r>
              </a:p>
              <a:p>
                <a:r>
                  <a:rPr lang="en-US" altLang="ko-KR" sz="1300" dirty="0"/>
                  <a:t>  B00000,</a:t>
                </a:r>
              </a:p>
              <a:p>
                <a:r>
                  <a:rPr lang="en-US" altLang="ko-KR" sz="1300" dirty="0"/>
                  <a:t>  B10001,</a:t>
                </a:r>
              </a:p>
              <a:p>
                <a:r>
                  <a:rPr lang="en-US" altLang="ko-KR" sz="1300" dirty="0"/>
                  <a:t>  B01110,</a:t>
                </a:r>
              </a:p>
              <a:p>
                <a:r>
                  <a:rPr lang="en-US" altLang="ko-KR" sz="1300" dirty="0"/>
                  <a:t>  B00000,</a:t>
                </a:r>
              </a:p>
              <a:p>
                <a:r>
                  <a:rPr lang="en-US" altLang="ko-KR" sz="1300" dirty="0"/>
                  <a:t>  B00000</a:t>
                </a:r>
              </a:p>
              <a:p>
                <a:r>
                  <a:rPr lang="en-US" altLang="ko-KR" sz="1300" dirty="0"/>
                  <a:t>};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0450F4-6FE6-49C8-BE56-848B8C77ABAA}"/>
                  </a:ext>
                </a:extLst>
              </p:cNvPr>
              <p:cNvSpPr/>
              <p:nvPr/>
            </p:nvSpPr>
            <p:spPr>
              <a:xfrm>
                <a:off x="5644093" y="1978789"/>
                <a:ext cx="2782265" cy="4012436"/>
              </a:xfrm>
              <a:prstGeom prst="rect">
                <a:avLst/>
              </a:prstGeom>
              <a:noFill/>
              <a:ln w="57150">
                <a:solidFill>
                  <a:srgbClr val="0070C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</p:grp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F0479779-6DB8-45E5-9B7B-4C62E1EBB397}"/>
                </a:ext>
              </a:extLst>
            </p:cNvPr>
            <p:cNvSpPr/>
            <p:nvPr/>
          </p:nvSpPr>
          <p:spPr>
            <a:xfrm>
              <a:off x="5251835" y="3330151"/>
              <a:ext cx="1531409" cy="71344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FA2018-37DB-4F1A-BB77-F2EA2B5E85F0}"/>
              </a:ext>
            </a:extLst>
          </p:cNvPr>
          <p:cNvGrpSpPr/>
          <p:nvPr/>
        </p:nvGrpSpPr>
        <p:grpSpPr>
          <a:xfrm>
            <a:off x="303763" y="3253476"/>
            <a:ext cx="4353962" cy="3414623"/>
            <a:chOff x="734" y="1670231"/>
            <a:chExt cx="6365797" cy="499241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0A7DC7F-FE18-4F9D-85A6-755A5F08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" y="1670231"/>
              <a:ext cx="6365797" cy="499241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0EC39A-2266-451A-B322-CEAC0B8F32AA}"/>
                </a:ext>
              </a:extLst>
            </p:cNvPr>
            <p:cNvSpPr txBox="1"/>
            <p:nvPr/>
          </p:nvSpPr>
          <p:spPr>
            <a:xfrm>
              <a:off x="3356448" y="1852652"/>
              <a:ext cx="444028" cy="49499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400" b="1" dirty="0"/>
                <a:t>GND</a:t>
              </a:r>
            </a:p>
            <a:p>
              <a:r>
                <a:rPr lang="en-US" altLang="ko-KR" sz="400" b="1" dirty="0"/>
                <a:t>VCC</a:t>
              </a:r>
            </a:p>
            <a:p>
              <a:r>
                <a:rPr lang="en-US" altLang="ko-KR" sz="400" b="1" dirty="0"/>
                <a:t>SDA</a:t>
              </a:r>
            </a:p>
            <a:p>
              <a:r>
                <a:rPr lang="en-US" altLang="ko-KR" sz="400" b="1" dirty="0"/>
                <a:t>SCL</a:t>
              </a:r>
              <a:endParaRPr lang="ko-KR" altLang="en-US" sz="400" b="1" dirty="0"/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3CB8D3A-93EF-4963-BDCC-A55DDC41374C}"/>
              </a:ext>
            </a:extLst>
          </p:cNvPr>
          <p:cNvSpPr/>
          <p:nvPr/>
        </p:nvSpPr>
        <p:spPr>
          <a:xfrm>
            <a:off x="4860549" y="1011511"/>
            <a:ext cx="22070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#include &lt;</a:t>
            </a:r>
            <a:r>
              <a:rPr lang="en-US" altLang="ko-KR" sz="900" dirty="0" err="1"/>
              <a:t>Wire.h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#include &lt;LiquidCrystal_I2C.h&gt;</a:t>
            </a:r>
          </a:p>
          <a:p>
            <a:endParaRPr lang="en-US" altLang="ko-KR" sz="900" dirty="0"/>
          </a:p>
          <a:p>
            <a:r>
              <a:rPr lang="en-US" altLang="ko-KR" sz="900" dirty="0"/>
              <a:t>LiquidCrystal_I2C lcd1(0x27, 16, 2);</a:t>
            </a:r>
          </a:p>
          <a:p>
            <a:endParaRPr lang="en-US" altLang="ko-KR" sz="900" dirty="0"/>
          </a:p>
          <a:p>
            <a:r>
              <a:rPr lang="en-US" altLang="ko-KR" sz="900" dirty="0"/>
              <a:t>//</a:t>
            </a:r>
            <a:r>
              <a:rPr lang="ko-KR" altLang="en-US" sz="900" dirty="0"/>
              <a:t>한</a:t>
            </a:r>
          </a:p>
          <a:p>
            <a:r>
              <a:rPr lang="en-US" altLang="ko-KR" sz="900" dirty="0"/>
              <a:t>byte </a:t>
            </a:r>
            <a:r>
              <a:rPr lang="en-US" altLang="ko-KR" sz="900" dirty="0" err="1"/>
              <a:t>han</a:t>
            </a:r>
            <a:r>
              <a:rPr lang="en-US" altLang="ko-KR" sz="900" dirty="0"/>
              <a:t>[8] = {</a:t>
            </a:r>
          </a:p>
          <a:p>
            <a:r>
              <a:rPr lang="en-US" altLang="ko-KR" sz="900" dirty="0"/>
              <a:t>  B01000,</a:t>
            </a:r>
          </a:p>
          <a:p>
            <a:r>
              <a:rPr lang="en-US" altLang="ko-KR" sz="900" dirty="0"/>
              <a:t>  B11100,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B11010,</a:t>
            </a:r>
          </a:p>
          <a:p>
            <a:r>
              <a:rPr lang="en-US" altLang="ko-KR" sz="900" dirty="0"/>
              <a:t>  B11011,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B10000,</a:t>
            </a:r>
          </a:p>
          <a:p>
            <a:r>
              <a:rPr lang="en-US" altLang="ko-KR" sz="900" dirty="0"/>
              <a:t>  B11111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r>
              <a:rPr lang="en-US" altLang="ko-KR" sz="900" dirty="0"/>
              <a:t>//</a:t>
            </a:r>
            <a:r>
              <a:rPr lang="ko-KR" altLang="en-US" sz="900" dirty="0"/>
              <a:t>국</a:t>
            </a:r>
          </a:p>
          <a:p>
            <a:r>
              <a:rPr lang="en-US" altLang="ko-KR" sz="900" dirty="0"/>
              <a:t>byte </a:t>
            </a:r>
            <a:r>
              <a:rPr lang="en-US" altLang="ko-KR" sz="900" dirty="0" err="1"/>
              <a:t>gug</a:t>
            </a:r>
            <a:r>
              <a:rPr lang="en-US" altLang="ko-KR" sz="900" dirty="0"/>
              <a:t>[8] = {</a:t>
            </a:r>
          </a:p>
          <a:p>
            <a:r>
              <a:rPr lang="en-US" altLang="ko-KR" sz="900" dirty="0"/>
              <a:t>  B11111,</a:t>
            </a:r>
          </a:p>
          <a:p>
            <a:r>
              <a:rPr lang="en-US" altLang="ko-KR" sz="900" dirty="0"/>
              <a:t>  B00001,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B11111,</a:t>
            </a:r>
          </a:p>
          <a:p>
            <a:r>
              <a:rPr lang="en-US" altLang="ko-KR" sz="900" dirty="0"/>
              <a:t>  B00100,</a:t>
            </a:r>
          </a:p>
          <a:p>
            <a:r>
              <a:rPr lang="en-US" altLang="ko-KR" sz="900" dirty="0"/>
              <a:t>  B11111,</a:t>
            </a:r>
          </a:p>
          <a:p>
            <a:r>
              <a:rPr lang="en-US" altLang="ko-KR" sz="900" dirty="0"/>
              <a:t>  B00001,</a:t>
            </a:r>
          </a:p>
          <a:p>
            <a:r>
              <a:rPr lang="en-US" altLang="ko-KR" sz="900" dirty="0"/>
              <a:t>  B00010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r>
              <a:rPr lang="en-US" altLang="ko-KR" sz="900" dirty="0"/>
              <a:t>//</a:t>
            </a:r>
            <a:r>
              <a:rPr lang="ko-KR" altLang="en-US" sz="900" dirty="0"/>
              <a:t>다</a:t>
            </a:r>
          </a:p>
          <a:p>
            <a:r>
              <a:rPr lang="en-US" altLang="ko-KR" sz="900" dirty="0"/>
              <a:t>byte da[8] = {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B11010,</a:t>
            </a:r>
          </a:p>
          <a:p>
            <a:r>
              <a:rPr lang="en-US" altLang="ko-KR" sz="900" dirty="0"/>
              <a:t>  B10010,</a:t>
            </a:r>
          </a:p>
          <a:p>
            <a:r>
              <a:rPr lang="en-US" altLang="ko-KR" sz="900" dirty="0"/>
              <a:t>  B10011,</a:t>
            </a:r>
          </a:p>
          <a:p>
            <a:r>
              <a:rPr lang="en-US" altLang="ko-KR" sz="900" dirty="0"/>
              <a:t>  B10010,</a:t>
            </a:r>
          </a:p>
          <a:p>
            <a:r>
              <a:rPr lang="en-US" altLang="ko-KR" sz="900" dirty="0"/>
              <a:t>  B11110,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B00010</a:t>
            </a:r>
          </a:p>
          <a:p>
            <a:r>
              <a:rPr lang="en-US" altLang="ko-KR" sz="900" dirty="0"/>
              <a:t>};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5342BCF-D699-4324-B547-4D259306F762}"/>
              </a:ext>
            </a:extLst>
          </p:cNvPr>
          <p:cNvSpPr/>
          <p:nvPr/>
        </p:nvSpPr>
        <p:spPr>
          <a:xfrm>
            <a:off x="4860549" y="1011511"/>
            <a:ext cx="7171757" cy="5651137"/>
          </a:xfrm>
          <a:prstGeom prst="rect">
            <a:avLst/>
          </a:prstGeom>
          <a:noFill/>
          <a:ln w="571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7DDCFB-D4FA-4509-B11A-0DEA696C777B}"/>
              </a:ext>
            </a:extLst>
          </p:cNvPr>
          <p:cNvSpPr/>
          <p:nvPr/>
        </p:nvSpPr>
        <p:spPr>
          <a:xfrm>
            <a:off x="6816069" y="1127096"/>
            <a:ext cx="1277040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//</a:t>
            </a:r>
            <a:r>
              <a:rPr lang="ko-KR" altLang="en-US" sz="900" dirty="0"/>
              <a:t>람</a:t>
            </a:r>
          </a:p>
          <a:p>
            <a:r>
              <a:rPr lang="en-US" altLang="ko-KR" sz="900" dirty="0"/>
              <a:t>byte lam[8] = {</a:t>
            </a:r>
          </a:p>
          <a:p>
            <a:r>
              <a:rPr lang="en-US" altLang="ko-KR" sz="900" dirty="0"/>
              <a:t>  B11010,</a:t>
            </a:r>
          </a:p>
          <a:p>
            <a:r>
              <a:rPr lang="en-US" altLang="ko-KR" sz="900" dirty="0"/>
              <a:t>  B01010,</a:t>
            </a:r>
          </a:p>
          <a:p>
            <a:r>
              <a:rPr lang="en-US" altLang="ko-KR" sz="900" dirty="0"/>
              <a:t>  B11011,</a:t>
            </a:r>
          </a:p>
          <a:p>
            <a:r>
              <a:rPr lang="en-US" altLang="ko-KR" sz="900" dirty="0"/>
              <a:t>  B10010,</a:t>
            </a:r>
          </a:p>
          <a:p>
            <a:r>
              <a:rPr lang="en-US" altLang="ko-KR" sz="900" dirty="0"/>
              <a:t>  B11110,</a:t>
            </a:r>
          </a:p>
          <a:p>
            <a:r>
              <a:rPr lang="en-US" altLang="ko-KR" sz="900" dirty="0"/>
              <a:t>  B00010,</a:t>
            </a:r>
          </a:p>
          <a:p>
            <a:r>
              <a:rPr lang="en-US" altLang="ko-KR" sz="900" dirty="0"/>
              <a:t>  B01111,</a:t>
            </a:r>
          </a:p>
          <a:p>
            <a:r>
              <a:rPr lang="en-US" altLang="ko-KR" sz="900" dirty="0"/>
              <a:t>  B01111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r>
              <a:rPr lang="en-US" altLang="ko-KR" sz="900" dirty="0"/>
              <a:t>//</a:t>
            </a:r>
            <a:r>
              <a:rPr lang="ko-KR" altLang="en-US" sz="900" dirty="0"/>
              <a:t>쥐</a:t>
            </a:r>
          </a:p>
          <a:p>
            <a:r>
              <a:rPr lang="en-US" altLang="ko-KR" sz="900" dirty="0"/>
              <a:t>byte </a:t>
            </a:r>
            <a:r>
              <a:rPr lang="en-US" altLang="ko-KR" sz="900" dirty="0" err="1"/>
              <a:t>jwi</a:t>
            </a:r>
            <a:r>
              <a:rPr lang="en-US" altLang="ko-KR" sz="900" dirty="0"/>
              <a:t>[8] = {</a:t>
            </a:r>
          </a:p>
          <a:p>
            <a:r>
              <a:rPr lang="en-US" altLang="ko-KR" sz="900" dirty="0"/>
              <a:t>  B11101,</a:t>
            </a:r>
          </a:p>
          <a:p>
            <a:r>
              <a:rPr lang="en-US" altLang="ko-KR" sz="900" dirty="0"/>
              <a:t>  B01001,</a:t>
            </a:r>
          </a:p>
          <a:p>
            <a:r>
              <a:rPr lang="en-US" altLang="ko-KR" sz="900" dirty="0"/>
              <a:t>  B10101,</a:t>
            </a:r>
          </a:p>
          <a:p>
            <a:r>
              <a:rPr lang="en-US" altLang="ko-KR" sz="900" dirty="0"/>
              <a:t>  B00001,</a:t>
            </a:r>
          </a:p>
          <a:p>
            <a:r>
              <a:rPr lang="en-US" altLang="ko-KR" sz="900" dirty="0"/>
              <a:t>  B11111,</a:t>
            </a:r>
          </a:p>
          <a:p>
            <a:r>
              <a:rPr lang="en-US" altLang="ko-KR" sz="900" dirty="0"/>
              <a:t>  B01001,</a:t>
            </a:r>
          </a:p>
          <a:p>
            <a:r>
              <a:rPr lang="en-US" altLang="ko-KR" sz="900" dirty="0"/>
              <a:t>  B01001,</a:t>
            </a:r>
          </a:p>
          <a:p>
            <a:r>
              <a:rPr lang="en-US" altLang="ko-KR" sz="900" dirty="0"/>
              <a:t>  B10001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r>
              <a:rPr lang="en-US" altLang="ko-KR" sz="900" dirty="0"/>
              <a:t>// ♡</a:t>
            </a:r>
          </a:p>
          <a:p>
            <a:r>
              <a:rPr lang="en-US" altLang="ko-KR" sz="900" dirty="0"/>
              <a:t>byte heart[8] = {</a:t>
            </a:r>
          </a:p>
          <a:p>
            <a:r>
              <a:rPr lang="en-US" altLang="ko-KR" sz="900" dirty="0"/>
              <a:t>  B00000,</a:t>
            </a:r>
          </a:p>
          <a:p>
            <a:r>
              <a:rPr lang="en-US" altLang="ko-KR" sz="900" dirty="0"/>
              <a:t>  B01010,</a:t>
            </a:r>
          </a:p>
          <a:p>
            <a:r>
              <a:rPr lang="en-US" altLang="ko-KR" sz="900" dirty="0"/>
              <a:t>  B10101,</a:t>
            </a:r>
          </a:p>
          <a:p>
            <a:r>
              <a:rPr lang="en-US" altLang="ko-KR" sz="900" dirty="0"/>
              <a:t>  B10001,</a:t>
            </a:r>
          </a:p>
          <a:p>
            <a:r>
              <a:rPr lang="en-US" altLang="ko-KR" sz="900" dirty="0"/>
              <a:t>  B10001,</a:t>
            </a:r>
          </a:p>
          <a:p>
            <a:r>
              <a:rPr lang="en-US" altLang="ko-KR" sz="900" dirty="0"/>
              <a:t>  B01010,</a:t>
            </a:r>
          </a:p>
          <a:p>
            <a:r>
              <a:rPr lang="en-US" altLang="ko-KR" sz="900" dirty="0"/>
              <a:t>  B00100,</a:t>
            </a:r>
          </a:p>
          <a:p>
            <a:r>
              <a:rPr lang="en-US" altLang="ko-KR" sz="900" dirty="0"/>
              <a:t>  B00000</a:t>
            </a:r>
          </a:p>
          <a:p>
            <a:r>
              <a:rPr lang="en-US" altLang="ko-KR" sz="900" dirty="0"/>
              <a:t>};</a:t>
            </a:r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778FAC-45F9-4FE4-BDAA-D76011061927}"/>
              </a:ext>
            </a:extLst>
          </p:cNvPr>
          <p:cNvSpPr/>
          <p:nvPr/>
        </p:nvSpPr>
        <p:spPr>
          <a:xfrm>
            <a:off x="8574246" y="1045175"/>
            <a:ext cx="220700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void setup()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lcd1.begin();</a:t>
            </a:r>
          </a:p>
          <a:p>
            <a:r>
              <a:rPr lang="en-US" altLang="ko-KR" sz="900" dirty="0"/>
              <a:t>  lcd1.backlight();</a:t>
            </a:r>
          </a:p>
          <a:p>
            <a:r>
              <a:rPr lang="en-US" altLang="ko-KR" sz="900" dirty="0"/>
              <a:t>  lcd1.createChar(0, </a:t>
            </a:r>
            <a:r>
              <a:rPr lang="en-US" altLang="ko-KR" sz="900" dirty="0" err="1"/>
              <a:t>han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lcd1.createChar(1, </a:t>
            </a:r>
            <a:r>
              <a:rPr lang="en-US" altLang="ko-KR" sz="900" dirty="0" err="1"/>
              <a:t>gug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lcd1.createChar(2, da);</a:t>
            </a:r>
          </a:p>
          <a:p>
            <a:r>
              <a:rPr lang="en-US" altLang="ko-KR" sz="900" dirty="0"/>
              <a:t>  lcd1.createChar(3, lam);</a:t>
            </a:r>
          </a:p>
          <a:p>
            <a:r>
              <a:rPr lang="en-US" altLang="ko-KR" sz="900" dirty="0"/>
              <a:t>  lcd1.createChar(4, </a:t>
            </a:r>
            <a:r>
              <a:rPr lang="en-US" altLang="ko-KR" sz="900" dirty="0" err="1"/>
              <a:t>jwi</a:t>
            </a:r>
            <a:r>
              <a:rPr lang="en-US" altLang="ko-KR" sz="900" dirty="0"/>
              <a:t>);</a:t>
            </a:r>
          </a:p>
          <a:p>
            <a:r>
              <a:rPr lang="en-US" altLang="ko-KR" sz="900" dirty="0"/>
              <a:t>  lcd1.createChar(5, heart);</a:t>
            </a:r>
          </a:p>
          <a:p>
            <a:r>
              <a:rPr lang="en-US" altLang="ko-KR" sz="900" dirty="0"/>
              <a:t>}</a:t>
            </a:r>
          </a:p>
          <a:p>
            <a:endParaRPr lang="en-US" altLang="ko-KR" sz="900" dirty="0"/>
          </a:p>
          <a:p>
            <a:r>
              <a:rPr lang="en-US" altLang="ko-KR" sz="900" dirty="0"/>
              <a:t>void loop() {</a:t>
            </a:r>
          </a:p>
          <a:p>
            <a:r>
              <a:rPr lang="en-US" altLang="ko-KR" sz="900" dirty="0"/>
              <a:t>  lcd1.print("Korean Squirrel");</a:t>
            </a:r>
          </a:p>
          <a:p>
            <a:r>
              <a:rPr lang="en-US" altLang="ko-KR" sz="900" dirty="0"/>
              <a:t>  lcd1.setCursor(0, 1);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delay(1000);</a:t>
            </a:r>
          </a:p>
          <a:p>
            <a:r>
              <a:rPr lang="en-US" altLang="ko-KR" sz="900" dirty="0"/>
              <a:t>  lcd1.clear();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067AD3-ACE7-459F-ADE3-D012E140AE76}"/>
              </a:ext>
            </a:extLst>
          </p:cNvPr>
          <p:cNvSpPr/>
          <p:nvPr/>
        </p:nvSpPr>
        <p:spPr>
          <a:xfrm>
            <a:off x="10369239" y="1035471"/>
            <a:ext cx="16675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900" dirty="0"/>
          </a:p>
          <a:p>
            <a:r>
              <a:rPr lang="en-US" altLang="ko-KR" sz="900" dirty="0"/>
              <a:t>  lcd1.write(0); // </a:t>
            </a:r>
            <a:r>
              <a:rPr lang="ko-KR" altLang="en-US" sz="900" dirty="0"/>
              <a:t>한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lcd1.print(" ");</a:t>
            </a:r>
          </a:p>
          <a:p>
            <a:r>
              <a:rPr lang="en-US" altLang="ko-KR" sz="900" dirty="0"/>
              <a:t>  lcd1.write(1); // </a:t>
            </a:r>
            <a:r>
              <a:rPr lang="ko-KR" altLang="en-US" sz="900" dirty="0"/>
              <a:t>국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lcd1.print(" ");</a:t>
            </a:r>
          </a:p>
          <a:p>
            <a:r>
              <a:rPr lang="en-US" altLang="ko-KR" sz="900" dirty="0"/>
              <a:t>  lcd1.write(2); // </a:t>
            </a:r>
            <a:r>
              <a:rPr lang="ko-KR" altLang="en-US" sz="900" dirty="0"/>
              <a:t>다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lcd1.print(" ");</a:t>
            </a:r>
          </a:p>
          <a:p>
            <a:r>
              <a:rPr lang="en-US" altLang="ko-KR" sz="900" dirty="0"/>
              <a:t>  lcd1.write(3); // </a:t>
            </a:r>
            <a:r>
              <a:rPr lang="ko-KR" altLang="en-US" sz="900" dirty="0"/>
              <a:t>람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lcd1.print(" ");</a:t>
            </a:r>
          </a:p>
          <a:p>
            <a:r>
              <a:rPr lang="en-US" altLang="ko-KR" sz="900" dirty="0"/>
              <a:t>  lcd1.write(4); // </a:t>
            </a:r>
            <a:r>
              <a:rPr lang="ko-KR" altLang="en-US" sz="900" dirty="0"/>
              <a:t>쥐</a:t>
            </a:r>
          </a:p>
          <a:p>
            <a:r>
              <a:rPr lang="ko-KR" altLang="en-US" sz="900" dirty="0"/>
              <a:t>  </a:t>
            </a:r>
            <a:r>
              <a:rPr lang="en-US" altLang="ko-KR" sz="900" dirty="0"/>
              <a:t>lcd1.setCursor(0, 1);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lcd1.print(" ");</a:t>
            </a:r>
          </a:p>
          <a:p>
            <a:r>
              <a:rPr lang="en-US" altLang="ko-KR" sz="900" dirty="0"/>
              <a:t>  lcd1.write(5);</a:t>
            </a:r>
          </a:p>
          <a:p>
            <a:r>
              <a:rPr lang="en-US" altLang="ko-KR" sz="900" dirty="0"/>
              <a:t>  delay(1000);</a:t>
            </a:r>
          </a:p>
          <a:p>
            <a:r>
              <a:rPr lang="en-US" altLang="ko-KR" sz="900" dirty="0"/>
              <a:t>  lcd1.clear();</a:t>
            </a:r>
          </a:p>
          <a:p>
            <a:r>
              <a:rPr lang="en-US" altLang="ko-KR" sz="9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56E55-302B-4BEA-9530-7C82CDEB351C}"/>
              </a:ext>
            </a:extLst>
          </p:cNvPr>
          <p:cNvSpPr txBox="1"/>
          <p:nvPr/>
        </p:nvSpPr>
        <p:spPr>
          <a:xfrm>
            <a:off x="10698488" y="609117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코드 링크</a:t>
            </a:r>
            <a:endParaRPr lang="ko-KR" altLang="en-US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7514CE0-8454-4B28-BF5D-411CFAF4AEDE}"/>
              </a:ext>
            </a:extLst>
          </p:cNvPr>
          <p:cNvCxnSpPr/>
          <p:nvPr/>
        </p:nvCxnSpPr>
        <p:spPr>
          <a:xfrm>
            <a:off x="6816069" y="1030957"/>
            <a:ext cx="0" cy="561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6B5DE73-0269-4BDD-8223-0AA0374CF7B1}"/>
              </a:ext>
            </a:extLst>
          </p:cNvPr>
          <p:cNvCxnSpPr/>
          <p:nvPr/>
        </p:nvCxnSpPr>
        <p:spPr>
          <a:xfrm>
            <a:off x="8574246" y="1049783"/>
            <a:ext cx="0" cy="561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23DA9E0-C42C-4B57-A4AE-095D092FD00E}"/>
              </a:ext>
            </a:extLst>
          </p:cNvPr>
          <p:cNvCxnSpPr/>
          <p:nvPr/>
        </p:nvCxnSpPr>
        <p:spPr>
          <a:xfrm>
            <a:off x="10378419" y="1021233"/>
            <a:ext cx="0" cy="56128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왼쪽 중괄호 1">
            <a:extLst>
              <a:ext uri="{FF2B5EF4-FFF2-40B4-BE49-F238E27FC236}">
                <a16:creationId xmlns:a16="http://schemas.microsoft.com/office/drawing/2014/main" id="{92BA5F33-8D16-46CF-9430-EB3B01F1F3EB}"/>
              </a:ext>
            </a:extLst>
          </p:cNvPr>
          <p:cNvSpPr/>
          <p:nvPr/>
        </p:nvSpPr>
        <p:spPr>
          <a:xfrm>
            <a:off x="8569755" y="1651983"/>
            <a:ext cx="150348" cy="8022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ACC39421-B37C-4D55-9348-E99B43B4AC6E}"/>
              </a:ext>
            </a:extLst>
          </p:cNvPr>
          <p:cNvCxnSpPr/>
          <p:nvPr/>
        </p:nvCxnSpPr>
        <p:spPr>
          <a:xfrm>
            <a:off x="8399395" y="3221142"/>
            <a:ext cx="2736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461472-8F68-40E5-9796-5490AD9FDF68}"/>
              </a:ext>
            </a:extLst>
          </p:cNvPr>
          <p:cNvCxnSpPr/>
          <p:nvPr/>
        </p:nvCxnSpPr>
        <p:spPr>
          <a:xfrm>
            <a:off x="8389347" y="3494577"/>
            <a:ext cx="2736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244E924-4A69-435D-86E4-5B3846733378}"/>
              </a:ext>
            </a:extLst>
          </p:cNvPr>
          <p:cNvCxnSpPr/>
          <p:nvPr/>
        </p:nvCxnSpPr>
        <p:spPr>
          <a:xfrm>
            <a:off x="8391026" y="3777607"/>
            <a:ext cx="27367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3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4B7607C-6F6A-40B6-9CF8-F78827CF002B}"/>
              </a:ext>
            </a:extLst>
          </p:cNvPr>
          <p:cNvGrpSpPr/>
          <p:nvPr/>
        </p:nvGrpSpPr>
        <p:grpSpPr>
          <a:xfrm>
            <a:off x="4920534" y="858876"/>
            <a:ext cx="7111773" cy="5803773"/>
            <a:chOff x="5828414" y="990543"/>
            <a:chExt cx="6248399" cy="573139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FE14B77-6F11-4ECE-B30C-7BD090E012DB}"/>
                </a:ext>
              </a:extLst>
            </p:cNvPr>
            <p:cNvSpPr/>
            <p:nvPr/>
          </p:nvSpPr>
          <p:spPr>
            <a:xfrm>
              <a:off x="5893755" y="990543"/>
              <a:ext cx="2964370" cy="46350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300" dirty="0"/>
                <a:t>#include &lt;</a:t>
              </a:r>
              <a:r>
                <a:rPr lang="en-US" altLang="ko-KR" sz="1300" dirty="0" err="1"/>
                <a:t>Servo.h</a:t>
              </a:r>
              <a:r>
                <a:rPr lang="en-US" altLang="ko-KR" sz="1300" dirty="0"/>
                <a:t>&gt;</a:t>
              </a:r>
            </a:p>
            <a:p>
              <a:r>
                <a:rPr lang="en-US" altLang="ko-KR" sz="1300" dirty="0"/>
                <a:t>#define OPEN 1</a:t>
              </a:r>
            </a:p>
            <a:p>
              <a:r>
                <a:rPr lang="en-US" altLang="ko-KR" sz="1300" dirty="0"/>
                <a:t>#define CLOSE 2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int </a:t>
              </a:r>
              <a:r>
                <a:rPr lang="en-US" altLang="ko-KR" sz="1300" dirty="0" err="1"/>
                <a:t>ledPin</a:t>
              </a:r>
              <a:r>
                <a:rPr lang="en-US" altLang="ko-KR" sz="1300" dirty="0"/>
                <a:t> = 2;</a:t>
              </a:r>
            </a:p>
            <a:p>
              <a:r>
                <a:rPr lang="en-US" altLang="ko-KR" sz="1300" dirty="0"/>
                <a:t>int ledPin2 = 3;</a:t>
              </a:r>
            </a:p>
            <a:p>
              <a:r>
                <a:rPr lang="en-US" altLang="ko-KR" sz="1300" dirty="0"/>
                <a:t>int </a:t>
              </a:r>
              <a:r>
                <a:rPr lang="en-US" altLang="ko-KR" sz="1300" dirty="0" err="1"/>
                <a:t>buttonPin</a:t>
              </a:r>
              <a:r>
                <a:rPr lang="en-US" altLang="ko-KR" sz="1300" dirty="0"/>
                <a:t> = 7;</a:t>
              </a:r>
            </a:p>
            <a:p>
              <a:r>
                <a:rPr lang="en-US" altLang="ko-KR" sz="1300" dirty="0"/>
                <a:t>int buttonPin2 = 8;</a:t>
              </a:r>
            </a:p>
            <a:p>
              <a:r>
                <a:rPr lang="en-US" altLang="ko-KR" sz="1300" dirty="0"/>
                <a:t>int </a:t>
              </a:r>
              <a:r>
                <a:rPr lang="en-US" altLang="ko-KR" sz="1300" dirty="0" err="1"/>
                <a:t>servoPin</a:t>
              </a:r>
              <a:r>
                <a:rPr lang="en-US" altLang="ko-KR" sz="1300" dirty="0"/>
                <a:t> = 9;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Servo servo1;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int State = OPEN;</a:t>
              </a:r>
            </a:p>
            <a:p>
              <a:endParaRPr lang="en-US" altLang="ko-KR" sz="1300" dirty="0"/>
            </a:p>
            <a:p>
              <a:r>
                <a:rPr lang="en-US" altLang="ko-KR" sz="1300" dirty="0"/>
                <a:t>void setup()</a:t>
              </a:r>
            </a:p>
            <a:p>
              <a:r>
                <a:rPr lang="en-US" altLang="ko-KR" sz="1300" dirty="0"/>
                <a:t>{</a:t>
              </a:r>
            </a:p>
            <a:p>
              <a:r>
                <a:rPr lang="en-US" altLang="ko-KR" sz="1300" dirty="0"/>
                <a:t>    </a:t>
              </a:r>
              <a:r>
                <a:rPr lang="en-US" altLang="ko-KR" sz="1300" dirty="0" err="1"/>
                <a:t>pinMode</a:t>
              </a:r>
              <a:r>
                <a:rPr lang="en-US" altLang="ko-KR" sz="1300" dirty="0"/>
                <a:t>(</a:t>
              </a:r>
              <a:r>
                <a:rPr lang="en-US" altLang="ko-KR" sz="1300" dirty="0" err="1"/>
                <a:t>ledPin</a:t>
              </a:r>
              <a:r>
                <a:rPr lang="en-US" altLang="ko-KR" sz="1300" dirty="0"/>
                <a:t>, INPUT);</a:t>
              </a:r>
            </a:p>
            <a:p>
              <a:r>
                <a:rPr lang="en-US" altLang="ko-KR" sz="1300" dirty="0"/>
                <a:t>    </a:t>
              </a:r>
              <a:r>
                <a:rPr lang="en-US" altLang="ko-KR" sz="1300" dirty="0" err="1"/>
                <a:t>pinMode</a:t>
              </a:r>
              <a:r>
                <a:rPr lang="en-US" altLang="ko-KR" sz="1300" dirty="0"/>
                <a:t>(ledPin2, INPUT);</a:t>
              </a:r>
            </a:p>
            <a:p>
              <a:r>
                <a:rPr lang="en-US" altLang="ko-KR" sz="1300" dirty="0"/>
                <a:t>    </a:t>
              </a:r>
              <a:r>
                <a:rPr lang="en-US" altLang="ko-KR" sz="1300" dirty="0" err="1"/>
                <a:t>pinMode</a:t>
              </a:r>
              <a:r>
                <a:rPr lang="en-US" altLang="ko-KR" sz="1300" dirty="0"/>
                <a:t>(</a:t>
              </a:r>
              <a:r>
                <a:rPr lang="en-US" altLang="ko-KR" sz="1300" dirty="0" err="1"/>
                <a:t>buttonPin</a:t>
              </a:r>
              <a:r>
                <a:rPr lang="en-US" altLang="ko-KR" sz="1300" dirty="0"/>
                <a:t>, INPUT_PULLUP);</a:t>
              </a:r>
            </a:p>
            <a:p>
              <a:r>
                <a:rPr lang="en-US" altLang="ko-KR" sz="1300" dirty="0"/>
                <a:t>    </a:t>
              </a:r>
              <a:r>
                <a:rPr lang="en-US" altLang="ko-KR" sz="1300" dirty="0" err="1"/>
                <a:t>pinMode</a:t>
              </a:r>
              <a:r>
                <a:rPr lang="en-US" altLang="ko-KR" sz="1300" dirty="0"/>
                <a:t>(buttonPin2, INPUT_PULLUP);</a:t>
              </a:r>
            </a:p>
            <a:p>
              <a:r>
                <a:rPr lang="en-US" altLang="ko-KR" sz="1300" dirty="0"/>
                <a:t>    servo1.attach(</a:t>
              </a:r>
              <a:r>
                <a:rPr lang="en-US" altLang="ko-KR" sz="1300" dirty="0" err="1"/>
                <a:t>servoPin</a:t>
              </a:r>
              <a:r>
                <a:rPr lang="en-US" altLang="ko-KR" sz="1300" dirty="0"/>
                <a:t>);</a:t>
              </a:r>
            </a:p>
            <a:p>
              <a:r>
                <a:rPr lang="en-US" altLang="ko-KR" sz="1300" dirty="0"/>
                <a:t>    servo1.write(0);</a:t>
              </a:r>
            </a:p>
            <a:p>
              <a:r>
                <a:rPr lang="en-US" altLang="ko-KR" sz="1300" dirty="0"/>
                <a:t>} 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603C7D8-36E1-4B43-BB68-D4E812D10750}"/>
                </a:ext>
              </a:extLst>
            </p:cNvPr>
            <p:cNvSpPr/>
            <p:nvPr/>
          </p:nvSpPr>
          <p:spPr>
            <a:xfrm>
              <a:off x="5828414" y="999459"/>
              <a:ext cx="6248399" cy="572247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FB6F8E3-C82C-49F8-84B6-865D45CB0C97}"/>
              </a:ext>
            </a:extLst>
          </p:cNvPr>
          <p:cNvGrpSpPr/>
          <p:nvPr/>
        </p:nvGrpSpPr>
        <p:grpSpPr>
          <a:xfrm>
            <a:off x="72981" y="1357458"/>
            <a:ext cx="4739983" cy="4149039"/>
            <a:chOff x="72981" y="1357458"/>
            <a:chExt cx="5853282" cy="5123541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9CF855A-00E7-4122-8A71-5F7E56492F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81" y="1357458"/>
              <a:ext cx="5853282" cy="4284629"/>
            </a:xfrm>
            <a:prstGeom prst="rect">
              <a:avLst/>
            </a:prstGeom>
          </p:spPr>
        </p:pic>
        <p:sp>
          <p:nvSpPr>
            <p:cNvPr id="24" name="화살표: 아래쪽 23">
              <a:extLst>
                <a:ext uri="{FF2B5EF4-FFF2-40B4-BE49-F238E27FC236}">
                  <a16:creationId xmlns:a16="http://schemas.microsoft.com/office/drawing/2014/main" id="{22358B39-F5E1-44C6-9014-2246D2D85351}"/>
                </a:ext>
              </a:extLst>
            </p:cNvPr>
            <p:cNvSpPr/>
            <p:nvPr/>
          </p:nvSpPr>
          <p:spPr>
            <a:xfrm rot="10800000">
              <a:off x="1660050" y="4971082"/>
              <a:ext cx="216816" cy="11642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21AF731B-0B6F-457A-9E6A-89FD5FFB80DC}"/>
                </a:ext>
              </a:extLst>
            </p:cNvPr>
            <p:cNvSpPr/>
            <p:nvPr/>
          </p:nvSpPr>
          <p:spPr>
            <a:xfrm rot="10800000">
              <a:off x="2191393" y="4952229"/>
              <a:ext cx="216816" cy="11642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104E13-841D-4DE4-8CD7-4E0D920E4D16}"/>
                </a:ext>
              </a:extLst>
            </p:cNvPr>
            <p:cNvSpPr txBox="1"/>
            <p:nvPr/>
          </p:nvSpPr>
          <p:spPr>
            <a:xfrm>
              <a:off x="1554479" y="6203999"/>
              <a:ext cx="74532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버튼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EA03CF-E537-44FE-B7F0-E5C6467D25E2}"/>
                </a:ext>
              </a:extLst>
            </p:cNvPr>
            <p:cNvSpPr txBox="1"/>
            <p:nvPr/>
          </p:nvSpPr>
          <p:spPr>
            <a:xfrm>
              <a:off x="2033401" y="6203419"/>
              <a:ext cx="672092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/>
                  </a:solidFill>
                </a:rPr>
                <a:t>버튼</a:t>
              </a:r>
              <a:r>
                <a:rPr lang="en-US" altLang="ko-KR" sz="1200" b="1" dirty="0">
                  <a:solidFill>
                    <a:schemeClr val="tx1"/>
                  </a:solidFill>
                </a:rPr>
                <a:t>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AAD06657-9C9A-40EA-8847-4929894D39CF}"/>
                </a:ext>
              </a:extLst>
            </p:cNvPr>
            <p:cNvSpPr/>
            <p:nvPr/>
          </p:nvSpPr>
          <p:spPr>
            <a:xfrm rot="10800000">
              <a:off x="827910" y="5242726"/>
              <a:ext cx="216817" cy="892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B2E67150-4744-4534-8D04-FD6EA10763BC}"/>
                </a:ext>
              </a:extLst>
            </p:cNvPr>
            <p:cNvSpPr/>
            <p:nvPr/>
          </p:nvSpPr>
          <p:spPr>
            <a:xfrm rot="10800000">
              <a:off x="1177562" y="5242726"/>
              <a:ext cx="216817" cy="89256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CCDE2E-5AFE-495B-9910-D287D48CE19C}"/>
                </a:ext>
              </a:extLst>
            </p:cNvPr>
            <p:cNvSpPr txBox="1"/>
            <p:nvPr/>
          </p:nvSpPr>
          <p:spPr>
            <a:xfrm>
              <a:off x="564679" y="6203418"/>
              <a:ext cx="814564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LED1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2FDA05-3A2D-4017-89F0-5AA907E00AEA}"/>
                </a:ext>
              </a:extLst>
            </p:cNvPr>
            <p:cNvSpPr txBox="1"/>
            <p:nvPr/>
          </p:nvSpPr>
          <p:spPr>
            <a:xfrm>
              <a:off x="1028463" y="6204000"/>
              <a:ext cx="573340" cy="276999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/>
                  </a:solidFill>
                </a:rPr>
                <a:t>LED2</a:t>
              </a:r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54CBD39D-AEF1-4F19-A696-080D90960BAF}"/>
              </a:ext>
            </a:extLst>
          </p:cNvPr>
          <p:cNvSpPr/>
          <p:nvPr/>
        </p:nvSpPr>
        <p:spPr>
          <a:xfrm>
            <a:off x="8443247" y="867905"/>
            <a:ext cx="3715554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00" dirty="0"/>
              <a:t>void loop() </a:t>
            </a:r>
          </a:p>
          <a:p>
            <a:r>
              <a:rPr lang="en-US" altLang="ko-KR" sz="1300" dirty="0"/>
              <a:t>{ </a:t>
            </a:r>
          </a:p>
          <a:p>
            <a:r>
              <a:rPr lang="en-US" altLang="ko-KR" sz="1300" dirty="0"/>
              <a:t>  int </a:t>
            </a:r>
            <a:r>
              <a:rPr lang="en-US" altLang="ko-KR" sz="1300" dirty="0" err="1"/>
              <a:t>buttonState</a:t>
            </a:r>
            <a:r>
              <a:rPr lang="en-US" altLang="ko-KR" sz="1300" dirty="0"/>
              <a:t> = </a:t>
            </a:r>
            <a:r>
              <a:rPr lang="en-US" altLang="ko-KR" sz="1300" dirty="0" err="1"/>
              <a:t>digitalRead</a:t>
            </a:r>
            <a:r>
              <a:rPr lang="en-US" altLang="ko-KR" sz="1300" dirty="0"/>
              <a:t>(</a:t>
            </a:r>
            <a:r>
              <a:rPr lang="en-US" altLang="ko-KR" sz="1300" dirty="0" err="1"/>
              <a:t>buttonPin</a:t>
            </a:r>
            <a:r>
              <a:rPr lang="en-US" altLang="ko-KR" sz="1300" dirty="0"/>
              <a:t>);</a:t>
            </a:r>
          </a:p>
          <a:p>
            <a:r>
              <a:rPr lang="en-US" altLang="ko-KR" sz="1300" dirty="0"/>
              <a:t>  int buttonState2 = </a:t>
            </a:r>
            <a:r>
              <a:rPr lang="en-US" altLang="ko-KR" sz="1300" dirty="0" err="1"/>
              <a:t>digitalRead</a:t>
            </a:r>
            <a:r>
              <a:rPr lang="en-US" altLang="ko-KR" sz="1300" dirty="0"/>
              <a:t>(buttonPin2);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if(</a:t>
            </a:r>
            <a:r>
              <a:rPr lang="en-US" altLang="ko-KR" sz="1300" dirty="0" err="1"/>
              <a:t>buttonState</a:t>
            </a:r>
            <a:r>
              <a:rPr lang="en-US" altLang="ko-KR" sz="1300" dirty="0"/>
              <a:t> == LOW) {</a:t>
            </a:r>
          </a:p>
          <a:p>
            <a:r>
              <a:rPr lang="en-US" altLang="ko-KR" sz="1300" dirty="0"/>
              <a:t>    State = OPEN;</a:t>
            </a:r>
          </a:p>
          <a:p>
            <a:r>
              <a:rPr lang="en-US" altLang="ko-KR" sz="1300" dirty="0"/>
              <a:t>  }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if(buttonState2 == LOW) {</a:t>
            </a:r>
          </a:p>
          <a:p>
            <a:r>
              <a:rPr lang="en-US" altLang="ko-KR" sz="1300" dirty="0"/>
              <a:t>    State = CLOSE;</a:t>
            </a:r>
          </a:p>
          <a:p>
            <a:r>
              <a:rPr lang="en-US" altLang="ko-KR" sz="1300" dirty="0"/>
              <a:t>  }</a:t>
            </a:r>
          </a:p>
          <a:p>
            <a:r>
              <a:rPr lang="en-US" altLang="ko-KR" sz="1300" dirty="0"/>
              <a:t>  </a:t>
            </a:r>
          </a:p>
          <a:p>
            <a:r>
              <a:rPr lang="en-US" altLang="ko-KR" sz="1300" dirty="0"/>
              <a:t>  if(State == OPEN) {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ledPin</a:t>
            </a:r>
            <a:r>
              <a:rPr lang="en-US" altLang="ko-KR" sz="1300" dirty="0"/>
              <a:t>, HIGH);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(ledPin2, LOW);</a:t>
            </a:r>
          </a:p>
          <a:p>
            <a:r>
              <a:rPr lang="en-US" altLang="ko-KR" sz="1300" dirty="0"/>
              <a:t>    servo1.write(0);</a:t>
            </a:r>
          </a:p>
          <a:p>
            <a:r>
              <a:rPr lang="en-US" altLang="ko-KR" sz="1300" dirty="0"/>
              <a:t>  } else if(State == CLOSE) {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</a:t>
            </a:r>
            <a:r>
              <a:rPr lang="en-US" altLang="ko-KR" sz="1300" dirty="0" err="1"/>
              <a:t>ledPin</a:t>
            </a:r>
            <a:r>
              <a:rPr lang="en-US" altLang="ko-KR" sz="1300" dirty="0"/>
              <a:t>, LOW);</a:t>
            </a:r>
          </a:p>
          <a:p>
            <a:r>
              <a:rPr lang="en-US" altLang="ko-KR" sz="1300" dirty="0"/>
              <a:t>    </a:t>
            </a:r>
            <a:r>
              <a:rPr lang="en-US" altLang="ko-KR" sz="1300" dirty="0" err="1"/>
              <a:t>digitalWrite</a:t>
            </a:r>
            <a:r>
              <a:rPr lang="en-US" altLang="ko-KR" sz="1300" dirty="0"/>
              <a:t>(ledPin2, HIGH);</a:t>
            </a:r>
          </a:p>
          <a:p>
            <a:r>
              <a:rPr lang="en-US" altLang="ko-KR" sz="1300" dirty="0"/>
              <a:t>    servo1.write(180);</a:t>
            </a:r>
          </a:p>
          <a:p>
            <a:r>
              <a:rPr lang="en-US" altLang="ko-KR" sz="1300" dirty="0"/>
              <a:t>  }</a:t>
            </a:r>
          </a:p>
          <a:p>
            <a:r>
              <a:rPr lang="en-US" altLang="ko-KR" sz="1300" dirty="0"/>
              <a:t>}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CD035F0-A1E4-46BF-BC98-B8C6AEA0111C}"/>
              </a:ext>
            </a:extLst>
          </p:cNvPr>
          <p:cNvCxnSpPr>
            <a:cxnSpLocks/>
          </p:cNvCxnSpPr>
          <p:nvPr/>
        </p:nvCxnSpPr>
        <p:spPr>
          <a:xfrm>
            <a:off x="8436229" y="867905"/>
            <a:ext cx="0" cy="57947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95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59DFF-C267-4235-A99C-73BA650BF2E0}"/>
              </a:ext>
            </a:extLst>
          </p:cNvPr>
          <p:cNvSpPr/>
          <p:nvPr/>
        </p:nvSpPr>
        <p:spPr>
          <a:xfrm>
            <a:off x="5907213" y="2151317"/>
            <a:ext cx="601603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LCD</a:t>
            </a:r>
            <a:r>
              <a:rPr lang="ko-KR" altLang="en-US" sz="2000" b="1" dirty="0">
                <a:latin typeface="+mn-ea"/>
              </a:rPr>
              <a:t>에 출력을 정확하게 하는 연습을 해본다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첫번째 줄에는 </a:t>
            </a:r>
            <a:r>
              <a:rPr lang="en-US" altLang="ko-KR" sz="2000" b="1" dirty="0">
                <a:latin typeface="+mn-ea"/>
              </a:rPr>
              <a:t>“I am (</a:t>
            </a:r>
            <a:r>
              <a:rPr lang="ko-KR" altLang="en-US" sz="2000" b="1" dirty="0">
                <a:latin typeface="+mn-ea"/>
              </a:rPr>
              <a:t>자신의 이니셜</a:t>
            </a:r>
            <a:r>
              <a:rPr lang="en-US" altLang="ko-KR" sz="2000" b="1" dirty="0">
                <a:latin typeface="+mn-ea"/>
              </a:rPr>
              <a:t>)”</a:t>
            </a:r>
            <a:r>
              <a:rPr lang="ko-KR" altLang="en-US" sz="2000" b="1" dirty="0">
                <a:latin typeface="+mn-ea"/>
              </a:rPr>
              <a:t>을 계속 출력한다</a:t>
            </a:r>
            <a:r>
              <a:rPr lang="en-US" altLang="ko-KR" sz="2000" b="1" dirty="0">
                <a:latin typeface="+mn-ea"/>
              </a:rPr>
              <a:t>.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2000" b="1" dirty="0">
                <a:latin typeface="+mn-ea"/>
              </a:rPr>
              <a:t>Ex) I am JDH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두번째 줄은 </a:t>
            </a:r>
            <a:r>
              <a:rPr lang="en-US" altLang="ko-KR" sz="2000" b="1" dirty="0">
                <a:latin typeface="+mn-ea"/>
              </a:rPr>
              <a:t>“The journey is”</a:t>
            </a:r>
            <a:r>
              <a:rPr lang="ko-KR" altLang="en-US" sz="2000" b="1" dirty="0">
                <a:latin typeface="+mn-ea"/>
              </a:rPr>
              <a:t>과 </a:t>
            </a:r>
            <a:r>
              <a:rPr lang="en-US" altLang="ko-KR" sz="2000" b="1" dirty="0">
                <a:latin typeface="+mn-ea"/>
              </a:rPr>
              <a:t>“the reward”</a:t>
            </a:r>
            <a:r>
              <a:rPr lang="ko-KR" altLang="en-US" sz="2000" b="1" dirty="0">
                <a:latin typeface="+mn-ea"/>
              </a:rPr>
              <a:t>를 </a:t>
            </a:r>
            <a:r>
              <a:rPr lang="en-US" altLang="ko-KR" sz="2000" b="1" dirty="0">
                <a:latin typeface="+mn-ea"/>
              </a:rPr>
              <a:t>1</a:t>
            </a:r>
            <a:r>
              <a:rPr lang="ko-KR" altLang="en-US" sz="2000" b="1" dirty="0">
                <a:latin typeface="+mn-ea"/>
              </a:rPr>
              <a:t>초마다 </a:t>
            </a:r>
            <a:r>
              <a:rPr lang="ko-KR" altLang="en-US" sz="2000" b="1" dirty="0" err="1">
                <a:latin typeface="+mn-ea"/>
              </a:rPr>
              <a:t>번갈아가며</a:t>
            </a:r>
            <a:r>
              <a:rPr lang="ko-KR" altLang="en-US" sz="2000" b="1" dirty="0">
                <a:latin typeface="+mn-ea"/>
              </a:rPr>
              <a:t> 출력하도록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4BEE4D-7289-4E36-AEA2-43DD104993FC}"/>
              </a:ext>
            </a:extLst>
          </p:cNvPr>
          <p:cNvGrpSpPr/>
          <p:nvPr/>
        </p:nvGrpSpPr>
        <p:grpSpPr>
          <a:xfrm>
            <a:off x="735" y="2151317"/>
            <a:ext cx="5752366" cy="4511331"/>
            <a:chOff x="734" y="1670231"/>
            <a:chExt cx="6365797" cy="499241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CE88916-BDC5-4334-941D-22EEE1845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" y="1670231"/>
              <a:ext cx="6365797" cy="49924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B1FCC-B81F-4C90-8718-AB6ED358A104}"/>
                </a:ext>
              </a:extLst>
            </p:cNvPr>
            <p:cNvSpPr txBox="1"/>
            <p:nvPr/>
          </p:nvSpPr>
          <p:spPr>
            <a:xfrm>
              <a:off x="3356448" y="1852652"/>
              <a:ext cx="444028" cy="5790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/>
                <a:t>GND</a:t>
              </a:r>
            </a:p>
            <a:p>
              <a:r>
                <a:rPr lang="en-US" altLang="ko-KR" sz="700" b="1" dirty="0"/>
                <a:t>VCC</a:t>
              </a:r>
            </a:p>
            <a:p>
              <a:r>
                <a:rPr lang="en-US" altLang="ko-KR" sz="700" b="1" dirty="0"/>
                <a:t>SDA</a:t>
              </a:r>
            </a:p>
            <a:p>
              <a:r>
                <a:rPr lang="en-US" altLang="ko-KR" sz="700" b="1" dirty="0"/>
                <a:t>SCL</a:t>
              </a:r>
              <a:endParaRPr lang="ko-KR" altLang="en-US" sz="7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E732EC9-2BD3-4830-9F00-DB9589FD5AA2}"/>
              </a:ext>
            </a:extLst>
          </p:cNvPr>
          <p:cNvGrpSpPr/>
          <p:nvPr/>
        </p:nvGrpSpPr>
        <p:grpSpPr>
          <a:xfrm>
            <a:off x="3074623" y="782734"/>
            <a:ext cx="2595401" cy="1168300"/>
            <a:chOff x="4265248" y="782734"/>
            <a:chExt cx="2595401" cy="116830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4EAB7AE-FD9C-4C51-B89E-A037D0EC4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5248" y="782734"/>
              <a:ext cx="2595401" cy="11683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34F6FC5-D9D2-44E1-94E8-CB59094F0B7C}"/>
                </a:ext>
              </a:extLst>
            </p:cNvPr>
            <p:cNvSpPr txBox="1"/>
            <p:nvPr/>
          </p:nvSpPr>
          <p:spPr>
            <a:xfrm>
              <a:off x="4488924" y="1089885"/>
              <a:ext cx="1415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I am JDH</a:t>
              </a:r>
            </a:p>
            <a:p>
              <a:r>
                <a:rPr lang="en-US" altLang="ko-KR" sz="1500" dirty="0">
                  <a:solidFill>
                    <a:schemeClr val="bg1"/>
                  </a:solidFill>
                </a:rPr>
                <a:t>The journey is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1DCC07A-1107-4E1E-8D83-EA00BD91FE78}"/>
              </a:ext>
            </a:extLst>
          </p:cNvPr>
          <p:cNvGrpSpPr/>
          <p:nvPr/>
        </p:nvGrpSpPr>
        <p:grpSpPr>
          <a:xfrm>
            <a:off x="6718001" y="782736"/>
            <a:ext cx="2595401" cy="1168300"/>
            <a:chOff x="7908626" y="782736"/>
            <a:chExt cx="2595401" cy="1168300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22E3DA9-13CA-4AF4-9902-F538858F5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08626" y="782736"/>
              <a:ext cx="2595401" cy="11683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2117E-AC0E-4CC0-8D98-4A1492CE21C6}"/>
                </a:ext>
              </a:extLst>
            </p:cNvPr>
            <p:cNvSpPr txBox="1"/>
            <p:nvPr/>
          </p:nvSpPr>
          <p:spPr>
            <a:xfrm>
              <a:off x="8132302" y="1089887"/>
              <a:ext cx="111864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dirty="0">
                  <a:solidFill>
                    <a:schemeClr val="bg1"/>
                  </a:solidFill>
                </a:rPr>
                <a:t>I am JDH</a:t>
              </a:r>
            </a:p>
            <a:p>
              <a:r>
                <a:rPr lang="en-US" altLang="ko-KR" sz="1500" dirty="0">
                  <a:solidFill>
                    <a:schemeClr val="bg1"/>
                  </a:solidFill>
                </a:rPr>
                <a:t>the reward</a:t>
              </a:r>
              <a:endParaRPr lang="ko-KR" altLang="en-US" sz="15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B92FE0C-459A-4F1A-B293-D23042917917}"/>
              </a:ext>
            </a:extLst>
          </p:cNvPr>
          <p:cNvSpPr/>
          <p:nvPr/>
        </p:nvSpPr>
        <p:spPr>
          <a:xfrm>
            <a:off x="5907213" y="962025"/>
            <a:ext cx="61476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FD83F0F-E696-4CF4-8F8C-135A6B999C7A}"/>
              </a:ext>
            </a:extLst>
          </p:cNvPr>
          <p:cNvSpPr/>
          <p:nvPr/>
        </p:nvSpPr>
        <p:spPr>
          <a:xfrm rot="10800000">
            <a:off x="5907213" y="1491743"/>
            <a:ext cx="61476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436FCA-FFD4-4A4E-B96C-3E59ECD1C92D}"/>
              </a:ext>
            </a:extLst>
          </p:cNvPr>
          <p:cNvSpPr txBox="1"/>
          <p:nvPr/>
        </p:nvSpPr>
        <p:spPr>
          <a:xfrm>
            <a:off x="5943527" y="117157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3794310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심화예제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59DFF-C267-4235-A99C-73BA650BF2E0}"/>
              </a:ext>
            </a:extLst>
          </p:cNvPr>
          <p:cNvSpPr/>
          <p:nvPr/>
        </p:nvSpPr>
        <p:spPr>
          <a:xfrm>
            <a:off x="5907213" y="2281944"/>
            <a:ext cx="60160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b="1" dirty="0">
                <a:latin typeface="+mn-ea"/>
              </a:rPr>
              <a:t>실습 목표 </a:t>
            </a:r>
            <a:r>
              <a:rPr lang="en-US" altLang="ko-KR" b="1" dirty="0">
                <a:latin typeface="+mn-ea"/>
              </a:rPr>
              <a:t>: LCD</a:t>
            </a:r>
            <a:r>
              <a:rPr lang="ko-KR" altLang="en-US" b="1" dirty="0">
                <a:latin typeface="+mn-ea"/>
              </a:rPr>
              <a:t>에 출력을 정확하게 하는 연습을 해본다</a:t>
            </a:r>
            <a:r>
              <a:rPr lang="en-US" altLang="ko-KR" b="1" dirty="0">
                <a:latin typeface="+mn-ea"/>
              </a:rPr>
              <a:t>.</a:t>
            </a:r>
            <a:endParaRPr lang="en-US" altLang="ko-KR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latin typeface="+mn-ea"/>
              </a:rPr>
              <a:t>첫번째 줄은 위의 이미지들처럼 모양을 만들어서 출력하세요</a:t>
            </a:r>
            <a:r>
              <a:rPr lang="en-US" altLang="ko-KR" b="1" dirty="0">
                <a:latin typeface="+mn-ea"/>
              </a:rPr>
              <a:t>. 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다음 페이지에 확대 이미지 있음</a:t>
            </a:r>
            <a:r>
              <a:rPr lang="en-US" altLang="ko-KR" b="1" dirty="0">
                <a:latin typeface="+mn-ea"/>
              </a:rPr>
              <a:t>)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</a:rPr>
              <a:t>각 그림 별 등록 숫자는 </a:t>
            </a:r>
            <a:r>
              <a:rPr lang="en-US" altLang="ko-KR" b="1" dirty="0">
                <a:latin typeface="+mn-ea"/>
              </a:rPr>
              <a:t>0 ~ 7</a:t>
            </a:r>
            <a:r>
              <a:rPr lang="ko-KR" altLang="en-US" b="1" dirty="0">
                <a:latin typeface="+mn-ea"/>
              </a:rPr>
              <a:t>에서 고른다</a:t>
            </a:r>
            <a:r>
              <a:rPr lang="en-US" altLang="ko-KR" b="1" dirty="0">
                <a:latin typeface="+mn-ea"/>
              </a:rPr>
              <a:t>.)</a:t>
            </a:r>
          </a:p>
          <a:p>
            <a:pPr marL="457200" indent="-457200">
              <a:buAutoNum type="arabicPeriod"/>
            </a:pPr>
            <a:endParaRPr lang="en-US" altLang="ko-KR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b="1" dirty="0">
                <a:latin typeface="+mn-ea"/>
              </a:rPr>
              <a:t>두번째 줄은 </a:t>
            </a:r>
            <a:r>
              <a:rPr lang="en-US" altLang="ko-KR" b="1" dirty="0">
                <a:latin typeface="+mn-ea"/>
              </a:rPr>
              <a:t>“The journey is”</a:t>
            </a:r>
            <a:r>
              <a:rPr lang="ko-KR" altLang="en-US" b="1" dirty="0">
                <a:latin typeface="+mn-ea"/>
              </a:rPr>
              <a:t>과 </a:t>
            </a:r>
            <a:r>
              <a:rPr lang="en-US" altLang="ko-KR" b="1" dirty="0">
                <a:latin typeface="+mn-ea"/>
              </a:rPr>
              <a:t>“the reward”</a:t>
            </a:r>
            <a:r>
              <a:rPr lang="ko-KR" altLang="en-US" b="1" dirty="0">
                <a:latin typeface="+mn-ea"/>
              </a:rPr>
              <a:t>를 </a:t>
            </a:r>
            <a:r>
              <a:rPr lang="en-US" altLang="ko-KR" b="1" dirty="0">
                <a:latin typeface="+mn-ea"/>
              </a:rPr>
              <a:t>1</a:t>
            </a:r>
            <a:r>
              <a:rPr lang="ko-KR" altLang="en-US" b="1" dirty="0">
                <a:latin typeface="+mn-ea"/>
              </a:rPr>
              <a:t>초마다 </a:t>
            </a:r>
            <a:r>
              <a:rPr lang="ko-KR" altLang="en-US" b="1" dirty="0" err="1">
                <a:latin typeface="+mn-ea"/>
              </a:rPr>
              <a:t>번갈아가며</a:t>
            </a:r>
            <a:r>
              <a:rPr lang="ko-KR" altLang="en-US" b="1" dirty="0">
                <a:latin typeface="+mn-ea"/>
              </a:rPr>
              <a:t> 출력하도록 한다</a:t>
            </a:r>
            <a:r>
              <a:rPr lang="en-US" altLang="ko-KR" b="1" dirty="0">
                <a:latin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b="1" dirty="0">
                <a:latin typeface="+mn-ea"/>
              </a:rPr>
              <a:t>다 한 사람은 손 들어주세요</a:t>
            </a:r>
            <a:r>
              <a:rPr lang="en-US" altLang="ko-KR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</a:rPr>
              <a:t>Hint.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b="1" dirty="0">
                <a:latin typeface="+mn-ea"/>
              </a:rPr>
              <a:t>(</a:t>
            </a:r>
            <a:r>
              <a:rPr lang="ko-KR" altLang="en-US" b="1" dirty="0">
                <a:latin typeface="+mn-ea"/>
                <a:hlinkClick r:id="rId3"/>
              </a:rPr>
              <a:t>링크</a:t>
            </a:r>
            <a:r>
              <a:rPr lang="en-US" altLang="ko-KR" b="1" dirty="0">
                <a:latin typeface="+mn-ea"/>
              </a:rPr>
              <a:t>)</a:t>
            </a:r>
            <a:r>
              <a:rPr lang="ko-KR" altLang="en-US" b="1" dirty="0">
                <a:latin typeface="+mn-ea"/>
              </a:rPr>
              <a:t>로 들어가면 모양을 보다 쉽게 만들 수 있습니다</a:t>
            </a:r>
            <a:r>
              <a:rPr lang="en-US" altLang="ko-KR" b="1" dirty="0">
                <a:latin typeface="+mn-ea"/>
              </a:rPr>
              <a:t>.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04BEE4D-7289-4E36-AEA2-43DD104993FC}"/>
              </a:ext>
            </a:extLst>
          </p:cNvPr>
          <p:cNvGrpSpPr/>
          <p:nvPr/>
        </p:nvGrpSpPr>
        <p:grpSpPr>
          <a:xfrm>
            <a:off x="734" y="2502486"/>
            <a:ext cx="5787999" cy="4160162"/>
            <a:chOff x="734" y="1670231"/>
            <a:chExt cx="6365797" cy="4992418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7CE88916-BDC5-4334-941D-22EEE1845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4" y="1670231"/>
              <a:ext cx="6365797" cy="499241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9B1FCC-B81F-4C90-8718-AB6ED358A104}"/>
                </a:ext>
              </a:extLst>
            </p:cNvPr>
            <p:cNvSpPr txBox="1"/>
            <p:nvPr/>
          </p:nvSpPr>
          <p:spPr>
            <a:xfrm>
              <a:off x="3356448" y="1852652"/>
              <a:ext cx="444028" cy="57901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700" b="1" dirty="0"/>
                <a:t>GND</a:t>
              </a:r>
            </a:p>
            <a:p>
              <a:r>
                <a:rPr lang="en-US" altLang="ko-KR" sz="700" b="1" dirty="0"/>
                <a:t>VCC</a:t>
              </a:r>
            </a:p>
            <a:p>
              <a:r>
                <a:rPr lang="en-US" altLang="ko-KR" sz="700" b="1" dirty="0"/>
                <a:t>SDA</a:t>
              </a:r>
            </a:p>
            <a:p>
              <a:r>
                <a:rPr lang="en-US" altLang="ko-KR" sz="700" b="1" dirty="0"/>
                <a:t>SCL</a:t>
              </a:r>
              <a:endParaRPr lang="ko-KR" altLang="en-US" sz="700" b="1" dirty="0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5E25CA4-074C-47E0-AFF3-41BFD272220C}"/>
              </a:ext>
            </a:extLst>
          </p:cNvPr>
          <p:cNvGrpSpPr/>
          <p:nvPr/>
        </p:nvGrpSpPr>
        <p:grpSpPr>
          <a:xfrm>
            <a:off x="112567" y="792967"/>
            <a:ext cx="2595401" cy="1168300"/>
            <a:chOff x="300943" y="782734"/>
            <a:chExt cx="2595401" cy="11683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C481864-8060-4F0F-BB3B-F3278881CE4B}"/>
                </a:ext>
              </a:extLst>
            </p:cNvPr>
            <p:cNvGrpSpPr/>
            <p:nvPr/>
          </p:nvGrpSpPr>
          <p:grpSpPr>
            <a:xfrm>
              <a:off x="300943" y="782734"/>
              <a:ext cx="2595401" cy="1168300"/>
              <a:chOff x="3074623" y="782734"/>
              <a:chExt cx="2595401" cy="11683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4EAB7AE-FD9C-4C51-B89E-A037D0EC4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74623" y="782734"/>
                <a:ext cx="2595401" cy="11683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4F6FC5-D9D2-44E1-94E8-CB59094F0B7C}"/>
                  </a:ext>
                </a:extLst>
              </p:cNvPr>
              <p:cNvSpPr txBox="1"/>
              <p:nvPr/>
            </p:nvSpPr>
            <p:spPr>
              <a:xfrm>
                <a:off x="3298299" y="1089885"/>
                <a:ext cx="141538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500" dirty="0">
                  <a:solidFill>
                    <a:schemeClr val="bg1"/>
                  </a:solidFill>
                </a:endParaRPr>
              </a:p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The journey is</a:t>
                </a:r>
                <a:endParaRPr lang="ko-KR" altLang="en-US" sz="15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F44737-573E-4C58-9393-73BB54F99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3375350" y="1146175"/>
                <a:ext cx="117940" cy="212725"/>
              </a:xfrm>
              <a:prstGeom prst="rect">
                <a:avLst/>
              </a:prstGeom>
            </p:spPr>
          </p:pic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9EBBB6D-748F-4637-B2BC-AD5E6D215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548" y="1146175"/>
              <a:ext cx="142964" cy="230942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FC61002-5E52-4E00-9920-2467A5CD999A}"/>
              </a:ext>
            </a:extLst>
          </p:cNvPr>
          <p:cNvGrpSpPr/>
          <p:nvPr/>
        </p:nvGrpSpPr>
        <p:grpSpPr>
          <a:xfrm>
            <a:off x="3193333" y="792967"/>
            <a:ext cx="2595401" cy="1168300"/>
            <a:chOff x="3631901" y="782736"/>
            <a:chExt cx="2595401" cy="11683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2CD1EB-6F7F-4E2A-87A4-5080A2A2E620}"/>
                </a:ext>
              </a:extLst>
            </p:cNvPr>
            <p:cNvGrpSpPr/>
            <p:nvPr/>
          </p:nvGrpSpPr>
          <p:grpSpPr>
            <a:xfrm>
              <a:off x="3631901" y="782736"/>
              <a:ext cx="2595401" cy="1168300"/>
              <a:chOff x="6718001" y="782736"/>
              <a:chExt cx="2595401" cy="11683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61DCC07A-1107-4E1E-8D83-EA00BD91FE78}"/>
                  </a:ext>
                </a:extLst>
              </p:cNvPr>
              <p:cNvGrpSpPr/>
              <p:nvPr/>
            </p:nvGrpSpPr>
            <p:grpSpPr>
              <a:xfrm>
                <a:off x="6718001" y="782736"/>
                <a:ext cx="2595401" cy="1168300"/>
                <a:chOff x="7908626" y="782736"/>
                <a:chExt cx="2595401" cy="1168300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522E3DA9-13CA-4AF4-9902-F538858F5C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8626" y="782736"/>
                  <a:ext cx="2595401" cy="1168300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72117E-AC0E-4CC0-8D98-4A1492CE21C6}"/>
                    </a:ext>
                  </a:extLst>
                </p:cNvPr>
                <p:cNvSpPr txBox="1"/>
                <p:nvPr/>
              </p:nvSpPr>
              <p:spPr>
                <a:xfrm>
                  <a:off x="8132302" y="1089887"/>
                  <a:ext cx="1118640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altLang="ko-KR" sz="1500" dirty="0">
                    <a:solidFill>
                      <a:schemeClr val="bg1"/>
                    </a:solidFill>
                  </a:endParaRPr>
                </a:p>
                <a:p>
                  <a:r>
                    <a:rPr lang="en-US" altLang="ko-KR" sz="1500" dirty="0">
                      <a:solidFill>
                        <a:schemeClr val="bg1"/>
                      </a:solidFill>
                    </a:rPr>
                    <a:t>the reward</a:t>
                  </a:r>
                  <a:endParaRPr lang="ko-KR" altLang="en-US" sz="15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7C81CEC-4160-49ED-A6EA-77BE9E503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1486" y="1171575"/>
                <a:ext cx="117905" cy="187325"/>
              </a:xfrm>
              <a:prstGeom prst="rect">
                <a:avLst/>
              </a:prstGeom>
            </p:spPr>
          </p:pic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057FB89-BEB4-40AE-94D8-2209A0F89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230690" y="1167300"/>
              <a:ext cx="130901" cy="209817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E48DB00-4818-4F78-883F-B2A7446E4A76}"/>
              </a:ext>
            </a:extLst>
          </p:cNvPr>
          <p:cNvGrpSpPr/>
          <p:nvPr/>
        </p:nvGrpSpPr>
        <p:grpSpPr>
          <a:xfrm>
            <a:off x="6252818" y="792967"/>
            <a:ext cx="2595401" cy="1168300"/>
            <a:chOff x="6822919" y="782734"/>
            <a:chExt cx="2595401" cy="116830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A519F4-4271-4A13-B70C-1EB6F411C746}"/>
                </a:ext>
              </a:extLst>
            </p:cNvPr>
            <p:cNvGrpSpPr/>
            <p:nvPr/>
          </p:nvGrpSpPr>
          <p:grpSpPr>
            <a:xfrm>
              <a:off x="6822919" y="782734"/>
              <a:ext cx="2595401" cy="1168300"/>
              <a:chOff x="9596599" y="782734"/>
              <a:chExt cx="2595401" cy="116830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0C1A3BF3-4BFF-496B-83C7-4323F8BFACDA}"/>
                  </a:ext>
                </a:extLst>
              </p:cNvPr>
              <p:cNvGrpSpPr/>
              <p:nvPr/>
            </p:nvGrpSpPr>
            <p:grpSpPr>
              <a:xfrm>
                <a:off x="9596599" y="782734"/>
                <a:ext cx="2595401" cy="1168300"/>
                <a:chOff x="7908626" y="782736"/>
                <a:chExt cx="2595401" cy="1168300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75E432DF-13FF-42C0-A4EC-33DF7A98A8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8626" y="782736"/>
                  <a:ext cx="2595401" cy="1168300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94A41F-DC71-45E2-964E-BB6E45626603}"/>
                    </a:ext>
                  </a:extLst>
                </p:cNvPr>
                <p:cNvSpPr txBox="1"/>
                <p:nvPr/>
              </p:nvSpPr>
              <p:spPr>
                <a:xfrm>
                  <a:off x="8132302" y="1089887"/>
                  <a:ext cx="1415387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altLang="ko-KR" sz="1500" dirty="0">
                    <a:solidFill>
                      <a:schemeClr val="bg1"/>
                    </a:solidFill>
                  </a:endParaRPr>
                </a:p>
                <a:p>
                  <a:r>
                    <a:rPr lang="en-US" altLang="ko-KR" sz="1500" dirty="0">
                      <a:solidFill>
                        <a:schemeClr val="bg1"/>
                      </a:solidFill>
                    </a:rPr>
                    <a:t>The journey is</a:t>
                  </a:r>
                  <a:endParaRPr lang="ko-KR" altLang="en-US" sz="15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73B6B335-7938-4543-AF8B-94305008F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86263" y="1167300"/>
                <a:ext cx="119750" cy="191600"/>
              </a:xfrm>
              <a:prstGeom prst="rect">
                <a:avLst/>
              </a:prstGeom>
            </p:spPr>
          </p:pic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89787B4-9D5B-4C06-B32A-CE22DB7B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07891" y="1173881"/>
              <a:ext cx="115558" cy="185111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80D37E-038F-4647-B6B1-C53A36E94EC4}"/>
              </a:ext>
            </a:extLst>
          </p:cNvPr>
          <p:cNvGrpSpPr/>
          <p:nvPr/>
        </p:nvGrpSpPr>
        <p:grpSpPr>
          <a:xfrm>
            <a:off x="9322352" y="813431"/>
            <a:ext cx="2595401" cy="1168300"/>
            <a:chOff x="9484308" y="774750"/>
            <a:chExt cx="2595401" cy="11683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9E08AA4-E744-445B-98DF-3D179BE4F0C0}"/>
                </a:ext>
              </a:extLst>
            </p:cNvPr>
            <p:cNvGrpSpPr/>
            <p:nvPr/>
          </p:nvGrpSpPr>
          <p:grpSpPr>
            <a:xfrm>
              <a:off x="9484308" y="774750"/>
              <a:ext cx="2595401" cy="1168300"/>
              <a:chOff x="7908626" y="782736"/>
              <a:chExt cx="2595401" cy="1168300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B33BEAEA-CC28-4D61-8BFC-56960E90B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8626" y="782736"/>
                <a:ext cx="2595401" cy="11683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847CD8-024F-4953-B4BC-0D4C42DF15A5}"/>
                  </a:ext>
                </a:extLst>
              </p:cNvPr>
              <p:cNvSpPr txBox="1"/>
              <p:nvPr/>
            </p:nvSpPr>
            <p:spPr>
              <a:xfrm>
                <a:off x="8132302" y="1089887"/>
                <a:ext cx="111864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1500" dirty="0">
                  <a:solidFill>
                    <a:schemeClr val="bg1"/>
                  </a:solidFill>
                </a:endParaRPr>
              </a:p>
              <a:p>
                <a:r>
                  <a:rPr lang="en-US" altLang="ko-KR" sz="1500" dirty="0">
                    <a:solidFill>
                      <a:schemeClr val="bg1"/>
                    </a:solidFill>
                  </a:rPr>
                  <a:t>the reward</a:t>
                </a:r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05CB208-89F4-4D90-B05A-2E871BDAD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73522" y="1173881"/>
              <a:ext cx="114878" cy="18501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042BF07-CCBD-4D58-8579-F18E3FC42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057755" y="1173881"/>
              <a:ext cx="114878" cy="183585"/>
            </a:xfrm>
            <a:prstGeom prst="rect">
              <a:avLst/>
            </a:prstGeom>
          </p:spPr>
        </p:pic>
      </p:grpSp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E0154548-1C3D-4DDB-84AC-1A377F587E41}"/>
              </a:ext>
            </a:extLst>
          </p:cNvPr>
          <p:cNvSpPr/>
          <p:nvPr/>
        </p:nvSpPr>
        <p:spPr>
          <a:xfrm>
            <a:off x="2827653" y="1262770"/>
            <a:ext cx="253842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DB516A54-A7CA-4AF6-B226-B6F79573D8D4}"/>
              </a:ext>
            </a:extLst>
          </p:cNvPr>
          <p:cNvSpPr/>
          <p:nvPr/>
        </p:nvSpPr>
        <p:spPr>
          <a:xfrm>
            <a:off x="5893855" y="1271879"/>
            <a:ext cx="253842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7514126E-F632-415A-AA5D-BF8D8AC457A0}"/>
              </a:ext>
            </a:extLst>
          </p:cNvPr>
          <p:cNvSpPr/>
          <p:nvPr/>
        </p:nvSpPr>
        <p:spPr>
          <a:xfrm>
            <a:off x="8979939" y="1261545"/>
            <a:ext cx="253842" cy="21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D252C4D-BFA1-4E30-80FA-00B0D7932BD6}"/>
              </a:ext>
            </a:extLst>
          </p:cNvPr>
          <p:cNvGrpSpPr/>
          <p:nvPr/>
        </p:nvGrpSpPr>
        <p:grpSpPr>
          <a:xfrm>
            <a:off x="1410162" y="2013867"/>
            <a:ext cx="9356436" cy="244757"/>
            <a:chOff x="1410162" y="2013867"/>
            <a:chExt cx="9356436" cy="244757"/>
          </a:xfrm>
        </p:grpSpPr>
        <p:sp>
          <p:nvSpPr>
            <p:cNvPr id="64" name="화살표: 굽음 63">
              <a:extLst>
                <a:ext uri="{FF2B5EF4-FFF2-40B4-BE49-F238E27FC236}">
                  <a16:creationId xmlns:a16="http://schemas.microsoft.com/office/drawing/2014/main" id="{16188637-3194-446F-B744-25E721119362}"/>
                </a:ext>
              </a:extLst>
            </p:cNvPr>
            <p:cNvSpPr/>
            <p:nvPr/>
          </p:nvSpPr>
          <p:spPr>
            <a:xfrm flipH="1" flipV="1">
              <a:off x="1436914" y="2046590"/>
              <a:ext cx="9329684" cy="212034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화살표: 위쪽 64">
              <a:extLst>
                <a:ext uri="{FF2B5EF4-FFF2-40B4-BE49-F238E27FC236}">
                  <a16:creationId xmlns:a16="http://schemas.microsoft.com/office/drawing/2014/main" id="{35779075-42AC-4CAF-8D3E-5F51368BF882}"/>
                </a:ext>
              </a:extLst>
            </p:cNvPr>
            <p:cNvSpPr/>
            <p:nvPr/>
          </p:nvSpPr>
          <p:spPr>
            <a:xfrm>
              <a:off x="1410162" y="2013867"/>
              <a:ext cx="121353" cy="21203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DF1DD18-8E81-40D8-9D16-733CF7DE52B0}"/>
              </a:ext>
            </a:extLst>
          </p:cNvPr>
          <p:cNvSpPr txBox="1"/>
          <p:nvPr/>
        </p:nvSpPr>
        <p:spPr>
          <a:xfrm>
            <a:off x="2668159" y="93246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0D7BB9-F483-49F8-9B68-E336DDA23B19}"/>
              </a:ext>
            </a:extLst>
          </p:cNvPr>
          <p:cNvSpPr txBox="1"/>
          <p:nvPr/>
        </p:nvSpPr>
        <p:spPr>
          <a:xfrm>
            <a:off x="5749708" y="91310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2324FFD-A7C7-4EC2-8F78-66EBAC6812C7}"/>
              </a:ext>
            </a:extLst>
          </p:cNvPr>
          <p:cNvSpPr txBox="1"/>
          <p:nvPr/>
        </p:nvSpPr>
        <p:spPr>
          <a:xfrm>
            <a:off x="8830519" y="89221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6B42B3-B4FD-41F2-9EE3-0AF0CAA27252}"/>
              </a:ext>
            </a:extLst>
          </p:cNvPr>
          <p:cNvSpPr txBox="1"/>
          <p:nvPr/>
        </p:nvSpPr>
        <p:spPr>
          <a:xfrm>
            <a:off x="5754803" y="188929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244369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심화예제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5E25CA4-074C-47E0-AFF3-41BFD272220C}"/>
              </a:ext>
            </a:extLst>
          </p:cNvPr>
          <p:cNvGrpSpPr/>
          <p:nvPr/>
        </p:nvGrpSpPr>
        <p:grpSpPr>
          <a:xfrm>
            <a:off x="163131" y="1006494"/>
            <a:ext cx="5381644" cy="2422506"/>
            <a:chOff x="300943" y="782734"/>
            <a:chExt cx="2595401" cy="1168300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C481864-8060-4F0F-BB3B-F3278881CE4B}"/>
                </a:ext>
              </a:extLst>
            </p:cNvPr>
            <p:cNvGrpSpPr/>
            <p:nvPr/>
          </p:nvGrpSpPr>
          <p:grpSpPr>
            <a:xfrm>
              <a:off x="300943" y="782734"/>
              <a:ext cx="2595401" cy="1168300"/>
              <a:chOff x="3074623" y="782734"/>
              <a:chExt cx="2595401" cy="1168300"/>
            </a:xfrm>
          </p:grpSpPr>
          <p:pic>
            <p:nvPicPr>
              <p:cNvPr id="2" name="그림 1">
                <a:extLst>
                  <a:ext uri="{FF2B5EF4-FFF2-40B4-BE49-F238E27FC236}">
                    <a16:creationId xmlns:a16="http://schemas.microsoft.com/office/drawing/2014/main" id="{74EAB7AE-FD9C-4C51-B89E-A037D0EC4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4623" y="782734"/>
                <a:ext cx="2595401" cy="1168300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4F6FC5-D9D2-44E1-94E8-CB59094F0B7C}"/>
                  </a:ext>
                </a:extLst>
              </p:cNvPr>
              <p:cNvSpPr txBox="1"/>
              <p:nvPr/>
            </p:nvSpPr>
            <p:spPr>
              <a:xfrm>
                <a:off x="3315451" y="1124416"/>
                <a:ext cx="1277683" cy="489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altLang="ko-KR" sz="3000" dirty="0">
                  <a:solidFill>
                    <a:schemeClr val="bg1"/>
                  </a:solidFill>
                </a:endParaRPr>
              </a:p>
              <a:p>
                <a:r>
                  <a:rPr lang="en-US" altLang="ko-KR" sz="3000" dirty="0">
                    <a:solidFill>
                      <a:schemeClr val="bg1"/>
                    </a:solidFill>
                  </a:rPr>
                  <a:t>The journey is</a:t>
                </a:r>
                <a:endParaRPr lang="ko-KR" altLang="en-US" sz="3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98F44737-573E-4C58-9393-73BB54F99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3375350" y="1146175"/>
                <a:ext cx="117940" cy="212725"/>
              </a:xfrm>
              <a:prstGeom prst="rect">
                <a:avLst/>
              </a:prstGeom>
            </p:spPr>
          </p:pic>
        </p:grp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69EBBB6D-748F-4637-B2BC-AD5E6D215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044" y="1146175"/>
              <a:ext cx="134619" cy="217462"/>
            </a:xfrm>
            <a:prstGeom prst="rect">
              <a:avLst/>
            </a:prstGeom>
          </p:spPr>
        </p:pic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FC61002-5E52-4E00-9920-2467A5CD999A}"/>
              </a:ext>
            </a:extLst>
          </p:cNvPr>
          <p:cNvGrpSpPr/>
          <p:nvPr/>
        </p:nvGrpSpPr>
        <p:grpSpPr>
          <a:xfrm>
            <a:off x="6600496" y="999761"/>
            <a:ext cx="5381644" cy="2422506"/>
            <a:chOff x="3631901" y="782736"/>
            <a:chExt cx="2595401" cy="1168300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BC2CD1EB-6F7F-4E2A-87A4-5080A2A2E620}"/>
                </a:ext>
              </a:extLst>
            </p:cNvPr>
            <p:cNvGrpSpPr/>
            <p:nvPr/>
          </p:nvGrpSpPr>
          <p:grpSpPr>
            <a:xfrm>
              <a:off x="3631901" y="782736"/>
              <a:ext cx="2595401" cy="1168300"/>
              <a:chOff x="6718001" y="782736"/>
              <a:chExt cx="2595401" cy="11683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61DCC07A-1107-4E1E-8D83-EA00BD91FE78}"/>
                  </a:ext>
                </a:extLst>
              </p:cNvPr>
              <p:cNvGrpSpPr/>
              <p:nvPr/>
            </p:nvGrpSpPr>
            <p:grpSpPr>
              <a:xfrm>
                <a:off x="6718001" y="782736"/>
                <a:ext cx="2595401" cy="1168300"/>
                <a:chOff x="7908626" y="782736"/>
                <a:chExt cx="2595401" cy="1168300"/>
              </a:xfrm>
            </p:grpSpPr>
            <p:pic>
              <p:nvPicPr>
                <p:cNvPr id="24" name="그림 23">
                  <a:extLst>
                    <a:ext uri="{FF2B5EF4-FFF2-40B4-BE49-F238E27FC236}">
                      <a16:creationId xmlns:a16="http://schemas.microsoft.com/office/drawing/2014/main" id="{522E3DA9-13CA-4AF4-9902-F538858F5C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08626" y="782736"/>
                  <a:ext cx="2595401" cy="1168300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172117E-AC0E-4CC0-8D98-4A1492CE21C6}"/>
                    </a:ext>
                  </a:extLst>
                </p:cNvPr>
                <p:cNvSpPr txBox="1"/>
                <p:nvPr/>
              </p:nvSpPr>
              <p:spPr>
                <a:xfrm>
                  <a:off x="8132302" y="1089887"/>
                  <a:ext cx="994489" cy="4898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altLang="ko-KR" sz="3000" dirty="0">
                    <a:solidFill>
                      <a:schemeClr val="bg1"/>
                    </a:solidFill>
                  </a:endParaRPr>
                </a:p>
                <a:p>
                  <a:r>
                    <a:rPr lang="en-US" altLang="ko-KR" sz="3000" dirty="0">
                      <a:solidFill>
                        <a:schemeClr val="bg1"/>
                      </a:solidFill>
                    </a:rPr>
                    <a:t>the reward</a:t>
                  </a:r>
                  <a:endParaRPr lang="ko-KR" altLang="en-US" sz="30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37C81CEC-4160-49ED-A6EA-77BE9E503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21486" y="1171575"/>
                <a:ext cx="117905" cy="187325"/>
              </a:xfrm>
              <a:prstGeom prst="rect">
                <a:avLst/>
              </a:prstGeom>
            </p:spPr>
          </p:pic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3057FB89-BEB4-40AE-94D8-2209A0F89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07488" y="1167300"/>
              <a:ext cx="122492" cy="196339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2E48DB00-4818-4F78-883F-B2A7446E4A76}"/>
              </a:ext>
            </a:extLst>
          </p:cNvPr>
          <p:cNvGrpSpPr/>
          <p:nvPr/>
        </p:nvGrpSpPr>
        <p:grpSpPr>
          <a:xfrm>
            <a:off x="6600496" y="4253130"/>
            <a:ext cx="5365936" cy="2415436"/>
            <a:chOff x="6822919" y="782734"/>
            <a:chExt cx="2595401" cy="1168300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02A519F4-4271-4A13-B70C-1EB6F411C746}"/>
                </a:ext>
              </a:extLst>
            </p:cNvPr>
            <p:cNvGrpSpPr/>
            <p:nvPr/>
          </p:nvGrpSpPr>
          <p:grpSpPr>
            <a:xfrm>
              <a:off x="6822919" y="782734"/>
              <a:ext cx="2595401" cy="1168300"/>
              <a:chOff x="9596599" y="782734"/>
              <a:chExt cx="2595401" cy="116830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0C1A3BF3-4BFF-496B-83C7-4323F8BFACDA}"/>
                  </a:ext>
                </a:extLst>
              </p:cNvPr>
              <p:cNvGrpSpPr/>
              <p:nvPr/>
            </p:nvGrpSpPr>
            <p:grpSpPr>
              <a:xfrm>
                <a:off x="9596599" y="782734"/>
                <a:ext cx="2595401" cy="1168300"/>
                <a:chOff x="7908626" y="782736"/>
                <a:chExt cx="2595401" cy="1168300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75E432DF-13FF-42C0-A4EC-33DF7A98A8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08626" y="782736"/>
                  <a:ext cx="2595401" cy="1168300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94A41F-DC71-45E2-964E-BB6E45626603}"/>
                    </a:ext>
                  </a:extLst>
                </p:cNvPr>
                <p:cNvSpPr txBox="1"/>
                <p:nvPr/>
              </p:nvSpPr>
              <p:spPr>
                <a:xfrm>
                  <a:off x="8132302" y="1089887"/>
                  <a:ext cx="2216758" cy="491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n-US" altLang="ko-KR" sz="3000" dirty="0">
                    <a:solidFill>
                      <a:schemeClr val="bg1"/>
                    </a:solidFill>
                  </a:endParaRPr>
                </a:p>
                <a:p>
                  <a:r>
                    <a:rPr lang="en-US" altLang="ko-KR" sz="3000" dirty="0">
                      <a:solidFill>
                        <a:schemeClr val="bg1"/>
                      </a:solidFill>
                    </a:rPr>
                    <a:t>The journey is</a:t>
                  </a:r>
                  <a:endParaRPr lang="ko-KR" altLang="en-US" sz="3000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73B6B335-7938-4543-AF8B-94305008F1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86263" y="1167300"/>
                <a:ext cx="119750" cy="191600"/>
              </a:xfrm>
              <a:prstGeom prst="rect">
                <a:avLst/>
              </a:prstGeom>
            </p:spPr>
          </p:pic>
        </p:grp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189787B4-9D5B-4C06-B32A-CE22DB7B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73926" y="1161096"/>
              <a:ext cx="128562" cy="205942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E780D37E-038F-4647-B6B1-C53A36E94EC4}"/>
              </a:ext>
            </a:extLst>
          </p:cNvPr>
          <p:cNvGrpSpPr/>
          <p:nvPr/>
        </p:nvGrpSpPr>
        <p:grpSpPr>
          <a:xfrm>
            <a:off x="163131" y="4253130"/>
            <a:ext cx="5428374" cy="2443541"/>
            <a:chOff x="9484308" y="774750"/>
            <a:chExt cx="2595401" cy="1168300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9E08AA4-E744-445B-98DF-3D179BE4F0C0}"/>
                </a:ext>
              </a:extLst>
            </p:cNvPr>
            <p:cNvGrpSpPr/>
            <p:nvPr/>
          </p:nvGrpSpPr>
          <p:grpSpPr>
            <a:xfrm>
              <a:off x="9484308" y="774750"/>
              <a:ext cx="2595401" cy="1168300"/>
              <a:chOff x="7908626" y="782736"/>
              <a:chExt cx="2595401" cy="1168300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B33BEAEA-CC28-4D61-8BFC-56960E90B6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8626" y="782736"/>
                <a:ext cx="2595401" cy="11683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847CD8-024F-4953-B4BC-0D4C42DF15A5}"/>
                  </a:ext>
                </a:extLst>
              </p:cNvPr>
              <p:cNvSpPr txBox="1"/>
              <p:nvPr/>
            </p:nvSpPr>
            <p:spPr>
              <a:xfrm>
                <a:off x="8132301" y="1089887"/>
                <a:ext cx="2074667" cy="4856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sz="3000" dirty="0">
                  <a:solidFill>
                    <a:schemeClr val="bg1"/>
                  </a:solidFill>
                </a:endParaRPr>
              </a:p>
              <a:p>
                <a:r>
                  <a:rPr lang="en-US" altLang="ko-KR" sz="3000" dirty="0">
                    <a:solidFill>
                      <a:schemeClr val="bg1"/>
                    </a:solidFill>
                  </a:rPr>
                  <a:t>the reward</a:t>
                </a:r>
              </a:p>
            </p:txBody>
          </p:sp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05CB208-89F4-4D90-B05A-2E871BDAD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773522" y="1173881"/>
              <a:ext cx="114878" cy="185019"/>
            </a:xfrm>
            <a:prstGeom prst="rect">
              <a:avLst/>
            </a:prstGeom>
          </p:spPr>
        </p:pic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9042BF07-CCBD-4D58-8579-F18E3FC42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0030496" y="1173881"/>
              <a:ext cx="114878" cy="183585"/>
            </a:xfrm>
            <a:prstGeom prst="rect">
              <a:avLst/>
            </a:prstGeom>
          </p:spPr>
        </p:pic>
      </p:grpSp>
      <p:sp>
        <p:nvSpPr>
          <p:cNvPr id="71" name="화살표: 오른쪽 70">
            <a:extLst>
              <a:ext uri="{FF2B5EF4-FFF2-40B4-BE49-F238E27FC236}">
                <a16:creationId xmlns:a16="http://schemas.microsoft.com/office/drawing/2014/main" id="{B5E463E1-F640-41B3-9CE1-428FA7F280BB}"/>
              </a:ext>
            </a:extLst>
          </p:cNvPr>
          <p:cNvSpPr/>
          <p:nvPr/>
        </p:nvSpPr>
        <p:spPr>
          <a:xfrm>
            <a:off x="5761583" y="1980646"/>
            <a:ext cx="668834" cy="563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3D1452E5-18C4-4185-8DE4-92E067AEAD16}"/>
              </a:ext>
            </a:extLst>
          </p:cNvPr>
          <p:cNvSpPr/>
          <p:nvPr/>
        </p:nvSpPr>
        <p:spPr>
          <a:xfrm rot="10800000">
            <a:off x="5761583" y="4997977"/>
            <a:ext cx="668834" cy="563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E90762C8-CC2D-4B55-A2B9-2FF779B57A99}"/>
              </a:ext>
            </a:extLst>
          </p:cNvPr>
          <p:cNvSpPr/>
          <p:nvPr/>
        </p:nvSpPr>
        <p:spPr>
          <a:xfrm rot="5400000">
            <a:off x="8949047" y="3555761"/>
            <a:ext cx="668834" cy="563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화살표: 오른쪽 73">
            <a:extLst>
              <a:ext uri="{FF2B5EF4-FFF2-40B4-BE49-F238E27FC236}">
                <a16:creationId xmlns:a16="http://schemas.microsoft.com/office/drawing/2014/main" id="{E5334FF7-6B95-492A-B23C-90E9DF718899}"/>
              </a:ext>
            </a:extLst>
          </p:cNvPr>
          <p:cNvSpPr/>
          <p:nvPr/>
        </p:nvSpPr>
        <p:spPr>
          <a:xfrm rot="16200000">
            <a:off x="2519536" y="3523162"/>
            <a:ext cx="668834" cy="5638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6" name="화살표: 위로 굽음 75">
            <a:extLst>
              <a:ext uri="{FF2B5EF4-FFF2-40B4-BE49-F238E27FC236}">
                <a16:creationId xmlns:a16="http://schemas.microsoft.com/office/drawing/2014/main" id="{54E19635-C626-48AD-BD39-24886AB871A8}"/>
              </a:ext>
            </a:extLst>
          </p:cNvPr>
          <p:cNvSpPr/>
          <p:nvPr/>
        </p:nvSpPr>
        <p:spPr>
          <a:xfrm flipH="1" flipV="1">
            <a:off x="1055883" y="835163"/>
            <a:ext cx="429972" cy="8552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6E0D333-2989-4990-AC61-0AAEE282DEBE}"/>
              </a:ext>
            </a:extLst>
          </p:cNvPr>
          <p:cNvSpPr txBox="1"/>
          <p:nvPr/>
        </p:nvSpPr>
        <p:spPr>
          <a:xfrm>
            <a:off x="1576896" y="760354"/>
            <a:ext cx="173491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공백 </a:t>
            </a:r>
            <a:r>
              <a:rPr lang="en-US" altLang="ko-KR" dirty="0"/>
              <a:t>(</a:t>
            </a:r>
            <a:r>
              <a:rPr lang="ko-KR" altLang="en-US" dirty="0"/>
              <a:t>띄어쓰기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F56B10-CF1E-4D50-AC26-B60AA8412BBF}"/>
              </a:ext>
            </a:extLst>
          </p:cNvPr>
          <p:cNvSpPr txBox="1"/>
          <p:nvPr/>
        </p:nvSpPr>
        <p:spPr>
          <a:xfrm>
            <a:off x="5801567" y="161131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A5CA59-0DD4-4401-A572-3C27382B1BF1}"/>
              </a:ext>
            </a:extLst>
          </p:cNvPr>
          <p:cNvSpPr txBox="1"/>
          <p:nvPr/>
        </p:nvSpPr>
        <p:spPr>
          <a:xfrm>
            <a:off x="9650933" y="365303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306A4AE-DF22-4764-AB06-C0E2234D2B08}"/>
              </a:ext>
            </a:extLst>
          </p:cNvPr>
          <p:cNvSpPr txBox="1"/>
          <p:nvPr/>
        </p:nvSpPr>
        <p:spPr>
          <a:xfrm>
            <a:off x="5824932" y="452621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87E369-3832-4708-9723-021113A24E3C}"/>
              </a:ext>
            </a:extLst>
          </p:cNvPr>
          <p:cNvSpPr txBox="1"/>
          <p:nvPr/>
        </p:nvSpPr>
        <p:spPr>
          <a:xfrm>
            <a:off x="3262420" y="364739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16183762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심화예제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8F44737-573E-4C58-9393-73BB54F9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11119" y="2322028"/>
            <a:ext cx="752471" cy="1285243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9EBBB6D-748F-4637-B2BC-AD5E6D215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08265"/>
            <a:ext cx="805387" cy="130101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37C81CEC-4160-49ED-A6EA-77BE9E5038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554" y="2308265"/>
            <a:ext cx="752471" cy="1285243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3057FB89-BEB4-40AE-94D8-2209A0F89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3210" y="2324501"/>
            <a:ext cx="805387" cy="1290932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73B6B335-7938-4543-AF8B-94305008F1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776" y="2324501"/>
            <a:ext cx="798005" cy="1285243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189787B4-9D5B-4C06-B32A-CE22DB7B9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1043" y="2324501"/>
            <a:ext cx="805387" cy="129014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005CB208-89F4-4D90-B05A-2E871BDAD5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4693" y="2317144"/>
            <a:ext cx="805387" cy="12802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042BF07-CCBD-4D58-8579-F18E3FC422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95824" y="2317144"/>
            <a:ext cx="805387" cy="128707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058636-CE34-4860-B854-F98E6BE0D209}"/>
              </a:ext>
            </a:extLst>
          </p:cNvPr>
          <p:cNvSpPr txBox="1"/>
          <p:nvPr/>
        </p:nvSpPr>
        <p:spPr>
          <a:xfrm>
            <a:off x="816286" y="3784767"/>
            <a:ext cx="1042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r>
              <a:rPr lang="ko-KR" altLang="en-US" dirty="0"/>
              <a:t>번</a:t>
            </a:r>
            <a:r>
              <a:rPr lang="en-US" altLang="ko-KR" dirty="0"/>
              <a:t>	     1</a:t>
            </a:r>
            <a:r>
              <a:rPr lang="ko-KR" altLang="en-US" dirty="0"/>
              <a:t>번</a:t>
            </a:r>
            <a:r>
              <a:rPr lang="en-US" altLang="ko-KR" dirty="0"/>
              <a:t>	          2</a:t>
            </a:r>
            <a:r>
              <a:rPr lang="ko-KR" altLang="en-US" dirty="0"/>
              <a:t>번</a:t>
            </a:r>
            <a:r>
              <a:rPr lang="en-US" altLang="ko-KR" dirty="0"/>
              <a:t>	     3</a:t>
            </a:r>
            <a:r>
              <a:rPr lang="ko-KR" altLang="en-US" dirty="0"/>
              <a:t>번</a:t>
            </a:r>
            <a:r>
              <a:rPr lang="en-US" altLang="ko-KR" dirty="0"/>
              <a:t>		4</a:t>
            </a:r>
            <a:r>
              <a:rPr lang="ko-KR" altLang="en-US" dirty="0"/>
              <a:t>번</a:t>
            </a:r>
            <a:r>
              <a:rPr lang="en-US" altLang="ko-KR" dirty="0"/>
              <a:t>	       5</a:t>
            </a:r>
            <a:r>
              <a:rPr lang="ko-KR" altLang="en-US" dirty="0"/>
              <a:t>번</a:t>
            </a:r>
            <a:r>
              <a:rPr lang="en-US" altLang="ko-KR" dirty="0"/>
              <a:t>	 6</a:t>
            </a:r>
            <a:r>
              <a:rPr lang="ko-KR" altLang="en-US" dirty="0"/>
              <a:t>번</a:t>
            </a:r>
            <a:r>
              <a:rPr lang="en-US" altLang="ko-KR" dirty="0"/>
              <a:t>	        7</a:t>
            </a:r>
            <a:r>
              <a:rPr lang="ko-KR" altLang="en-US" dirty="0"/>
              <a:t>번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D9E9D5-0A3D-4B84-94A6-2DE86E71A126}"/>
              </a:ext>
            </a:extLst>
          </p:cNvPr>
          <p:cNvSpPr txBox="1"/>
          <p:nvPr/>
        </p:nvSpPr>
        <p:spPr>
          <a:xfrm>
            <a:off x="874464" y="4642017"/>
            <a:ext cx="106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Lcd1.createChar(</a:t>
            </a:r>
            <a:r>
              <a:rPr lang="ko-KR" altLang="en-US" dirty="0"/>
              <a:t>번호</a:t>
            </a:r>
            <a:r>
              <a:rPr lang="en-US" altLang="ko-KR" dirty="0"/>
              <a:t>, </a:t>
            </a:r>
            <a:r>
              <a:rPr lang="ko-KR" altLang="en-US" dirty="0"/>
              <a:t>모양</a:t>
            </a:r>
            <a:r>
              <a:rPr lang="en-US" altLang="ko-KR" dirty="0"/>
              <a:t>)</a:t>
            </a:r>
            <a:r>
              <a:rPr lang="ko-KR" altLang="en-US" dirty="0"/>
              <a:t>을 사용할 때</a:t>
            </a:r>
            <a:r>
              <a:rPr lang="en-US" altLang="ko-KR" dirty="0"/>
              <a:t>, </a:t>
            </a:r>
            <a:r>
              <a:rPr lang="ko-KR" altLang="en-US" dirty="0"/>
              <a:t>모양별로 번호를 줄 때</a:t>
            </a:r>
            <a:r>
              <a:rPr lang="en-US" altLang="ko-KR" dirty="0"/>
              <a:t> </a:t>
            </a:r>
            <a:r>
              <a:rPr lang="ko-KR" altLang="en-US" dirty="0"/>
              <a:t>위와 같이 모양과 번호를 정해주세요</a:t>
            </a:r>
            <a:r>
              <a:rPr lang="en-US" altLang="ko-KR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3850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756970"/>
            <a:ext cx="104679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</a:rPr>
              <a:t>LCD</a:t>
            </a:r>
            <a:r>
              <a:rPr lang="ko-KR" altLang="en-US" sz="2800" b="1" dirty="0">
                <a:latin typeface="+mn-ea"/>
              </a:rPr>
              <a:t>의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외장 라이브러리 추가하기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새로운 글자</a:t>
            </a:r>
            <a:r>
              <a:rPr lang="en-US" altLang="ko-KR" sz="2800" b="1" dirty="0">
                <a:latin typeface="+mn-ea"/>
              </a:rPr>
              <a:t>, </a:t>
            </a:r>
            <a:r>
              <a:rPr lang="ko-KR" altLang="en-US" sz="2800" b="1" dirty="0">
                <a:latin typeface="+mn-ea"/>
              </a:rPr>
              <a:t>모양 </a:t>
            </a:r>
            <a:r>
              <a:rPr lang="ko-KR" altLang="en-US" sz="2800" b="1" dirty="0" err="1">
                <a:latin typeface="+mn-ea"/>
              </a:rPr>
              <a:t>만들어보기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(1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24" y="4446053"/>
            <a:ext cx="1949904" cy="207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58821-3524-4D26-ADB5-C962C47BA7A0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전기의 특성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변수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LED </a:t>
            </a:r>
            <a:r>
              <a:rPr lang="ko-KR" altLang="en-US" sz="3000" b="1" dirty="0">
                <a:latin typeface="+mn-ea"/>
              </a:rPr>
              <a:t>제어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6CA1-49BE-4AF8-820C-7E905443DDA9}"/>
              </a:ext>
            </a:extLst>
          </p:cNvPr>
          <p:cNvSpPr txBox="1"/>
          <p:nvPr/>
        </p:nvSpPr>
        <p:spPr>
          <a:xfrm>
            <a:off x="5397924" y="3408769"/>
            <a:ext cx="32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15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ButtonPin</a:t>
            </a:r>
            <a:r>
              <a:rPr lang="en-US" altLang="ko-KR" dirty="0"/>
              <a:t> = 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8C728-2081-4522-AFCC-B14A2DF4AC8D}"/>
              </a:ext>
            </a:extLst>
          </p:cNvPr>
          <p:cNvGrpSpPr/>
          <p:nvPr/>
        </p:nvGrpSpPr>
        <p:grpSpPr>
          <a:xfrm>
            <a:off x="7864986" y="2875672"/>
            <a:ext cx="3477645" cy="2073898"/>
            <a:chOff x="8044939" y="2355058"/>
            <a:chExt cx="3477645" cy="20738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9EF0A-F679-487B-9654-2AAE3B8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939" y="2355058"/>
              <a:ext cx="3477645" cy="2073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B361F-7B90-4CC0-B35A-DED558852994}"/>
                </a:ext>
              </a:extLst>
            </p:cNvPr>
            <p:cNvSpPr txBox="1"/>
            <p:nvPr/>
          </p:nvSpPr>
          <p:spPr>
            <a:xfrm rot="661834">
              <a:off x="8436103" y="3697427"/>
              <a:ext cx="10368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LedPin</a:t>
              </a:r>
              <a:endParaRPr lang="en-US" altLang="ko-KR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96182-FE89-4352-BA92-49B7DF8B21CB}"/>
                </a:ext>
              </a:extLst>
            </p:cNvPr>
            <p:cNvSpPr txBox="1"/>
            <p:nvPr/>
          </p:nvSpPr>
          <p:spPr>
            <a:xfrm rot="661834">
              <a:off x="9802155" y="3389650"/>
              <a:ext cx="1036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ButtonPin</a:t>
              </a:r>
              <a:endParaRPr lang="en-US" altLang="ko-KR" sz="1100" dirty="0"/>
            </a:p>
          </p:txBody>
        </p:sp>
      </p:grpSp>
      <p:pic>
        <p:nvPicPr>
          <p:cNvPr id="1028" name="Picture 4" descr="전기의 성질 (전압, 전류, 저항) 아두이노 강좌.2 : 네이버 블로그">
            <a:extLst>
              <a:ext uri="{FF2B5EF4-FFF2-40B4-BE49-F238E27FC236}">
                <a16:creationId xmlns:a16="http://schemas.microsoft.com/office/drawing/2014/main" id="{314908DF-308B-4F4B-A02E-F70C2660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61" y="833266"/>
            <a:ext cx="4000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(2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(3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6" y="1305093"/>
            <a:ext cx="5603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아날로그와 디지털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서보모터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PWM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표준 라이브러리 추가하기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2" descr="아두이노 PWM(pulse width modulation) 펄스폭변조란? :: C언어 예술가">
            <a:extLst>
              <a:ext uri="{FF2B5EF4-FFF2-40B4-BE49-F238E27FC236}">
                <a16:creationId xmlns:a16="http://schemas.microsoft.com/office/drawing/2014/main" id="{C78C3090-EFD7-4140-8D7B-5470C6E9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74" y="818089"/>
            <a:ext cx="3264824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엘레파츠-大韓民國No.1 전자부품쇼핑몰">
            <a:extLst>
              <a:ext uri="{FF2B5EF4-FFF2-40B4-BE49-F238E27FC236}">
                <a16:creationId xmlns:a16="http://schemas.microsoft.com/office/drawing/2014/main" id="{C0EF9508-1BA7-43AC-B8AC-DD9E8E1E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6" y="1826093"/>
            <a:ext cx="2012159" cy="20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ulse Width Modulation (PWM) Using NI-DAQmx and LabVIEW - National ...">
            <a:extLst>
              <a:ext uri="{FF2B5EF4-FFF2-40B4-BE49-F238E27FC236}">
                <a16:creationId xmlns:a16="http://schemas.microsoft.com/office/drawing/2014/main" id="{9B44645B-5FCD-430D-805C-9D4B17B4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7" y="3735303"/>
            <a:ext cx="2306458" cy="16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공공도서관이 필요없다고? No! &quot;시민사회 복원, 도서관에서 시작하자 ...">
            <a:extLst>
              <a:ext uri="{FF2B5EF4-FFF2-40B4-BE49-F238E27FC236}">
                <a16:creationId xmlns:a16="http://schemas.microsoft.com/office/drawing/2014/main" id="{4E2A9C00-8543-4C73-A793-D8BA0A7C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811324"/>
            <a:ext cx="2827941" cy="18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20352-6EA0-4407-A889-B447F80BF24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(4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2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감각 기관의 종류와 구조">
            <a:extLst>
              <a:ext uri="{FF2B5EF4-FFF2-40B4-BE49-F238E27FC236}">
                <a16:creationId xmlns:a16="http://schemas.microsoft.com/office/drawing/2014/main" id="{A3D8C43C-CB73-4235-A60C-D4367D7D6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663" y="721551"/>
            <a:ext cx="9204673" cy="613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50DB0C41-ADE2-4957-BC82-161F9E123FD6}"/>
              </a:ext>
            </a:extLst>
          </p:cNvPr>
          <p:cNvSpPr/>
          <p:nvPr/>
        </p:nvSpPr>
        <p:spPr>
          <a:xfrm>
            <a:off x="3191492" y="983745"/>
            <a:ext cx="2558379" cy="113952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신호등을 발명한 사람은 재봉틀 수리 기사? : 네이버 블로그">
            <a:extLst>
              <a:ext uri="{FF2B5EF4-FFF2-40B4-BE49-F238E27FC236}">
                <a16:creationId xmlns:a16="http://schemas.microsoft.com/office/drawing/2014/main" id="{0B4684C8-ED36-43C6-ACCF-8DC03261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17" y="2471313"/>
            <a:ext cx="6710766" cy="309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71AB8F-003C-4C50-B7EC-23F7B7315DB3}"/>
              </a:ext>
            </a:extLst>
          </p:cNvPr>
          <p:cNvSpPr txBox="1"/>
          <p:nvPr/>
        </p:nvSpPr>
        <p:spPr>
          <a:xfrm>
            <a:off x="5426585" y="1293443"/>
            <a:ext cx="13388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dirty="0"/>
              <a:t>신호등</a:t>
            </a:r>
          </a:p>
        </p:txBody>
      </p:sp>
    </p:spTree>
    <p:extLst>
      <p:ext uri="{BB962C8B-B14F-4D97-AF65-F5344CB8AC3E}">
        <p14:creationId xmlns:p14="http://schemas.microsoft.com/office/powerpoint/2010/main" val="130910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2640</Words>
  <Application>Microsoft Office PowerPoint</Application>
  <PresentationFormat>와이드스크린</PresentationFormat>
  <Paragraphs>636</Paragraphs>
  <Slides>34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Nanum Gothic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장동혁</cp:lastModifiedBy>
  <cp:revision>313</cp:revision>
  <dcterms:created xsi:type="dcterms:W3CDTF">2020-05-23T12:00:05Z</dcterms:created>
  <dcterms:modified xsi:type="dcterms:W3CDTF">2020-06-23T19:21:12Z</dcterms:modified>
</cp:coreProperties>
</file>