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100" r:id="rId2"/>
    <p:sldId id="1130" r:id="rId3"/>
    <p:sldId id="1134" r:id="rId4"/>
    <p:sldId id="1135" r:id="rId5"/>
    <p:sldId id="1149" r:id="rId6"/>
    <p:sldId id="1132" r:id="rId7"/>
    <p:sldId id="1133" r:id="rId8"/>
    <p:sldId id="1136" r:id="rId9"/>
    <p:sldId id="1137" r:id="rId10"/>
    <p:sldId id="1138" r:id="rId11"/>
    <p:sldId id="1140" r:id="rId12"/>
    <p:sldId id="1142" r:id="rId13"/>
    <p:sldId id="1139" r:id="rId14"/>
    <p:sldId id="1145" r:id="rId15"/>
    <p:sldId id="1143" r:id="rId16"/>
    <p:sldId id="1148" r:id="rId17"/>
    <p:sldId id="1147" r:id="rId18"/>
    <p:sldId id="1144" r:id="rId19"/>
    <p:sldId id="114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76248" autoAdjust="0"/>
  </p:normalViewPr>
  <p:slideViewPr>
    <p:cSldViewPr snapToGrid="0">
      <p:cViewPr>
        <p:scale>
          <a:sx n="50" d="100"/>
          <a:sy n="50" d="100"/>
        </p:scale>
        <p:origin x="1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92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774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428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467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810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624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069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315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, </a:t>
            </a:r>
            <a:r>
              <a:rPr lang="ko-KR" altLang="en-US" dirty="0"/>
              <a:t>작품 창작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실습은 매 수업 시간마다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 ~ 2</a:t>
            </a:r>
            <a:r>
              <a:rPr lang="ko-KR" altLang="en-US" dirty="0"/>
              <a:t>회 진행 </a:t>
            </a:r>
            <a:r>
              <a:rPr lang="en-US" altLang="ko-KR" dirty="0"/>
              <a:t>(</a:t>
            </a:r>
            <a:r>
              <a:rPr lang="ko-KR" altLang="en-US" dirty="0"/>
              <a:t> 수업에서 배운 내용을 곧바로 사용하게 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적극성 및 준비 항목 </a:t>
            </a:r>
            <a:r>
              <a:rPr lang="en-US" altLang="ko-KR" dirty="0"/>
              <a:t>:</a:t>
            </a:r>
            <a:r>
              <a:rPr lang="ko-KR" altLang="en-US" dirty="0"/>
              <a:t> 수업에 임하는 태도와 수업 준비물 </a:t>
            </a:r>
            <a:r>
              <a:rPr lang="ko-KR" altLang="en-US" dirty="0" err="1"/>
              <a:t>아두이노</a:t>
            </a:r>
            <a:r>
              <a:rPr lang="en-US" altLang="ko-KR" dirty="0"/>
              <a:t> </a:t>
            </a:r>
            <a:r>
              <a:rPr lang="ko-KR" altLang="en-US" dirty="0"/>
              <a:t>키트</a:t>
            </a:r>
            <a:r>
              <a:rPr lang="en-US" altLang="ko-KR" dirty="0"/>
              <a:t>, </a:t>
            </a:r>
            <a:r>
              <a:rPr lang="ko-KR" altLang="en-US" dirty="0"/>
              <a:t>컴퓨터를 잘 끄고 갔는지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정밀도 및 완성도</a:t>
            </a:r>
            <a:r>
              <a:rPr lang="en-US" altLang="ko-KR" dirty="0"/>
              <a:t>, </a:t>
            </a:r>
            <a:r>
              <a:rPr lang="ko-KR" altLang="en-US" dirty="0"/>
              <a:t>프로그래밍 이해 두개 항목은 동시에 평가가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매 수업시간마다 그날 배운 내용을 활용해서 간단한 실습을 진행하게 됨</a:t>
            </a:r>
            <a:r>
              <a:rPr lang="en-US" altLang="ko-KR" dirty="0"/>
              <a:t>. </a:t>
            </a:r>
            <a:r>
              <a:rPr lang="ko-KR" altLang="en-US" dirty="0"/>
              <a:t>그 때 배운 내용들을 잘 활용하였는지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작품 창작은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약 </a:t>
            </a:r>
            <a:r>
              <a:rPr lang="en-US" altLang="ko-KR" dirty="0"/>
              <a:t>2</a:t>
            </a:r>
            <a:r>
              <a:rPr lang="ko-KR" altLang="en-US" dirty="0"/>
              <a:t>달 뒤에 각자 만든 작품을 평가하게 됨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07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작품 발표 전까지 수업 일수는 많으면 오늘 포함해서 </a:t>
            </a:r>
            <a:r>
              <a:rPr lang="en-US" altLang="ko-KR" dirty="0"/>
              <a:t>9</a:t>
            </a:r>
            <a:r>
              <a:rPr lang="ko-KR" altLang="en-US" dirty="0" err="1"/>
              <a:t>일이구요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학부모 총회가 있으면 </a:t>
            </a:r>
            <a:r>
              <a:rPr lang="ko-KR" altLang="en-US" dirty="0" err="1"/>
              <a:t>미뤄질수도</a:t>
            </a:r>
            <a:r>
              <a:rPr lang="ko-KR" altLang="en-US" dirty="0"/>
              <a:t>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84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개발자</a:t>
            </a:r>
            <a:r>
              <a:rPr lang="en-US" altLang="ko-KR" dirty="0"/>
              <a:t> :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구글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앱 개발자 </a:t>
            </a:r>
            <a:r>
              <a:rPr lang="en-US" altLang="ko-KR" dirty="0"/>
              <a:t>: </a:t>
            </a:r>
            <a:r>
              <a:rPr lang="ko-KR" altLang="en-US" dirty="0"/>
              <a:t>카카오톡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개발자 </a:t>
            </a:r>
            <a:r>
              <a:rPr lang="en-US" altLang="ko-KR" dirty="0"/>
              <a:t>: </a:t>
            </a:r>
            <a:r>
              <a:rPr lang="ko-KR" altLang="en-US" dirty="0"/>
              <a:t>롤</a:t>
            </a:r>
            <a:r>
              <a:rPr lang="en-US" altLang="ko-KR" dirty="0"/>
              <a:t>, </a:t>
            </a:r>
            <a:r>
              <a:rPr lang="ko-KR" altLang="en-US" dirty="0" err="1"/>
              <a:t>오버워치</a:t>
            </a:r>
            <a:r>
              <a:rPr lang="en-US" altLang="ko-KR" dirty="0"/>
              <a:t>, </a:t>
            </a:r>
            <a:r>
              <a:rPr lang="ko-KR" altLang="en-US" dirty="0" err="1"/>
              <a:t>배틀그라운드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개발자 </a:t>
            </a:r>
            <a:r>
              <a:rPr lang="en-US" altLang="ko-KR" dirty="0"/>
              <a:t>: </a:t>
            </a:r>
            <a:r>
              <a:rPr lang="ko-KR" altLang="en-US" dirty="0"/>
              <a:t>데이터 센터를 운영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개발자 </a:t>
            </a:r>
            <a:r>
              <a:rPr lang="en-US" altLang="ko-KR" dirty="0"/>
              <a:t>: MS</a:t>
            </a:r>
          </a:p>
          <a:p>
            <a:endParaRPr lang="en-US" altLang="ko-KR" dirty="0"/>
          </a:p>
          <a:p>
            <a:r>
              <a:rPr lang="ko-KR" altLang="en-US" dirty="0"/>
              <a:t>임베디드 개발자 </a:t>
            </a:r>
            <a:r>
              <a:rPr lang="en-US" altLang="ko-KR" dirty="0"/>
              <a:t>: </a:t>
            </a:r>
            <a:r>
              <a:rPr lang="ko-KR" altLang="en-US" dirty="0"/>
              <a:t>삼성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44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임베디드 시스템과 임베디드 소프트웨어 개발은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임베디드 시스템은 위에 보이는 초록 판때기 위에 칩들이 올라가 있는 것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09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82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625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1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6bjZ5kTxy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github.com/ssjf409/2020-yeounsu-highschool</a:t>
            </a:r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전기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E0BA1-30DA-4238-97DC-200EEFD2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53" y="768259"/>
            <a:ext cx="6367093" cy="1259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AA03A-E499-4400-84EF-B3FA61CE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085" y="3763325"/>
            <a:ext cx="3754751" cy="251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EA4FF-7A81-4B5A-AB9C-E010FEF4530B}"/>
              </a:ext>
            </a:extLst>
          </p:cNvPr>
          <p:cNvSpPr txBox="1"/>
          <p:nvPr/>
        </p:nvSpPr>
        <p:spPr>
          <a:xfrm>
            <a:off x="2637377" y="116736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BF9C-E6AB-4E94-BBB8-DA4AD70D9F85}"/>
              </a:ext>
            </a:extLst>
          </p:cNvPr>
          <p:cNvSpPr txBox="1"/>
          <p:nvPr/>
        </p:nvSpPr>
        <p:spPr>
          <a:xfrm>
            <a:off x="5958461" y="156646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9CF8-2739-4FF1-BA99-BC1268F1C4E8}"/>
              </a:ext>
            </a:extLst>
          </p:cNvPr>
          <p:cNvSpPr txBox="1"/>
          <p:nvPr/>
        </p:nvSpPr>
        <p:spPr>
          <a:xfrm>
            <a:off x="2637377" y="133563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5BFC3A-C7E2-4D4F-907E-5AB6275D7098}"/>
              </a:ext>
            </a:extLst>
          </p:cNvPr>
          <p:cNvCxnSpPr>
            <a:cxnSpLocks/>
          </p:cNvCxnSpPr>
          <p:nvPr/>
        </p:nvCxnSpPr>
        <p:spPr>
          <a:xfrm>
            <a:off x="3187528" y="2998382"/>
            <a:ext cx="59790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8E9040-0B1C-4056-9FF8-64DCC78C8DD8}"/>
              </a:ext>
            </a:extLst>
          </p:cNvPr>
          <p:cNvSpPr txBox="1"/>
          <p:nvPr/>
        </p:nvSpPr>
        <p:spPr>
          <a:xfrm>
            <a:off x="3530934" y="478249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7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기본 구성품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가치창조기술 온라인 쇼핑몰에 오신 것을 환영합니다! ###">
            <a:extLst>
              <a:ext uri="{FF2B5EF4-FFF2-40B4-BE49-F238E27FC236}">
                <a16:creationId xmlns:a16="http://schemas.microsoft.com/office/drawing/2014/main" id="{86DD58F1-43EB-4C13-BE4B-77F5A475D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3516" y="1297170"/>
            <a:ext cx="2976199" cy="297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에듀이노-코딩교육 전문 쇼핑몰">
            <a:extLst>
              <a:ext uri="{FF2B5EF4-FFF2-40B4-BE49-F238E27FC236}">
                <a16:creationId xmlns:a16="http://schemas.microsoft.com/office/drawing/2014/main" id="{F89BF282-B2D2-4B36-AB89-20F95EAD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2447" y="1790764"/>
            <a:ext cx="2797734" cy="19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rduino Uno (R3) / 디바이스마트">
            <a:extLst>
              <a:ext uri="{FF2B5EF4-FFF2-40B4-BE49-F238E27FC236}">
                <a16:creationId xmlns:a16="http://schemas.microsoft.com/office/drawing/2014/main" id="{27D2DCE0-B26F-47BE-B0CF-1E156C73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85" y="1647127"/>
            <a:ext cx="3035050" cy="2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WJ6 40P 수수 점퍼케이블 20CM/M-M 아두이노 점퍼선 - 옥션">
            <a:extLst>
              <a:ext uri="{FF2B5EF4-FFF2-40B4-BE49-F238E27FC236}">
                <a16:creationId xmlns:a16="http://schemas.microsoft.com/office/drawing/2014/main" id="{F8A24DC9-DB88-4FB6-AFD7-2AD04400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19" y="1647126"/>
            <a:ext cx="2276288" cy="22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2A203E-B6E9-4488-8FC8-9D6CE338EF32}"/>
              </a:ext>
            </a:extLst>
          </p:cNvPr>
          <p:cNvSpPr txBox="1"/>
          <p:nvPr/>
        </p:nvSpPr>
        <p:spPr>
          <a:xfrm>
            <a:off x="1338504" y="40887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ED07A-CD55-4F43-9A2A-119281E1B450}"/>
              </a:ext>
            </a:extLst>
          </p:cNvPr>
          <p:cNvSpPr txBox="1"/>
          <p:nvPr/>
        </p:nvSpPr>
        <p:spPr>
          <a:xfrm>
            <a:off x="4246997" y="408870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USB </a:t>
            </a:r>
            <a:r>
              <a:rPr lang="ko-KR" altLang="en-US" dirty="0"/>
              <a:t>케이블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E765E-8C43-4A7A-AEC1-10D558C2547F}"/>
              </a:ext>
            </a:extLst>
          </p:cNvPr>
          <p:cNvSpPr txBox="1"/>
          <p:nvPr/>
        </p:nvSpPr>
        <p:spPr>
          <a:xfrm>
            <a:off x="6376806" y="4184137"/>
            <a:ext cx="210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브레드</a:t>
            </a:r>
            <a:r>
              <a:rPr lang="ko-KR" altLang="en-US" dirty="0"/>
              <a:t> 보드 </a:t>
            </a:r>
            <a:r>
              <a:rPr lang="en-US" altLang="ko-KR" dirty="0"/>
              <a:t>(</a:t>
            </a:r>
            <a:r>
              <a:rPr lang="ko-KR" altLang="en-US" dirty="0" err="1"/>
              <a:t>빵판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5623A-0CE2-46E3-A811-7236FBA872F0}"/>
              </a:ext>
            </a:extLst>
          </p:cNvPr>
          <p:cNvSpPr txBox="1"/>
          <p:nvPr/>
        </p:nvSpPr>
        <p:spPr>
          <a:xfrm>
            <a:off x="9333473" y="41194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점퍼 케이블</a:t>
            </a:r>
          </a:p>
        </p:txBody>
      </p:sp>
    </p:spTree>
    <p:extLst>
      <p:ext uri="{BB962C8B-B14F-4D97-AF65-F5344CB8AC3E}">
        <p14:creationId xmlns:p14="http://schemas.microsoft.com/office/powerpoint/2010/main" val="82790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아두이노</a:t>
            </a:r>
            <a:r>
              <a:rPr lang="ko-KR" altLang="en-US" sz="3000" dirty="0">
                <a:solidFill>
                  <a:schemeClr val="bg1"/>
                </a:solidFill>
              </a:rPr>
              <a:t> 개발환경 설치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9ED116-925C-4AD5-8371-E4D5219998F5}"/>
              </a:ext>
            </a:extLst>
          </p:cNvPr>
          <p:cNvSpPr/>
          <p:nvPr/>
        </p:nvSpPr>
        <p:spPr>
          <a:xfrm>
            <a:off x="6684363" y="2231343"/>
            <a:ext cx="50919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  <a:hlinkClick r:id="rId3"/>
              </a:rPr>
              <a:t>www.arduino.cc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접속</a:t>
            </a: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</a:rPr>
              <a:t>SOFTWARE – DOWNLOADS</a:t>
            </a:r>
            <a:r>
              <a:rPr lang="ko-KR" altLang="en-US" sz="2000" dirty="0">
                <a:latin typeface="+mn-ea"/>
              </a:rPr>
              <a:t> 선택</a:t>
            </a: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</a:rPr>
              <a:t>Windows installer, for Windows 7 and up </a:t>
            </a:r>
            <a:r>
              <a:rPr lang="ko-KR" altLang="en-US" sz="2000" dirty="0">
                <a:latin typeface="+mn-ea"/>
              </a:rPr>
              <a:t>클릭</a:t>
            </a: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en-US" altLang="ko-KR" sz="2000" dirty="0">
                <a:latin typeface="+mn-ea"/>
              </a:rPr>
              <a:t>JUST DOWNLOAD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dirty="0">
                <a:latin typeface="+mn-ea"/>
              </a:rPr>
              <a:t>설치</a:t>
            </a:r>
            <a:endParaRPr lang="en-US" altLang="ko-KR" sz="200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B0BA5C-EF53-4C7F-A5C1-B26CD024B392}"/>
              </a:ext>
            </a:extLst>
          </p:cNvPr>
          <p:cNvGrpSpPr/>
          <p:nvPr/>
        </p:nvGrpSpPr>
        <p:grpSpPr>
          <a:xfrm>
            <a:off x="329823" y="872585"/>
            <a:ext cx="3657387" cy="1950861"/>
            <a:chOff x="775436" y="1134763"/>
            <a:chExt cx="5320564" cy="25331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7F93F4E-C692-4778-BC90-E5E609E2B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436" y="1134763"/>
              <a:ext cx="5320564" cy="2533127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9ADA04F-3368-4D10-A1DD-A7F40E4A129D}"/>
                </a:ext>
              </a:extLst>
            </p:cNvPr>
            <p:cNvSpPr/>
            <p:nvPr/>
          </p:nvSpPr>
          <p:spPr>
            <a:xfrm>
              <a:off x="3530010" y="2485007"/>
              <a:ext cx="1360967" cy="56194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5391C7-A0AF-4DB3-9B96-6CA39D540CE8}"/>
              </a:ext>
            </a:extLst>
          </p:cNvPr>
          <p:cNvGrpSpPr/>
          <p:nvPr/>
        </p:nvGrpSpPr>
        <p:grpSpPr>
          <a:xfrm>
            <a:off x="1616149" y="2722660"/>
            <a:ext cx="3541595" cy="2025790"/>
            <a:chOff x="884493" y="3958734"/>
            <a:chExt cx="5470515" cy="26747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5C8EBA-9DF8-455E-9865-E1BC6020B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493" y="3958734"/>
              <a:ext cx="5470515" cy="2674773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A78CD8-3080-491C-838F-0033934F07BF}"/>
                </a:ext>
              </a:extLst>
            </p:cNvPr>
            <p:cNvSpPr/>
            <p:nvPr/>
          </p:nvSpPr>
          <p:spPr>
            <a:xfrm>
              <a:off x="4380614" y="5723237"/>
              <a:ext cx="1715386" cy="36574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3DDA9A-8769-4199-8CD7-86BF60D58F7A}"/>
              </a:ext>
            </a:extLst>
          </p:cNvPr>
          <p:cNvGrpSpPr/>
          <p:nvPr/>
        </p:nvGrpSpPr>
        <p:grpSpPr>
          <a:xfrm>
            <a:off x="2749659" y="4573237"/>
            <a:ext cx="3370271" cy="1825659"/>
            <a:chOff x="2749659" y="4573237"/>
            <a:chExt cx="3370271" cy="18256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43F169-876E-491D-99F0-EAAB7159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9659" y="4573237"/>
              <a:ext cx="3370271" cy="1825659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421C11-7C9D-418F-A4B3-B5CA8F9E7EAB}"/>
                </a:ext>
              </a:extLst>
            </p:cNvPr>
            <p:cNvSpPr/>
            <p:nvPr/>
          </p:nvSpPr>
          <p:spPr>
            <a:xfrm>
              <a:off x="4319006" y="6084830"/>
              <a:ext cx="1110536" cy="27700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4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동작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회로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58800F-8D01-49A0-87C6-CAE0AA68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4" y="1943252"/>
            <a:ext cx="5697760" cy="3777063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5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B37992-C2D3-4D0E-B313-99714F50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6" y="1078941"/>
            <a:ext cx="5055267" cy="519426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581095-E7CE-44C6-A41D-61DC44C04510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4DA868-E6F3-4635-9D5D-72306236CD63}"/>
                </a:ext>
              </a:extLst>
            </p:cNvPr>
            <p:cNvSpPr/>
            <p:nvPr/>
          </p:nvSpPr>
          <p:spPr>
            <a:xfrm>
              <a:off x="5943601" y="1169581"/>
              <a:ext cx="6018027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디지털 13번 핀에 연결합니다. </a:t>
              </a:r>
            </a:p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실행시</a:t>
              </a:r>
              <a:r>
                <a:rPr lang="ko-KR" altLang="en-US" sz="1400" dirty="0"/>
                <a:t> 가장 먼저 호출되는 함수이며, 최초 1회만 실행됩니다.</a:t>
              </a:r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디지털 13번핀을 출력 핀으로 설정합니다.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setup</a:t>
              </a:r>
              <a:r>
                <a:rPr lang="ko-KR" altLang="en-US" sz="1400" dirty="0"/>
                <a:t>() 함수가 호출된 이후, </a:t>
              </a:r>
              <a:r>
                <a:rPr lang="ko-KR" altLang="en-US" sz="1400" dirty="0" err="1"/>
                <a:t>loop</a:t>
              </a:r>
              <a:r>
                <a:rPr lang="ko-KR" altLang="en-US" sz="1400" dirty="0"/>
                <a:t>() 함수가 호출되며,</a:t>
              </a:r>
            </a:p>
            <a:p>
              <a:r>
                <a:rPr lang="ko-KR" altLang="en-US" sz="1400" dirty="0"/>
                <a:t>// 블록 안의 코드를 무한히 반복 실행합니다.</a:t>
              </a:r>
              <a:endParaRPr lang="en-US" altLang="ko-KR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ON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OFF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0F129B9-CE30-4B4D-9839-A78C4D7EB112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01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D581095-E7CE-44C6-A41D-61DC44C04510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34DA868-E6F3-4635-9D5D-72306236CD63}"/>
                </a:ext>
              </a:extLst>
            </p:cNvPr>
            <p:cNvSpPr/>
            <p:nvPr/>
          </p:nvSpPr>
          <p:spPr>
            <a:xfrm>
              <a:off x="5943601" y="1169581"/>
              <a:ext cx="6018027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디지털 13번 핀에 연결합니다. </a:t>
              </a:r>
            </a:p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실행시</a:t>
              </a:r>
              <a:r>
                <a:rPr lang="ko-KR" altLang="en-US" sz="1400" dirty="0"/>
                <a:t> 가장 먼저 호출되는 함수이며, 최초 1회만 실행됩니다.</a:t>
              </a:r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디지털 13번핀을 출력 핀으로 설정합니다.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setup</a:t>
              </a:r>
              <a:r>
                <a:rPr lang="ko-KR" altLang="en-US" sz="1400" dirty="0"/>
                <a:t>() 함수가 호출된 이후, </a:t>
              </a:r>
              <a:r>
                <a:rPr lang="ko-KR" altLang="en-US" sz="1400" dirty="0" err="1"/>
                <a:t>loop</a:t>
              </a:r>
              <a:r>
                <a:rPr lang="ko-KR" altLang="en-US" sz="1400" dirty="0"/>
                <a:t>() 함수가 호출되며,</a:t>
              </a:r>
            </a:p>
            <a:p>
              <a:r>
                <a:rPr lang="ko-KR" altLang="en-US" sz="1400" dirty="0"/>
                <a:t>// 블록 안의 코드를 무한히 반복 실행합니다.</a:t>
              </a:r>
              <a:endParaRPr lang="en-US" altLang="ko-KR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ON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OFF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0F129B9-CE30-4B4D-9839-A78C4D7EB112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7DD818-D1F0-4D40-9746-509A27BD0AB6}"/>
              </a:ext>
            </a:extLst>
          </p:cNvPr>
          <p:cNvGrpSpPr/>
          <p:nvPr/>
        </p:nvGrpSpPr>
        <p:grpSpPr>
          <a:xfrm>
            <a:off x="115188" y="999460"/>
            <a:ext cx="5598042" cy="5194268"/>
            <a:chOff x="5828414" y="999460"/>
            <a:chExt cx="6248399" cy="519426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179DFF-39BB-46C3-8B3D-84235CA78948}"/>
                </a:ext>
              </a:extLst>
            </p:cNvPr>
            <p:cNvSpPr/>
            <p:nvPr/>
          </p:nvSpPr>
          <p:spPr>
            <a:xfrm>
              <a:off x="5943600" y="2139077"/>
              <a:ext cx="6018027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F30806F-3919-4425-AD5B-382A1B42EBE1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76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99917" y="813728"/>
            <a:ext cx="53410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int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</a:rPr>
              <a:t>데이터 타입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숫자를 저장한다</a:t>
            </a:r>
            <a:r>
              <a:rPr lang="en-US" altLang="ko-KR" dirty="0">
                <a:latin typeface="+mn-ea"/>
              </a:rPr>
              <a:t>.)</a:t>
            </a:r>
            <a:endParaRPr lang="en-US" altLang="ko-KR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  <a:ea typeface="+mn-ea"/>
              </a:rPr>
              <a:t>void setup()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  <a:ea typeface="+mn-ea"/>
              </a:rPr>
              <a:t>한 번만 실행된다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void loop()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</a:rPr>
              <a:t>반복해서 실행된다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 err="1">
                <a:latin typeface="+mn-ea"/>
                <a:ea typeface="+mn-ea"/>
              </a:rPr>
              <a:t>pinMo</a:t>
            </a:r>
            <a:r>
              <a:rPr lang="en-US" altLang="ko-KR" b="1" dirty="0" err="1">
                <a:latin typeface="+mn-ea"/>
              </a:rPr>
              <a:t>de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핀 번호</a:t>
            </a:r>
            <a:r>
              <a:rPr lang="en-US" altLang="ko-KR" b="1" dirty="0">
                <a:latin typeface="+mn-ea"/>
              </a:rPr>
              <a:t>, OUTPUT or INPUT)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  <a:ea typeface="+mn-ea"/>
              </a:rPr>
              <a:t>핀의 데이터 전송 방향을 설정한다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 err="1">
                <a:latin typeface="+mn-ea"/>
                <a:ea typeface="+mn-ea"/>
              </a:rPr>
              <a:t>digitalWrite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핀 번호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>
                <a:latin typeface="+mn-ea"/>
              </a:rPr>
              <a:t>HIGH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or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LOW)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dirty="0">
                <a:latin typeface="+mn-ea"/>
                <a:ea typeface="+mn-ea"/>
              </a:rPr>
              <a:t>원하는 전압을 걸어준다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dirty="0">
                <a:latin typeface="+mn-ea"/>
              </a:rPr>
              <a:t>HIGH : 5V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dirty="0">
                <a:latin typeface="+mn-ea"/>
              </a:rPr>
              <a:t>LOW : 0V(GND)</a:t>
            </a: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delay(1000)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dirty="0">
                <a:latin typeface="+mn-ea"/>
              </a:rPr>
              <a:t>1000ms(1</a:t>
            </a:r>
            <a:r>
              <a:rPr lang="ko-KR" altLang="en-US" dirty="0">
                <a:latin typeface="+mn-ea"/>
              </a:rPr>
              <a:t>초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기다린다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43F628-DD05-460D-B2C9-4ABEBF13B287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757CF92-45CB-46B1-BA33-FC7D86810198}"/>
                </a:ext>
              </a:extLst>
            </p:cNvPr>
            <p:cNvSpPr/>
            <p:nvPr/>
          </p:nvSpPr>
          <p:spPr>
            <a:xfrm>
              <a:off x="5943601" y="1169581"/>
              <a:ext cx="6018027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디지털 13번 핀에 연결합니다. </a:t>
              </a:r>
            </a:p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실행시</a:t>
              </a:r>
              <a:r>
                <a:rPr lang="ko-KR" altLang="en-US" sz="1400" dirty="0"/>
                <a:t> 가장 먼저 호출되는 함수이며, 최초 1회만 실행됩니다.</a:t>
              </a:r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디지털 13번핀을 출력 핀으로 설정합니다.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// </a:t>
              </a:r>
              <a:r>
                <a:rPr lang="ko-KR" altLang="en-US" sz="1400" dirty="0" err="1"/>
                <a:t>setup</a:t>
              </a:r>
              <a:r>
                <a:rPr lang="ko-KR" altLang="en-US" sz="1400" dirty="0"/>
                <a:t>() 함수가 호출된 이후, </a:t>
              </a:r>
              <a:r>
                <a:rPr lang="ko-KR" altLang="en-US" sz="1400" dirty="0" err="1"/>
                <a:t>loop</a:t>
              </a:r>
              <a:r>
                <a:rPr lang="ko-KR" altLang="en-US" sz="1400" dirty="0"/>
                <a:t>() 함수가 호출되며,</a:t>
              </a:r>
            </a:p>
            <a:p>
              <a:r>
                <a:rPr lang="ko-KR" altLang="en-US" sz="1400" dirty="0"/>
                <a:t>// 블록 안의 코드를 무한히 반복 실행합니다.</a:t>
              </a:r>
              <a:endParaRPr lang="en-US" altLang="ko-KR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ON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dirty="0"/>
                <a:t>	// </a:t>
              </a:r>
              <a:r>
                <a:rPr lang="ko-KR" altLang="en-US" sz="1400" dirty="0" err="1"/>
                <a:t>LED를</a:t>
              </a:r>
              <a:r>
                <a:rPr lang="ko-KR" altLang="en-US" sz="1400" dirty="0"/>
                <a:t> OFF 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dirty="0"/>
                <a:t>	// 1초간 대기합니다.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A51BB7-C18F-4698-ADC8-A4FAF2109756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39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 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066B-F603-4D9D-9D13-71C84F7C5D84}"/>
              </a:ext>
            </a:extLst>
          </p:cNvPr>
          <p:cNvSpPr/>
          <p:nvPr/>
        </p:nvSpPr>
        <p:spPr>
          <a:xfrm>
            <a:off x="862012" y="1443841"/>
            <a:ext cx="10467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</a:rPr>
              <a:t>실습 목표 </a:t>
            </a:r>
            <a:r>
              <a:rPr lang="en-US" altLang="ko-KR" sz="2800" b="1" dirty="0">
                <a:latin typeface="+mn-ea"/>
              </a:rPr>
              <a:t>: LED</a:t>
            </a:r>
            <a:r>
              <a:rPr lang="ko-KR" altLang="en-US" sz="2800" b="1" dirty="0">
                <a:latin typeface="+mn-ea"/>
              </a:rPr>
              <a:t>의 켜지는 시간을 제어해본다</a:t>
            </a:r>
            <a:r>
              <a:rPr lang="en-US" altLang="ko-KR" sz="28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800" b="1" dirty="0">
                <a:latin typeface="+mn-ea"/>
              </a:rPr>
              <a:t>(</a:t>
            </a:r>
            <a:r>
              <a:rPr lang="ko-KR" altLang="en-US" sz="2800" b="1" dirty="0">
                <a:latin typeface="+mn-ea"/>
              </a:rPr>
              <a:t>평가 항목이므로 다른 사람에게 알려주지 않는다</a:t>
            </a:r>
            <a:r>
              <a:rPr lang="en-US" altLang="ko-KR" sz="28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r>
              <a:rPr lang="en-US" altLang="ko-KR" sz="2800" b="1" dirty="0">
                <a:latin typeface="+mn-ea"/>
              </a:rPr>
              <a:t>LED</a:t>
            </a:r>
            <a:r>
              <a:rPr lang="ko-KR" altLang="en-US" sz="2800" b="1" dirty="0">
                <a:latin typeface="+mn-ea"/>
              </a:rPr>
              <a:t>가 </a:t>
            </a:r>
            <a:r>
              <a:rPr lang="en-US" altLang="ko-KR" sz="2800" b="1" dirty="0">
                <a:latin typeface="+mn-ea"/>
              </a:rPr>
              <a:t>1</a:t>
            </a:r>
            <a:r>
              <a:rPr lang="ko-KR" altLang="en-US" sz="2800" b="1" dirty="0">
                <a:latin typeface="+mn-ea"/>
              </a:rPr>
              <a:t>초 동안 켜지고 </a:t>
            </a:r>
            <a:r>
              <a:rPr lang="en-US" altLang="ko-KR" sz="2800" b="1" dirty="0">
                <a:latin typeface="+mn-ea"/>
              </a:rPr>
              <a:t>1</a:t>
            </a:r>
            <a:r>
              <a:rPr lang="ko-KR" altLang="en-US" sz="2800" b="1" dirty="0">
                <a:latin typeface="+mn-ea"/>
              </a:rPr>
              <a:t>초 동안 꺼지고 </a:t>
            </a:r>
            <a:r>
              <a:rPr lang="en-US" altLang="ko-KR" sz="2800" b="1" dirty="0">
                <a:latin typeface="+mn-ea"/>
              </a:rPr>
              <a:t>2</a:t>
            </a:r>
            <a:r>
              <a:rPr lang="ko-KR" altLang="en-US" sz="2800" b="1" dirty="0">
                <a:latin typeface="+mn-ea"/>
              </a:rPr>
              <a:t>초 동안 켜지고 </a:t>
            </a:r>
            <a:r>
              <a:rPr lang="en-US" altLang="ko-KR" sz="2800" b="1" dirty="0">
                <a:latin typeface="+mn-ea"/>
              </a:rPr>
              <a:t>3</a:t>
            </a:r>
            <a:r>
              <a:rPr lang="ko-KR" altLang="en-US" sz="2800" b="1" dirty="0">
                <a:latin typeface="+mn-ea"/>
              </a:rPr>
              <a:t>초 동안 꺼졌다 하도록 프로그램을 작성한다</a:t>
            </a:r>
            <a:r>
              <a:rPr lang="en-US" altLang="ko-KR" sz="2800" b="1" dirty="0">
                <a:latin typeface="+mn-ea"/>
              </a:rPr>
              <a:t>.</a:t>
            </a: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endParaRPr lang="en-US" altLang="ko-KR" sz="2800" b="1" dirty="0">
              <a:latin typeface="+mn-ea"/>
              <a:ea typeface="+mn-ea"/>
            </a:endParaRP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endParaRPr lang="en-US" altLang="ko-KR" sz="2800" b="1" dirty="0">
              <a:latin typeface="+mn-ea"/>
              <a:ea typeface="+mn-ea"/>
            </a:endParaRPr>
          </a:p>
          <a:p>
            <a:pPr marL="514350" indent="-514350" algn="l" fontAlgn="auto">
              <a:spcAft>
                <a:spcPts val="0"/>
              </a:spcAft>
              <a:buAutoNum type="arabicPeriod"/>
            </a:pPr>
            <a:r>
              <a:rPr lang="ko-KR" altLang="en-US" sz="2800" b="1" dirty="0">
                <a:latin typeface="+mn-ea"/>
              </a:rPr>
              <a:t>다 했으면 </a:t>
            </a:r>
            <a:r>
              <a:rPr lang="ko-KR" altLang="en-US" sz="2800" b="1" dirty="0" err="1">
                <a:latin typeface="+mn-ea"/>
              </a:rPr>
              <a:t>회로랑</a:t>
            </a:r>
            <a:r>
              <a:rPr lang="ko-KR" altLang="en-US" sz="2800" b="1" dirty="0">
                <a:latin typeface="+mn-ea"/>
              </a:rPr>
              <a:t> 코드를 검사를 받는다</a:t>
            </a:r>
            <a:r>
              <a:rPr lang="en-US" altLang="ko-KR" sz="2800" b="1" dirty="0">
                <a:latin typeface="+mn-ea"/>
              </a:rPr>
              <a:t>.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92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443841"/>
            <a:ext cx="104679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임베디드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시스템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b="1" dirty="0" err="1">
                <a:latin typeface="+mn-ea"/>
              </a:rPr>
              <a:t>아두이노란</a:t>
            </a:r>
            <a:r>
              <a:rPr lang="ko-KR" altLang="en-US" sz="2800" b="1" dirty="0">
                <a:latin typeface="+mn-ea"/>
              </a:rPr>
              <a:t> 무엇인가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전기의 특성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임베디드 시스템을 프로그래밍해서 전기를 제어하는 방법을 익힘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다음 시간에 이번 시간 걸 응용해서 실습이 진행 됨</a:t>
            </a:r>
            <a:endParaRPr lang="en-US" altLang="ko-KR" sz="2800" b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https://kocoafab.cc/tutorial/view/12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1443841"/>
            <a:ext cx="109826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장동혁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인천대학교 전자공학과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  <a:ea typeface="+mn-ea"/>
              </a:rPr>
              <a:t>SDT </a:t>
            </a:r>
            <a:r>
              <a:rPr lang="ko-KR" altLang="en-US" sz="2800" b="1" dirty="0">
                <a:latin typeface="+mn-ea"/>
                <a:ea typeface="+mn-ea"/>
              </a:rPr>
              <a:t>연구실 </a:t>
            </a:r>
            <a:r>
              <a:rPr lang="en-US" altLang="ko-KR" sz="2800" b="1" dirty="0">
                <a:latin typeface="+mn-ea"/>
                <a:ea typeface="+mn-ea"/>
              </a:rPr>
              <a:t>(</a:t>
            </a:r>
            <a:r>
              <a:rPr lang="ko-KR" altLang="en-US" sz="2800" b="1" dirty="0">
                <a:latin typeface="+mn-ea"/>
                <a:ea typeface="+mn-ea"/>
              </a:rPr>
              <a:t>임베디드 저전력 설계 연구</a:t>
            </a:r>
            <a:r>
              <a:rPr lang="en-US" altLang="ko-KR" sz="2800" b="1" dirty="0">
                <a:latin typeface="+mn-ea"/>
                <a:ea typeface="+mn-ea"/>
              </a:rPr>
              <a:t>)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  <a:ea typeface="+mn-ea"/>
              </a:rPr>
              <a:t>동춘동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ko-KR" altLang="en-US" sz="2800" b="1" dirty="0" err="1">
                <a:latin typeface="+mn-ea"/>
                <a:ea typeface="+mn-ea"/>
              </a:rPr>
              <a:t>컴세바</a:t>
            </a:r>
            <a:r>
              <a:rPr lang="ko-KR" altLang="en-US" sz="2800" b="1" dirty="0">
                <a:latin typeface="+mn-ea"/>
                <a:ea typeface="+mn-ea"/>
              </a:rPr>
              <a:t> </a:t>
            </a:r>
            <a:r>
              <a:rPr lang="en-US" altLang="ko-KR" sz="2800" b="1" dirty="0">
                <a:latin typeface="+mn-ea"/>
                <a:ea typeface="+mn-ea"/>
              </a:rPr>
              <a:t>IT </a:t>
            </a:r>
            <a:r>
              <a:rPr lang="ko-KR" altLang="en-US" sz="2800" b="1" dirty="0">
                <a:latin typeface="+mn-ea"/>
                <a:ea typeface="+mn-ea"/>
              </a:rPr>
              <a:t>컴퓨터 학원 강사 </a:t>
            </a:r>
            <a:r>
              <a:rPr lang="en-US" altLang="ko-KR" sz="2800" b="1" dirty="0">
                <a:latin typeface="+mn-ea"/>
                <a:ea typeface="+mn-ea"/>
              </a:rPr>
              <a:t>(C/C++, JAVA, Python ..)</a:t>
            </a: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  <a:ea typeface="+mn-ea"/>
              </a:rPr>
              <a:t>GDG(</a:t>
            </a:r>
            <a:r>
              <a:rPr lang="en-US" altLang="ko-KR" sz="2800" b="1" dirty="0">
                <a:latin typeface="+mn-ea"/>
              </a:rPr>
              <a:t>Google Developers Groups)</a:t>
            </a:r>
            <a:r>
              <a:rPr lang="en-US" altLang="ko-KR" sz="2800" b="1" dirty="0">
                <a:latin typeface="+mn-ea"/>
                <a:ea typeface="+mn-ea"/>
              </a:rPr>
              <a:t> Songdo</a:t>
            </a:r>
          </a:p>
        </p:txBody>
      </p:sp>
    </p:spTree>
    <p:extLst>
      <p:ext uri="{BB962C8B-B14F-4D97-AF65-F5344CB8AC3E}">
        <p14:creationId xmlns:p14="http://schemas.microsoft.com/office/powerpoint/2010/main" val="234955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1110466"/>
            <a:ext cx="10467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  <a:ea typeface="+mn-ea"/>
              </a:rPr>
              <a:t>학생 평가 방법</a:t>
            </a:r>
            <a:endParaRPr lang="en-US" altLang="ko-KR" sz="28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E92D2FE-1209-457F-9211-4B7A146D2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1847"/>
              </p:ext>
            </p:extLst>
          </p:nvPr>
        </p:nvGraphicFramePr>
        <p:xfrm>
          <a:off x="659605" y="1885950"/>
          <a:ext cx="10872788" cy="412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338">
                  <a:extLst>
                    <a:ext uri="{9D8B030D-6E8A-4147-A177-3AD203B41FA5}">
                      <a16:colId xmlns:a16="http://schemas.microsoft.com/office/drawing/2014/main" val="28756545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028463642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1964596835"/>
                    </a:ext>
                  </a:extLst>
                </a:gridCol>
              </a:tblGrid>
              <a:tr h="589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654684"/>
                  </a:ext>
                </a:extLst>
              </a:tr>
              <a:tr h="58975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실 습</a:t>
                      </a:r>
                      <a:endParaRPr lang="en-US" altLang="ko-KR" sz="3000" dirty="0"/>
                    </a:p>
                    <a:p>
                      <a:pPr algn="ctr" latinLnBrk="1"/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적극성 및 준비 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부품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자리 정리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컴퓨터 끄기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680885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 및 완성도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강의 시간 내에 간단한 실습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460896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 이해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강의 시간 내에 간단한 실습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042412"/>
                  </a:ext>
                </a:extLst>
              </a:tr>
              <a:tr h="58975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/>
                        <a:t>작품 창작</a:t>
                      </a:r>
                      <a:endParaRPr lang="en-US" altLang="ko-KR" sz="3000" dirty="0"/>
                    </a:p>
                    <a:p>
                      <a:pPr algn="ctr" latinLnBrk="1"/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적극성 및 준비 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작품에 대한 기여도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818585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 및 완성도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작품의 완성도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839235"/>
                  </a:ext>
                </a:extLst>
              </a:tr>
              <a:tr h="58975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프로그래밍 이해 </a:t>
                      </a:r>
                      <a:r>
                        <a:rPr lang="en-US" altLang="ko-KR" dirty="0"/>
                        <a:t>(20</a:t>
                      </a:r>
                      <a:r>
                        <a:rPr lang="ko-KR" altLang="en-US" dirty="0"/>
                        <a:t>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작품에 대한 질문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93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4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1110466"/>
            <a:ext cx="10467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</a:rPr>
              <a:t>수업 일수</a:t>
            </a:r>
            <a:endParaRPr lang="en-US" altLang="ko-KR" sz="28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9C72890-4E84-4050-8058-8B875F1BF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36808"/>
              </p:ext>
            </p:extLst>
          </p:nvPr>
        </p:nvGraphicFramePr>
        <p:xfrm>
          <a:off x="1150677" y="2415152"/>
          <a:ext cx="10067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75">
                  <a:extLst>
                    <a:ext uri="{9D8B030D-6E8A-4147-A177-3AD203B41FA5}">
                      <a16:colId xmlns:a16="http://schemas.microsoft.com/office/drawing/2014/main" val="13021697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157336438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2244932259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5811133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888240367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114068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9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 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762389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4B64065F-01DE-4748-9E91-8D4CFA7F3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32689"/>
              </p:ext>
            </p:extLst>
          </p:nvPr>
        </p:nvGraphicFramePr>
        <p:xfrm>
          <a:off x="1150677" y="4047073"/>
          <a:ext cx="100678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75">
                  <a:extLst>
                    <a:ext uri="{9D8B030D-6E8A-4147-A177-3AD203B41FA5}">
                      <a16:colId xmlns:a16="http://schemas.microsoft.com/office/drawing/2014/main" val="13021697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157336438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2244932259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581113324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888240367"/>
                    </a:ext>
                  </a:extLst>
                </a:gridCol>
                <a:gridCol w="1677975">
                  <a:extLst>
                    <a:ext uri="{9D8B030D-6E8A-4147-A177-3AD203B41FA5}">
                      <a16:colId xmlns:a16="http://schemas.microsoft.com/office/drawing/2014/main" val="3114068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9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작품 구상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 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작품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76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542C3-8CF3-4031-81CD-1F3D3C048C6C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  <a:ea typeface="+mn-ea"/>
              </a:rPr>
              <a:t>프로그래머란</a:t>
            </a:r>
            <a:r>
              <a:rPr lang="en-US" altLang="ko-KR" sz="2800" b="1" dirty="0">
                <a:latin typeface="+mn-ea"/>
                <a:ea typeface="+mn-ea"/>
              </a:rPr>
              <a:t>..</a:t>
            </a:r>
          </a:p>
        </p:txBody>
      </p:sp>
      <p:pic>
        <p:nvPicPr>
          <p:cNvPr id="1026" name="Picture 2" descr="웹사이트 디자인 구조이해 | Website Development Tutorial">
            <a:extLst>
              <a:ext uri="{FF2B5EF4-FFF2-40B4-BE49-F238E27FC236}">
                <a16:creationId xmlns:a16="http://schemas.microsoft.com/office/drawing/2014/main" id="{3AACE9CB-6F22-48F4-9DD4-93FB79EBB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09" y="1657266"/>
            <a:ext cx="2047829" cy="15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6F5CB7-CF79-4CC8-9A23-E4CF2133E07E}"/>
              </a:ext>
            </a:extLst>
          </p:cNvPr>
          <p:cNvSpPr txBox="1"/>
          <p:nvPr/>
        </p:nvSpPr>
        <p:spPr>
          <a:xfrm>
            <a:off x="2260916" y="33989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개발자</a:t>
            </a:r>
          </a:p>
        </p:txBody>
      </p:sp>
      <p:pic>
        <p:nvPicPr>
          <p:cNvPr id="1028" name="Picture 4" descr="앱 개발, 어느 업체 진행하면 좋을까?">
            <a:extLst>
              <a:ext uri="{FF2B5EF4-FFF2-40B4-BE49-F238E27FC236}">
                <a16:creationId xmlns:a16="http://schemas.microsoft.com/office/drawing/2014/main" id="{363E72E4-247E-43D1-AEA9-BF384F91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26" y="1460160"/>
            <a:ext cx="2270233" cy="193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4C0B4-1E70-459A-A332-1946C1AF1BA9}"/>
              </a:ext>
            </a:extLst>
          </p:cNvPr>
          <p:cNvSpPr txBox="1"/>
          <p:nvPr/>
        </p:nvSpPr>
        <p:spPr>
          <a:xfrm>
            <a:off x="5540639" y="344001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개발자</a:t>
            </a:r>
          </a:p>
        </p:txBody>
      </p:sp>
      <p:pic>
        <p:nvPicPr>
          <p:cNvPr id="1030" name="Picture 6" descr="인프런 - 배틀로얄 게임을 만들어보며 배우는 언리얼 게임 개발">
            <a:extLst>
              <a:ext uri="{FF2B5EF4-FFF2-40B4-BE49-F238E27FC236}">
                <a16:creationId xmlns:a16="http://schemas.microsoft.com/office/drawing/2014/main" id="{FFE7310D-A4A5-4BB2-9B9C-FEA3815A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04" y="1755726"/>
            <a:ext cx="2118064" cy="13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2E4B4-E19F-40A0-B828-CFD4AB300114}"/>
              </a:ext>
            </a:extLst>
          </p:cNvPr>
          <p:cNvSpPr txBox="1"/>
          <p:nvPr/>
        </p:nvSpPr>
        <p:spPr>
          <a:xfrm>
            <a:off x="8820362" y="34646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개발자</a:t>
            </a:r>
          </a:p>
        </p:txBody>
      </p:sp>
      <p:pic>
        <p:nvPicPr>
          <p:cNvPr id="1034" name="Picture 10" descr="Windows 10/윈도우 10] WSL Windows 10 Bash 사용하기(lxrun)">
            <a:extLst>
              <a:ext uri="{FF2B5EF4-FFF2-40B4-BE49-F238E27FC236}">
                <a16:creationId xmlns:a16="http://schemas.microsoft.com/office/drawing/2014/main" id="{F46A5107-B495-470E-93E0-7F523D30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52" y="4152083"/>
            <a:ext cx="2046772" cy="15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B44A6-E729-4EBB-9A42-A88F6161F6C8}"/>
              </a:ext>
            </a:extLst>
          </p:cNvPr>
          <p:cNvSpPr txBox="1"/>
          <p:nvPr/>
        </p:nvSpPr>
        <p:spPr>
          <a:xfrm>
            <a:off x="5369831" y="58618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시스템 개발자</a:t>
            </a:r>
          </a:p>
        </p:txBody>
      </p:sp>
      <p:pic>
        <p:nvPicPr>
          <p:cNvPr id="1036" name="Picture 12" descr="임베디드 시스템이 뭐에요? : 네이버 블로그">
            <a:extLst>
              <a:ext uri="{FF2B5EF4-FFF2-40B4-BE49-F238E27FC236}">
                <a16:creationId xmlns:a16="http://schemas.microsoft.com/office/drawing/2014/main" id="{7F1E6D23-C272-4C6B-A039-D01C9AF7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529" y="4015728"/>
            <a:ext cx="2699014" cy="17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4C017-7313-4BAA-88D4-5D6DB26254E7}"/>
              </a:ext>
            </a:extLst>
          </p:cNvPr>
          <p:cNvSpPr txBox="1"/>
          <p:nvPr/>
        </p:nvSpPr>
        <p:spPr>
          <a:xfrm>
            <a:off x="8662714" y="58618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임베디드 개발자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66538-13AE-4B5F-AA7B-CF1C446ABFB1}"/>
              </a:ext>
            </a:extLst>
          </p:cNvPr>
          <p:cNvSpPr txBox="1"/>
          <p:nvPr/>
        </p:nvSpPr>
        <p:spPr>
          <a:xfrm>
            <a:off x="2150132" y="57764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개발자</a:t>
            </a:r>
          </a:p>
        </p:txBody>
      </p:sp>
      <p:pic>
        <p:nvPicPr>
          <p:cNvPr id="1038" name="Picture 14" descr="서버란? 클라이언트란? / 서버와 클라이언트의 차이점! : 네이버 블로그">
            <a:extLst>
              <a:ext uri="{FF2B5EF4-FFF2-40B4-BE49-F238E27FC236}">
                <a16:creationId xmlns:a16="http://schemas.microsoft.com/office/drawing/2014/main" id="{60639A98-02A7-41AD-B488-6734A8EA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7" y="4234214"/>
            <a:ext cx="2788441" cy="13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oogle">
            <a:extLst>
              <a:ext uri="{FF2B5EF4-FFF2-40B4-BE49-F238E27FC236}">
                <a16:creationId xmlns:a16="http://schemas.microsoft.com/office/drawing/2014/main" id="{613DA1C4-9CD0-4701-943A-0D709597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9" y="1723421"/>
            <a:ext cx="1496615" cy="52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mazon.com: Online Shopping for Electronics, Apparel, Computers ...">
            <a:extLst>
              <a:ext uri="{FF2B5EF4-FFF2-40B4-BE49-F238E27FC236}">
                <a16:creationId xmlns:a16="http://schemas.microsoft.com/office/drawing/2014/main" id="{A15730ED-40FF-4308-A92F-881CEBFE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2" y="2272278"/>
            <a:ext cx="1317974" cy="13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카카오톡 KakaoTalk - Google Play 앱">
            <a:extLst>
              <a:ext uri="{FF2B5EF4-FFF2-40B4-BE49-F238E27FC236}">
                <a16:creationId xmlns:a16="http://schemas.microsoft.com/office/drawing/2014/main" id="{05BAFD58-F2FA-4B01-9087-935D63B2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45" y="1080116"/>
            <a:ext cx="723833" cy="7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cebook - 로그인 또는 가입">
            <a:extLst>
              <a:ext uri="{FF2B5EF4-FFF2-40B4-BE49-F238E27FC236}">
                <a16:creationId xmlns:a16="http://schemas.microsoft.com/office/drawing/2014/main" id="{EF6AD5F6-7A4F-4A1B-8C1F-0A3B1DCD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92" y="1969619"/>
            <a:ext cx="723833" cy="7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인스타그램 - 위키백과, 우리 모두의 백과사전">
            <a:extLst>
              <a:ext uri="{FF2B5EF4-FFF2-40B4-BE49-F238E27FC236}">
                <a16:creationId xmlns:a16="http://schemas.microsoft.com/office/drawing/2014/main" id="{E0BBD1D4-52F8-4428-A472-446D91E9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292" y="2727967"/>
            <a:ext cx="723833" cy="7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LOL' 이후 준비 중인 라이엇게임즈의 대형 신작, 격투 게임이었다 - 게임뷰">
            <a:extLst>
              <a:ext uri="{FF2B5EF4-FFF2-40B4-BE49-F238E27FC236}">
                <a16:creationId xmlns:a16="http://schemas.microsoft.com/office/drawing/2014/main" id="{C215392E-DD5B-4BC0-86B7-C96AB99A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85" y="1324968"/>
            <a:ext cx="1607515" cy="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스포츠조선 :: 2018년 블리자드의 'NEXT' 게임은 무엇일까?">
            <a:extLst>
              <a:ext uri="{FF2B5EF4-FFF2-40B4-BE49-F238E27FC236}">
                <a16:creationId xmlns:a16="http://schemas.microsoft.com/office/drawing/2014/main" id="{A0145722-94E8-44B7-9F24-7001CDF1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485" y="2169474"/>
            <a:ext cx="1607515" cy="92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ree Online Courses from Microsoft">
            <a:extLst>
              <a:ext uri="{FF2B5EF4-FFF2-40B4-BE49-F238E27FC236}">
                <a16:creationId xmlns:a16="http://schemas.microsoft.com/office/drawing/2014/main" id="{3BEC8F1D-C4A6-479A-8419-5FE5ED94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24" y="3880685"/>
            <a:ext cx="1238080" cy="69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삼성 갤럭시 프로 - 위키백과, 우리 모두의 백과사전">
            <a:extLst>
              <a:ext uri="{FF2B5EF4-FFF2-40B4-BE49-F238E27FC236}">
                <a16:creationId xmlns:a16="http://schemas.microsoft.com/office/drawing/2014/main" id="{610BF53D-C130-4147-902C-6C51EDC4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296" y="3979314"/>
            <a:ext cx="1447396" cy="4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ple (대한민국)">
            <a:extLst>
              <a:ext uri="{FF2B5EF4-FFF2-40B4-BE49-F238E27FC236}">
                <a16:creationId xmlns:a16="http://schemas.microsoft.com/office/drawing/2014/main" id="{700A8A5F-A025-48F7-863D-62D19ECA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699" y="4649713"/>
            <a:ext cx="986590" cy="98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3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>
            <a:extLst>
              <a:ext uri="{FF2B5EF4-FFF2-40B4-BE49-F238E27FC236}">
                <a16:creationId xmlns:a16="http://schemas.microsoft.com/office/drawing/2014/main" id="{14038354-5703-4525-9935-33D8BAE9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89" y="4423376"/>
            <a:ext cx="3321338" cy="22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43F83-6DA1-4F91-B568-33558EC266AD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>
                <a:latin typeface="+mn-ea"/>
                <a:ea typeface="+mn-ea"/>
              </a:rPr>
              <a:t>임베디드 시스템과 임베디드 소프트웨어 개발</a:t>
            </a:r>
            <a:endParaRPr lang="en-US" altLang="ko-KR" sz="2800" b="1" dirty="0">
              <a:latin typeface="+mn-ea"/>
              <a:ea typeface="+mn-ea"/>
            </a:endParaRPr>
          </a:p>
        </p:txBody>
      </p:sp>
      <p:pic>
        <p:nvPicPr>
          <p:cNvPr id="7" name="Picture 12" descr="임베디드 시스템이 뭐에요? : 네이버 블로그">
            <a:extLst>
              <a:ext uri="{FF2B5EF4-FFF2-40B4-BE49-F238E27FC236}">
                <a16:creationId xmlns:a16="http://schemas.microsoft.com/office/drawing/2014/main" id="{3F94C005-A2CC-4EF8-8851-C168A2F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9" y="1685719"/>
            <a:ext cx="6048374" cy="39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F417D98-6B90-44AF-8685-0EE4BE486BA1}"/>
              </a:ext>
            </a:extLst>
          </p:cNvPr>
          <p:cNvSpPr/>
          <p:nvPr/>
        </p:nvSpPr>
        <p:spPr>
          <a:xfrm>
            <a:off x="2556247" y="3139743"/>
            <a:ext cx="1123950" cy="10950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6D11C-A849-42E3-86D7-C738E04F2C34}"/>
              </a:ext>
            </a:extLst>
          </p:cNvPr>
          <p:cNvSpPr/>
          <p:nvPr/>
        </p:nvSpPr>
        <p:spPr>
          <a:xfrm>
            <a:off x="1037009" y="5789173"/>
            <a:ext cx="600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/>
              </a:rPr>
              <a:t>임베디드 시스템 </a:t>
            </a:r>
            <a:r>
              <a:rPr lang="en-US" altLang="ko-KR" b="1" dirty="0">
                <a:effectLst/>
              </a:rPr>
              <a:t>= </a:t>
            </a:r>
            <a:r>
              <a:rPr lang="ko-KR" altLang="en-US" b="1" dirty="0">
                <a:effectLst/>
              </a:rPr>
              <a:t>특수한 목적을 수행하기 위한 컴퓨터</a:t>
            </a:r>
            <a:endParaRPr lang="ko-KR" alt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2E9223BD-A846-4D1C-BBEF-710E562D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383" y="1519386"/>
            <a:ext cx="2160236" cy="251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34A9AC0-2A47-4ED4-A1A9-005DDCE6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733" y="1257776"/>
            <a:ext cx="2999267" cy="29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8F0AEDA6-1762-42C9-9302-7431D3D6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559" y="4555094"/>
            <a:ext cx="3031927" cy="182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43F83-6DA1-4F91-B568-33558EC266AD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 err="1">
                <a:latin typeface="+mn-ea"/>
                <a:ea typeface="+mn-ea"/>
              </a:rPr>
              <a:t>아두이노</a:t>
            </a:r>
            <a:endParaRPr lang="en-US" altLang="ko-KR" sz="2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6C283-405C-4502-8B22-D40A8C10D47A}"/>
              </a:ext>
            </a:extLst>
          </p:cNvPr>
          <p:cNvSpPr/>
          <p:nvPr/>
        </p:nvSpPr>
        <p:spPr>
          <a:xfrm>
            <a:off x="862011" y="2091713"/>
            <a:ext cx="104679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교육용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배우기 매우 쉽다</a:t>
            </a:r>
            <a:endParaRPr lang="en-US" altLang="ko-KR" sz="28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저렴하다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  <a:ea typeface="+mn-ea"/>
              </a:rPr>
              <a:t>가격 대비 우수한 성능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가장 널리 사용됨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pic>
        <p:nvPicPr>
          <p:cNvPr id="2052" name="Picture 4" descr="주로 쓰는 아두이노 보드 종류들">
            <a:extLst>
              <a:ext uri="{FF2B5EF4-FFF2-40B4-BE49-F238E27FC236}">
                <a16:creationId xmlns:a16="http://schemas.microsoft.com/office/drawing/2014/main" id="{914F9BBD-47A7-4A98-9609-6E2BE524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562" y="1519386"/>
            <a:ext cx="7669438" cy="307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27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응용 소프트웨어 개발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C43F83-6DA1-4F91-B568-33558EC266AD}"/>
              </a:ext>
            </a:extLst>
          </p:cNvPr>
          <p:cNvSpPr/>
          <p:nvPr/>
        </p:nvSpPr>
        <p:spPr>
          <a:xfrm>
            <a:off x="862012" y="996166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800" b="1" dirty="0" err="1">
                <a:latin typeface="+mn-ea"/>
                <a:ea typeface="+mn-ea"/>
              </a:rPr>
              <a:t>아두이노</a:t>
            </a:r>
            <a:endParaRPr lang="en-US" altLang="ko-KR" sz="2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6C283-405C-4502-8B22-D40A8C10D47A}"/>
              </a:ext>
            </a:extLst>
          </p:cNvPr>
          <p:cNvSpPr/>
          <p:nvPr/>
        </p:nvSpPr>
        <p:spPr>
          <a:xfrm>
            <a:off x="862011" y="2750932"/>
            <a:ext cx="104679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algn="ctr"/>
            <a:r>
              <a:rPr lang="ko-KR" altLang="en-US" sz="2800" b="1" dirty="0">
                <a:latin typeface="+mn-ea"/>
                <a:ea typeface="+mn-ea"/>
              </a:rPr>
              <a:t>영상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https://www.youtube.com/watch?v=S6bjZ5kTxyM</a:t>
            </a:r>
            <a:endParaRPr lang="en-US" altLang="ko-KR" sz="2800" b="1" dirty="0">
              <a:latin typeface="+mn-ea"/>
              <a:ea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52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전기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96C283-405C-4502-8B22-D40A8C10D47A}"/>
              </a:ext>
            </a:extLst>
          </p:cNvPr>
          <p:cNvSpPr/>
          <p:nvPr/>
        </p:nvSpPr>
        <p:spPr>
          <a:xfrm>
            <a:off x="862011" y="2750932"/>
            <a:ext cx="10467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ctr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AE0959-3DEF-427B-AFB9-993FB812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77" y="2556050"/>
            <a:ext cx="7758223" cy="428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D9A46A-D923-439A-B655-AC4889486F82}"/>
              </a:ext>
            </a:extLst>
          </p:cNvPr>
          <p:cNvSpPr/>
          <p:nvPr/>
        </p:nvSpPr>
        <p:spPr>
          <a:xfrm>
            <a:off x="382509" y="1506902"/>
            <a:ext cx="645318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전기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</a:t>
            </a: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전류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물의 양</a:t>
            </a: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전압</a:t>
            </a:r>
            <a:r>
              <a:rPr lang="en-US" altLang="ko-KR" sz="2500" b="1" dirty="0">
                <a:latin typeface="+mn-ea"/>
              </a:rPr>
              <a:t>(</a:t>
            </a:r>
            <a:r>
              <a:rPr lang="ko-KR" altLang="en-US" sz="2500" b="1" dirty="0">
                <a:latin typeface="+mn-ea"/>
              </a:rPr>
              <a:t>전위</a:t>
            </a:r>
            <a:r>
              <a:rPr lang="en-US" altLang="ko-KR" sz="2500" b="1" dirty="0">
                <a:latin typeface="+mn-ea"/>
              </a:rPr>
              <a:t>)</a:t>
            </a:r>
            <a:r>
              <a:rPr lang="ko-KR" altLang="en-US" sz="2500" b="1" dirty="0">
                <a:latin typeface="+mn-ea"/>
              </a:rPr>
              <a:t>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 알갱이 하나의</a:t>
            </a:r>
            <a:r>
              <a:rPr lang="en-US" altLang="ko-KR" sz="2500" b="1" dirty="0">
                <a:latin typeface="+mn-ea"/>
              </a:rPr>
              <a:t> </a:t>
            </a:r>
            <a:r>
              <a:rPr lang="ko-KR" altLang="en-US" sz="2500" b="1" dirty="0">
                <a:latin typeface="+mn-ea"/>
              </a:rPr>
              <a:t>에너지</a:t>
            </a: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5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500" b="1" dirty="0">
                <a:latin typeface="+mn-ea"/>
              </a:rPr>
              <a:t>저항 </a:t>
            </a:r>
            <a:r>
              <a:rPr lang="en-US" altLang="ko-KR" sz="2500" b="1" dirty="0">
                <a:latin typeface="+mn-ea"/>
              </a:rPr>
              <a:t>= </a:t>
            </a:r>
            <a:r>
              <a:rPr lang="ko-KR" altLang="en-US" sz="2500" b="1" dirty="0">
                <a:latin typeface="+mn-ea"/>
              </a:rPr>
              <a:t>물의 낙하지점</a:t>
            </a:r>
            <a:endParaRPr lang="en-US" altLang="ko-KR" sz="2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17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835</Words>
  <Application>Microsoft Office PowerPoint</Application>
  <PresentationFormat>와이드스크린</PresentationFormat>
  <Paragraphs>288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48</cp:revision>
  <dcterms:created xsi:type="dcterms:W3CDTF">2020-05-23T12:00:05Z</dcterms:created>
  <dcterms:modified xsi:type="dcterms:W3CDTF">2020-05-26T11:40:11Z</dcterms:modified>
</cp:coreProperties>
</file>