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1195" r:id="rId2"/>
    <p:sldId id="1235" r:id="rId3"/>
    <p:sldId id="1236" r:id="rId4"/>
    <p:sldId id="1196" r:id="rId5"/>
    <p:sldId id="1176" r:id="rId6"/>
    <p:sldId id="1201" r:id="rId7"/>
    <p:sldId id="1239" r:id="rId8"/>
    <p:sldId id="1202" r:id="rId9"/>
    <p:sldId id="1240" r:id="rId10"/>
    <p:sldId id="1241" r:id="rId11"/>
    <p:sldId id="1214" r:id="rId12"/>
    <p:sldId id="1242" r:id="rId13"/>
    <p:sldId id="1243" r:id="rId14"/>
    <p:sldId id="1244" r:id="rId15"/>
    <p:sldId id="1213" r:id="rId16"/>
    <p:sldId id="1229" r:id="rId17"/>
    <p:sldId id="1251" r:id="rId18"/>
    <p:sldId id="1204" r:id="rId19"/>
    <p:sldId id="1245" r:id="rId20"/>
    <p:sldId id="1246" r:id="rId21"/>
    <p:sldId id="1247" r:id="rId22"/>
    <p:sldId id="1218" r:id="rId23"/>
    <p:sldId id="1248" r:id="rId24"/>
    <p:sldId id="1255" r:id="rId25"/>
    <p:sldId id="1249" r:id="rId26"/>
    <p:sldId id="1231" r:id="rId27"/>
    <p:sldId id="1252" r:id="rId28"/>
    <p:sldId id="1253" r:id="rId29"/>
    <p:sldId id="1254" r:id="rId30"/>
    <p:sldId id="114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3766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75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21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0805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98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280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2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82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42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2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17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96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90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19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6538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007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531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9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473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sjf409/2020-yeonsu-highschool" TargetMode="Externa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sjf409/2020-yeonsu-highschool/blob/master/GANG/GANG.ino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사랑은 '기술'이다 #2">
            <a:extLst>
              <a:ext uri="{FF2B5EF4-FFF2-40B4-BE49-F238E27FC236}">
                <a16:creationId xmlns:a16="http://schemas.microsoft.com/office/drawing/2014/main" id="{1F011680-3C93-421A-8160-2C23F50F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14" y="78317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0B4684C8-ED36-43C6-ACCF-8DC03261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0" y="4597043"/>
            <a:ext cx="4243951" cy="19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글씨유튜버_NAIN] 실패에 지친 당신에게 작은 위로가 되길 (샤프 ...">
            <a:extLst>
              <a:ext uri="{FF2B5EF4-FFF2-40B4-BE49-F238E27FC236}">
                <a16:creationId xmlns:a16="http://schemas.microsoft.com/office/drawing/2014/main" id="{54ABE629-D5E4-48E3-BF99-9F40946E1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19" y="875190"/>
            <a:ext cx="4927172" cy="27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2952BCC-FCB1-4BAA-842F-136BB2031B7E}"/>
              </a:ext>
            </a:extLst>
          </p:cNvPr>
          <p:cNvSpPr/>
          <p:nvPr/>
        </p:nvSpPr>
        <p:spPr>
          <a:xfrm rot="10800000">
            <a:off x="3431581" y="3814894"/>
            <a:ext cx="480448" cy="613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독개구리과 - 위키백과, 우리 모두의 백과사전">
            <a:extLst>
              <a:ext uri="{FF2B5EF4-FFF2-40B4-BE49-F238E27FC236}">
                <a16:creationId xmlns:a16="http://schemas.microsoft.com/office/drawing/2014/main" id="{BFE33AE8-D9BC-4F7E-9B56-78D56EB3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14" y="4428873"/>
            <a:ext cx="3179486" cy="2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A2B36-F7BF-4D38-8A23-30A8DBBFF222}"/>
              </a:ext>
            </a:extLst>
          </p:cNvPr>
          <p:cNvSpPr txBox="1"/>
          <p:nvPr/>
        </p:nvSpPr>
        <p:spPr>
          <a:xfrm>
            <a:off x="6853836" y="5179727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/>
              <a:t>신호등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05027-02A8-4F14-A142-808D5B3E8EB8}"/>
              </a:ext>
            </a:extLst>
          </p:cNvPr>
          <p:cNvSpPr txBox="1"/>
          <p:nvPr/>
        </p:nvSpPr>
        <p:spPr>
          <a:xfrm>
            <a:off x="7174434" y="2088865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/>
              <a:t>문자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E0838AE-817A-42D7-A311-B9B1E1C587A8}"/>
              </a:ext>
            </a:extLst>
          </p:cNvPr>
          <p:cNvSpPr/>
          <p:nvPr/>
        </p:nvSpPr>
        <p:spPr>
          <a:xfrm rot="10800000">
            <a:off x="7667746" y="3814894"/>
            <a:ext cx="480448" cy="613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우정이란">
            <a:extLst>
              <a:ext uri="{FF2B5EF4-FFF2-40B4-BE49-F238E27FC236}">
                <a16:creationId xmlns:a16="http://schemas.microsoft.com/office/drawing/2014/main" id="{7A8EB575-59C9-447F-983F-81A33451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38" y="759018"/>
            <a:ext cx="1984086" cy="35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0" name="Picture 4" descr="P1200466">
            <a:extLst>
              <a:ext uri="{FF2B5EF4-FFF2-40B4-BE49-F238E27FC236}">
                <a16:creationId xmlns:a16="http://schemas.microsoft.com/office/drawing/2014/main" id="{32900428-118D-4EC1-8121-F281A611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71" y="1638300"/>
            <a:ext cx="78100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67EE0-F48E-4E13-9F82-2CF7DEBF1952}"/>
              </a:ext>
            </a:extLst>
          </p:cNvPr>
          <p:cNvSpPr txBox="1"/>
          <p:nvPr/>
        </p:nvSpPr>
        <p:spPr>
          <a:xfrm>
            <a:off x="2190986" y="902926"/>
            <a:ext cx="8686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고차원적인 정보를 제공할 수 있는 모니터의 탄생</a:t>
            </a:r>
          </a:p>
        </p:txBody>
      </p:sp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2" name="Picture 6" descr="Historic Apple 1 computer sold at auction - BBC News">
            <a:extLst>
              <a:ext uri="{FF2B5EF4-FFF2-40B4-BE49-F238E27FC236}">
                <a16:creationId xmlns:a16="http://schemas.microsoft.com/office/drawing/2014/main" id="{51DA5D4F-2DB8-454C-9669-C4DF0C48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25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4K Ultra HD LCD 모니터 276E8VJSB/61 | Philips">
            <a:extLst>
              <a:ext uri="{FF2B5EF4-FFF2-40B4-BE49-F238E27FC236}">
                <a16:creationId xmlns:a16="http://schemas.microsoft.com/office/drawing/2014/main" id="{3B0565C9-EE47-489E-8219-99523B8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1514475"/>
            <a:ext cx="5343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F3FC4-C99E-4143-868C-BF9467A76E8F}"/>
              </a:ext>
            </a:extLst>
          </p:cNvPr>
          <p:cNvSpPr txBox="1"/>
          <p:nvPr/>
        </p:nvSpPr>
        <p:spPr>
          <a:xfrm>
            <a:off x="3725255" y="853532"/>
            <a:ext cx="4741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얇은 디스플레이 패널 </a:t>
            </a:r>
            <a:r>
              <a:rPr lang="en-US" altLang="ko-KR" sz="3000" dirty="0"/>
              <a:t>LCD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708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삼성전자, 새로운 폼팩터 폴더블폰 '갤럭시 Z 플립' 전격 공개 ...">
            <a:extLst>
              <a:ext uri="{FF2B5EF4-FFF2-40B4-BE49-F238E27FC236}">
                <a16:creationId xmlns:a16="http://schemas.microsoft.com/office/drawing/2014/main" id="{B36D1CA2-C344-4C32-B0FD-539677F05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81137"/>
            <a:ext cx="6934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6" name="Picture 8" descr="삼성 갤럭시폴드 美 예판 하루만에 동났다…폴더블폰 기대 반영 | 한경닷컴">
            <a:extLst>
              <a:ext uri="{FF2B5EF4-FFF2-40B4-BE49-F238E27FC236}">
                <a16:creationId xmlns:a16="http://schemas.microsoft.com/office/drawing/2014/main" id="{EC77E60E-BDE0-48D0-B363-23D8DC79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487"/>
            <a:ext cx="6307810" cy="3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4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(LCD </a:t>
            </a:r>
            <a:r>
              <a:rPr lang="ko-KR" altLang="en-US" sz="3000" dirty="0">
                <a:solidFill>
                  <a:schemeClr val="bg1"/>
                </a:solidFill>
              </a:rPr>
              <a:t>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22" name="Picture 6" descr="낚시광을 위한 편광선글라스 도수넣기- 세컨드라운드 - 안경블로그 ...">
            <a:extLst>
              <a:ext uri="{FF2B5EF4-FFF2-40B4-BE49-F238E27FC236}">
                <a16:creationId xmlns:a16="http://schemas.microsoft.com/office/drawing/2014/main" id="{4F682B28-A3A3-4B77-833B-2ACF25E4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712"/>
            <a:ext cx="5883554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634F6ED-20A8-48BE-B6DC-D45236CE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" y="2031205"/>
            <a:ext cx="5445953" cy="27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1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(LCD </a:t>
            </a:r>
            <a:r>
              <a:rPr lang="ko-KR" altLang="en-US" sz="3000" dirty="0">
                <a:solidFill>
                  <a:schemeClr val="bg1"/>
                </a:solidFill>
              </a:rPr>
              <a:t>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20" name="Picture 4" descr="디스플레이 톺아보기] ⑮ LCD의 원리와 구조 Part.1 | 삼성디스플레이 ...">
            <a:extLst>
              <a:ext uri="{FF2B5EF4-FFF2-40B4-BE49-F238E27FC236}">
                <a16:creationId xmlns:a16="http://schemas.microsoft.com/office/drawing/2014/main" id="{707BAFD5-665C-4792-8CF7-8D4A58B6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" y="1192041"/>
            <a:ext cx="6527777" cy="44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B7D05FD-2036-4543-9712-995C99DF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26" y="1008678"/>
            <a:ext cx="5363087" cy="48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7D838C-18A1-47F2-A7CC-76C6248A830B}"/>
              </a:ext>
            </a:extLst>
          </p:cNvPr>
          <p:cNvGrpSpPr/>
          <p:nvPr/>
        </p:nvGrpSpPr>
        <p:grpSpPr>
          <a:xfrm>
            <a:off x="139362" y="2369121"/>
            <a:ext cx="6378474" cy="3834103"/>
            <a:chOff x="236343" y="2400442"/>
            <a:chExt cx="6925642" cy="41630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5D4D9E-D87E-4C22-AFDE-6A52ABF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343" y="2400442"/>
              <a:ext cx="6925642" cy="4163006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1FC0D0-6314-4B9C-8D1B-3CF3AC020C36}"/>
                </a:ext>
              </a:extLst>
            </p:cNvPr>
            <p:cNvSpPr/>
            <p:nvPr/>
          </p:nvSpPr>
          <p:spPr>
            <a:xfrm>
              <a:off x="365165" y="5624944"/>
              <a:ext cx="3112326" cy="47105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7C3F37-F608-4923-91C7-1580EEE9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99" y="2410686"/>
            <a:ext cx="5279639" cy="3680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F808C3-A772-4D04-969C-23F0CDDD8FCE}"/>
              </a:ext>
            </a:extLst>
          </p:cNvPr>
          <p:cNvSpPr txBox="1"/>
          <p:nvPr/>
        </p:nvSpPr>
        <p:spPr>
          <a:xfrm>
            <a:off x="153217" y="1292273"/>
            <a:ext cx="6399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>
                <a:hlinkClick r:id="rId5"/>
              </a:rPr>
              <a:t>https://github.com/ssjf409/2020-yeonsu-highschool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외장 라이브러리 다운로드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2EB2-1CAB-4FF8-9CEA-09E4204358D2}"/>
              </a:ext>
            </a:extLst>
          </p:cNvPr>
          <p:cNvSpPr txBox="1"/>
          <p:nvPr/>
        </p:nvSpPr>
        <p:spPr>
          <a:xfrm>
            <a:off x="7195894" y="1333838"/>
            <a:ext cx="420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내 문서 </a:t>
            </a:r>
            <a:r>
              <a:rPr lang="en-US" altLang="ko-KR" dirty="0"/>
              <a:t>– Arduino – libraries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643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4CD68B-CBB0-49F1-8ABA-613FE0AD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5" y="1949886"/>
            <a:ext cx="5101731" cy="47936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ADCAC5-A755-47EB-ACBD-76C08C98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44" y="1835447"/>
            <a:ext cx="4429964" cy="5022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AA9D4-1B89-4BF1-9A66-1186E3D1E129}"/>
              </a:ext>
            </a:extLst>
          </p:cNvPr>
          <p:cNvSpPr txBox="1"/>
          <p:nvPr/>
        </p:nvSpPr>
        <p:spPr>
          <a:xfrm>
            <a:off x="1303044" y="1093833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스케치 </a:t>
            </a:r>
            <a:r>
              <a:rPr lang="en-US" altLang="ko-KR" dirty="0"/>
              <a:t>– </a:t>
            </a:r>
            <a:r>
              <a:rPr lang="ko-KR" altLang="en-US" dirty="0"/>
              <a:t>라이브러리 포함하기 </a:t>
            </a:r>
            <a:r>
              <a:rPr lang="en-US" altLang="ko-KR" dirty="0"/>
              <a:t>– </a:t>
            </a:r>
          </a:p>
          <a:p>
            <a:pPr algn="ctr"/>
            <a:r>
              <a:rPr lang="en-US" altLang="ko-KR" dirty="0"/>
              <a:t>.ZIP </a:t>
            </a:r>
            <a:r>
              <a:rPr lang="ko-KR" altLang="en-US" dirty="0"/>
              <a:t>라이브러리 추가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81492-94D8-4F73-AA0B-C0FED95F60A7}"/>
              </a:ext>
            </a:extLst>
          </p:cNvPr>
          <p:cNvSpPr txBox="1"/>
          <p:nvPr/>
        </p:nvSpPr>
        <p:spPr>
          <a:xfrm>
            <a:off x="6661937" y="1093833"/>
            <a:ext cx="497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라이브러리 포함하기</a:t>
            </a:r>
            <a:r>
              <a:rPr lang="en-US" altLang="ko-KR" dirty="0"/>
              <a:t> – </a:t>
            </a:r>
          </a:p>
          <a:p>
            <a:pPr algn="ctr"/>
            <a:r>
              <a:rPr lang="en-US" altLang="ko-KR" dirty="0"/>
              <a:t>Arduino-LiquidCrystal-I2C-library-master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2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5926263" y="1054716"/>
            <a:ext cx="601603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버튼 두개로 </a:t>
            </a:r>
            <a:r>
              <a:rPr lang="ko-KR" altLang="en-US" sz="2000" b="1" dirty="0" err="1">
                <a:latin typeface="+mn-ea"/>
              </a:rPr>
              <a:t>서보모터의</a:t>
            </a:r>
            <a:r>
              <a:rPr lang="ko-KR" altLang="en-US" sz="2000" b="1" dirty="0">
                <a:latin typeface="+mn-ea"/>
              </a:rPr>
              <a:t> 각도를 제어해본다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맨 처음에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도를 가리키고</a:t>
            </a:r>
            <a:r>
              <a:rPr lang="en-US" altLang="ko-KR" sz="2000" b="1" dirty="0">
                <a:latin typeface="+mn-ea"/>
              </a:rPr>
              <a:t>, LED1</a:t>
            </a:r>
            <a:r>
              <a:rPr lang="ko-KR" altLang="en-US" sz="2000" b="1" dirty="0">
                <a:latin typeface="+mn-ea"/>
              </a:rPr>
              <a:t>이 켜져 있고 </a:t>
            </a:r>
            <a:r>
              <a:rPr lang="en-US" altLang="ko-KR" sz="2000" b="1" dirty="0">
                <a:latin typeface="+mn-ea"/>
              </a:rPr>
              <a:t>LED2</a:t>
            </a:r>
            <a:r>
              <a:rPr lang="ko-KR" altLang="en-US" sz="2000" b="1" dirty="0">
                <a:latin typeface="+mn-ea"/>
              </a:rPr>
              <a:t>는 꺼져 있어야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버튼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을 누르면 </a:t>
            </a:r>
            <a:r>
              <a:rPr lang="en-US" altLang="ko-KR" sz="2000" b="1" dirty="0">
                <a:latin typeface="+mn-ea"/>
              </a:rPr>
              <a:t>LED1</a:t>
            </a:r>
            <a:r>
              <a:rPr lang="ko-KR" altLang="en-US" sz="2000" b="1" dirty="0">
                <a:latin typeface="+mn-ea"/>
              </a:rPr>
              <a:t>이 켜지고</a:t>
            </a:r>
            <a:r>
              <a:rPr lang="en-US" altLang="ko-KR" sz="2000" b="1" dirty="0">
                <a:latin typeface="+mn-ea"/>
              </a:rPr>
              <a:t>, LED2</a:t>
            </a:r>
            <a:r>
              <a:rPr lang="ko-KR" altLang="en-US" sz="2000" b="1" dirty="0">
                <a:latin typeface="+mn-ea"/>
              </a:rPr>
              <a:t>가 꺼지고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도를 가리키게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버튼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를 누르면 </a:t>
            </a:r>
            <a:r>
              <a:rPr lang="en-US" altLang="ko-KR" sz="2000" b="1" dirty="0">
                <a:latin typeface="+mn-ea"/>
              </a:rPr>
              <a:t>LED1</a:t>
            </a:r>
            <a:r>
              <a:rPr lang="ko-KR" altLang="en-US" sz="2000" b="1" dirty="0">
                <a:latin typeface="+mn-ea"/>
              </a:rPr>
              <a:t>이 꺼지고</a:t>
            </a:r>
            <a:r>
              <a:rPr lang="en-US" altLang="ko-KR" sz="2000" b="1" dirty="0">
                <a:latin typeface="+mn-ea"/>
              </a:rPr>
              <a:t>, LED2</a:t>
            </a:r>
            <a:r>
              <a:rPr lang="ko-KR" altLang="en-US" sz="2000" b="1" dirty="0">
                <a:latin typeface="+mn-ea"/>
              </a:rPr>
              <a:t>가 켜지고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180</a:t>
            </a:r>
            <a:r>
              <a:rPr lang="ko-KR" altLang="en-US" sz="2000" b="1" dirty="0">
                <a:latin typeface="+mn-ea"/>
              </a:rPr>
              <a:t>도를 가리키게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200" b="1" dirty="0">
                <a:latin typeface="+mn-ea"/>
              </a:rPr>
              <a:t>Hint.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200" b="1" dirty="0">
                <a:latin typeface="+mn-ea"/>
              </a:rPr>
              <a:t>저번 주 심화 예제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슬라이드</a:t>
            </a:r>
            <a:r>
              <a:rPr lang="en-US" altLang="ko-KR" sz="1200" b="1" dirty="0">
                <a:latin typeface="+mn-ea"/>
              </a:rPr>
              <a:t>2, 3)</a:t>
            </a:r>
            <a:r>
              <a:rPr lang="ko-KR" altLang="en-US" sz="1200" b="1" dirty="0">
                <a:latin typeface="+mn-ea"/>
              </a:rPr>
              <a:t>을 보고 참고한다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200" b="1" dirty="0">
                <a:latin typeface="+mn-ea"/>
              </a:rPr>
              <a:t>상태를 저장할 수 있는 변수를 하나 만들고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버튼</a:t>
            </a:r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을 누르거나 버튼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를 누르면 상태를 저장하고 있는 변수 값이 달라지게 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200" b="1" dirty="0">
                <a:latin typeface="+mn-ea"/>
              </a:rPr>
              <a:t>LED</a:t>
            </a:r>
            <a:r>
              <a:rPr lang="ko-KR" altLang="en-US" sz="1200" b="1" dirty="0">
                <a:latin typeface="+mn-ea"/>
              </a:rPr>
              <a:t>들과 </a:t>
            </a:r>
            <a:r>
              <a:rPr lang="ko-KR" altLang="en-US" sz="1200" b="1" dirty="0" err="1">
                <a:latin typeface="+mn-ea"/>
              </a:rPr>
              <a:t>서보모터는</a:t>
            </a:r>
            <a:r>
              <a:rPr lang="ko-KR" altLang="en-US" sz="1200" b="1" dirty="0">
                <a:latin typeface="+mn-ea"/>
              </a:rPr>
              <a:t> 상태 변수에 따라 다르게 동작하도록 하면 된다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5723D0-944C-4C55-9876-A50A516F2A20}"/>
              </a:ext>
            </a:extLst>
          </p:cNvPr>
          <p:cNvGrpSpPr/>
          <p:nvPr/>
        </p:nvGrpSpPr>
        <p:grpSpPr>
          <a:xfrm>
            <a:off x="72981" y="1357458"/>
            <a:ext cx="5853282" cy="5123541"/>
            <a:chOff x="72981" y="1357458"/>
            <a:chExt cx="5853282" cy="51235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FDEAD5-2295-4555-8CC8-8890084B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81" y="1357458"/>
              <a:ext cx="5853282" cy="4284629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DDD6E2D3-D751-43CD-802C-7A5C56F61FFC}"/>
                </a:ext>
              </a:extLst>
            </p:cNvPr>
            <p:cNvSpPr/>
            <p:nvPr/>
          </p:nvSpPr>
          <p:spPr>
            <a:xfrm rot="10800000">
              <a:off x="1660050" y="4971082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5A028DDE-66CD-4037-BB2C-574AB13A8762}"/>
                </a:ext>
              </a:extLst>
            </p:cNvPr>
            <p:cNvSpPr/>
            <p:nvPr/>
          </p:nvSpPr>
          <p:spPr>
            <a:xfrm rot="10800000">
              <a:off x="2191393" y="4952229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F7AE20-13B0-4E4A-A1EC-600B8AE8A747}"/>
                </a:ext>
              </a:extLst>
            </p:cNvPr>
            <p:cNvSpPr txBox="1"/>
            <p:nvPr/>
          </p:nvSpPr>
          <p:spPr>
            <a:xfrm>
              <a:off x="1554479" y="6203999"/>
              <a:ext cx="74532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63F7A-426F-47EC-9BD9-F3CFB940AE30}"/>
                </a:ext>
              </a:extLst>
            </p:cNvPr>
            <p:cNvSpPr txBox="1"/>
            <p:nvPr/>
          </p:nvSpPr>
          <p:spPr>
            <a:xfrm>
              <a:off x="2033401" y="6203419"/>
              <a:ext cx="672092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A7881208-64D6-4595-97A3-A00FE5A37174}"/>
                </a:ext>
              </a:extLst>
            </p:cNvPr>
            <p:cNvSpPr/>
            <p:nvPr/>
          </p:nvSpPr>
          <p:spPr>
            <a:xfrm rot="10800000">
              <a:off x="827910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C1520A9-C9C8-4F01-A420-F87BE53610F0}"/>
                </a:ext>
              </a:extLst>
            </p:cNvPr>
            <p:cNvSpPr/>
            <p:nvPr/>
          </p:nvSpPr>
          <p:spPr>
            <a:xfrm rot="10800000">
              <a:off x="1177562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2B793-153E-46A3-A875-8B6BE26F2F98}"/>
                </a:ext>
              </a:extLst>
            </p:cNvPr>
            <p:cNvSpPr txBox="1"/>
            <p:nvPr/>
          </p:nvSpPr>
          <p:spPr>
            <a:xfrm>
              <a:off x="564679" y="6203418"/>
              <a:ext cx="814564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F175DF-2682-4516-A7BD-FA77E0ED1317}"/>
                </a:ext>
              </a:extLst>
            </p:cNvPr>
            <p:cNvSpPr txBox="1"/>
            <p:nvPr/>
          </p:nvSpPr>
          <p:spPr>
            <a:xfrm>
              <a:off x="1028463" y="6204000"/>
              <a:ext cx="57334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6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3F0B55-732D-43FD-AD4A-7BF31E8C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0" y="973894"/>
            <a:ext cx="4829500" cy="58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7168E-0189-4723-A727-9B3C29AFE398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B484D-477F-43EA-9381-354D3E09F6D1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E02CB8-7D40-4F5E-BF23-E7B2FFA31F8E}"/>
              </a:ext>
            </a:extLst>
          </p:cNvPr>
          <p:cNvGrpSpPr/>
          <p:nvPr/>
        </p:nvGrpSpPr>
        <p:grpSpPr>
          <a:xfrm>
            <a:off x="734" y="1670231"/>
            <a:ext cx="6365797" cy="4992418"/>
            <a:chOff x="734" y="1670231"/>
            <a:chExt cx="6365797" cy="49924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AC9FF4-EB85-4BE2-A016-212866E25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61385F-69B8-4085-930F-3404F3DC6BF6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6047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GND</a:t>
              </a:r>
            </a:p>
            <a:p>
              <a:r>
                <a:rPr lang="en-US" altLang="ko-KR" sz="800" b="1" dirty="0"/>
                <a:t>VCC</a:t>
              </a:r>
            </a:p>
            <a:p>
              <a:r>
                <a:rPr lang="en-US" altLang="ko-KR" sz="800" b="1" dirty="0"/>
                <a:t>SDA</a:t>
              </a:r>
            </a:p>
            <a:p>
              <a:r>
                <a:rPr lang="en-US" altLang="ko-KR" sz="800" b="1" dirty="0"/>
                <a:t>SCL</a:t>
              </a:r>
              <a:endParaRPr lang="ko-KR" altLang="en-US" sz="8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1F40CB-E2C5-4048-BC27-0C08FE07E6F2}"/>
              </a:ext>
            </a:extLst>
          </p:cNvPr>
          <p:cNvSpPr txBox="1"/>
          <p:nvPr/>
        </p:nvSpPr>
        <p:spPr>
          <a:xfrm>
            <a:off x="3051822" y="958446"/>
            <a:ext cx="608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D1103F-6C1E-49B3-B92D-609B06F5E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44580"/>
              </p:ext>
            </p:extLst>
          </p:nvPr>
        </p:nvGraphicFramePr>
        <p:xfrm>
          <a:off x="262925" y="1441900"/>
          <a:ext cx="6245432" cy="53435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lcd.begin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를 사용을 시작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표시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숨김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lcd.setCursor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col,row</a:t>
                      </a:r>
                      <a:r>
                        <a:rPr lang="en-US" sz="1400" dirty="0">
                          <a:effectLst/>
                        </a:rPr>
                        <a:t>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row, col</a:t>
                      </a:r>
                      <a:r>
                        <a:rPr lang="ko-KR" altLang="en-US" sz="1400">
                          <a:effectLst/>
                        </a:rPr>
                        <a:t>의 좌표로 커서를 위치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lcd.cursor();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표시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lcd.noCursor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숨김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lcd.home();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커서의 위치를 </a:t>
                      </a:r>
                      <a:r>
                        <a:rPr lang="en-US" altLang="ko-KR" sz="1400">
                          <a:effectLst/>
                        </a:rPr>
                        <a:t>0,0</a:t>
                      </a:r>
                      <a:r>
                        <a:rPr lang="ko-KR" altLang="en-US" sz="1400">
                          <a:effectLst/>
                        </a:rPr>
                        <a:t>으로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깜빡임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깜빡이지 않음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lcd.backlight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을 킴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lcd.noBacklight();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를 끔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805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lcd.write(val);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altLang="ko-KR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lcd.print(val);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lcd.clear();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화면의 모든 내용 지움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lcd.scrollDisplayRight();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우측으로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lcd.scrollDisplayLeft();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좌측으로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lcd.autoscroll();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내용을 자동으로 우에서 좌로 스크롤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A74703D-80FA-45A3-A8B3-36A36720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80" y="2832173"/>
            <a:ext cx="2470781" cy="140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8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  lcd1.setCursor(0, 1);</a:t>
            </a:r>
          </a:p>
          <a:p>
            <a:r>
              <a:rPr lang="en-US" altLang="ko-KR" sz="2000" dirty="0"/>
              <a:t>  lcd1.print("My first program");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C88288-CE6A-464F-80C1-0647C13E34AE}"/>
              </a:ext>
            </a:extLst>
          </p:cNvPr>
          <p:cNvGrpSpPr/>
          <p:nvPr/>
        </p:nvGrpSpPr>
        <p:grpSpPr>
          <a:xfrm>
            <a:off x="278175" y="2838449"/>
            <a:ext cx="4876209" cy="3824199"/>
            <a:chOff x="734" y="1670231"/>
            <a:chExt cx="6365797" cy="499241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8A98CF-DCD0-48BC-A8E5-0A457F8F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4E38AE-5142-47BB-9085-EE207F926BB5}"/>
                </a:ext>
              </a:extLst>
            </p:cNvPr>
            <p:cNvSpPr txBox="1"/>
            <p:nvPr/>
          </p:nvSpPr>
          <p:spPr>
            <a:xfrm>
              <a:off x="3356447" y="1852652"/>
              <a:ext cx="444028" cy="5223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GND</a:t>
              </a:r>
            </a:p>
            <a:p>
              <a:r>
                <a:rPr lang="en-US" altLang="ko-KR" sz="500" b="1" dirty="0"/>
                <a:t>VCC</a:t>
              </a:r>
            </a:p>
            <a:p>
              <a:r>
                <a:rPr lang="en-US" altLang="ko-KR" sz="500" b="1" dirty="0"/>
                <a:t>SDA</a:t>
              </a:r>
            </a:p>
            <a:p>
              <a:r>
                <a:rPr lang="en-US" altLang="ko-KR" sz="500" b="1" dirty="0"/>
                <a:t>SCL</a:t>
              </a:r>
              <a:endParaRPr lang="ko-KR" altLang="en-US" sz="5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90137F-8E12-43AE-8988-4CDDF3A3AEC9}"/>
              </a:ext>
            </a:extLst>
          </p:cNvPr>
          <p:cNvSpPr txBox="1"/>
          <p:nvPr/>
        </p:nvSpPr>
        <p:spPr>
          <a:xfrm>
            <a:off x="3322161" y="848476"/>
            <a:ext cx="608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82EF03F-AA47-4D15-BA28-3870EC62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50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  lcd1.setCursor(0, 1);</a:t>
            </a:r>
          </a:p>
          <a:p>
            <a:r>
              <a:rPr lang="en-US" altLang="ko-KR" sz="2000" dirty="0"/>
              <a:t>  lcd1.print("My first program");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0137F-8E12-43AE-8988-4CDDF3A3AEC9}"/>
              </a:ext>
            </a:extLst>
          </p:cNvPr>
          <p:cNvSpPr txBox="1"/>
          <p:nvPr/>
        </p:nvSpPr>
        <p:spPr>
          <a:xfrm>
            <a:off x="3322161" y="848476"/>
            <a:ext cx="608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6EA8919-1876-432B-B8C5-4C28E808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45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E10497E-9150-4381-A84A-91B89744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9784"/>
              </p:ext>
            </p:extLst>
          </p:nvPr>
        </p:nvGraphicFramePr>
        <p:xfrm>
          <a:off x="262925" y="2562909"/>
          <a:ext cx="6245432" cy="4243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lcd.begin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를 사용을 시작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표시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숨김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lcd.setCursor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col,row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row, col</a:t>
                      </a:r>
                      <a:r>
                        <a:rPr lang="ko-KR" altLang="en-US" sz="1200">
                          <a:effectLst/>
                        </a:rPr>
                        <a:t>의 좌표로 커서를 위치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lcd.cursor();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표시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lcd.noCursor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숨김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lcd.home();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커서의 위치를 </a:t>
                      </a:r>
                      <a:r>
                        <a:rPr lang="en-US" altLang="ko-KR" sz="1200">
                          <a:effectLst/>
                        </a:rPr>
                        <a:t>0,0</a:t>
                      </a:r>
                      <a:r>
                        <a:rPr lang="ko-KR" altLang="en-US" sz="1200">
                          <a:effectLst/>
                        </a:rPr>
                        <a:t>으로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깜빡임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깜빡이지 않음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lcd.backlight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을 킴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lcd.noBacklight();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를 끔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lcd.write(val);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altLang="ko-KR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  <a:endParaRPr lang="en-US" altLang="ko-KR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lcd.print(val);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lcd.clear();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화면의 모든 내용 지움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lcd.scrollDisplayRight();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우측으로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lcd.scrollDisplayLeft();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좌측으로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lcd.autoscroll();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내용을 자동으로 우에서 좌로 스크롤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4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Wire.h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#include &lt;LiquidCrystal_I2C.h&gt;</a:t>
            </a:r>
          </a:p>
          <a:p>
            <a:endParaRPr lang="en-US" altLang="ko-KR" sz="1300" dirty="0"/>
          </a:p>
          <a:p>
            <a:r>
              <a:rPr lang="en-US" altLang="ko-KR" sz="1300" dirty="0"/>
              <a:t>LiquidCrystal_I2C lcd1(0x27, 16, 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lcd1.begin();</a:t>
            </a:r>
          </a:p>
          <a:p>
            <a:r>
              <a:rPr lang="en-US" altLang="ko-KR" sz="1300" dirty="0"/>
              <a:t>  lcd1.backlight();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loop(){</a:t>
            </a:r>
          </a:p>
          <a:p>
            <a:r>
              <a:rPr lang="en-US" altLang="ko-KR" sz="1300" dirty="0"/>
              <a:t>  lcd1.print("Colorful lights");</a:t>
            </a:r>
          </a:p>
          <a:p>
            <a:r>
              <a:rPr lang="en-US" altLang="ko-KR" sz="1300" dirty="0"/>
              <a:t>  lcd1.setCursor(0, 1);</a:t>
            </a:r>
          </a:p>
          <a:p>
            <a:r>
              <a:rPr lang="en-US" altLang="ko-KR" sz="1300" dirty="0"/>
              <a:t>  lcd1.print("My first program");</a:t>
            </a:r>
          </a:p>
          <a:p>
            <a:r>
              <a:rPr lang="en-US" altLang="ko-KR" sz="1300" dirty="0"/>
              <a:t>  delay(1000);</a:t>
            </a:r>
          </a:p>
          <a:p>
            <a:r>
              <a:rPr lang="en-US" altLang="ko-KR" sz="1300" dirty="0"/>
              <a:t>  lcd1.clear();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lcd1.print("surround me!");</a:t>
            </a:r>
          </a:p>
          <a:p>
            <a:r>
              <a:rPr lang="en-US" altLang="ko-KR" sz="1300" dirty="0"/>
              <a:t>  lcd1.setCursor(0, 1);</a:t>
            </a:r>
          </a:p>
          <a:p>
            <a:r>
              <a:rPr lang="en-US" altLang="ko-KR" sz="1300" dirty="0"/>
              <a:t>  lcd1.print("My first program");</a:t>
            </a:r>
          </a:p>
          <a:p>
            <a:r>
              <a:rPr lang="en-US" altLang="ko-KR" sz="1300" dirty="0"/>
              <a:t>  delay(1000);</a:t>
            </a:r>
          </a:p>
          <a:p>
            <a:r>
              <a:rPr lang="en-US" altLang="ko-KR" sz="1300" dirty="0"/>
              <a:t>  lcd1.clear();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82EF03F-AA47-4D15-BA28-3870EC62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45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7A726D-BA11-411D-BB1A-EB0BF633431D}"/>
              </a:ext>
            </a:extLst>
          </p:cNvPr>
          <p:cNvSpPr txBox="1"/>
          <p:nvPr/>
        </p:nvSpPr>
        <p:spPr>
          <a:xfrm>
            <a:off x="3543661" y="837127"/>
            <a:ext cx="76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“Colorful lights”, “surround me!”</a:t>
            </a:r>
            <a:r>
              <a:rPr lang="ko-KR" altLang="en-US" dirty="0"/>
              <a:t>라고 </a:t>
            </a:r>
            <a:r>
              <a:rPr lang="en-US" altLang="ko-KR" dirty="0"/>
              <a:t>1</a:t>
            </a:r>
            <a:r>
              <a:rPr lang="ko-KR" altLang="en-US" dirty="0"/>
              <a:t>초마다 바뀌고</a:t>
            </a:r>
            <a:endParaRPr lang="en-US" altLang="ko-KR" dirty="0"/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CDCB5C-76B6-4BD5-BBE1-CB4AF876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77998"/>
              </p:ext>
            </p:extLst>
          </p:nvPr>
        </p:nvGraphicFramePr>
        <p:xfrm>
          <a:off x="262925" y="2562909"/>
          <a:ext cx="6245432" cy="4243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lcd.begin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를 사용을 시작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표시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숨김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lcd.setCursor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col,row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row, col</a:t>
                      </a:r>
                      <a:r>
                        <a:rPr lang="ko-KR" altLang="en-US" sz="1200">
                          <a:effectLst/>
                        </a:rPr>
                        <a:t>의 좌표로 커서를 위치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lcd.cursor();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표시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lcd.noCursor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숨김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lcd.home();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커서의 위치를 </a:t>
                      </a:r>
                      <a:r>
                        <a:rPr lang="en-US" altLang="ko-KR" sz="1200">
                          <a:effectLst/>
                        </a:rPr>
                        <a:t>0,0</a:t>
                      </a:r>
                      <a:r>
                        <a:rPr lang="ko-KR" altLang="en-US" sz="1200">
                          <a:effectLst/>
                        </a:rPr>
                        <a:t>으로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깜빡임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깜빡이지 않음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lcd.backlight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을 킴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lcd.noBacklight();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를 끔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lcd.write(val);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altLang="ko-KR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  <a:endParaRPr lang="en-US" altLang="ko-KR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lcd.print(val);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lcd.clear();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화면의 모든 내용 지움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lcd.scrollDisplayRight();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우측으로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lcd.scrollDisplayLeft();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좌측으로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lcd.autoscroll();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내용을 자동으로 우에서 좌로 스크롤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6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74739FB-6FED-4A2C-B571-EFD20A45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77" y="1371600"/>
            <a:ext cx="8929445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27C1-3B2F-4690-BE3A-06F5B5BE87E8}"/>
              </a:ext>
            </a:extLst>
          </p:cNvPr>
          <p:cNvSpPr txBox="1"/>
          <p:nvPr/>
        </p:nvSpPr>
        <p:spPr>
          <a:xfrm>
            <a:off x="2280204" y="837127"/>
            <a:ext cx="763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우리는 새로운 글자와 모양을 만들고 싶다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668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482" name="Picture 2" descr="Making and displaying Custom characters on lcd with Arduino Uno ...">
            <a:extLst>
              <a:ext uri="{FF2B5EF4-FFF2-40B4-BE49-F238E27FC236}">
                <a16:creationId xmlns:a16="http://schemas.microsoft.com/office/drawing/2014/main" id="{09C2CBA8-D0FE-4A20-9A70-EF9BE4C0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1575652"/>
            <a:ext cx="3721184" cy="42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396A52B-6817-4E25-A314-66022F04EB40}"/>
              </a:ext>
            </a:extLst>
          </p:cNvPr>
          <p:cNvGrpSpPr/>
          <p:nvPr/>
        </p:nvGrpSpPr>
        <p:grpSpPr>
          <a:xfrm>
            <a:off x="5375173" y="1575652"/>
            <a:ext cx="5254728" cy="4390876"/>
            <a:chOff x="3600450" y="2094678"/>
            <a:chExt cx="4150765" cy="34781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F600C8-E3F6-40AF-ADF8-B1EF3C514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7098" y="2094678"/>
              <a:ext cx="3724117" cy="3478120"/>
            </a:xfrm>
            <a:prstGeom prst="rect">
              <a:avLst/>
            </a:prstGeom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D3761E0-7734-4893-A531-3D95EE087830}"/>
                </a:ext>
              </a:extLst>
            </p:cNvPr>
            <p:cNvSpPr/>
            <p:nvPr/>
          </p:nvSpPr>
          <p:spPr>
            <a:xfrm rot="10800000">
              <a:off x="3600450" y="3268602"/>
              <a:ext cx="1209676" cy="56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44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482" name="Picture 2" descr="Making and displaying Custom characters on lcd with Arduino Uno ...">
            <a:extLst>
              <a:ext uri="{FF2B5EF4-FFF2-40B4-BE49-F238E27FC236}">
                <a16:creationId xmlns:a16="http://schemas.microsoft.com/office/drawing/2014/main" id="{09C2CBA8-D0FE-4A20-9A70-EF9BE4C0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1575652"/>
            <a:ext cx="3721184" cy="42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15D5FDA-3040-4320-B34B-56A8A6871A3F}"/>
              </a:ext>
            </a:extLst>
          </p:cNvPr>
          <p:cNvGrpSpPr/>
          <p:nvPr/>
        </p:nvGrpSpPr>
        <p:grpSpPr>
          <a:xfrm>
            <a:off x="6987118" y="1940689"/>
            <a:ext cx="2782265" cy="4012436"/>
            <a:chOff x="5644093" y="1978789"/>
            <a:chExt cx="2782265" cy="40124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B4E297-FE4A-45C5-A47F-5C2BA2DB059D}"/>
                </a:ext>
              </a:extLst>
            </p:cNvPr>
            <p:cNvSpPr txBox="1"/>
            <p:nvPr/>
          </p:nvSpPr>
          <p:spPr>
            <a:xfrm>
              <a:off x="5829300" y="2015237"/>
              <a:ext cx="2597058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byte smile[8] = {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B01010,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B10001,</a:t>
              </a:r>
            </a:p>
            <a:p>
              <a:r>
                <a:rPr lang="en-US" altLang="ko-KR" sz="2500" dirty="0"/>
                <a:t>  B01110,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B00000</a:t>
              </a:r>
            </a:p>
            <a:p>
              <a:r>
                <a:rPr lang="en-US" altLang="ko-KR" sz="2500" dirty="0"/>
                <a:t>};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0450F4-6FE6-49C8-BE56-848B8C77ABAA}"/>
                </a:ext>
              </a:extLst>
            </p:cNvPr>
            <p:cNvSpPr/>
            <p:nvPr/>
          </p:nvSpPr>
          <p:spPr>
            <a:xfrm>
              <a:off x="5644093" y="1978789"/>
              <a:ext cx="2782265" cy="401243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0479779-6DB8-45E5-9B7B-4C62E1EBB397}"/>
              </a:ext>
            </a:extLst>
          </p:cNvPr>
          <p:cNvSpPr/>
          <p:nvPr/>
        </p:nvSpPr>
        <p:spPr>
          <a:xfrm>
            <a:off x="5251835" y="3330151"/>
            <a:ext cx="1531409" cy="71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5AD9B-88B4-45CF-8DA8-5289B9449CAF}"/>
              </a:ext>
            </a:extLst>
          </p:cNvPr>
          <p:cNvSpPr txBox="1"/>
          <p:nvPr/>
        </p:nvSpPr>
        <p:spPr>
          <a:xfrm>
            <a:off x="7667959" y="12268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이름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946486-ECB1-41B4-A4E8-6C5460C71D75}"/>
              </a:ext>
            </a:extLst>
          </p:cNvPr>
          <p:cNvCxnSpPr>
            <a:stCxn id="3" idx="2"/>
          </p:cNvCxnSpPr>
          <p:nvPr/>
        </p:nvCxnSpPr>
        <p:spPr>
          <a:xfrm>
            <a:off x="8378250" y="1596182"/>
            <a:ext cx="0" cy="48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0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BEBC66-0338-4C84-88E8-F323C40AD368}"/>
              </a:ext>
            </a:extLst>
          </p:cNvPr>
          <p:cNvSpPr txBox="1"/>
          <p:nvPr/>
        </p:nvSpPr>
        <p:spPr>
          <a:xfrm>
            <a:off x="7732436" y="1883712"/>
            <a:ext cx="7617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등록번호는</a:t>
            </a:r>
            <a:endParaRPr lang="en-US" altLang="ko-KR" sz="900" dirty="0"/>
          </a:p>
          <a:p>
            <a:pPr algn="ctr"/>
            <a:r>
              <a:rPr lang="en-US" altLang="ko-KR" sz="900" dirty="0"/>
              <a:t>0~7</a:t>
            </a:r>
            <a:r>
              <a:rPr lang="ko-KR" altLang="en-US" sz="900" dirty="0"/>
              <a:t>까지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195A29-EA02-4B7E-9ED8-47A030A25CD9}"/>
              </a:ext>
            </a:extLst>
          </p:cNvPr>
          <p:cNvGrpSpPr/>
          <p:nvPr/>
        </p:nvGrpSpPr>
        <p:grpSpPr>
          <a:xfrm>
            <a:off x="183779" y="816750"/>
            <a:ext cx="4473946" cy="2335542"/>
            <a:chOff x="1383928" y="1575652"/>
            <a:chExt cx="8385455" cy="4377473"/>
          </a:xfrm>
        </p:grpSpPr>
        <p:pic>
          <p:nvPicPr>
            <p:cNvPr id="20482" name="Picture 2" descr="Making and displaying Custom characters on lcd with Arduino Uno ...">
              <a:extLst>
                <a:ext uri="{FF2B5EF4-FFF2-40B4-BE49-F238E27FC236}">
                  <a16:creationId xmlns:a16="http://schemas.microsoft.com/office/drawing/2014/main" id="{09C2CBA8-D0FE-4A20-9A70-EF9BE4C05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928" y="1575652"/>
              <a:ext cx="3721184" cy="4222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15D5FDA-3040-4320-B34B-56A8A6871A3F}"/>
                </a:ext>
              </a:extLst>
            </p:cNvPr>
            <p:cNvGrpSpPr/>
            <p:nvPr/>
          </p:nvGrpSpPr>
          <p:grpSpPr>
            <a:xfrm>
              <a:off x="6987118" y="1940689"/>
              <a:ext cx="2782265" cy="4012436"/>
              <a:chOff x="5644093" y="1978789"/>
              <a:chExt cx="2782265" cy="40124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4E297-FE4A-45C5-A47F-5C2BA2DB059D}"/>
                  </a:ext>
                </a:extLst>
              </p:cNvPr>
              <p:cNvSpPr txBox="1"/>
              <p:nvPr/>
            </p:nvSpPr>
            <p:spPr>
              <a:xfrm>
                <a:off x="5829300" y="2015237"/>
                <a:ext cx="144533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byte smile[8] = {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B01010,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B10001,</a:t>
                </a:r>
              </a:p>
              <a:p>
                <a:r>
                  <a:rPr lang="en-US" altLang="ko-KR" sz="1300" dirty="0"/>
                  <a:t>  B01110,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B00000</a:t>
                </a:r>
              </a:p>
              <a:p>
                <a:r>
                  <a:rPr lang="en-US" altLang="ko-KR" sz="1300" dirty="0"/>
                  <a:t>};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0450F4-6FE6-49C8-BE56-848B8C77ABAA}"/>
                  </a:ext>
                </a:extLst>
              </p:cNvPr>
              <p:cNvSpPr/>
              <p:nvPr/>
            </p:nvSpPr>
            <p:spPr>
              <a:xfrm>
                <a:off x="5644093" y="1978789"/>
                <a:ext cx="2782265" cy="4012436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0479779-6DB8-45E5-9B7B-4C62E1EBB397}"/>
                </a:ext>
              </a:extLst>
            </p:cNvPr>
            <p:cNvSpPr/>
            <p:nvPr/>
          </p:nvSpPr>
          <p:spPr>
            <a:xfrm>
              <a:off x="5251835" y="3330151"/>
              <a:ext cx="1531409" cy="7134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FA2018-37DB-4F1A-BB77-F2EA2B5E85F0}"/>
              </a:ext>
            </a:extLst>
          </p:cNvPr>
          <p:cNvGrpSpPr/>
          <p:nvPr/>
        </p:nvGrpSpPr>
        <p:grpSpPr>
          <a:xfrm>
            <a:off x="303763" y="3253476"/>
            <a:ext cx="4353962" cy="3414623"/>
            <a:chOff x="734" y="1670231"/>
            <a:chExt cx="6365797" cy="49924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A7DC7F-FE18-4F9D-85A6-755A5F08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0EC39A-2266-451A-B322-CEAC0B8F32AA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4949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/>
                <a:t>GND</a:t>
              </a:r>
            </a:p>
            <a:p>
              <a:r>
                <a:rPr lang="en-US" altLang="ko-KR" sz="400" b="1" dirty="0"/>
                <a:t>VCC</a:t>
              </a:r>
            </a:p>
            <a:p>
              <a:r>
                <a:rPr lang="en-US" altLang="ko-KR" sz="400" b="1" dirty="0"/>
                <a:t>SDA</a:t>
              </a:r>
            </a:p>
            <a:p>
              <a:r>
                <a:rPr lang="en-US" altLang="ko-KR" sz="400" b="1" dirty="0"/>
                <a:t>SCL</a:t>
              </a:r>
              <a:endParaRPr lang="ko-KR" altLang="en-US" sz="400" b="1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B8D3A-93EF-4963-BDCC-A55DDC41374C}"/>
              </a:ext>
            </a:extLst>
          </p:cNvPr>
          <p:cNvSpPr/>
          <p:nvPr/>
        </p:nvSpPr>
        <p:spPr>
          <a:xfrm>
            <a:off x="4860549" y="1011511"/>
            <a:ext cx="22070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#include &lt;</a:t>
            </a:r>
            <a:r>
              <a:rPr lang="en-US" altLang="ko-KR" sz="900" dirty="0" err="1"/>
              <a:t>Wire.h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#include &lt;LiquidCrystal_I2C.h&gt;</a:t>
            </a:r>
          </a:p>
          <a:p>
            <a:endParaRPr lang="en-US" altLang="ko-KR" sz="900" dirty="0"/>
          </a:p>
          <a:p>
            <a:r>
              <a:rPr lang="en-US" altLang="ko-KR" sz="900" dirty="0"/>
              <a:t>LiquidCrystal_I2C lcd1(0x27, 16, 2);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한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han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B01000,</a:t>
            </a:r>
          </a:p>
          <a:p>
            <a:r>
              <a:rPr lang="en-US" altLang="ko-KR" sz="900" dirty="0"/>
              <a:t>  B11100,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B11011,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B10000,</a:t>
            </a:r>
          </a:p>
          <a:p>
            <a:r>
              <a:rPr lang="en-US" altLang="ko-KR" sz="900" dirty="0"/>
              <a:t>  B11111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국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gug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B00100,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B00010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다</a:t>
            </a:r>
          </a:p>
          <a:p>
            <a:r>
              <a:rPr lang="en-US" altLang="ko-KR" sz="900" dirty="0"/>
              <a:t>byte da[8] = {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B10011,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B11110,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B00010</a:t>
            </a:r>
          </a:p>
          <a:p>
            <a:r>
              <a:rPr lang="en-US" altLang="ko-KR" sz="900" dirty="0"/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342BCF-D699-4324-B547-4D259306F762}"/>
              </a:ext>
            </a:extLst>
          </p:cNvPr>
          <p:cNvSpPr/>
          <p:nvPr/>
        </p:nvSpPr>
        <p:spPr>
          <a:xfrm>
            <a:off x="4860549" y="1011511"/>
            <a:ext cx="7171757" cy="5651137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DDCFB-D4FA-4509-B11A-0DEA696C777B}"/>
              </a:ext>
            </a:extLst>
          </p:cNvPr>
          <p:cNvSpPr/>
          <p:nvPr/>
        </p:nvSpPr>
        <p:spPr>
          <a:xfrm>
            <a:off x="6816069" y="1127096"/>
            <a:ext cx="127704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//</a:t>
            </a:r>
            <a:r>
              <a:rPr lang="ko-KR" altLang="en-US" sz="900" dirty="0"/>
              <a:t>람</a:t>
            </a:r>
          </a:p>
          <a:p>
            <a:r>
              <a:rPr lang="en-US" altLang="ko-KR" sz="900" dirty="0"/>
              <a:t>byte lam[8] = {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B11011,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B11110,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B01111,</a:t>
            </a:r>
          </a:p>
          <a:p>
            <a:r>
              <a:rPr lang="en-US" altLang="ko-KR" sz="900" dirty="0"/>
              <a:t>  B01111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쥐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jwi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B11101,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B10101,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B10001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 ♡</a:t>
            </a:r>
          </a:p>
          <a:p>
            <a:r>
              <a:rPr lang="en-US" altLang="ko-KR" sz="900" dirty="0"/>
              <a:t>byte heart[8] = {</a:t>
            </a:r>
          </a:p>
          <a:p>
            <a:r>
              <a:rPr lang="en-US" altLang="ko-KR" sz="900" dirty="0"/>
              <a:t>  B00000,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B10101,</a:t>
            </a:r>
          </a:p>
          <a:p>
            <a:r>
              <a:rPr lang="en-US" altLang="ko-KR" sz="900" dirty="0"/>
              <a:t>  B10001,</a:t>
            </a:r>
          </a:p>
          <a:p>
            <a:r>
              <a:rPr lang="en-US" altLang="ko-KR" sz="900" dirty="0"/>
              <a:t>  B10001,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B00100,</a:t>
            </a:r>
          </a:p>
          <a:p>
            <a:r>
              <a:rPr lang="en-US" altLang="ko-KR" sz="900" dirty="0"/>
              <a:t>  B00000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778FAC-45F9-4FE4-BDAA-D76011061927}"/>
              </a:ext>
            </a:extLst>
          </p:cNvPr>
          <p:cNvSpPr/>
          <p:nvPr/>
        </p:nvSpPr>
        <p:spPr>
          <a:xfrm>
            <a:off x="8574246" y="1045175"/>
            <a:ext cx="22070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void setup()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lcd1.begin();</a:t>
            </a:r>
          </a:p>
          <a:p>
            <a:r>
              <a:rPr lang="en-US" altLang="ko-KR" sz="900" dirty="0"/>
              <a:t>  lcd1.backlight();</a:t>
            </a:r>
          </a:p>
          <a:p>
            <a:r>
              <a:rPr lang="en-US" altLang="ko-KR" sz="900" dirty="0"/>
              <a:t>  lcd1.createChar(0, </a:t>
            </a:r>
            <a:r>
              <a:rPr lang="en-US" altLang="ko-KR" sz="900" dirty="0" err="1"/>
              <a:t>han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lcd1.createChar(1, </a:t>
            </a:r>
            <a:r>
              <a:rPr lang="en-US" altLang="ko-KR" sz="900" dirty="0" err="1"/>
              <a:t>gug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lcd1.createChar(2, da);</a:t>
            </a:r>
          </a:p>
          <a:p>
            <a:r>
              <a:rPr lang="en-US" altLang="ko-KR" sz="900" dirty="0"/>
              <a:t>  lcd1.createChar(3, lam);</a:t>
            </a:r>
          </a:p>
          <a:p>
            <a:r>
              <a:rPr lang="en-US" altLang="ko-KR" sz="900" dirty="0"/>
              <a:t>  lcd1.createChar(4, </a:t>
            </a:r>
            <a:r>
              <a:rPr lang="en-US" altLang="ko-KR" sz="900" dirty="0" err="1"/>
              <a:t>jwi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lcd1.createChar(5, heart);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loop() {</a:t>
            </a:r>
          </a:p>
          <a:p>
            <a:r>
              <a:rPr lang="en-US" altLang="ko-KR" sz="900" dirty="0"/>
              <a:t>  lcd1.print("Korean Squirrel");</a:t>
            </a:r>
          </a:p>
          <a:p>
            <a:r>
              <a:rPr lang="en-US" altLang="ko-KR" sz="900" dirty="0"/>
              <a:t>  lcd1.setCursor(0, 1);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delay(1000);</a:t>
            </a:r>
          </a:p>
          <a:p>
            <a:r>
              <a:rPr lang="en-US" altLang="ko-KR" sz="900" dirty="0"/>
              <a:t>  lcd1.clear();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067AD3-ACE7-459F-ADE3-D012E140AE76}"/>
              </a:ext>
            </a:extLst>
          </p:cNvPr>
          <p:cNvSpPr/>
          <p:nvPr/>
        </p:nvSpPr>
        <p:spPr>
          <a:xfrm>
            <a:off x="10369239" y="1035471"/>
            <a:ext cx="16675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  lcd1.write(0); // </a:t>
            </a:r>
            <a:r>
              <a:rPr lang="ko-KR" altLang="en-US" sz="900" dirty="0"/>
              <a:t>한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lcd1.write(1); // </a:t>
            </a:r>
            <a:r>
              <a:rPr lang="ko-KR" altLang="en-US" sz="900" dirty="0"/>
              <a:t>국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lcd1.write(2); // </a:t>
            </a:r>
            <a:r>
              <a:rPr lang="ko-KR" altLang="en-US" sz="900" dirty="0"/>
              <a:t>다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lcd1.write(3); // </a:t>
            </a:r>
            <a:r>
              <a:rPr lang="ko-KR" altLang="en-US" sz="900" dirty="0"/>
              <a:t>람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lcd1.write(4); // </a:t>
            </a:r>
            <a:r>
              <a:rPr lang="ko-KR" altLang="en-US" sz="900" dirty="0"/>
              <a:t>쥐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lcd1.setCursor(0, 1);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delay(1000);</a:t>
            </a:r>
          </a:p>
          <a:p>
            <a:r>
              <a:rPr lang="en-US" altLang="ko-KR" sz="900" dirty="0"/>
              <a:t>  lcd1.clear();</a:t>
            </a:r>
          </a:p>
          <a:p>
            <a:r>
              <a:rPr lang="en-US" altLang="ko-KR" sz="9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56E55-302B-4BEA-9530-7C82CDEB351C}"/>
              </a:ext>
            </a:extLst>
          </p:cNvPr>
          <p:cNvSpPr txBox="1"/>
          <p:nvPr/>
        </p:nvSpPr>
        <p:spPr>
          <a:xfrm>
            <a:off x="10698488" y="6091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코드 링크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514CE0-8454-4B28-BF5D-411CFAF4AEDE}"/>
              </a:ext>
            </a:extLst>
          </p:cNvPr>
          <p:cNvCxnSpPr/>
          <p:nvPr/>
        </p:nvCxnSpPr>
        <p:spPr>
          <a:xfrm>
            <a:off x="6816069" y="1030957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B5DE73-0269-4BDD-8223-0AA0374CF7B1}"/>
              </a:ext>
            </a:extLst>
          </p:cNvPr>
          <p:cNvCxnSpPr/>
          <p:nvPr/>
        </p:nvCxnSpPr>
        <p:spPr>
          <a:xfrm>
            <a:off x="8574246" y="1049783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3DA9E0-C42C-4B57-A4AE-095D092FD00E}"/>
              </a:ext>
            </a:extLst>
          </p:cNvPr>
          <p:cNvCxnSpPr/>
          <p:nvPr/>
        </p:nvCxnSpPr>
        <p:spPr>
          <a:xfrm>
            <a:off x="10378419" y="1021233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92BA5F33-8D16-46CF-9430-EB3B01F1F3EB}"/>
              </a:ext>
            </a:extLst>
          </p:cNvPr>
          <p:cNvSpPr/>
          <p:nvPr/>
        </p:nvSpPr>
        <p:spPr>
          <a:xfrm>
            <a:off x="8569755" y="1651983"/>
            <a:ext cx="150348" cy="8022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C39421-B37C-4D55-9348-E99B43B4AC6E}"/>
              </a:ext>
            </a:extLst>
          </p:cNvPr>
          <p:cNvCxnSpPr/>
          <p:nvPr/>
        </p:nvCxnSpPr>
        <p:spPr>
          <a:xfrm>
            <a:off x="8399395" y="3221142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461472-8F68-40E5-9796-5490AD9FDF68}"/>
              </a:ext>
            </a:extLst>
          </p:cNvPr>
          <p:cNvCxnSpPr/>
          <p:nvPr/>
        </p:nvCxnSpPr>
        <p:spPr>
          <a:xfrm>
            <a:off x="8389347" y="3494577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44E924-4A69-435D-86E4-5B3846733378}"/>
              </a:ext>
            </a:extLst>
          </p:cNvPr>
          <p:cNvCxnSpPr/>
          <p:nvPr/>
        </p:nvCxnSpPr>
        <p:spPr>
          <a:xfrm>
            <a:off x="8391026" y="3777607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7607C-6F6A-40B6-9CF8-F78827CF002B}"/>
              </a:ext>
            </a:extLst>
          </p:cNvPr>
          <p:cNvGrpSpPr/>
          <p:nvPr/>
        </p:nvGrpSpPr>
        <p:grpSpPr>
          <a:xfrm>
            <a:off x="4920534" y="858876"/>
            <a:ext cx="7111773" cy="5803773"/>
            <a:chOff x="5828414" y="990543"/>
            <a:chExt cx="6248399" cy="573139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14B77-6F11-4ECE-B30C-7BD090E012DB}"/>
                </a:ext>
              </a:extLst>
            </p:cNvPr>
            <p:cNvSpPr/>
            <p:nvPr/>
          </p:nvSpPr>
          <p:spPr>
            <a:xfrm>
              <a:off x="5893755" y="990543"/>
              <a:ext cx="2964370" cy="46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300" dirty="0"/>
                <a:t>#include &lt;</a:t>
              </a:r>
              <a:r>
                <a:rPr lang="en-US" altLang="ko-KR" sz="1300" dirty="0" err="1"/>
                <a:t>Servo.h</a:t>
              </a:r>
              <a:r>
                <a:rPr lang="en-US" altLang="ko-KR" sz="1300" dirty="0"/>
                <a:t>&gt;</a:t>
              </a:r>
            </a:p>
            <a:p>
              <a:r>
                <a:rPr lang="en-US" altLang="ko-KR" sz="1300" dirty="0"/>
                <a:t>#define OPEN 1</a:t>
              </a:r>
            </a:p>
            <a:p>
              <a:r>
                <a:rPr lang="en-US" altLang="ko-KR" sz="1300" dirty="0"/>
                <a:t>#define CLOSE 2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ledPin</a:t>
              </a:r>
              <a:r>
                <a:rPr lang="en-US" altLang="ko-KR" sz="1300" dirty="0"/>
                <a:t> = 2;</a:t>
              </a:r>
            </a:p>
            <a:p>
              <a:r>
                <a:rPr lang="en-US" altLang="ko-KR" sz="1300" dirty="0"/>
                <a:t>int ledPin2 = 3;</a:t>
              </a:r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buttonPin</a:t>
              </a:r>
              <a:r>
                <a:rPr lang="en-US" altLang="ko-KR" sz="1300" dirty="0"/>
                <a:t> = 7;</a:t>
              </a:r>
            </a:p>
            <a:p>
              <a:r>
                <a:rPr lang="en-US" altLang="ko-KR" sz="1300" dirty="0"/>
                <a:t>int buttonPin2 = 8;</a:t>
              </a:r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servoPin</a:t>
              </a:r>
              <a:r>
                <a:rPr lang="en-US" altLang="ko-KR" sz="1300" dirty="0"/>
                <a:t> = 9;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Servo servo1;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int State = OPEN;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void setup()</a:t>
              </a:r>
            </a:p>
            <a:p>
              <a:r>
                <a:rPr lang="en-US" altLang="ko-KR" sz="1300" dirty="0"/>
                <a:t>{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</a:t>
              </a:r>
              <a:r>
                <a:rPr lang="en-US" altLang="ko-KR" sz="1300" dirty="0" err="1"/>
                <a:t>ledPin</a:t>
              </a:r>
              <a:r>
                <a:rPr lang="en-US" altLang="ko-KR" sz="1300" dirty="0"/>
                <a:t>, INPUT);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(ledPin2, INPUT);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</a:t>
              </a:r>
              <a:r>
                <a:rPr lang="en-US" altLang="ko-KR" sz="1300" dirty="0" err="1"/>
                <a:t>buttonPin</a:t>
              </a:r>
              <a:r>
                <a:rPr lang="en-US" altLang="ko-KR" sz="1300" dirty="0"/>
                <a:t>, INPUT_PULLUP);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(buttonPin2, INPUT_PULLUP);</a:t>
              </a:r>
            </a:p>
            <a:p>
              <a:r>
                <a:rPr lang="en-US" altLang="ko-KR" sz="1300" dirty="0"/>
                <a:t>    servo1.attach(</a:t>
              </a:r>
              <a:r>
                <a:rPr lang="en-US" altLang="ko-KR" sz="1300" dirty="0" err="1"/>
                <a:t>servoPin</a:t>
              </a:r>
              <a:r>
                <a:rPr lang="en-US" altLang="ko-KR" sz="1300" dirty="0"/>
                <a:t>);</a:t>
              </a:r>
            </a:p>
            <a:p>
              <a:r>
                <a:rPr lang="en-US" altLang="ko-KR" sz="1300" dirty="0"/>
                <a:t>    servo1.write(0);</a:t>
              </a:r>
            </a:p>
            <a:p>
              <a:r>
                <a:rPr lang="en-US" altLang="ko-KR" sz="1300" dirty="0"/>
                <a:t>}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03C7D8-36E1-4B43-BB68-D4E812D10750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B6F8E3-C82C-49F8-84B6-865D45CB0C97}"/>
              </a:ext>
            </a:extLst>
          </p:cNvPr>
          <p:cNvGrpSpPr/>
          <p:nvPr/>
        </p:nvGrpSpPr>
        <p:grpSpPr>
          <a:xfrm>
            <a:off x="72981" y="1357458"/>
            <a:ext cx="4739983" cy="4149039"/>
            <a:chOff x="72981" y="1357458"/>
            <a:chExt cx="5853282" cy="512354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9CF855A-00E7-4122-8A71-5F7E56492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81" y="1357458"/>
              <a:ext cx="5853282" cy="4284629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2358B39-F5E1-44C6-9014-2246D2D85351}"/>
                </a:ext>
              </a:extLst>
            </p:cNvPr>
            <p:cNvSpPr/>
            <p:nvPr/>
          </p:nvSpPr>
          <p:spPr>
            <a:xfrm rot="10800000">
              <a:off x="1660050" y="4971082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1AF731B-0B6F-457A-9E6A-89FD5FFB80DC}"/>
                </a:ext>
              </a:extLst>
            </p:cNvPr>
            <p:cNvSpPr/>
            <p:nvPr/>
          </p:nvSpPr>
          <p:spPr>
            <a:xfrm rot="10800000">
              <a:off x="2191393" y="4952229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04E13-841D-4DE4-8CD7-4E0D920E4D16}"/>
                </a:ext>
              </a:extLst>
            </p:cNvPr>
            <p:cNvSpPr txBox="1"/>
            <p:nvPr/>
          </p:nvSpPr>
          <p:spPr>
            <a:xfrm>
              <a:off x="1554479" y="6203999"/>
              <a:ext cx="74532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A03CF-E537-44FE-B7F0-E5C6467D25E2}"/>
                </a:ext>
              </a:extLst>
            </p:cNvPr>
            <p:cNvSpPr txBox="1"/>
            <p:nvPr/>
          </p:nvSpPr>
          <p:spPr>
            <a:xfrm>
              <a:off x="2033401" y="6203419"/>
              <a:ext cx="672092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AAD06657-9C9A-40EA-8847-4929894D39CF}"/>
                </a:ext>
              </a:extLst>
            </p:cNvPr>
            <p:cNvSpPr/>
            <p:nvPr/>
          </p:nvSpPr>
          <p:spPr>
            <a:xfrm rot="10800000">
              <a:off x="827910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2E67150-4744-4534-8D04-FD6EA10763BC}"/>
                </a:ext>
              </a:extLst>
            </p:cNvPr>
            <p:cNvSpPr/>
            <p:nvPr/>
          </p:nvSpPr>
          <p:spPr>
            <a:xfrm rot="10800000">
              <a:off x="1177562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CCDE2E-5AFE-495B-9910-D287D48CE19C}"/>
                </a:ext>
              </a:extLst>
            </p:cNvPr>
            <p:cNvSpPr txBox="1"/>
            <p:nvPr/>
          </p:nvSpPr>
          <p:spPr>
            <a:xfrm>
              <a:off x="564679" y="6203418"/>
              <a:ext cx="814564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2FDA05-3A2D-4017-89F0-5AA907E00AEA}"/>
                </a:ext>
              </a:extLst>
            </p:cNvPr>
            <p:cNvSpPr txBox="1"/>
            <p:nvPr/>
          </p:nvSpPr>
          <p:spPr>
            <a:xfrm>
              <a:off x="1028463" y="6204000"/>
              <a:ext cx="57334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CBD39D-AEF1-4F19-A696-080D90960BAF}"/>
              </a:ext>
            </a:extLst>
          </p:cNvPr>
          <p:cNvSpPr/>
          <p:nvPr/>
        </p:nvSpPr>
        <p:spPr>
          <a:xfrm>
            <a:off x="8443247" y="867905"/>
            <a:ext cx="371555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void loop() </a:t>
            </a:r>
          </a:p>
          <a:p>
            <a:r>
              <a:rPr lang="en-US" altLang="ko-KR" sz="1300" dirty="0"/>
              <a:t>{ </a:t>
            </a:r>
          </a:p>
          <a:p>
            <a:r>
              <a:rPr lang="en-US" altLang="ko-KR" sz="1300" dirty="0"/>
              <a:t>  int </a:t>
            </a:r>
            <a:r>
              <a:rPr lang="en-US" altLang="ko-KR" sz="1300" dirty="0" err="1"/>
              <a:t>buttonState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digitalRead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buttonPin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  int buttonState2 = </a:t>
            </a:r>
            <a:r>
              <a:rPr lang="en-US" altLang="ko-KR" sz="1300" dirty="0" err="1"/>
              <a:t>digitalRead</a:t>
            </a:r>
            <a:r>
              <a:rPr lang="en-US" altLang="ko-KR" sz="1300" dirty="0"/>
              <a:t>(buttonPin2);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</a:t>
            </a:r>
            <a:r>
              <a:rPr lang="en-US" altLang="ko-KR" sz="1300" dirty="0" err="1"/>
              <a:t>buttonState</a:t>
            </a:r>
            <a:r>
              <a:rPr lang="en-US" altLang="ko-KR" sz="1300" dirty="0"/>
              <a:t> == LOW) {</a:t>
            </a:r>
          </a:p>
          <a:p>
            <a:r>
              <a:rPr lang="en-US" altLang="ko-KR" sz="1300" dirty="0"/>
              <a:t>    State = OPEN;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if(buttonState2 == LOW) {</a:t>
            </a:r>
          </a:p>
          <a:p>
            <a:r>
              <a:rPr lang="en-US" altLang="ko-KR" sz="1300" dirty="0"/>
              <a:t>    State = CLOSE;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if(State == OPEN) {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ledPin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(ledPin2, LOW);</a:t>
            </a:r>
          </a:p>
          <a:p>
            <a:r>
              <a:rPr lang="en-US" altLang="ko-KR" sz="1300" dirty="0"/>
              <a:t>    servo1.write(0);</a:t>
            </a:r>
          </a:p>
          <a:p>
            <a:r>
              <a:rPr lang="en-US" altLang="ko-KR" sz="1300" dirty="0"/>
              <a:t>  } else if(State == CLOSE) {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ledPin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(ledPin2, HIGH);</a:t>
            </a:r>
          </a:p>
          <a:p>
            <a:r>
              <a:rPr lang="en-US" altLang="ko-KR" sz="1300" dirty="0"/>
              <a:t>    servo1.write(180);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}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D035F0-A1E4-46BF-BC98-B8C6AEA0111C}"/>
              </a:ext>
            </a:extLst>
          </p:cNvPr>
          <p:cNvCxnSpPr>
            <a:cxnSpLocks/>
          </p:cNvCxnSpPr>
          <p:nvPr/>
        </p:nvCxnSpPr>
        <p:spPr>
          <a:xfrm>
            <a:off x="8436229" y="867905"/>
            <a:ext cx="0" cy="57947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5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LCD</a:t>
            </a:r>
            <a:r>
              <a:rPr lang="ko-KR" altLang="en-US" sz="2800" b="1" dirty="0">
                <a:latin typeface="+mn-ea"/>
              </a:rPr>
              <a:t>의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외장 라이브러리 추가하기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새로운 글자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b="1" dirty="0">
                <a:latin typeface="+mn-ea"/>
              </a:rPr>
              <a:t>모양 </a:t>
            </a:r>
            <a:r>
              <a:rPr lang="ko-KR" altLang="en-US" sz="2800" b="1" dirty="0" err="1">
                <a:latin typeface="+mn-ea"/>
              </a:rPr>
              <a:t>만들어보기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감각 기관의 종류와 구조">
            <a:extLst>
              <a:ext uri="{FF2B5EF4-FFF2-40B4-BE49-F238E27FC236}">
                <a16:creationId xmlns:a16="http://schemas.microsoft.com/office/drawing/2014/main" id="{A3D8C43C-CB73-4235-A60C-D4367D7D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63" y="721551"/>
            <a:ext cx="9204673" cy="6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0DB0C41-ADE2-4957-BC82-161F9E123FD6}"/>
              </a:ext>
            </a:extLst>
          </p:cNvPr>
          <p:cNvSpPr/>
          <p:nvPr/>
        </p:nvSpPr>
        <p:spPr>
          <a:xfrm>
            <a:off x="3191492" y="983745"/>
            <a:ext cx="2558379" cy="1139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0B4684C8-ED36-43C6-ACCF-8DC03261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2471313"/>
            <a:ext cx="6710766" cy="309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1AB8F-003C-4C50-B7EC-23F7B7315DB3}"/>
              </a:ext>
            </a:extLst>
          </p:cNvPr>
          <p:cNvSpPr txBox="1"/>
          <p:nvPr/>
        </p:nvSpPr>
        <p:spPr>
          <a:xfrm>
            <a:off x="5426585" y="1293443"/>
            <a:ext cx="1338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신호등</a:t>
            </a:r>
          </a:p>
        </p:txBody>
      </p:sp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2365</Words>
  <Application>Microsoft Office PowerPoint</Application>
  <PresentationFormat>와이드스크린</PresentationFormat>
  <Paragraphs>568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314</cp:revision>
  <dcterms:created xsi:type="dcterms:W3CDTF">2020-05-23T12:00:05Z</dcterms:created>
  <dcterms:modified xsi:type="dcterms:W3CDTF">2020-06-24T04:07:54Z</dcterms:modified>
</cp:coreProperties>
</file>