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1100" r:id="rId2"/>
    <p:sldId id="1139" r:id="rId3"/>
    <p:sldId id="1153" r:id="rId4"/>
    <p:sldId id="1181" r:id="rId5"/>
    <p:sldId id="1182" r:id="rId6"/>
    <p:sldId id="1183" r:id="rId7"/>
    <p:sldId id="1176" r:id="rId8"/>
    <p:sldId id="1188" r:id="rId9"/>
    <p:sldId id="1184" r:id="rId10"/>
    <p:sldId id="1165" r:id="rId11"/>
    <p:sldId id="1186" r:id="rId12"/>
    <p:sldId id="1187" r:id="rId13"/>
    <p:sldId id="1193" r:id="rId14"/>
    <p:sldId id="1185" r:id="rId15"/>
    <p:sldId id="1189" r:id="rId16"/>
    <p:sldId id="1190" r:id="rId17"/>
    <p:sldId id="1191" r:id="rId18"/>
    <p:sldId id="1192" r:id="rId19"/>
    <p:sldId id="114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g DongHyeok" initials="JD" lastIdx="1" clrIdx="0">
    <p:extLst>
      <p:ext uri="{19B8F6BF-5375-455C-9EA6-DF929625EA0E}">
        <p15:presenceInfo xmlns:p15="http://schemas.microsoft.com/office/powerpoint/2012/main" userId="6e9eb5028e886a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8" autoAdjust="0"/>
    <p:restoredTop sz="89647" autoAdjust="0"/>
  </p:normalViewPr>
  <p:slideViewPr>
    <p:cSldViewPr snapToGrid="0">
      <p:cViewPr>
        <p:scale>
          <a:sx n="75" d="100"/>
          <a:sy n="75" d="100"/>
        </p:scale>
        <p:origin x="195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EC62-9B31-4DF2-936D-FD9BCACC7C84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91347-70ED-49CE-982D-F6DBB2F07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9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67f91aa7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67f91aa7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17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4058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5881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0490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1050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744338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0955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43643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1736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75082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5586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3362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7865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3325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282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3056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153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1096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0497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EEA6D-CD5C-4A68-AB73-E88E54152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82147C-1E0E-4278-9EFE-5B2C349E4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69B5B-B560-41E9-99D5-6829133C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5D4A0-6C43-4FE5-AE8B-55254549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F4F63-4F61-4FE3-A6AA-96FDE60C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3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AC883-D280-4C01-8C8A-65EFD119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F7DBBE-17CD-4D85-A8B2-9E3807D60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029C2-C4FD-44A7-BD84-B0DA949D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E026A-B685-4ECF-9C06-2FEBDAB4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B2ABA-0CA8-4A77-8ACB-E0BF18D3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1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1ABE22-2E7F-4BB5-AB89-81EB81B60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C56791-250E-42C1-927F-9A0D7959D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B40FA-2282-4770-8EAD-B6C8F6A9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D8EC0-B328-4ABF-90AF-2EFF0046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E82B6-E4C4-4CEF-8A7D-B2C30C18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5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CE93B-B58E-43F7-AAB0-BE042073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3B35F-048B-40F7-A7FC-98E76C2C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86C47-4C4E-48FE-880A-007FD603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BA73E-C4B9-427C-9BDD-6C6322D2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DE065-9199-4775-B428-DFACEBD4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9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46D66-5469-4BE3-A97D-86FD4B7E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BDA58-7160-4AC8-820C-3AD19A47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44476-1B63-4D96-98E9-F0AD1DD0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BB4E5-A88A-458F-B566-7126D9F7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C346B-CA06-47E8-829D-A268989B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8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091A8-1D91-458D-8A71-B0FDC400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F98BA-326D-4A01-93C0-9CA18EC63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F450AE-ADCA-4AA7-B0AF-C658CFF3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2B6159-56EA-453C-8C52-4ED2B2F4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BA61C6-475F-4600-912C-C8E34726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1916E7-CE9A-462A-988D-FA576833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6293E-9B2B-4CFB-BD1E-0574C4BC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AE51B-BBF9-4A42-BC6B-F41CB80C8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31B23-93D7-4D8B-82BD-597B6179C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CF5E52-C130-4C71-88AC-F8D48BF7A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FE9AE9-9F62-4F0C-A66C-BECC45721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7A8B53-C7EC-42AB-B21F-FD289CB0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E84D31-AADC-4273-AF6A-A5B77435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19F730-E40F-4CA8-A7D8-6E65FC3A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6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C88D-532F-4AE7-841A-0D067922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9A9B19-DDA8-41B9-BD82-B6478603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D43F4C-5E94-42F1-A99A-573EC5F3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D0CB0C-9BFD-47A4-91AC-D36292DA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C93964-4FE0-4E52-A59F-BA71768D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EC26A2-BA63-44B2-8768-DD3738AD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5D711A-B144-4595-B47F-05C0BE95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41880-A07B-45EC-9A60-F7B4BCCA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98007-C8E4-495D-9427-331E81DC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C22B4-7469-4D48-998B-A7049078D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EEF954-1CA7-4571-B727-5FEEC4D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24552-DA50-42DE-87E5-331618A6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D6CA5-4C36-4415-9DE1-807389A5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0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B936-1815-4801-8968-566BE8BF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A59818-5714-49E3-878B-64B92887F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5B6783-4F0C-4842-8EC1-1A4B03B98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6B641-0C4D-425E-B9D3-47A31781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5B5F5-5D1B-473F-9552-7A27A9E9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BBC04-692D-4F92-A9E2-269AA90F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7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7267C7-7A0B-4492-A7E6-4B56A7F2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603AC-C613-4FE0-BB60-48712268E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15A37-5BEF-4512-8E7F-D1E32BA77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E1C86-58EB-41F5-AE4C-2D6DBC13F52E}" type="datetimeFigureOut">
              <a:rPr lang="ko-KR" altLang="en-US" smtClean="0"/>
              <a:t>2020-06-09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810FE-62F9-4FFC-B03D-616882270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BED41-4F0D-424E-B845-08346F2C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44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ssjf409@naver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kocoafab.cc/tutorial/view/62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6Ixhh0pt6rI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74" y="1"/>
            <a:ext cx="10182225" cy="4952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E1235-B952-4A9D-B5D5-2248A8466927}"/>
              </a:ext>
            </a:extLst>
          </p:cNvPr>
          <p:cNvSpPr txBox="1"/>
          <p:nvPr/>
        </p:nvSpPr>
        <p:spPr>
          <a:xfrm>
            <a:off x="2824032" y="2057400"/>
            <a:ext cx="6543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응용 소프트웨어 개발</a:t>
            </a:r>
            <a:endParaRPr lang="en-US" altLang="ko-KR" sz="4000" dirty="0"/>
          </a:p>
          <a:p>
            <a:pPr algn="ctr"/>
            <a:endParaRPr lang="en-US" altLang="ko-KR" sz="3000" dirty="0"/>
          </a:p>
          <a:p>
            <a:pPr algn="ctr"/>
            <a:r>
              <a:rPr lang="en-US" altLang="ko-KR" sz="3000" dirty="0"/>
              <a:t>(</a:t>
            </a:r>
            <a:r>
              <a:rPr lang="ko-KR" altLang="en-US" sz="3000" dirty="0"/>
              <a:t>임베디드 소프트웨어 개발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21DCD-66D1-4F7D-8B4E-57A3E2788674}"/>
              </a:ext>
            </a:extLst>
          </p:cNvPr>
          <p:cNvSpPr txBox="1"/>
          <p:nvPr/>
        </p:nvSpPr>
        <p:spPr>
          <a:xfrm>
            <a:off x="880287" y="4269099"/>
            <a:ext cx="7296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연수고등학교</a:t>
            </a:r>
            <a:endParaRPr lang="en-US" altLang="ko-KR" sz="2000" dirty="0"/>
          </a:p>
          <a:p>
            <a:r>
              <a:rPr lang="ko-KR" altLang="en-US" sz="2000" dirty="0"/>
              <a:t>담당 교사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신언국</a:t>
            </a:r>
            <a:endParaRPr lang="en-US" altLang="ko-KR" sz="2000" dirty="0"/>
          </a:p>
          <a:p>
            <a:r>
              <a:rPr lang="ko-KR" altLang="en-US" sz="2000" dirty="0"/>
              <a:t>담당 강사 </a:t>
            </a:r>
            <a:r>
              <a:rPr lang="en-US" altLang="ko-KR" sz="2000" dirty="0"/>
              <a:t>: </a:t>
            </a:r>
            <a:r>
              <a:rPr lang="ko-KR" altLang="en-US" sz="2000" dirty="0"/>
              <a:t>장동혁</a:t>
            </a:r>
            <a:endParaRPr lang="en-US" altLang="ko-KR" sz="2000" dirty="0"/>
          </a:p>
          <a:p>
            <a:r>
              <a:rPr lang="en-US" altLang="ko-KR" sz="2000" dirty="0">
                <a:hlinkClick r:id="rId4"/>
              </a:rPr>
              <a:t>ssjf409@naver.com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관련 자료 </a:t>
            </a:r>
            <a:r>
              <a:rPr lang="en-US" altLang="ko-KR" sz="2000" dirty="0"/>
              <a:t>: github.com</a:t>
            </a:r>
            <a:r>
              <a:rPr lang="en-US" altLang="ko-KR" sz="2000"/>
              <a:t>/ssjf409/2020-yeonsu-highschool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5837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클럭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4" name="Picture 6" descr="CPU 선택 전 알면 좋은 기초 지식 몇 가지 : kini'n creations">
            <a:extLst>
              <a:ext uri="{FF2B5EF4-FFF2-40B4-BE49-F238E27FC236}">
                <a16:creationId xmlns:a16="http://schemas.microsoft.com/office/drawing/2014/main" id="{0574A64E-A95D-46EA-BF5B-BB5CDC2AF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33" y="1913839"/>
            <a:ext cx="4871724" cy="2742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ATmega8(A)의 클럭 소스 설정">
            <a:extLst>
              <a:ext uri="{FF2B5EF4-FFF2-40B4-BE49-F238E27FC236}">
                <a16:creationId xmlns:a16="http://schemas.microsoft.com/office/drawing/2014/main" id="{AF670BD2-5383-4C3D-BA03-3FF4297CE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613" y="3976451"/>
            <a:ext cx="6381956" cy="18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결정 진동자 - 위키백과, 우리 모두의 백과사전">
            <a:extLst>
              <a:ext uri="{FF2B5EF4-FFF2-40B4-BE49-F238E27FC236}">
                <a16:creationId xmlns:a16="http://schemas.microsoft.com/office/drawing/2014/main" id="{B7C8246C-745E-40D1-871B-AE4A54544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73" y="809378"/>
            <a:ext cx="3929434" cy="2619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A1327D-B1B1-4AD7-9C64-70F291FDD222}"/>
              </a:ext>
            </a:extLst>
          </p:cNvPr>
          <p:cNvSpPr txBox="1"/>
          <p:nvPr/>
        </p:nvSpPr>
        <p:spPr>
          <a:xfrm>
            <a:off x="7920705" y="3136612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 err="1"/>
              <a:t>발진기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84409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클럭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Picture 2" descr="아두이노 보드 - 위키백과, 우리 모두의 백과사전">
            <a:extLst>
              <a:ext uri="{FF2B5EF4-FFF2-40B4-BE49-F238E27FC236}">
                <a16:creationId xmlns:a16="http://schemas.microsoft.com/office/drawing/2014/main" id="{E467EB87-4255-4859-B3D5-7135D24F5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0038"/>
            <a:ext cx="6106036" cy="4014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3C767224-B904-458B-9959-2D3B8D31A6E8}"/>
              </a:ext>
            </a:extLst>
          </p:cNvPr>
          <p:cNvSpPr/>
          <p:nvPr/>
        </p:nvSpPr>
        <p:spPr>
          <a:xfrm>
            <a:off x="1801756" y="3338630"/>
            <a:ext cx="964096" cy="66592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1DEE44-C9FD-4974-91D8-8EF283DC4096}"/>
              </a:ext>
            </a:extLst>
          </p:cNvPr>
          <p:cNvSpPr txBox="1"/>
          <p:nvPr/>
        </p:nvSpPr>
        <p:spPr>
          <a:xfrm>
            <a:off x="5936974" y="2576428"/>
            <a:ext cx="5027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아두이노의</a:t>
            </a:r>
            <a:r>
              <a:rPr lang="ko-KR" altLang="en-US" dirty="0"/>
              <a:t> 클럭 속도 </a:t>
            </a:r>
            <a:r>
              <a:rPr lang="en-US" altLang="ko-KR" dirty="0"/>
              <a:t>: 16Mhz = 16,000,000hz</a:t>
            </a:r>
            <a:endParaRPr lang="ko-KR" altLang="en-US" dirty="0"/>
          </a:p>
        </p:txBody>
      </p:sp>
      <p:pic>
        <p:nvPicPr>
          <p:cNvPr id="9" name="Picture 6" descr="ATmega8(A)의 클럭 소스 설정">
            <a:extLst>
              <a:ext uri="{FF2B5EF4-FFF2-40B4-BE49-F238E27FC236}">
                <a16:creationId xmlns:a16="http://schemas.microsoft.com/office/drawing/2014/main" id="{C271D2A9-7BBB-4A63-B9D1-A4C66B3E5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613" y="3976451"/>
            <a:ext cx="6381956" cy="18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78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클럭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724FA33-8F2E-49E2-ABAE-A6CCAA8B4032}"/>
              </a:ext>
            </a:extLst>
          </p:cNvPr>
          <p:cNvGrpSpPr/>
          <p:nvPr/>
        </p:nvGrpSpPr>
        <p:grpSpPr>
          <a:xfrm>
            <a:off x="1625600" y="1203826"/>
            <a:ext cx="8656971" cy="3932180"/>
            <a:chOff x="1474511" y="1102829"/>
            <a:chExt cx="8772732" cy="3984761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4164B28-D6E9-4946-ABA4-33DBB6861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4511" y="1102829"/>
              <a:ext cx="8772732" cy="3984761"/>
            </a:xfrm>
            <a:prstGeom prst="rect">
              <a:avLst/>
            </a:prstGeom>
          </p:spPr>
        </p:pic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B5D358C-B750-476E-A9B9-55EE3BFA15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870" y="1877252"/>
              <a:ext cx="655982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B85522E-FCEA-45BA-BD63-EFD8F2FBC9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870" y="2904297"/>
              <a:ext cx="1282147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71DD7ACB-8F21-4DB6-9EED-752CD19EA1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76869" y="3802133"/>
              <a:ext cx="5059018" cy="1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0260764-03A2-4336-8B16-41EA0B97EA02}"/>
              </a:ext>
            </a:extLst>
          </p:cNvPr>
          <p:cNvSpPr txBox="1"/>
          <p:nvPr/>
        </p:nvSpPr>
        <p:spPr>
          <a:xfrm>
            <a:off x="974035" y="4561517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16MHz / 16M = 1hz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D3CB89-C659-44AC-93C4-C93D51C981D4}"/>
              </a:ext>
            </a:extLst>
          </p:cNvPr>
          <p:cNvSpPr txBox="1"/>
          <p:nvPr/>
        </p:nvSpPr>
        <p:spPr>
          <a:xfrm>
            <a:off x="974035" y="5132564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16MHz / 8M = 2hz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6ED3F9-D5FE-4DDB-A531-49073386AA76}"/>
              </a:ext>
            </a:extLst>
          </p:cNvPr>
          <p:cNvSpPr txBox="1"/>
          <p:nvPr/>
        </p:nvSpPr>
        <p:spPr>
          <a:xfrm>
            <a:off x="974035" y="5695359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16MHz / 4M = 4hz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E33B48-7AAB-475A-A51F-24BC4E309C23}"/>
              </a:ext>
            </a:extLst>
          </p:cNvPr>
          <p:cNvSpPr txBox="1"/>
          <p:nvPr/>
        </p:nvSpPr>
        <p:spPr>
          <a:xfrm>
            <a:off x="3842769" y="843516"/>
            <a:ext cx="42226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/>
              <a:t>20 ~ 20000hz</a:t>
            </a:r>
            <a:r>
              <a:rPr lang="ko-KR" altLang="en-US" sz="2500" b="1" dirty="0"/>
              <a:t>로 바꿔보자</a:t>
            </a:r>
            <a:r>
              <a:rPr lang="en-US" altLang="ko-KR" sz="2500" b="1" dirty="0"/>
              <a:t>!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2C0D1B-0110-4AEE-8FD7-F1445B8BEA10}"/>
              </a:ext>
            </a:extLst>
          </p:cNvPr>
          <p:cNvSpPr txBox="1"/>
          <p:nvPr/>
        </p:nvSpPr>
        <p:spPr>
          <a:xfrm>
            <a:off x="4058176" y="5046350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16MHz / ? = 20hz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51740C-7F2F-44C7-A2F1-5F58ED10B9CC}"/>
              </a:ext>
            </a:extLst>
          </p:cNvPr>
          <p:cNvSpPr txBox="1"/>
          <p:nvPr/>
        </p:nvSpPr>
        <p:spPr>
          <a:xfrm>
            <a:off x="4058176" y="5598800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16MHz / ?? = 20000hz</a:t>
            </a:r>
          </a:p>
        </p:txBody>
      </p:sp>
    </p:spTree>
    <p:extLst>
      <p:ext uri="{BB962C8B-B14F-4D97-AF65-F5344CB8AC3E}">
        <p14:creationId xmlns:p14="http://schemas.microsoft.com/office/powerpoint/2010/main" val="3053481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26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</a:t>
            </a:r>
            <a:r>
              <a:rPr lang="ko-KR" altLang="en-US" sz="3000">
                <a:solidFill>
                  <a:schemeClr val="bg1"/>
                </a:solidFill>
              </a:rPr>
              <a:t>내용 </a:t>
            </a:r>
            <a:r>
              <a:rPr lang="en-US" altLang="ko-KR" sz="3000">
                <a:solidFill>
                  <a:schemeClr val="bg1"/>
                </a:solidFill>
              </a:rPr>
              <a:t>(</a:t>
            </a:r>
            <a:r>
              <a:rPr lang="ko-KR" altLang="en-US" sz="3000">
                <a:solidFill>
                  <a:schemeClr val="bg1"/>
                </a:solidFill>
              </a:rPr>
              <a:t>클럭</a:t>
            </a:r>
            <a:r>
              <a:rPr lang="en-US" altLang="ko-KR" sz="300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146" name="Picture 2" descr="雲影 - 구름그림자: 사람과 동물들의 가청주파수">
            <a:extLst>
              <a:ext uri="{FF2B5EF4-FFF2-40B4-BE49-F238E27FC236}">
                <a16:creationId xmlns:a16="http://schemas.microsoft.com/office/drawing/2014/main" id="{7E78E106-BDDF-4425-9B25-C4E9FFC75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34" y="1177200"/>
            <a:ext cx="11412732" cy="389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2EADD0-51DD-4430-8238-8094C2DD9114}"/>
              </a:ext>
            </a:extLst>
          </p:cNvPr>
          <p:cNvSpPr txBox="1"/>
          <p:nvPr/>
        </p:nvSpPr>
        <p:spPr>
          <a:xfrm>
            <a:off x="1115956" y="5442273"/>
            <a:ext cx="102803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전기 신호</a:t>
            </a:r>
            <a:r>
              <a:rPr lang="en-US" altLang="ko-KR" sz="2500" dirty="0"/>
              <a:t>(</a:t>
            </a:r>
            <a:r>
              <a:rPr lang="ko-KR" altLang="en-US" sz="2500" dirty="0" err="1"/>
              <a:t>주파수값</a:t>
            </a:r>
            <a:r>
              <a:rPr lang="en-US" altLang="ko-KR" sz="2500" dirty="0"/>
              <a:t>)   -&gt;   </a:t>
            </a:r>
            <a:r>
              <a:rPr lang="ko-KR" altLang="en-US" sz="2500" dirty="0"/>
              <a:t>소리로 변경하면 원하는 음을 만들 수 있다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C88085B-89A1-42E7-8864-5E584E07458B}"/>
              </a:ext>
            </a:extLst>
          </p:cNvPr>
          <p:cNvSpPr/>
          <p:nvPr/>
        </p:nvSpPr>
        <p:spPr>
          <a:xfrm>
            <a:off x="1937310" y="938673"/>
            <a:ext cx="3827386" cy="134664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88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 err="1">
                <a:solidFill>
                  <a:schemeClr val="bg1"/>
                </a:solidFill>
              </a:rPr>
              <a:t>피에조</a:t>
            </a:r>
            <a:r>
              <a:rPr lang="ko-KR" altLang="en-US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 err="1">
                <a:solidFill>
                  <a:schemeClr val="bg1"/>
                </a:solidFill>
              </a:rPr>
              <a:t>부저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7DA772-840D-41F6-A706-0145586148A0}"/>
              </a:ext>
            </a:extLst>
          </p:cNvPr>
          <p:cNvSpPr txBox="1"/>
          <p:nvPr/>
        </p:nvSpPr>
        <p:spPr>
          <a:xfrm>
            <a:off x="2558813" y="1185500"/>
            <a:ext cx="7074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전자석 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전압을 걸어주면 자석처럼 작용하는 장치</a:t>
            </a:r>
            <a:endParaRPr lang="en-US" altLang="ko-KR" sz="2400" b="1" dirty="0"/>
          </a:p>
        </p:txBody>
      </p:sp>
      <p:pic>
        <p:nvPicPr>
          <p:cNvPr id="4100" name="Picture 4" descr="스크랩 전자석 리프터 - Buy 스크랩 전자석 리프터,전자석 리프터 ...">
            <a:extLst>
              <a:ext uri="{FF2B5EF4-FFF2-40B4-BE49-F238E27FC236}">
                <a16:creationId xmlns:a16="http://schemas.microsoft.com/office/drawing/2014/main" id="{7487AA28-36EC-4128-8EC3-0B59D0569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167" y="1856757"/>
            <a:ext cx="6733663" cy="381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934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 err="1">
                <a:solidFill>
                  <a:schemeClr val="bg1"/>
                </a:solidFill>
              </a:rPr>
              <a:t>피에조</a:t>
            </a:r>
            <a:r>
              <a:rPr lang="ko-KR" altLang="en-US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 err="1">
                <a:solidFill>
                  <a:schemeClr val="bg1"/>
                </a:solidFill>
              </a:rPr>
              <a:t>부저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194" name="Picture 2" descr="앱인벤터(AppInventor) &amp; 부저(Buzzer)로 피아노 앱 만들기 ① ...">
            <a:extLst>
              <a:ext uri="{FF2B5EF4-FFF2-40B4-BE49-F238E27FC236}">
                <a16:creationId xmlns:a16="http://schemas.microsoft.com/office/drawing/2014/main" id="{423700D3-0A67-4438-8A79-2B1D35D81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042" y="1671638"/>
            <a:ext cx="8341447" cy="366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C1DE37-F7E4-44DD-989D-DBE1CB16276B}"/>
              </a:ext>
            </a:extLst>
          </p:cNvPr>
          <p:cNvSpPr txBox="1"/>
          <p:nvPr/>
        </p:nvSpPr>
        <p:spPr>
          <a:xfrm>
            <a:off x="4949687" y="33198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자석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649E7-335D-409E-9025-26443FF225CD}"/>
              </a:ext>
            </a:extLst>
          </p:cNvPr>
          <p:cNvSpPr txBox="1"/>
          <p:nvPr/>
        </p:nvSpPr>
        <p:spPr>
          <a:xfrm>
            <a:off x="6802216" y="33198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전자석</a:t>
            </a:r>
          </a:p>
        </p:txBody>
      </p:sp>
    </p:spTree>
    <p:extLst>
      <p:ext uri="{BB962C8B-B14F-4D97-AF65-F5344CB8AC3E}">
        <p14:creationId xmlns:p14="http://schemas.microsoft.com/office/powerpoint/2010/main" val="230068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 err="1">
                <a:solidFill>
                  <a:schemeClr val="bg1"/>
                </a:solidFill>
              </a:rPr>
              <a:t>피에조</a:t>
            </a:r>
            <a:r>
              <a:rPr lang="ko-KR" altLang="en-US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 err="1">
                <a:solidFill>
                  <a:schemeClr val="bg1"/>
                </a:solidFill>
              </a:rPr>
              <a:t>부저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C28AE91-27CD-4F70-82B4-E5506FF01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846" y="1490870"/>
            <a:ext cx="4178082" cy="521595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EFA476E-C448-4920-864E-9C0DF8095B04}"/>
              </a:ext>
            </a:extLst>
          </p:cNvPr>
          <p:cNvSpPr/>
          <p:nvPr/>
        </p:nvSpPr>
        <p:spPr>
          <a:xfrm>
            <a:off x="299917" y="964698"/>
            <a:ext cx="53410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ko-KR" altLang="en-US" sz="2000" b="1" dirty="0" err="1">
                <a:solidFill>
                  <a:srgbClr val="FF0000"/>
                </a:solidFill>
                <a:latin typeface="+mn-ea"/>
              </a:rPr>
              <a:t>피에조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 부조의 긴 핀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: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(+)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방향</a:t>
            </a:r>
            <a:endParaRPr lang="en-US" altLang="ko-KR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D3895-79E1-4911-A02C-E76670BD82FC}"/>
              </a:ext>
            </a:extLst>
          </p:cNvPr>
          <p:cNvSpPr txBox="1"/>
          <p:nvPr/>
        </p:nvSpPr>
        <p:spPr>
          <a:xfrm>
            <a:off x="903869" y="473839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(-)</a:t>
            </a:r>
            <a:r>
              <a:rPr lang="ko-KR" altLang="en-US" b="1" dirty="0"/>
              <a:t>극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4E3141-BF23-4B63-BD9E-9DE7707F4E5F}"/>
              </a:ext>
            </a:extLst>
          </p:cNvPr>
          <p:cNvSpPr txBox="1"/>
          <p:nvPr/>
        </p:nvSpPr>
        <p:spPr>
          <a:xfrm>
            <a:off x="2157747" y="474791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(+)</a:t>
            </a:r>
            <a:r>
              <a:rPr lang="ko-KR" altLang="en-US" b="1" dirty="0"/>
              <a:t>극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C574232-A7BF-4E78-A1E1-6989D91D9C3F}"/>
              </a:ext>
            </a:extLst>
          </p:cNvPr>
          <p:cNvGrpSpPr/>
          <p:nvPr/>
        </p:nvGrpSpPr>
        <p:grpSpPr>
          <a:xfrm>
            <a:off x="6096000" y="1014996"/>
            <a:ext cx="5586561" cy="5380884"/>
            <a:chOff x="5828414" y="999460"/>
            <a:chExt cx="6248399" cy="5194268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4170E46-4830-437C-A51E-40DF780ABE5E}"/>
                </a:ext>
              </a:extLst>
            </p:cNvPr>
            <p:cNvSpPr/>
            <p:nvPr/>
          </p:nvSpPr>
          <p:spPr>
            <a:xfrm>
              <a:off x="5943600" y="999460"/>
              <a:ext cx="6018027" cy="5080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#define C 262 // </a:t>
              </a:r>
              <a:r>
                <a:rPr lang="ko-KR" altLang="en-US" sz="1400" dirty="0"/>
                <a:t>도 </a:t>
              </a:r>
            </a:p>
            <a:p>
              <a:r>
                <a:rPr lang="en-US" altLang="ko-KR" sz="1400" dirty="0"/>
                <a:t>#define D 294 // </a:t>
              </a:r>
              <a:r>
                <a:rPr lang="ko-KR" altLang="en-US" sz="1400" dirty="0"/>
                <a:t>레 </a:t>
              </a:r>
            </a:p>
            <a:p>
              <a:r>
                <a:rPr lang="en-US" altLang="ko-KR" sz="1400" dirty="0"/>
                <a:t>#define E 330 // </a:t>
              </a:r>
              <a:r>
                <a:rPr lang="ko-KR" altLang="en-US" sz="1400" dirty="0"/>
                <a:t>미 </a:t>
              </a:r>
            </a:p>
            <a:p>
              <a:r>
                <a:rPr lang="en-US" altLang="ko-KR" sz="1400" dirty="0"/>
                <a:t>#define F 349 // </a:t>
              </a:r>
              <a:r>
                <a:rPr lang="ko-KR" altLang="en-US" sz="1400" dirty="0"/>
                <a:t>파 </a:t>
              </a:r>
            </a:p>
            <a:p>
              <a:r>
                <a:rPr lang="en-US" altLang="ko-KR" sz="1400" dirty="0"/>
                <a:t>#define G 392 // </a:t>
              </a:r>
              <a:r>
                <a:rPr lang="ko-KR" altLang="en-US" sz="1400" dirty="0"/>
                <a:t>솔 </a:t>
              </a:r>
            </a:p>
            <a:p>
              <a:r>
                <a:rPr lang="en-US" altLang="ko-KR" sz="1400" dirty="0"/>
                <a:t>#define A 440 // </a:t>
              </a:r>
              <a:r>
                <a:rPr lang="ko-KR" altLang="en-US" sz="1400" dirty="0"/>
                <a:t>라 </a:t>
              </a:r>
            </a:p>
            <a:p>
              <a:r>
                <a:rPr lang="en-US" altLang="ko-KR" sz="1400" dirty="0"/>
                <a:t>#define B 494 // </a:t>
              </a:r>
              <a:r>
                <a:rPr lang="ko-KR" altLang="en-US" sz="1400" dirty="0"/>
                <a:t>시 </a:t>
              </a:r>
            </a:p>
            <a:p>
              <a:endParaRPr lang="ko-KR" altLang="en-US" sz="1400" dirty="0"/>
            </a:p>
            <a:p>
              <a:r>
                <a:rPr lang="en-US" altLang="ko-KR" sz="1400" dirty="0"/>
                <a:t>int 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 = 7;</a:t>
              </a:r>
            </a:p>
            <a:p>
              <a:r>
                <a:rPr lang="en-US" altLang="ko-KR" sz="1400" dirty="0"/>
                <a:t>int </a:t>
              </a:r>
              <a:r>
                <a:rPr lang="en-US" altLang="ko-KR" sz="1400" dirty="0" err="1"/>
                <a:t>piezoPin</a:t>
              </a:r>
              <a:r>
                <a:rPr lang="en-US" altLang="ko-KR" sz="1400" dirty="0"/>
                <a:t> = 2;</a:t>
              </a:r>
            </a:p>
            <a:p>
              <a:endParaRPr lang="en-US" altLang="ko-KR" sz="1400" dirty="0"/>
            </a:p>
            <a:p>
              <a:r>
                <a:rPr lang="en-US" altLang="ko-KR" sz="1400" dirty="0"/>
                <a:t>void setup() { </a:t>
              </a:r>
            </a:p>
            <a:p>
              <a:r>
                <a:rPr lang="en-US" altLang="ko-KR" sz="1400" dirty="0"/>
                <a:t>  </a:t>
              </a:r>
              <a:r>
                <a:rPr lang="en-US" altLang="ko-KR" sz="1400" dirty="0" err="1"/>
                <a:t>pinMode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, INPUT_PULLUP);</a:t>
              </a:r>
            </a:p>
            <a:p>
              <a:r>
                <a:rPr lang="en-US" altLang="ko-KR" sz="1400" dirty="0"/>
                <a:t>  </a:t>
              </a:r>
              <a:r>
                <a:rPr lang="en-US" altLang="ko-KR" sz="1400" dirty="0" err="1"/>
                <a:t>pinMode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piezoPin</a:t>
              </a:r>
              <a:r>
                <a:rPr lang="en-US" altLang="ko-KR" sz="1400" dirty="0"/>
                <a:t>, OUTPUT);</a:t>
              </a:r>
            </a:p>
            <a:p>
              <a:r>
                <a:rPr lang="en-US" altLang="ko-KR" sz="1400" dirty="0"/>
                <a:t>} </a:t>
              </a:r>
            </a:p>
            <a:p>
              <a:endParaRPr lang="en-US" altLang="ko-KR" sz="1400" dirty="0"/>
            </a:p>
            <a:p>
              <a:r>
                <a:rPr lang="en-US" altLang="ko-KR" sz="1400" dirty="0"/>
                <a:t>void loop() {</a:t>
              </a:r>
            </a:p>
            <a:p>
              <a:r>
                <a:rPr lang="en-US" altLang="ko-KR" sz="1400" dirty="0"/>
                <a:t>  int </a:t>
              </a:r>
              <a:r>
                <a:rPr lang="en-US" altLang="ko-KR" sz="1400" dirty="0" err="1"/>
                <a:t>buttonState</a:t>
              </a:r>
              <a:r>
                <a:rPr lang="en-US" altLang="ko-KR" sz="1400" dirty="0"/>
                <a:t> = </a:t>
              </a:r>
              <a:r>
                <a:rPr lang="en-US" altLang="ko-KR" sz="1400" dirty="0" err="1"/>
                <a:t>digitalRead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);</a:t>
              </a:r>
            </a:p>
            <a:p>
              <a:r>
                <a:rPr lang="en-US" altLang="ko-KR" sz="1400" dirty="0"/>
                <a:t>  </a:t>
              </a:r>
            </a:p>
            <a:p>
              <a:r>
                <a:rPr lang="en-US" altLang="ko-KR" sz="1400" dirty="0"/>
                <a:t>  if(</a:t>
              </a:r>
              <a:r>
                <a:rPr lang="en-US" altLang="ko-KR" sz="1400" dirty="0" err="1"/>
                <a:t>buttonState</a:t>
              </a:r>
              <a:r>
                <a:rPr lang="en-US" altLang="ko-KR" sz="1400" dirty="0"/>
                <a:t> == LOW) {</a:t>
              </a:r>
            </a:p>
            <a:p>
              <a:r>
                <a:rPr lang="en-US" altLang="ko-KR" sz="1400" dirty="0"/>
                <a:t>    tone(</a:t>
              </a:r>
              <a:r>
                <a:rPr lang="en-US" altLang="ko-KR" sz="1400" dirty="0" err="1"/>
                <a:t>piezoPin</a:t>
              </a:r>
              <a:r>
                <a:rPr lang="en-US" altLang="ko-KR" sz="1400" dirty="0"/>
                <a:t>, C, 10);</a:t>
              </a:r>
            </a:p>
            <a:p>
              <a:r>
                <a:rPr lang="en-US" altLang="ko-KR" sz="1400" dirty="0"/>
                <a:t>  }</a:t>
              </a:r>
            </a:p>
            <a:p>
              <a:r>
                <a:rPr lang="en-US" altLang="ko-KR" sz="1400" dirty="0"/>
                <a:t>  </a:t>
              </a:r>
            </a:p>
            <a:p>
              <a:r>
                <a:rPr lang="en-US" altLang="ko-KR" sz="1400" dirty="0"/>
                <a:t>}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18CC797-A013-465E-98FE-4E0E95E6753B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5610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 err="1">
                <a:solidFill>
                  <a:schemeClr val="bg1"/>
                </a:solidFill>
              </a:rPr>
              <a:t>피에조</a:t>
            </a:r>
            <a:r>
              <a:rPr lang="ko-KR" altLang="en-US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 err="1">
                <a:solidFill>
                  <a:schemeClr val="bg1"/>
                </a:solidFill>
              </a:rPr>
              <a:t>부저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B5D8E10-FF72-41F9-A1E2-5B4FA5B432F1}"/>
              </a:ext>
            </a:extLst>
          </p:cNvPr>
          <p:cNvGrpSpPr/>
          <p:nvPr/>
        </p:nvGrpSpPr>
        <p:grpSpPr>
          <a:xfrm>
            <a:off x="6096000" y="1014996"/>
            <a:ext cx="5586561" cy="5380884"/>
            <a:chOff x="5828414" y="999460"/>
            <a:chExt cx="6248399" cy="519426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B34927B-ECE1-44F5-B9AA-2C8B0E70448F}"/>
                </a:ext>
              </a:extLst>
            </p:cNvPr>
            <p:cNvSpPr/>
            <p:nvPr/>
          </p:nvSpPr>
          <p:spPr>
            <a:xfrm>
              <a:off x="5943600" y="999460"/>
              <a:ext cx="6018027" cy="50804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#define C 262 // </a:t>
              </a:r>
              <a:r>
                <a:rPr lang="ko-KR" altLang="en-US" sz="1400" dirty="0"/>
                <a:t>도 </a:t>
              </a:r>
            </a:p>
            <a:p>
              <a:r>
                <a:rPr lang="en-US" altLang="ko-KR" sz="1400" dirty="0"/>
                <a:t>#define D 294 // </a:t>
              </a:r>
              <a:r>
                <a:rPr lang="ko-KR" altLang="en-US" sz="1400" dirty="0"/>
                <a:t>레 </a:t>
              </a:r>
            </a:p>
            <a:p>
              <a:r>
                <a:rPr lang="en-US" altLang="ko-KR" sz="1400" dirty="0"/>
                <a:t>#define E 330 // </a:t>
              </a:r>
              <a:r>
                <a:rPr lang="ko-KR" altLang="en-US" sz="1400" dirty="0"/>
                <a:t>미 </a:t>
              </a:r>
            </a:p>
            <a:p>
              <a:r>
                <a:rPr lang="en-US" altLang="ko-KR" sz="1400" dirty="0"/>
                <a:t>#define F 349 // </a:t>
              </a:r>
              <a:r>
                <a:rPr lang="ko-KR" altLang="en-US" sz="1400" dirty="0"/>
                <a:t>파 </a:t>
              </a:r>
            </a:p>
            <a:p>
              <a:r>
                <a:rPr lang="en-US" altLang="ko-KR" sz="1400" dirty="0"/>
                <a:t>#define G 392 // </a:t>
              </a:r>
              <a:r>
                <a:rPr lang="ko-KR" altLang="en-US" sz="1400" dirty="0"/>
                <a:t>솔 </a:t>
              </a:r>
            </a:p>
            <a:p>
              <a:r>
                <a:rPr lang="en-US" altLang="ko-KR" sz="1400" dirty="0"/>
                <a:t>#define A 440 // </a:t>
              </a:r>
              <a:r>
                <a:rPr lang="ko-KR" altLang="en-US" sz="1400" dirty="0"/>
                <a:t>라 </a:t>
              </a:r>
            </a:p>
            <a:p>
              <a:r>
                <a:rPr lang="en-US" altLang="ko-KR" sz="1400" dirty="0"/>
                <a:t>#define B 494 // </a:t>
              </a:r>
              <a:r>
                <a:rPr lang="ko-KR" altLang="en-US" sz="1400" dirty="0"/>
                <a:t>시 </a:t>
              </a:r>
            </a:p>
            <a:p>
              <a:endParaRPr lang="ko-KR" altLang="en-US" sz="1400" dirty="0"/>
            </a:p>
            <a:p>
              <a:r>
                <a:rPr lang="en-US" altLang="ko-KR" sz="1400" dirty="0"/>
                <a:t>int 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 = 7;</a:t>
              </a:r>
            </a:p>
            <a:p>
              <a:r>
                <a:rPr lang="en-US" altLang="ko-KR" sz="1400" dirty="0"/>
                <a:t>int </a:t>
              </a:r>
              <a:r>
                <a:rPr lang="en-US" altLang="ko-KR" sz="1400" dirty="0" err="1"/>
                <a:t>piezoPin</a:t>
              </a:r>
              <a:r>
                <a:rPr lang="en-US" altLang="ko-KR" sz="1400" dirty="0"/>
                <a:t> = 2;</a:t>
              </a:r>
            </a:p>
            <a:p>
              <a:endParaRPr lang="en-US" altLang="ko-KR" sz="1400" dirty="0"/>
            </a:p>
            <a:p>
              <a:r>
                <a:rPr lang="en-US" altLang="ko-KR" sz="1400" dirty="0"/>
                <a:t>void setup() { </a:t>
              </a:r>
            </a:p>
            <a:p>
              <a:r>
                <a:rPr lang="en-US" altLang="ko-KR" sz="1400" dirty="0"/>
                <a:t>  </a:t>
              </a:r>
              <a:r>
                <a:rPr lang="en-US" altLang="ko-KR" sz="1400" dirty="0" err="1"/>
                <a:t>pinMode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, INPUT_PULLUP);</a:t>
              </a:r>
            </a:p>
            <a:p>
              <a:r>
                <a:rPr lang="en-US" altLang="ko-KR" sz="1400" dirty="0"/>
                <a:t>  </a:t>
              </a:r>
              <a:r>
                <a:rPr lang="en-US" altLang="ko-KR" sz="1400" dirty="0" err="1"/>
                <a:t>pinMode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piezoPin</a:t>
              </a:r>
              <a:r>
                <a:rPr lang="en-US" altLang="ko-KR" sz="1400" dirty="0"/>
                <a:t>, OUTPUT);</a:t>
              </a:r>
            </a:p>
            <a:p>
              <a:r>
                <a:rPr lang="en-US" altLang="ko-KR" sz="1400" dirty="0"/>
                <a:t>} </a:t>
              </a:r>
            </a:p>
            <a:p>
              <a:endParaRPr lang="en-US" altLang="ko-KR" sz="1400" dirty="0"/>
            </a:p>
            <a:p>
              <a:r>
                <a:rPr lang="en-US" altLang="ko-KR" sz="1400" dirty="0"/>
                <a:t>void loop() {</a:t>
              </a:r>
            </a:p>
            <a:p>
              <a:r>
                <a:rPr lang="en-US" altLang="ko-KR" sz="1400" dirty="0"/>
                <a:t>  int </a:t>
              </a:r>
              <a:r>
                <a:rPr lang="en-US" altLang="ko-KR" sz="1400" dirty="0" err="1"/>
                <a:t>buttonState</a:t>
              </a:r>
              <a:r>
                <a:rPr lang="en-US" altLang="ko-KR" sz="1400" dirty="0"/>
                <a:t> = </a:t>
              </a:r>
              <a:r>
                <a:rPr lang="en-US" altLang="ko-KR" sz="1400" dirty="0" err="1"/>
                <a:t>digitalRead</a:t>
              </a:r>
              <a:r>
                <a:rPr lang="en-US" altLang="ko-KR" sz="1400" dirty="0"/>
                <a:t>(</a:t>
              </a:r>
              <a:r>
                <a:rPr lang="en-US" altLang="ko-KR" sz="1400" dirty="0" err="1"/>
                <a:t>buttonPin</a:t>
              </a:r>
              <a:r>
                <a:rPr lang="en-US" altLang="ko-KR" sz="1400" dirty="0"/>
                <a:t>);</a:t>
              </a:r>
            </a:p>
            <a:p>
              <a:r>
                <a:rPr lang="en-US" altLang="ko-KR" sz="1400" dirty="0"/>
                <a:t>  </a:t>
              </a:r>
            </a:p>
            <a:p>
              <a:r>
                <a:rPr lang="en-US" altLang="ko-KR" sz="1400" dirty="0"/>
                <a:t>  if(</a:t>
              </a:r>
              <a:r>
                <a:rPr lang="en-US" altLang="ko-KR" sz="1400" dirty="0" err="1"/>
                <a:t>buttonState</a:t>
              </a:r>
              <a:r>
                <a:rPr lang="en-US" altLang="ko-KR" sz="1400" dirty="0"/>
                <a:t> == LOW) {</a:t>
              </a:r>
            </a:p>
            <a:p>
              <a:r>
                <a:rPr lang="en-US" altLang="ko-KR" sz="1400" dirty="0"/>
                <a:t>    tone(</a:t>
              </a:r>
              <a:r>
                <a:rPr lang="en-US" altLang="ko-KR" sz="1400" dirty="0" err="1"/>
                <a:t>piezoPin</a:t>
              </a:r>
              <a:r>
                <a:rPr lang="en-US" altLang="ko-KR" sz="1400" dirty="0"/>
                <a:t>, C, 10);</a:t>
              </a:r>
            </a:p>
            <a:p>
              <a:r>
                <a:rPr lang="en-US" altLang="ko-KR" sz="1400" dirty="0"/>
                <a:t>  }</a:t>
              </a:r>
            </a:p>
            <a:p>
              <a:r>
                <a:rPr lang="en-US" altLang="ko-KR" sz="1400" dirty="0"/>
                <a:t>  </a:t>
              </a:r>
            </a:p>
            <a:p>
              <a:r>
                <a:rPr lang="en-US" altLang="ko-KR" sz="1400" dirty="0"/>
                <a:t>}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56D8366-9D2C-46A0-9E86-FD41DCB778E3}"/>
                </a:ext>
              </a:extLst>
            </p:cNvPr>
            <p:cNvSpPr/>
            <p:nvPr/>
          </p:nvSpPr>
          <p:spPr>
            <a:xfrm>
              <a:off x="5828414" y="999460"/>
              <a:ext cx="6248399" cy="5194268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7" name="Picture 2">
            <a:extLst>
              <a:ext uri="{FF2B5EF4-FFF2-40B4-BE49-F238E27FC236}">
                <a16:creationId xmlns:a16="http://schemas.microsoft.com/office/drawing/2014/main" id="{24DE1B7D-0FE8-468A-A8F3-B5569622C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78" y="826374"/>
            <a:ext cx="5704732" cy="31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FED15D-FDA6-4064-8C3A-0E8FA73A47DE}"/>
              </a:ext>
            </a:extLst>
          </p:cNvPr>
          <p:cNvSpPr txBox="1"/>
          <p:nvPr/>
        </p:nvSpPr>
        <p:spPr>
          <a:xfrm>
            <a:off x="266964" y="4100424"/>
            <a:ext cx="5777544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#define (</a:t>
            </a:r>
            <a:r>
              <a:rPr lang="ko-KR" altLang="en-US" sz="1500" b="1" dirty="0"/>
              <a:t>바꾸고 싶은 글자</a:t>
            </a:r>
            <a:r>
              <a:rPr lang="en-US" altLang="ko-KR" sz="1500" b="1" dirty="0"/>
              <a:t>) (</a:t>
            </a:r>
            <a:r>
              <a:rPr lang="ko-KR" altLang="en-US" sz="1500" b="1" dirty="0"/>
              <a:t>바뀔 글자</a:t>
            </a:r>
            <a:r>
              <a:rPr lang="en-US" altLang="ko-KR" sz="1500" b="1" dirty="0"/>
              <a:t>)</a:t>
            </a:r>
          </a:p>
          <a:p>
            <a:r>
              <a:rPr lang="en-US" altLang="ko-KR" sz="1500" dirty="0"/>
              <a:t>#define D 294 : “D”</a:t>
            </a:r>
            <a:r>
              <a:rPr lang="ko-KR" altLang="en-US" sz="1500" dirty="0"/>
              <a:t>라는 글자가 </a:t>
            </a:r>
            <a:r>
              <a:rPr lang="en-US" altLang="ko-KR" sz="1500" dirty="0"/>
              <a:t>294</a:t>
            </a:r>
            <a:r>
              <a:rPr lang="ko-KR" altLang="en-US" sz="1500" dirty="0"/>
              <a:t>로 전부 바뀐다</a:t>
            </a:r>
            <a:r>
              <a:rPr lang="en-US" altLang="ko-KR" sz="1500" dirty="0"/>
              <a:t>.</a:t>
            </a:r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b="1" dirty="0"/>
              <a:t>tone(</a:t>
            </a:r>
            <a:r>
              <a:rPr lang="ko-KR" altLang="en-US" sz="1500" b="1" dirty="0"/>
              <a:t>핀 번호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음 높이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음 길이</a:t>
            </a:r>
            <a:r>
              <a:rPr lang="en-US" altLang="ko-KR" sz="1500" b="1" dirty="0"/>
              <a:t>);</a:t>
            </a:r>
          </a:p>
          <a:p>
            <a:r>
              <a:rPr lang="en-US" altLang="ko-KR" sz="1500" dirty="0"/>
              <a:t>tone(7, 262, 10) : 7</a:t>
            </a:r>
            <a:r>
              <a:rPr lang="ko-KR" altLang="en-US" sz="1500" dirty="0"/>
              <a:t>번 핀에 </a:t>
            </a:r>
            <a:r>
              <a:rPr lang="en-US" altLang="ko-KR" sz="1500" dirty="0"/>
              <a:t>262hz</a:t>
            </a:r>
            <a:r>
              <a:rPr lang="ko-KR" altLang="en-US" sz="1500" dirty="0"/>
              <a:t>의 전기신호를 </a:t>
            </a:r>
            <a:r>
              <a:rPr lang="en-US" altLang="ko-KR" sz="1500" dirty="0"/>
              <a:t>0.01</a:t>
            </a:r>
            <a:r>
              <a:rPr lang="ko-KR" altLang="en-US" sz="1500" dirty="0"/>
              <a:t>초만큼 준다</a:t>
            </a:r>
            <a:r>
              <a:rPr lang="en-US" altLang="ko-KR" sz="1500" dirty="0"/>
              <a:t>.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AF6A552-1E41-4801-928E-436088460BF9}"/>
              </a:ext>
            </a:extLst>
          </p:cNvPr>
          <p:cNvSpPr/>
          <p:nvPr/>
        </p:nvSpPr>
        <p:spPr>
          <a:xfrm>
            <a:off x="2533650" y="1049416"/>
            <a:ext cx="1133475" cy="305100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025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 err="1">
                <a:solidFill>
                  <a:schemeClr val="bg1"/>
                </a:solidFill>
              </a:rPr>
              <a:t>피에조</a:t>
            </a:r>
            <a:r>
              <a:rPr lang="ko-KR" altLang="en-US" sz="3000" dirty="0">
                <a:solidFill>
                  <a:schemeClr val="bg1"/>
                </a:solidFill>
              </a:rPr>
              <a:t> </a:t>
            </a:r>
            <a:r>
              <a:rPr lang="ko-KR" altLang="en-US" sz="3000" dirty="0" err="1">
                <a:solidFill>
                  <a:schemeClr val="bg1"/>
                </a:solidFill>
              </a:rPr>
              <a:t>부저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F16FA37-6B1E-4EE5-8A6B-602F4AF81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71" y="918986"/>
            <a:ext cx="4486901" cy="5572903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FDF989-8546-430A-9CA7-65C5CB734CB5}"/>
              </a:ext>
            </a:extLst>
          </p:cNvPr>
          <p:cNvGrpSpPr/>
          <p:nvPr/>
        </p:nvGrpSpPr>
        <p:grpSpPr>
          <a:xfrm>
            <a:off x="6096000" y="717238"/>
            <a:ext cx="5586561" cy="6186310"/>
            <a:chOff x="5828414" y="999459"/>
            <a:chExt cx="6248399" cy="576491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60D13E4-8CCC-4DF8-A5B4-521362FF7ADF}"/>
                </a:ext>
              </a:extLst>
            </p:cNvPr>
            <p:cNvSpPr/>
            <p:nvPr/>
          </p:nvSpPr>
          <p:spPr>
            <a:xfrm>
              <a:off x="5943600" y="999460"/>
              <a:ext cx="6018027" cy="57649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900" dirty="0"/>
                <a:t>#define C 262 // </a:t>
              </a:r>
              <a:r>
                <a:rPr lang="ko-KR" altLang="en-US" sz="900" dirty="0"/>
                <a:t>도 </a:t>
              </a:r>
            </a:p>
            <a:p>
              <a:r>
                <a:rPr lang="en-US" altLang="ko-KR" sz="900" dirty="0"/>
                <a:t>#define D 294 // </a:t>
              </a:r>
              <a:r>
                <a:rPr lang="ko-KR" altLang="en-US" sz="900" dirty="0"/>
                <a:t>레 </a:t>
              </a:r>
            </a:p>
            <a:p>
              <a:r>
                <a:rPr lang="en-US" altLang="ko-KR" sz="900" dirty="0"/>
                <a:t>#define E 330 // </a:t>
              </a:r>
              <a:r>
                <a:rPr lang="ko-KR" altLang="en-US" sz="900" dirty="0"/>
                <a:t>미 </a:t>
              </a:r>
            </a:p>
            <a:p>
              <a:r>
                <a:rPr lang="en-US" altLang="ko-KR" sz="900" dirty="0"/>
                <a:t>#define F 349 // </a:t>
              </a:r>
              <a:r>
                <a:rPr lang="ko-KR" altLang="en-US" sz="900" dirty="0"/>
                <a:t>파 </a:t>
              </a:r>
            </a:p>
            <a:p>
              <a:r>
                <a:rPr lang="en-US" altLang="ko-KR" sz="900" dirty="0"/>
                <a:t>#define G 392 // </a:t>
              </a:r>
              <a:r>
                <a:rPr lang="ko-KR" altLang="en-US" sz="900" dirty="0"/>
                <a:t>솔 </a:t>
              </a:r>
            </a:p>
            <a:p>
              <a:r>
                <a:rPr lang="en-US" altLang="ko-KR" sz="900" dirty="0"/>
                <a:t>#define A 440 // </a:t>
              </a:r>
              <a:r>
                <a:rPr lang="ko-KR" altLang="en-US" sz="900" dirty="0"/>
                <a:t>라 </a:t>
              </a:r>
            </a:p>
            <a:p>
              <a:r>
                <a:rPr lang="en-US" altLang="ko-KR" sz="900" dirty="0"/>
                <a:t>#define B 494 // </a:t>
              </a:r>
              <a:r>
                <a:rPr lang="ko-KR" altLang="en-US" sz="900" dirty="0"/>
                <a:t>시 </a:t>
              </a:r>
            </a:p>
            <a:p>
              <a:endParaRPr lang="ko-KR" altLang="en-US" sz="900" dirty="0"/>
            </a:p>
            <a:p>
              <a:r>
                <a:rPr lang="en-US" altLang="ko-KR" sz="900" dirty="0"/>
                <a:t>int </a:t>
              </a:r>
              <a:r>
                <a:rPr lang="en-US" altLang="ko-KR" sz="900" dirty="0" err="1"/>
                <a:t>buttonPin</a:t>
              </a:r>
              <a:r>
                <a:rPr lang="en-US" altLang="ko-KR" sz="900" dirty="0"/>
                <a:t> = 7;</a:t>
              </a:r>
            </a:p>
            <a:p>
              <a:r>
                <a:rPr lang="en-US" altLang="ko-KR" sz="900" dirty="0"/>
                <a:t>int buttonPin2 = 8;</a:t>
              </a:r>
            </a:p>
            <a:p>
              <a:r>
                <a:rPr lang="en-US" altLang="ko-KR" sz="900" dirty="0"/>
                <a:t>int buttonPin3 = 9;</a:t>
              </a:r>
            </a:p>
            <a:p>
              <a:r>
                <a:rPr lang="en-US" altLang="ko-KR" sz="900" dirty="0"/>
                <a:t>int buttonPin4 = 10;</a:t>
              </a:r>
            </a:p>
            <a:p>
              <a:r>
                <a:rPr lang="en-US" altLang="ko-KR" sz="900" dirty="0"/>
                <a:t>int </a:t>
              </a:r>
              <a:r>
                <a:rPr lang="en-US" altLang="ko-KR" sz="900" dirty="0" err="1"/>
                <a:t>piezoPin</a:t>
              </a:r>
              <a:r>
                <a:rPr lang="en-US" altLang="ko-KR" sz="900" dirty="0"/>
                <a:t> = 2;</a:t>
              </a:r>
            </a:p>
            <a:p>
              <a:endParaRPr lang="en-US" altLang="ko-KR" sz="900" dirty="0"/>
            </a:p>
            <a:p>
              <a:r>
                <a:rPr lang="en-US" altLang="ko-KR" sz="900" dirty="0"/>
                <a:t>void setup() { </a:t>
              </a:r>
            </a:p>
            <a:p>
              <a:r>
                <a:rPr lang="en-US" altLang="ko-KR" sz="900" dirty="0"/>
                <a:t>  </a:t>
              </a:r>
              <a:r>
                <a:rPr lang="en-US" altLang="ko-KR" sz="900" dirty="0" err="1"/>
                <a:t>pinMode</a:t>
              </a:r>
              <a:r>
                <a:rPr lang="en-US" altLang="ko-KR" sz="900" dirty="0"/>
                <a:t>(</a:t>
              </a:r>
              <a:r>
                <a:rPr lang="en-US" altLang="ko-KR" sz="900" dirty="0" err="1"/>
                <a:t>buttonPin</a:t>
              </a:r>
              <a:r>
                <a:rPr lang="en-US" altLang="ko-KR" sz="900" dirty="0"/>
                <a:t>, INPUT_PULLUP);</a:t>
              </a:r>
            </a:p>
            <a:p>
              <a:r>
                <a:rPr lang="en-US" altLang="ko-KR" sz="900" dirty="0"/>
                <a:t>  </a:t>
              </a:r>
              <a:r>
                <a:rPr lang="en-US" altLang="ko-KR" sz="900" dirty="0" err="1"/>
                <a:t>pinMode</a:t>
              </a:r>
              <a:r>
                <a:rPr lang="en-US" altLang="ko-KR" sz="900" dirty="0"/>
                <a:t>(buttonPin2, INPUT_PULLUP);</a:t>
              </a:r>
            </a:p>
            <a:p>
              <a:r>
                <a:rPr lang="en-US" altLang="ko-KR" sz="900" dirty="0"/>
                <a:t>  </a:t>
              </a:r>
              <a:r>
                <a:rPr lang="en-US" altLang="ko-KR" sz="900" dirty="0" err="1"/>
                <a:t>pinMode</a:t>
              </a:r>
              <a:r>
                <a:rPr lang="en-US" altLang="ko-KR" sz="900" dirty="0"/>
                <a:t>(buttonPin3, INPUT_PULLUP);</a:t>
              </a:r>
            </a:p>
            <a:p>
              <a:r>
                <a:rPr lang="en-US" altLang="ko-KR" sz="900" dirty="0"/>
                <a:t>  </a:t>
              </a:r>
              <a:r>
                <a:rPr lang="en-US" altLang="ko-KR" sz="900" dirty="0" err="1"/>
                <a:t>pinMode</a:t>
              </a:r>
              <a:r>
                <a:rPr lang="en-US" altLang="ko-KR" sz="900" dirty="0"/>
                <a:t>(buttonPin4, INPUT_PULLUP);</a:t>
              </a:r>
            </a:p>
            <a:p>
              <a:r>
                <a:rPr lang="en-US" altLang="ko-KR" sz="900" dirty="0"/>
                <a:t>  </a:t>
              </a:r>
              <a:r>
                <a:rPr lang="en-US" altLang="ko-KR" sz="900" dirty="0" err="1"/>
                <a:t>pinMode</a:t>
              </a:r>
              <a:r>
                <a:rPr lang="en-US" altLang="ko-KR" sz="900" dirty="0"/>
                <a:t>(</a:t>
              </a:r>
              <a:r>
                <a:rPr lang="en-US" altLang="ko-KR" sz="900" dirty="0" err="1"/>
                <a:t>piezoPin</a:t>
              </a:r>
              <a:r>
                <a:rPr lang="en-US" altLang="ko-KR" sz="900" dirty="0"/>
                <a:t>, OUTPUT);</a:t>
              </a:r>
            </a:p>
            <a:p>
              <a:r>
                <a:rPr lang="en-US" altLang="ko-KR" sz="900" dirty="0"/>
                <a:t>} </a:t>
              </a:r>
            </a:p>
            <a:p>
              <a:endParaRPr lang="en-US" altLang="ko-KR" sz="900" dirty="0"/>
            </a:p>
            <a:p>
              <a:r>
                <a:rPr lang="en-US" altLang="ko-KR" sz="900" dirty="0"/>
                <a:t>void loop() {</a:t>
              </a:r>
            </a:p>
            <a:p>
              <a:r>
                <a:rPr lang="en-US" altLang="ko-KR" sz="900" dirty="0"/>
                <a:t>  int </a:t>
              </a:r>
              <a:r>
                <a:rPr lang="en-US" altLang="ko-KR" sz="900" dirty="0" err="1"/>
                <a:t>buttonState</a:t>
              </a:r>
              <a:r>
                <a:rPr lang="en-US" altLang="ko-KR" sz="900" dirty="0"/>
                <a:t> = </a:t>
              </a:r>
              <a:r>
                <a:rPr lang="en-US" altLang="ko-KR" sz="900" dirty="0" err="1"/>
                <a:t>digitalRead</a:t>
              </a:r>
              <a:r>
                <a:rPr lang="en-US" altLang="ko-KR" sz="900" dirty="0"/>
                <a:t>(</a:t>
              </a:r>
              <a:r>
                <a:rPr lang="en-US" altLang="ko-KR" sz="900" dirty="0" err="1"/>
                <a:t>buttonPin</a:t>
              </a:r>
              <a:r>
                <a:rPr lang="en-US" altLang="ko-KR" sz="900" dirty="0"/>
                <a:t>);</a:t>
              </a:r>
            </a:p>
            <a:p>
              <a:r>
                <a:rPr lang="en-US" altLang="ko-KR" sz="900" dirty="0"/>
                <a:t>  int buttonState2 = </a:t>
              </a:r>
              <a:r>
                <a:rPr lang="en-US" altLang="ko-KR" sz="900" dirty="0" err="1"/>
                <a:t>digitalRead</a:t>
              </a:r>
              <a:r>
                <a:rPr lang="en-US" altLang="ko-KR" sz="900" dirty="0"/>
                <a:t>(buttonPin2);</a:t>
              </a:r>
            </a:p>
            <a:p>
              <a:r>
                <a:rPr lang="en-US" altLang="ko-KR" sz="900" dirty="0"/>
                <a:t>  int buttonState3 = </a:t>
              </a:r>
              <a:r>
                <a:rPr lang="en-US" altLang="ko-KR" sz="900" dirty="0" err="1"/>
                <a:t>digitalRead</a:t>
              </a:r>
              <a:r>
                <a:rPr lang="en-US" altLang="ko-KR" sz="900" dirty="0"/>
                <a:t>(buttonPin3);</a:t>
              </a:r>
            </a:p>
            <a:p>
              <a:r>
                <a:rPr lang="en-US" altLang="ko-KR" sz="900" dirty="0"/>
                <a:t>  int buttonState4 = </a:t>
              </a:r>
              <a:r>
                <a:rPr lang="en-US" altLang="ko-KR" sz="900" dirty="0" err="1"/>
                <a:t>digitalRead</a:t>
              </a:r>
              <a:r>
                <a:rPr lang="en-US" altLang="ko-KR" sz="900" dirty="0"/>
                <a:t>(buttonPi4);</a:t>
              </a:r>
            </a:p>
            <a:p>
              <a:r>
                <a:rPr lang="en-US" altLang="ko-KR" sz="900" dirty="0"/>
                <a:t>  </a:t>
              </a:r>
            </a:p>
            <a:p>
              <a:r>
                <a:rPr lang="en-US" altLang="ko-KR" sz="900" dirty="0"/>
                <a:t>  if(</a:t>
              </a:r>
              <a:r>
                <a:rPr lang="en-US" altLang="ko-KR" sz="900" dirty="0" err="1"/>
                <a:t>buttonState</a:t>
              </a:r>
              <a:r>
                <a:rPr lang="en-US" altLang="ko-KR" sz="900" dirty="0"/>
                <a:t> == LOW) {</a:t>
              </a:r>
            </a:p>
            <a:p>
              <a:r>
                <a:rPr lang="en-US" altLang="ko-KR" sz="900" dirty="0"/>
                <a:t>    tone(</a:t>
              </a:r>
              <a:r>
                <a:rPr lang="en-US" altLang="ko-KR" sz="900" dirty="0" err="1"/>
                <a:t>piezoPin</a:t>
              </a:r>
              <a:r>
                <a:rPr lang="en-US" altLang="ko-KR" sz="900" dirty="0"/>
                <a:t>, C, 10);</a:t>
              </a:r>
            </a:p>
            <a:p>
              <a:r>
                <a:rPr lang="en-US" altLang="ko-KR" sz="900" dirty="0"/>
                <a:t>  }</a:t>
              </a:r>
            </a:p>
            <a:p>
              <a:endParaRPr lang="en-US" altLang="ko-KR" sz="900" dirty="0"/>
            </a:p>
            <a:p>
              <a:r>
                <a:rPr lang="en-US" altLang="ko-KR" sz="900" dirty="0"/>
                <a:t>  if(buttonState2 == LOW) {</a:t>
              </a:r>
            </a:p>
            <a:p>
              <a:r>
                <a:rPr lang="en-US" altLang="ko-KR" sz="900" dirty="0"/>
                <a:t>    tone(</a:t>
              </a:r>
              <a:r>
                <a:rPr lang="en-US" altLang="ko-KR" sz="900" dirty="0" err="1"/>
                <a:t>piezoPin</a:t>
              </a:r>
              <a:r>
                <a:rPr lang="en-US" altLang="ko-KR" sz="900" dirty="0"/>
                <a:t>, D, 10);</a:t>
              </a:r>
            </a:p>
            <a:p>
              <a:r>
                <a:rPr lang="en-US" altLang="ko-KR" sz="900" dirty="0"/>
                <a:t>  }</a:t>
              </a:r>
            </a:p>
            <a:p>
              <a:r>
                <a:rPr lang="en-US" altLang="ko-KR" sz="900" dirty="0"/>
                <a:t>  </a:t>
              </a:r>
            </a:p>
            <a:p>
              <a:r>
                <a:rPr lang="en-US" altLang="ko-KR" sz="900" dirty="0"/>
                <a:t>  if(buttonState3 == LOW) {  </a:t>
              </a:r>
            </a:p>
            <a:p>
              <a:r>
                <a:rPr lang="en-US" altLang="ko-KR" sz="900" dirty="0"/>
                <a:t>    tone(</a:t>
              </a:r>
              <a:r>
                <a:rPr lang="en-US" altLang="ko-KR" sz="900" dirty="0" err="1"/>
                <a:t>piezoPin</a:t>
              </a:r>
              <a:r>
                <a:rPr lang="en-US" altLang="ko-KR" sz="900" dirty="0"/>
                <a:t>, E, 10);</a:t>
              </a:r>
            </a:p>
            <a:p>
              <a:r>
                <a:rPr lang="en-US" altLang="ko-KR" sz="900" dirty="0"/>
                <a:t>  }</a:t>
              </a:r>
            </a:p>
            <a:p>
              <a:endParaRPr lang="en-US" altLang="ko-KR" sz="900" dirty="0"/>
            </a:p>
            <a:p>
              <a:r>
                <a:rPr lang="en-US" altLang="ko-KR" sz="900" dirty="0"/>
                <a:t>  if(buttonState4 == LOW) {  </a:t>
              </a:r>
            </a:p>
            <a:p>
              <a:r>
                <a:rPr lang="en-US" altLang="ko-KR" sz="900" dirty="0"/>
                <a:t>    tone(</a:t>
              </a:r>
              <a:r>
                <a:rPr lang="en-US" altLang="ko-KR" sz="900" dirty="0" err="1"/>
                <a:t>piezoPin</a:t>
              </a:r>
              <a:r>
                <a:rPr lang="en-US" altLang="ko-KR" sz="900" dirty="0"/>
                <a:t>, F, 10);</a:t>
              </a:r>
            </a:p>
            <a:p>
              <a:r>
                <a:rPr lang="en-US" altLang="ko-KR" sz="900" dirty="0"/>
                <a:t>  }</a:t>
              </a:r>
            </a:p>
            <a:p>
              <a:r>
                <a:rPr lang="en-US" altLang="ko-KR" sz="900" dirty="0"/>
                <a:t>}</a:t>
              </a: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D57976-D49A-4863-9398-069008EE901D}"/>
                </a:ext>
              </a:extLst>
            </p:cNvPr>
            <p:cNvSpPr/>
            <p:nvPr/>
          </p:nvSpPr>
          <p:spPr>
            <a:xfrm>
              <a:off x="5828414" y="999459"/>
              <a:ext cx="6248399" cy="5722474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9F8702C-8D22-4ABC-BE96-279BD853013D}"/>
              </a:ext>
            </a:extLst>
          </p:cNvPr>
          <p:cNvSpPr txBox="1"/>
          <p:nvPr/>
        </p:nvSpPr>
        <p:spPr>
          <a:xfrm>
            <a:off x="694571" y="447444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(-)</a:t>
            </a:r>
            <a:r>
              <a:rPr lang="ko-KR" altLang="en-US" b="1" dirty="0"/>
              <a:t>극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69EABD-45BF-4B60-A2F0-308C2F221526}"/>
              </a:ext>
            </a:extLst>
          </p:cNvPr>
          <p:cNvSpPr txBox="1"/>
          <p:nvPr/>
        </p:nvSpPr>
        <p:spPr>
          <a:xfrm>
            <a:off x="1948449" y="4483967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(+)</a:t>
            </a:r>
            <a:r>
              <a:rPr lang="ko-KR" altLang="en-US" b="1" dirty="0"/>
              <a:t>극</a:t>
            </a:r>
          </a:p>
        </p:txBody>
      </p:sp>
    </p:spTree>
    <p:extLst>
      <p:ext uri="{BB962C8B-B14F-4D97-AF65-F5344CB8AC3E}">
        <p14:creationId xmlns:p14="http://schemas.microsoft.com/office/powerpoint/2010/main" val="722777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마무리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37EF2-48E7-4E25-A012-7025622749A2}"/>
              </a:ext>
            </a:extLst>
          </p:cNvPr>
          <p:cNvSpPr/>
          <p:nvPr/>
        </p:nvSpPr>
        <p:spPr>
          <a:xfrm>
            <a:off x="862011" y="1658774"/>
            <a:ext cx="104679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클럭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 err="1">
                <a:latin typeface="+mn-ea"/>
              </a:rPr>
              <a:t>피에조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ko-KR" altLang="en-US" sz="2800" b="1" dirty="0" err="1">
                <a:latin typeface="+mn-ea"/>
              </a:rPr>
              <a:t>부저의</a:t>
            </a:r>
            <a:r>
              <a:rPr lang="ko-KR" altLang="en-US" sz="2800" b="1" dirty="0">
                <a:latin typeface="+mn-ea"/>
              </a:rPr>
              <a:t> 원리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 err="1">
                <a:latin typeface="+mn-ea"/>
              </a:rPr>
              <a:t>피에조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ko-KR" altLang="en-US" sz="2800" b="1" dirty="0" err="1">
                <a:latin typeface="+mn-ea"/>
              </a:rPr>
              <a:t>부저를</a:t>
            </a:r>
            <a:r>
              <a:rPr lang="ko-KR" altLang="en-US" sz="2800" b="1" dirty="0">
                <a:latin typeface="+mn-ea"/>
              </a:rPr>
              <a:t> 활용한 작품 만들기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5440D1-D16C-4681-8BB2-4044800D28E5}"/>
              </a:ext>
            </a:extLst>
          </p:cNvPr>
          <p:cNvSpPr/>
          <p:nvPr/>
        </p:nvSpPr>
        <p:spPr>
          <a:xfrm>
            <a:off x="862012" y="6062844"/>
            <a:ext cx="104679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latin typeface="+mn-ea"/>
                <a:ea typeface="+mn-ea"/>
              </a:rPr>
              <a:t>자료 출처 </a:t>
            </a:r>
            <a:r>
              <a:rPr lang="en-US" altLang="ko-KR" sz="2800" b="1" dirty="0">
                <a:latin typeface="+mn-ea"/>
                <a:ea typeface="+mn-ea"/>
              </a:rPr>
              <a:t>: </a:t>
            </a:r>
            <a:r>
              <a:rPr lang="en-US" altLang="ko-KR" sz="2800" dirty="0">
                <a:hlinkClick r:id="rId3"/>
              </a:rPr>
              <a:t>https://kocoafab.cc/tutorial/view/626</a:t>
            </a:r>
            <a:endParaRPr lang="en-US" altLang="ko-KR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343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C34E33-30F5-4572-AAAB-E8044A97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409" y="1117150"/>
            <a:ext cx="4347258" cy="46236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521437-3FD8-4997-B9B0-1DC6A7F4BDB5}"/>
              </a:ext>
            </a:extLst>
          </p:cNvPr>
          <p:cNvSpPr txBox="1"/>
          <p:nvPr/>
        </p:nvSpPr>
        <p:spPr>
          <a:xfrm>
            <a:off x="5050968" y="5822907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5V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C099B-3099-45D2-990A-CD8FFD43833A}"/>
              </a:ext>
            </a:extLst>
          </p:cNvPr>
          <p:cNvSpPr txBox="1"/>
          <p:nvPr/>
        </p:nvSpPr>
        <p:spPr>
          <a:xfrm>
            <a:off x="5050967" y="5822906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0V</a:t>
            </a:r>
            <a:endParaRPr lang="ko-KR" altLang="en-US" sz="2400" dirty="0"/>
          </a:p>
        </p:txBody>
      </p:sp>
      <p:pic>
        <p:nvPicPr>
          <p:cNvPr id="6150" name="Picture 6" descr="접지 멀티콘센트 2구 1.5m 220V 16A - 멀티탭/접지/배선기구/콘센트 ...">
            <a:extLst>
              <a:ext uri="{FF2B5EF4-FFF2-40B4-BE49-F238E27FC236}">
                <a16:creationId xmlns:a16="http://schemas.microsoft.com/office/drawing/2014/main" id="{2BB8231A-1572-4369-BDD4-955F0704C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032" y="2137145"/>
            <a:ext cx="3239194" cy="323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86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039BE8D7-8EB9-41A0-9E6D-AC2F9274D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70" y="2096129"/>
            <a:ext cx="5414290" cy="335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BD8259B-18C7-4484-85F9-297F6966E497}"/>
              </a:ext>
            </a:extLst>
          </p:cNvPr>
          <p:cNvSpPr/>
          <p:nvPr/>
        </p:nvSpPr>
        <p:spPr>
          <a:xfrm>
            <a:off x="6405570" y="1210112"/>
            <a:ext cx="5341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LED </a:t>
            </a:r>
            <a:r>
              <a:rPr lang="ko-KR" altLang="en-US" sz="2000" b="1" dirty="0">
                <a:latin typeface="+mn-ea"/>
              </a:rPr>
              <a:t>다리가 긴 쪽이 </a:t>
            </a:r>
            <a:r>
              <a:rPr lang="en-US" altLang="ko-KR" sz="2000" b="1" dirty="0">
                <a:latin typeface="+mn-ea"/>
              </a:rPr>
              <a:t>(+)</a:t>
            </a:r>
            <a:r>
              <a:rPr lang="ko-KR" altLang="en-US" sz="2000" b="1" dirty="0">
                <a:latin typeface="+mn-ea"/>
              </a:rPr>
              <a:t>값과 맞닿도록 한다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algn="ctr"/>
            <a:r>
              <a:rPr lang="en-US" altLang="ko-KR" sz="2000" b="1" dirty="0">
                <a:latin typeface="+mn-ea"/>
              </a:rPr>
              <a:t>GND</a:t>
            </a:r>
            <a:r>
              <a:rPr lang="ko-KR" altLang="en-US" sz="2000" b="1" dirty="0">
                <a:latin typeface="+mn-ea"/>
              </a:rPr>
              <a:t>는 </a:t>
            </a:r>
            <a:r>
              <a:rPr lang="en-US" altLang="ko-KR" sz="2000" b="1" dirty="0">
                <a:latin typeface="+mn-ea"/>
              </a:rPr>
              <a:t>0V</a:t>
            </a:r>
            <a:r>
              <a:rPr lang="ko-KR" altLang="en-US" sz="2000" b="1" dirty="0">
                <a:latin typeface="+mn-ea"/>
              </a:rPr>
              <a:t>를 의미한다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  <p:pic>
        <p:nvPicPr>
          <p:cNvPr id="1026" name="Picture 2" descr="부품 설명 - 브레드 보드 - 바로 실행해보면서 배우는 아두이노">
            <a:extLst>
              <a:ext uri="{FF2B5EF4-FFF2-40B4-BE49-F238E27FC236}">
                <a16:creationId xmlns:a16="http://schemas.microsoft.com/office/drawing/2014/main" id="{4D009FDC-C2FA-4FF5-89E2-411F14D7B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206085" y="2730081"/>
            <a:ext cx="3620568" cy="235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9097E7C-1281-4088-8364-BB3F4A5086E3}"/>
              </a:ext>
            </a:extLst>
          </p:cNvPr>
          <p:cNvSpPr/>
          <p:nvPr/>
        </p:nvSpPr>
        <p:spPr>
          <a:xfrm>
            <a:off x="445342" y="1210112"/>
            <a:ext cx="53410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ko-KR" altLang="en-US" sz="2000" b="1" dirty="0" err="1">
                <a:latin typeface="+mn-ea"/>
              </a:rPr>
              <a:t>브레드</a:t>
            </a:r>
            <a:r>
              <a:rPr lang="ko-KR" altLang="en-US" sz="2000" b="1" dirty="0">
                <a:latin typeface="+mn-ea"/>
              </a:rPr>
              <a:t> 보드의 </a:t>
            </a:r>
            <a:r>
              <a:rPr lang="ko-KR" altLang="en-US" sz="2000" b="1" dirty="0" err="1">
                <a:latin typeface="+mn-ea"/>
              </a:rPr>
              <a:t>빨간선과</a:t>
            </a:r>
            <a:r>
              <a:rPr lang="ko-KR" altLang="en-US" sz="2000" b="1" dirty="0">
                <a:latin typeface="+mn-ea"/>
              </a:rPr>
              <a:t> 파란선은 세로로 </a:t>
            </a:r>
            <a:r>
              <a:rPr lang="ko-KR" altLang="en-US" sz="2000" b="1" dirty="0" err="1">
                <a:latin typeface="+mn-ea"/>
              </a:rPr>
              <a:t>이어져있고</a:t>
            </a:r>
            <a:r>
              <a:rPr lang="ko-KR" altLang="en-US" sz="2000" b="1" dirty="0">
                <a:latin typeface="+mn-ea"/>
              </a:rPr>
              <a:t> 초록 선은 가로로 이어져 있다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35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F2688D7-C9CC-4163-AC0D-AD5E36C700EF}"/>
              </a:ext>
            </a:extLst>
          </p:cNvPr>
          <p:cNvSpPr/>
          <p:nvPr/>
        </p:nvSpPr>
        <p:spPr>
          <a:xfrm>
            <a:off x="5926263" y="1431789"/>
            <a:ext cx="60160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Aft>
                <a:spcPts val="0"/>
              </a:spcAft>
            </a:pPr>
            <a:r>
              <a:rPr lang="ko-KR" altLang="en-US" sz="2000" b="1" dirty="0">
                <a:latin typeface="+mn-ea"/>
              </a:rPr>
              <a:t>실습 목표 </a:t>
            </a:r>
            <a:r>
              <a:rPr lang="en-US" altLang="ko-KR" sz="2000" b="1" dirty="0">
                <a:latin typeface="+mn-ea"/>
              </a:rPr>
              <a:t>: </a:t>
            </a:r>
            <a:r>
              <a:rPr lang="ko-KR" altLang="en-US" sz="2000" b="1" dirty="0">
                <a:latin typeface="+mn-ea"/>
              </a:rPr>
              <a:t>푸시 버튼을 이용해 </a:t>
            </a:r>
            <a:r>
              <a:rPr lang="en-US" altLang="ko-KR" sz="2000" b="1" dirty="0">
                <a:latin typeface="+mn-ea"/>
              </a:rPr>
              <a:t>LED</a:t>
            </a:r>
            <a:r>
              <a:rPr lang="ko-KR" altLang="en-US" sz="2000" b="1" dirty="0">
                <a:latin typeface="+mn-ea"/>
              </a:rPr>
              <a:t>를 제어해본다</a:t>
            </a:r>
            <a:r>
              <a:rPr lang="en-US" altLang="ko-KR" sz="2000" b="1" dirty="0">
                <a:latin typeface="+mn-ea"/>
              </a:rPr>
              <a:t>.</a:t>
            </a: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평가 항목이므로 다른 사람에게 알려주지 않는다</a:t>
            </a:r>
            <a:r>
              <a:rPr lang="en-US" altLang="ko-KR" sz="2000" b="1" dirty="0">
                <a:latin typeface="+mn-ea"/>
              </a:rPr>
              <a:t>.)</a:t>
            </a: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algn="l" fontAlgn="auto">
              <a:spcAft>
                <a:spcPts val="0"/>
              </a:spcAft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sz="2000" b="1" dirty="0">
                <a:latin typeface="+mn-ea"/>
                <a:ea typeface="+mn-ea"/>
              </a:rPr>
              <a:t>위쪽 버튼을 누르면 빨간 </a:t>
            </a:r>
            <a:r>
              <a:rPr lang="en-US" altLang="ko-KR" sz="2000" b="1" dirty="0">
                <a:latin typeface="+mn-ea"/>
                <a:ea typeface="+mn-ea"/>
              </a:rPr>
              <a:t>LED</a:t>
            </a:r>
            <a:r>
              <a:rPr lang="ko-KR" altLang="en-US" sz="2000" b="1" dirty="0">
                <a:latin typeface="+mn-ea"/>
                <a:ea typeface="+mn-ea"/>
              </a:rPr>
              <a:t>가 켜지고 때면 다시 꺼지도록 한다</a:t>
            </a:r>
            <a:r>
              <a:rPr lang="en-US" altLang="ko-KR" sz="2000" b="1" dirty="0">
                <a:latin typeface="+mn-ea"/>
                <a:ea typeface="+mn-ea"/>
              </a:rPr>
              <a:t>.</a:t>
            </a: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b="1" dirty="0">
              <a:latin typeface="+mn-ea"/>
              <a:ea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r>
              <a:rPr lang="ko-KR" altLang="en-US" sz="2000" b="1" dirty="0">
                <a:latin typeface="+mn-ea"/>
              </a:rPr>
              <a:t>아래쪽 버튼을 누르면 초록 </a:t>
            </a:r>
            <a:r>
              <a:rPr lang="en-US" altLang="ko-KR" sz="2000" b="1" dirty="0">
                <a:latin typeface="+mn-ea"/>
              </a:rPr>
              <a:t>LED</a:t>
            </a:r>
            <a:r>
              <a:rPr lang="ko-KR" altLang="en-US" sz="2000" b="1" dirty="0">
                <a:latin typeface="+mn-ea"/>
              </a:rPr>
              <a:t>가 켜지고 때면 다시 꺼지도록 한다</a:t>
            </a:r>
            <a:r>
              <a:rPr lang="en-US" altLang="ko-KR" sz="2000" b="1" dirty="0">
                <a:latin typeface="+mn-ea"/>
              </a:rPr>
              <a:t>.</a:t>
            </a:r>
            <a:endParaRPr lang="en-US" altLang="ko-KR" sz="2000" b="1" dirty="0">
              <a:latin typeface="+mn-ea"/>
              <a:ea typeface="+mn-ea"/>
            </a:endParaRPr>
          </a:p>
          <a:p>
            <a:pPr marL="457200" indent="-457200" algn="l" fontAlgn="auto">
              <a:spcAft>
                <a:spcPts val="0"/>
              </a:spcAft>
              <a:buAutoNum type="arabicPeriod"/>
            </a:pPr>
            <a:endParaRPr lang="en-US" altLang="ko-KR" sz="2000" b="1" dirty="0">
              <a:latin typeface="+mn-ea"/>
            </a:endParaRPr>
          </a:p>
          <a:p>
            <a:pPr algn="l" fontAlgn="auto">
              <a:spcAft>
                <a:spcPts val="0"/>
              </a:spcAft>
            </a:pPr>
            <a:r>
              <a:rPr lang="en-US" altLang="ko-KR" sz="2000" b="1" dirty="0">
                <a:latin typeface="+mn-ea"/>
              </a:rPr>
              <a:t>3.  </a:t>
            </a:r>
            <a:r>
              <a:rPr lang="ko-KR" altLang="en-US" sz="2000" b="1" dirty="0">
                <a:latin typeface="+mn-ea"/>
              </a:rPr>
              <a:t>다 한 사람은 손 들어주세요</a:t>
            </a:r>
            <a:r>
              <a:rPr lang="en-US" altLang="ko-KR" sz="2000" b="1" dirty="0">
                <a:latin typeface="+mn-ea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DB4A2F-A1A1-4271-B6F4-5DB196B8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6" y="1431789"/>
            <a:ext cx="5774749" cy="405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9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DB4A2F-A1A1-4271-B6F4-5DB196B82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6" y="1431789"/>
            <a:ext cx="5774749" cy="4054611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E146B243-7D9E-48EF-AD8F-66C680EE1F86}"/>
              </a:ext>
            </a:extLst>
          </p:cNvPr>
          <p:cNvGrpSpPr/>
          <p:nvPr/>
        </p:nvGrpSpPr>
        <p:grpSpPr>
          <a:xfrm>
            <a:off x="6228240" y="893930"/>
            <a:ext cx="5586562" cy="5869507"/>
            <a:chOff x="5713227" y="984410"/>
            <a:chExt cx="6248400" cy="586950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A44FE65-8C04-4E2C-9AD0-1D3D01BA0E52}"/>
                </a:ext>
              </a:extLst>
            </p:cNvPr>
            <p:cNvSpPr/>
            <p:nvPr/>
          </p:nvSpPr>
          <p:spPr>
            <a:xfrm>
              <a:off x="5943600" y="1036940"/>
              <a:ext cx="6018027" cy="5816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int 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 = 13;</a:t>
              </a:r>
            </a:p>
            <a:p>
              <a:r>
                <a:rPr lang="en-US" altLang="ko-KR" sz="1200" dirty="0"/>
                <a:t>int ledPin2 = 12;</a:t>
              </a:r>
            </a:p>
            <a:p>
              <a:r>
                <a:rPr lang="en-US" altLang="ko-KR" sz="1200" dirty="0"/>
                <a:t>int </a:t>
              </a:r>
              <a:r>
                <a:rPr lang="en-US" altLang="ko-KR" sz="1200" dirty="0" err="1"/>
                <a:t>buttonPin</a:t>
              </a:r>
              <a:r>
                <a:rPr lang="en-US" altLang="ko-KR" sz="1200" dirty="0"/>
                <a:t> = 10;</a:t>
              </a:r>
            </a:p>
            <a:p>
              <a:r>
                <a:rPr lang="en-US" altLang="ko-KR" sz="1200" dirty="0"/>
                <a:t>int buttonPin2 = 9;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void setup() {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buttonPin</a:t>
              </a:r>
              <a:r>
                <a:rPr lang="en-US" altLang="ko-KR" sz="1200" dirty="0"/>
                <a:t>, INPUT_PULLUP);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(buttonPin2, INPUT_PULLUP);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, OUTPUT);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(ledPin2, OUTPUT);</a:t>
              </a:r>
            </a:p>
            <a:p>
              <a:r>
                <a:rPr lang="en-US" altLang="ko-KR" sz="1200" dirty="0"/>
                <a:t>}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void loop() {</a:t>
              </a:r>
            </a:p>
            <a:p>
              <a:r>
                <a:rPr lang="en-US" altLang="ko-KR" sz="1200" dirty="0"/>
                <a:t>  int </a:t>
              </a:r>
              <a:r>
                <a:rPr lang="en-US" altLang="ko-KR" sz="1200" dirty="0" err="1"/>
                <a:t>buttonState</a:t>
              </a:r>
              <a:r>
                <a:rPr lang="en-US" altLang="ko-KR" sz="1200" dirty="0"/>
                <a:t> = </a:t>
              </a:r>
              <a:r>
                <a:rPr lang="en-US" altLang="ko-KR" sz="1200" dirty="0" err="1"/>
                <a:t>digitalRead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buttonPin</a:t>
              </a:r>
              <a:r>
                <a:rPr lang="en-US" altLang="ko-KR" sz="1200" dirty="0"/>
                <a:t>);</a:t>
              </a:r>
            </a:p>
            <a:p>
              <a:r>
                <a:rPr lang="en-US" altLang="ko-KR" sz="1200" dirty="0"/>
                <a:t>  int buttonState2 = </a:t>
              </a:r>
              <a:r>
                <a:rPr lang="en-US" altLang="ko-KR" sz="1200" dirty="0" err="1"/>
                <a:t>digitalRead</a:t>
              </a:r>
              <a:r>
                <a:rPr lang="en-US" altLang="ko-KR" sz="1200" dirty="0"/>
                <a:t>(buttonPin2);</a:t>
              </a:r>
            </a:p>
            <a:p>
              <a:r>
                <a:rPr lang="en-US" altLang="ko-KR" sz="1200" dirty="0"/>
                <a:t>  </a:t>
              </a:r>
            </a:p>
            <a:p>
              <a:r>
                <a:rPr lang="en-US" altLang="ko-KR" sz="1200" dirty="0"/>
                <a:t>  if(</a:t>
              </a:r>
              <a:r>
                <a:rPr lang="en-US" altLang="ko-KR" sz="1200" dirty="0" err="1"/>
                <a:t>buttonState</a:t>
              </a:r>
              <a:r>
                <a:rPr lang="en-US" altLang="ko-KR" sz="1200" dirty="0"/>
                <a:t> == LOW)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, HIGH);</a:t>
              </a:r>
            </a:p>
            <a:p>
              <a:r>
                <a:rPr lang="en-US" altLang="ko-KR" sz="1200" dirty="0"/>
                <a:t>  }</a:t>
              </a:r>
            </a:p>
            <a:p>
              <a:r>
                <a:rPr lang="en-US" altLang="ko-KR" sz="1200" dirty="0"/>
                <a:t>  else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, LOW);</a:t>
              </a:r>
            </a:p>
            <a:p>
              <a:r>
                <a:rPr lang="en-US" altLang="ko-KR" sz="1200" dirty="0"/>
                <a:t>  }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  if(buttonState2 == LOW)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(ledPin2, HIGH);</a:t>
              </a:r>
            </a:p>
            <a:p>
              <a:r>
                <a:rPr lang="en-US" altLang="ko-KR" sz="1200" dirty="0"/>
                <a:t>  }</a:t>
              </a:r>
            </a:p>
            <a:p>
              <a:r>
                <a:rPr lang="en-US" altLang="ko-KR" sz="1200" dirty="0"/>
                <a:t>  else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(ledPin2, LOW);</a:t>
              </a:r>
            </a:p>
            <a:p>
              <a:r>
                <a:rPr lang="en-US" altLang="ko-KR" sz="1200" dirty="0"/>
                <a:t>  }</a:t>
              </a:r>
            </a:p>
            <a:p>
              <a:r>
                <a:rPr lang="en-US" altLang="ko-KR" sz="1200" dirty="0"/>
                <a:t>}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D030615-304B-4241-9253-55CFDA13DACF}"/>
                </a:ext>
              </a:extLst>
            </p:cNvPr>
            <p:cNvSpPr/>
            <p:nvPr/>
          </p:nvSpPr>
          <p:spPr>
            <a:xfrm>
              <a:off x="5713227" y="984410"/>
              <a:ext cx="6248399" cy="5869507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8262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3" name="왼쪽 중괄호 2">
            <a:extLst>
              <a:ext uri="{FF2B5EF4-FFF2-40B4-BE49-F238E27FC236}">
                <a16:creationId xmlns:a16="http://schemas.microsoft.com/office/drawing/2014/main" id="{3B1A4AFC-B6DA-4D5C-AD7A-5727FBE59435}"/>
              </a:ext>
            </a:extLst>
          </p:cNvPr>
          <p:cNvSpPr/>
          <p:nvPr/>
        </p:nvSpPr>
        <p:spPr>
          <a:xfrm>
            <a:off x="5685183" y="1002733"/>
            <a:ext cx="355058" cy="72155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0809BEE5-DF1B-4ABE-97D4-F324D7BBFB71}"/>
              </a:ext>
            </a:extLst>
          </p:cNvPr>
          <p:cNvSpPr/>
          <p:nvPr/>
        </p:nvSpPr>
        <p:spPr>
          <a:xfrm>
            <a:off x="5688497" y="2176672"/>
            <a:ext cx="355058" cy="616225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692BA509-6B95-4AE7-AF7A-CF724F07E34A}"/>
              </a:ext>
            </a:extLst>
          </p:cNvPr>
          <p:cNvSpPr/>
          <p:nvPr/>
        </p:nvSpPr>
        <p:spPr>
          <a:xfrm>
            <a:off x="5685183" y="3488637"/>
            <a:ext cx="355058" cy="31805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왼쪽 중괄호 11">
            <a:extLst>
              <a:ext uri="{FF2B5EF4-FFF2-40B4-BE49-F238E27FC236}">
                <a16:creationId xmlns:a16="http://schemas.microsoft.com/office/drawing/2014/main" id="{076B9731-679C-40F9-8BC7-5D9AFACB757B}"/>
              </a:ext>
            </a:extLst>
          </p:cNvPr>
          <p:cNvSpPr/>
          <p:nvPr/>
        </p:nvSpPr>
        <p:spPr>
          <a:xfrm>
            <a:off x="5685183" y="4015409"/>
            <a:ext cx="355058" cy="100385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930E5E32-20FD-4A44-A9E6-C545A9693A6A}"/>
              </a:ext>
            </a:extLst>
          </p:cNvPr>
          <p:cNvSpPr/>
          <p:nvPr/>
        </p:nvSpPr>
        <p:spPr>
          <a:xfrm>
            <a:off x="5685183" y="5251174"/>
            <a:ext cx="355058" cy="100385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0E7084-06BB-4064-B277-22DB274D9D5A}"/>
              </a:ext>
            </a:extLst>
          </p:cNvPr>
          <p:cNvSpPr txBox="1"/>
          <p:nvPr/>
        </p:nvSpPr>
        <p:spPr>
          <a:xfrm>
            <a:off x="377199" y="1909933"/>
            <a:ext cx="512661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/>
              <a:t>buttonPin</a:t>
            </a:r>
            <a:r>
              <a:rPr lang="ko-KR" altLang="en-US" sz="1500" dirty="0"/>
              <a:t>과 </a:t>
            </a:r>
            <a:r>
              <a:rPr lang="en-US" altLang="ko-KR" sz="1500" dirty="0"/>
              <a:t>buttonPin2</a:t>
            </a:r>
            <a:r>
              <a:rPr lang="ko-KR" altLang="en-US" sz="1500" dirty="0"/>
              <a:t>는 입력 버튼 핀으로 사용하기 위해서 </a:t>
            </a:r>
            <a:r>
              <a:rPr lang="en-US" altLang="ko-KR" sz="1500" dirty="0"/>
              <a:t>INPUT_PULLUP </a:t>
            </a:r>
            <a:r>
              <a:rPr lang="ko-KR" altLang="en-US" sz="1500" dirty="0"/>
              <a:t>설정</a:t>
            </a:r>
            <a:endParaRPr lang="en-US" altLang="ko-KR" sz="1500" dirty="0"/>
          </a:p>
          <a:p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/>
              <a:t>ledPin</a:t>
            </a:r>
            <a:r>
              <a:rPr lang="ko-KR" altLang="en-US" sz="1500" dirty="0"/>
              <a:t>과 </a:t>
            </a:r>
            <a:r>
              <a:rPr lang="en-US" altLang="ko-KR" sz="1500" dirty="0"/>
              <a:t>ledPin2</a:t>
            </a:r>
            <a:r>
              <a:rPr lang="ko-KR" altLang="en-US" sz="1500" dirty="0"/>
              <a:t>는 </a:t>
            </a:r>
            <a:r>
              <a:rPr lang="ko-KR" altLang="en-US" sz="1500" dirty="0" err="1"/>
              <a:t>출력핀으로</a:t>
            </a:r>
            <a:r>
              <a:rPr lang="ko-KR" altLang="en-US" sz="1500" dirty="0"/>
              <a:t> 사용하기 위해서 </a:t>
            </a:r>
            <a:r>
              <a:rPr lang="en-US" altLang="ko-KR" sz="1500" dirty="0"/>
              <a:t>OUTPUT</a:t>
            </a:r>
            <a:r>
              <a:rPr lang="ko-KR" altLang="en-US" sz="1500" dirty="0"/>
              <a:t>으로 설정</a:t>
            </a:r>
            <a:endParaRPr lang="en-US" altLang="ko-KR" sz="1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8B85A2-BDF1-4DAE-9529-362D2283CBD1}"/>
              </a:ext>
            </a:extLst>
          </p:cNvPr>
          <p:cNvSpPr txBox="1"/>
          <p:nvPr/>
        </p:nvSpPr>
        <p:spPr>
          <a:xfrm>
            <a:off x="377198" y="1201925"/>
            <a:ext cx="52049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핀 번호를 변수로 저장</a:t>
            </a:r>
            <a:endParaRPr lang="en-US" altLang="ko-KR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3148BA-359F-444A-BC38-72041DD371C3}"/>
              </a:ext>
            </a:extLst>
          </p:cNvPr>
          <p:cNvSpPr txBox="1"/>
          <p:nvPr/>
        </p:nvSpPr>
        <p:spPr>
          <a:xfrm>
            <a:off x="377199" y="3387003"/>
            <a:ext cx="51266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/>
              <a:t>buttonState</a:t>
            </a:r>
            <a:r>
              <a:rPr lang="ko-KR" altLang="en-US" sz="1500" dirty="0"/>
              <a:t>에는 </a:t>
            </a:r>
            <a:r>
              <a:rPr lang="en-US" altLang="ko-KR" sz="1500" dirty="0" err="1"/>
              <a:t>buttonPin</a:t>
            </a:r>
            <a:r>
              <a:rPr lang="ko-KR" altLang="en-US" sz="1500" dirty="0"/>
              <a:t>에서 읽은 값을 저장한다</a:t>
            </a:r>
            <a:r>
              <a:rPr lang="en-US" altLang="ko-KR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buttonState2</a:t>
            </a:r>
            <a:r>
              <a:rPr lang="ko-KR" altLang="en-US" sz="1500" dirty="0"/>
              <a:t>에는 </a:t>
            </a:r>
            <a:r>
              <a:rPr lang="en-US" altLang="ko-KR" sz="1500" dirty="0"/>
              <a:t>buttonPin2</a:t>
            </a:r>
            <a:r>
              <a:rPr lang="ko-KR" altLang="en-US" sz="1500" dirty="0"/>
              <a:t>에서 읽은 값을 저장한다</a:t>
            </a:r>
            <a:r>
              <a:rPr lang="en-US" altLang="ko-KR" sz="15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55E6CB-497E-4D97-9EC9-90DAC2B985A5}"/>
              </a:ext>
            </a:extLst>
          </p:cNvPr>
          <p:cNvSpPr txBox="1"/>
          <p:nvPr/>
        </p:nvSpPr>
        <p:spPr>
          <a:xfrm>
            <a:off x="377199" y="4344810"/>
            <a:ext cx="51266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 err="1"/>
              <a:t>buttonState</a:t>
            </a:r>
            <a:r>
              <a:rPr lang="ko-KR" altLang="en-US" sz="1500" dirty="0"/>
              <a:t>으로 버튼</a:t>
            </a:r>
            <a:r>
              <a:rPr lang="en-US" altLang="ko-KR" sz="1500" dirty="0"/>
              <a:t>1</a:t>
            </a:r>
            <a:r>
              <a:rPr lang="ko-KR" altLang="en-US" sz="1500" dirty="0"/>
              <a:t>이 눌렸는지 안 눌렸는지 판단한다</a:t>
            </a:r>
            <a:r>
              <a:rPr lang="en-US" altLang="ko-KR" sz="15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676E58-8A4E-4345-B574-EC82244F5F5B}"/>
              </a:ext>
            </a:extLst>
          </p:cNvPr>
          <p:cNvSpPr txBox="1"/>
          <p:nvPr/>
        </p:nvSpPr>
        <p:spPr>
          <a:xfrm>
            <a:off x="377199" y="5476102"/>
            <a:ext cx="51266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dirty="0"/>
              <a:t>buttonState2</a:t>
            </a:r>
            <a:r>
              <a:rPr lang="ko-KR" altLang="en-US" sz="1500" dirty="0"/>
              <a:t>으로 버튼</a:t>
            </a:r>
            <a:r>
              <a:rPr lang="en-US" altLang="ko-KR" sz="1500" dirty="0"/>
              <a:t>2</a:t>
            </a:r>
            <a:r>
              <a:rPr lang="ko-KR" altLang="en-US" sz="1500" dirty="0"/>
              <a:t>이 눌렸는지 안 눌렸는지 판단한다</a:t>
            </a:r>
            <a:r>
              <a:rPr lang="en-US" altLang="ko-KR" sz="1500" dirty="0"/>
              <a:t>.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A33F4F5-E50E-4346-AB67-4EFB1AD9C8ED}"/>
              </a:ext>
            </a:extLst>
          </p:cNvPr>
          <p:cNvGrpSpPr/>
          <p:nvPr/>
        </p:nvGrpSpPr>
        <p:grpSpPr>
          <a:xfrm>
            <a:off x="6228240" y="893930"/>
            <a:ext cx="5586562" cy="5869507"/>
            <a:chOff x="5713227" y="984410"/>
            <a:chExt cx="6248400" cy="58695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D8EA15E-70AF-47D8-92F4-9CEA688359B1}"/>
                </a:ext>
              </a:extLst>
            </p:cNvPr>
            <p:cNvSpPr/>
            <p:nvPr/>
          </p:nvSpPr>
          <p:spPr>
            <a:xfrm>
              <a:off x="5943600" y="1036940"/>
              <a:ext cx="6018027" cy="5816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/>
                <a:t>int 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 = 13;</a:t>
              </a:r>
            </a:p>
            <a:p>
              <a:r>
                <a:rPr lang="en-US" altLang="ko-KR" sz="1200" dirty="0"/>
                <a:t>int ledPin2 = 12;</a:t>
              </a:r>
            </a:p>
            <a:p>
              <a:r>
                <a:rPr lang="en-US" altLang="ko-KR" sz="1200" dirty="0"/>
                <a:t>int </a:t>
              </a:r>
              <a:r>
                <a:rPr lang="en-US" altLang="ko-KR" sz="1200" dirty="0" err="1"/>
                <a:t>buttonPin</a:t>
              </a:r>
              <a:r>
                <a:rPr lang="en-US" altLang="ko-KR" sz="1200" dirty="0"/>
                <a:t> = 10;</a:t>
              </a:r>
            </a:p>
            <a:p>
              <a:r>
                <a:rPr lang="en-US" altLang="ko-KR" sz="1200" dirty="0"/>
                <a:t>int buttonPin2 = 9;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void setup() {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buttonPin</a:t>
              </a:r>
              <a:r>
                <a:rPr lang="en-US" altLang="ko-KR" sz="1200" dirty="0"/>
                <a:t>, INPUT_PULLUP);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(buttonPin2, INPUT_PULLUP);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, OUTPUT);</a:t>
              </a:r>
            </a:p>
            <a:p>
              <a:r>
                <a:rPr lang="en-US" altLang="ko-KR" sz="1200" dirty="0"/>
                <a:t>  </a:t>
              </a:r>
              <a:r>
                <a:rPr lang="en-US" altLang="ko-KR" sz="1200" dirty="0" err="1"/>
                <a:t>pinMode</a:t>
              </a:r>
              <a:r>
                <a:rPr lang="en-US" altLang="ko-KR" sz="1200" dirty="0"/>
                <a:t>(ledPin2, OUTPUT);</a:t>
              </a:r>
            </a:p>
            <a:p>
              <a:r>
                <a:rPr lang="en-US" altLang="ko-KR" sz="1200" dirty="0"/>
                <a:t>}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void loop() {</a:t>
              </a:r>
            </a:p>
            <a:p>
              <a:r>
                <a:rPr lang="en-US" altLang="ko-KR" sz="1200" dirty="0"/>
                <a:t>  int </a:t>
              </a:r>
              <a:r>
                <a:rPr lang="en-US" altLang="ko-KR" sz="1200" dirty="0" err="1"/>
                <a:t>buttonState</a:t>
              </a:r>
              <a:r>
                <a:rPr lang="en-US" altLang="ko-KR" sz="1200" dirty="0"/>
                <a:t> = </a:t>
              </a:r>
              <a:r>
                <a:rPr lang="en-US" altLang="ko-KR" sz="1200" dirty="0" err="1"/>
                <a:t>digitalRead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buttonPin</a:t>
              </a:r>
              <a:r>
                <a:rPr lang="en-US" altLang="ko-KR" sz="1200" dirty="0"/>
                <a:t>);</a:t>
              </a:r>
            </a:p>
            <a:p>
              <a:r>
                <a:rPr lang="en-US" altLang="ko-KR" sz="1200" dirty="0"/>
                <a:t>  int buttonState2 = </a:t>
              </a:r>
              <a:r>
                <a:rPr lang="en-US" altLang="ko-KR" sz="1200" dirty="0" err="1"/>
                <a:t>digitalRead</a:t>
              </a:r>
              <a:r>
                <a:rPr lang="en-US" altLang="ko-KR" sz="1200" dirty="0"/>
                <a:t>(buttonPin2);</a:t>
              </a:r>
            </a:p>
            <a:p>
              <a:r>
                <a:rPr lang="en-US" altLang="ko-KR" sz="1200" dirty="0"/>
                <a:t>  </a:t>
              </a:r>
            </a:p>
            <a:p>
              <a:r>
                <a:rPr lang="en-US" altLang="ko-KR" sz="1200" dirty="0"/>
                <a:t>  if(</a:t>
              </a:r>
              <a:r>
                <a:rPr lang="en-US" altLang="ko-KR" sz="1200" dirty="0" err="1"/>
                <a:t>buttonState</a:t>
              </a:r>
              <a:r>
                <a:rPr lang="en-US" altLang="ko-KR" sz="1200" dirty="0"/>
                <a:t> == LOW)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, HIGH);</a:t>
              </a:r>
            </a:p>
            <a:p>
              <a:r>
                <a:rPr lang="en-US" altLang="ko-KR" sz="1200" dirty="0"/>
                <a:t>  }</a:t>
              </a:r>
            </a:p>
            <a:p>
              <a:r>
                <a:rPr lang="en-US" altLang="ko-KR" sz="1200" dirty="0"/>
                <a:t>  else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</a:t>
              </a:r>
              <a:r>
                <a:rPr lang="en-US" altLang="ko-KR" sz="1200" dirty="0" err="1"/>
                <a:t>ledPin</a:t>
              </a:r>
              <a:r>
                <a:rPr lang="en-US" altLang="ko-KR" sz="1200" dirty="0"/>
                <a:t>, LOW);</a:t>
              </a:r>
            </a:p>
            <a:p>
              <a:r>
                <a:rPr lang="en-US" altLang="ko-KR" sz="1200" dirty="0"/>
                <a:t>  }</a:t>
              </a:r>
            </a:p>
            <a:p>
              <a:endParaRPr lang="en-US" altLang="ko-KR" sz="1200" dirty="0"/>
            </a:p>
            <a:p>
              <a:r>
                <a:rPr lang="en-US" altLang="ko-KR" sz="1200" dirty="0"/>
                <a:t>  if(buttonState2 == LOW)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(ledPin2, HIGH);</a:t>
              </a:r>
            </a:p>
            <a:p>
              <a:r>
                <a:rPr lang="en-US" altLang="ko-KR" sz="1200" dirty="0"/>
                <a:t>  }</a:t>
              </a:r>
            </a:p>
            <a:p>
              <a:r>
                <a:rPr lang="en-US" altLang="ko-KR" sz="1200" dirty="0"/>
                <a:t>  else {</a:t>
              </a:r>
            </a:p>
            <a:p>
              <a:r>
                <a:rPr lang="en-US" altLang="ko-KR" sz="1200" dirty="0"/>
                <a:t>    </a:t>
              </a:r>
              <a:r>
                <a:rPr lang="en-US" altLang="ko-KR" sz="1200" dirty="0" err="1"/>
                <a:t>digitalWrite</a:t>
              </a:r>
              <a:r>
                <a:rPr lang="en-US" altLang="ko-KR" sz="1200" dirty="0"/>
                <a:t>(ledPin2, LOW);</a:t>
              </a:r>
            </a:p>
            <a:p>
              <a:r>
                <a:rPr lang="en-US" altLang="ko-KR" sz="1200" dirty="0"/>
                <a:t>  }</a:t>
              </a:r>
            </a:p>
            <a:p>
              <a:r>
                <a:rPr lang="en-US" altLang="ko-KR" sz="1200" dirty="0"/>
                <a:t>}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8514B1-A89A-40AA-95B0-55E5D7633751}"/>
                </a:ext>
              </a:extLst>
            </p:cNvPr>
            <p:cNvSpPr/>
            <p:nvPr/>
          </p:nvSpPr>
          <p:spPr>
            <a:xfrm>
              <a:off x="5713227" y="984410"/>
              <a:ext cx="6248399" cy="5869507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3627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목 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EF5A0-8372-4CE9-8F16-30468D8766B2}"/>
              </a:ext>
            </a:extLst>
          </p:cNvPr>
          <p:cNvSpPr/>
          <p:nvPr/>
        </p:nvSpPr>
        <p:spPr>
          <a:xfrm>
            <a:off x="2148596" y="1767006"/>
            <a:ext cx="56039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클럭</a:t>
            </a:r>
            <a:r>
              <a:rPr lang="en-US" altLang="ko-KR" sz="3000" b="1" dirty="0">
                <a:latin typeface="+mn-ea"/>
              </a:rPr>
              <a:t>(Clock)</a:t>
            </a: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피에조</a:t>
            </a: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부저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8F77F9-03EB-46F3-BFE4-7F27EEF0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014" y="3544158"/>
            <a:ext cx="1818680" cy="240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Tmega8(A)의 클럭 소스 설정">
            <a:extLst>
              <a:ext uri="{FF2B5EF4-FFF2-40B4-BE49-F238E27FC236}">
                <a16:creationId xmlns:a16="http://schemas.microsoft.com/office/drawing/2014/main" id="{28C7BA42-3DCA-4904-AA84-3CB08F31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167" y="1180813"/>
            <a:ext cx="6381956" cy="18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85C542-1518-414B-93CC-FB40EA71A9CE}"/>
              </a:ext>
            </a:extLst>
          </p:cNvPr>
          <p:cNvSpPr txBox="1"/>
          <p:nvPr/>
        </p:nvSpPr>
        <p:spPr>
          <a:xfrm>
            <a:off x="9591675" y="46293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5"/>
              </a:rPr>
              <a:t>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4152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146" name="Picture 2" descr="雲影 - 구름그림자: 사람과 동물들의 가청주파수">
            <a:extLst>
              <a:ext uri="{FF2B5EF4-FFF2-40B4-BE49-F238E27FC236}">
                <a16:creationId xmlns:a16="http://schemas.microsoft.com/office/drawing/2014/main" id="{7E78E106-BDDF-4425-9B25-C4E9FFC75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34" y="1177200"/>
            <a:ext cx="11412732" cy="389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2EADD0-51DD-4430-8238-8094C2DD9114}"/>
              </a:ext>
            </a:extLst>
          </p:cNvPr>
          <p:cNvSpPr txBox="1"/>
          <p:nvPr/>
        </p:nvSpPr>
        <p:spPr>
          <a:xfrm>
            <a:off x="1115956" y="5442273"/>
            <a:ext cx="102803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전기 신호</a:t>
            </a:r>
            <a:r>
              <a:rPr lang="en-US" altLang="ko-KR" sz="2500" dirty="0"/>
              <a:t>(</a:t>
            </a:r>
            <a:r>
              <a:rPr lang="ko-KR" altLang="en-US" sz="2500" dirty="0" err="1"/>
              <a:t>주파수값</a:t>
            </a:r>
            <a:r>
              <a:rPr lang="en-US" altLang="ko-KR" sz="2500" dirty="0"/>
              <a:t>)   -&gt;   </a:t>
            </a:r>
            <a:r>
              <a:rPr lang="ko-KR" altLang="en-US" sz="2500" dirty="0"/>
              <a:t>소리로 변경하면 원하는 음을 만들 수 있다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C88085B-89A1-42E7-8864-5E584E07458B}"/>
              </a:ext>
            </a:extLst>
          </p:cNvPr>
          <p:cNvSpPr/>
          <p:nvPr/>
        </p:nvSpPr>
        <p:spPr>
          <a:xfrm>
            <a:off x="1937310" y="938673"/>
            <a:ext cx="3827386" cy="134664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55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클럭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074" name="Picture 2" descr="누구나 할 수 있는 CPU 오버클럭 따라하기 | 케이벤치">
            <a:extLst>
              <a:ext uri="{FF2B5EF4-FFF2-40B4-BE49-F238E27FC236}">
                <a16:creationId xmlns:a16="http://schemas.microsoft.com/office/drawing/2014/main" id="{8D936736-A530-43EC-89F1-578DFFAEF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04" y="1197571"/>
            <a:ext cx="4966666" cy="478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MD 차세대 라이젠 3DMark 스코어, 코어 당 성능은 인텔 코어 i7 6950X ...">
            <a:extLst>
              <a:ext uri="{FF2B5EF4-FFF2-40B4-BE49-F238E27FC236}">
                <a16:creationId xmlns:a16="http://schemas.microsoft.com/office/drawing/2014/main" id="{4386F8A3-3033-4670-A03D-16E49CC05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852" y="1197571"/>
            <a:ext cx="5838404" cy="491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7629A21-7D68-465E-BBA0-4FB103AD3BC4}"/>
              </a:ext>
            </a:extLst>
          </p:cNvPr>
          <p:cNvSpPr/>
          <p:nvPr/>
        </p:nvSpPr>
        <p:spPr>
          <a:xfrm>
            <a:off x="396744" y="3492859"/>
            <a:ext cx="2890726" cy="207104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864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5164</TotalTime>
  <Words>1182</Words>
  <Application>Microsoft Office PowerPoint</Application>
  <PresentationFormat>와이드스크린</PresentationFormat>
  <Paragraphs>260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DongHyeok</dc:creator>
  <cp:lastModifiedBy>Jang DongHyeok</cp:lastModifiedBy>
  <cp:revision>177</cp:revision>
  <dcterms:created xsi:type="dcterms:W3CDTF">2020-05-23T12:00:05Z</dcterms:created>
  <dcterms:modified xsi:type="dcterms:W3CDTF">2020-06-09T13:33:44Z</dcterms:modified>
</cp:coreProperties>
</file>