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36"/>
  </p:notesMasterIdLst>
  <p:sldIdLst>
    <p:sldId id="1100" r:id="rId2"/>
    <p:sldId id="1129" r:id="rId3"/>
    <p:sldId id="1125" r:id="rId4"/>
    <p:sldId id="1126" r:id="rId5"/>
    <p:sldId id="1130" r:id="rId6"/>
    <p:sldId id="1072" r:id="rId7"/>
    <p:sldId id="1080" r:id="rId8"/>
    <p:sldId id="1106" r:id="rId9"/>
    <p:sldId id="1116" r:id="rId10"/>
    <p:sldId id="1118" r:id="rId11"/>
    <p:sldId id="1119" r:id="rId12"/>
    <p:sldId id="1115" r:id="rId13"/>
    <p:sldId id="1102" r:id="rId14"/>
    <p:sldId id="1110" r:id="rId15"/>
    <p:sldId id="1103" r:id="rId16"/>
    <p:sldId id="1104" r:id="rId17"/>
    <p:sldId id="1109" r:id="rId18"/>
    <p:sldId id="1105" r:id="rId19"/>
    <p:sldId id="1120" r:id="rId20"/>
    <p:sldId id="1122" r:id="rId21"/>
    <p:sldId id="1121" r:id="rId22"/>
    <p:sldId id="1112" r:id="rId23"/>
    <p:sldId id="1108" r:id="rId24"/>
    <p:sldId id="1107" r:id="rId25"/>
    <p:sldId id="1132" r:id="rId26"/>
    <p:sldId id="1131" r:id="rId27"/>
    <p:sldId id="1113" r:id="rId28"/>
    <p:sldId id="1133" r:id="rId29"/>
    <p:sldId id="1136" r:id="rId30"/>
    <p:sldId id="1128" r:id="rId31"/>
    <p:sldId id="1134" r:id="rId32"/>
    <p:sldId id="1135" r:id="rId33"/>
    <p:sldId id="260" r:id="rId34"/>
    <p:sldId id="1099" r:id="rId35"/>
  </p:sldIdLst>
  <p:sldSz cx="12192000" cy="6858000"/>
  <p:notesSz cx="6858000" cy="9947275"/>
  <p:embeddedFontLst>
    <p:embeddedFont>
      <p:font typeface="Google Sans Medium" panose="020B0604020202020204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Google Sans" panose="020B0604020202020204" charset="0"/>
      <p:regular r:id="rId50"/>
      <p:bold r:id="rId51"/>
      <p:italic r:id="rId52"/>
      <p:boldItalic r:id="rId53"/>
    </p:embeddedFont>
    <p:embeddedFont>
      <p:font typeface="나눔고딕 ExtraBold" panose="020D0904000000000000" pitchFamily="50" charset="-127"/>
      <p:bold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4236" userDrawn="1">
          <p15:clr>
            <a:srgbClr val="A4A3A4"/>
          </p15:clr>
        </p15:guide>
        <p15:guide id="3" orient="horz" pos="76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366" userDrawn="1">
          <p15:clr>
            <a:srgbClr val="A4A3A4"/>
          </p15:clr>
        </p15:guide>
        <p15:guide id="6" orient="horz" pos="3970" userDrawn="1">
          <p15:clr>
            <a:srgbClr val="A4A3A4"/>
          </p15:clr>
        </p15:guide>
        <p15:guide id="7" pos="1609" userDrawn="1">
          <p15:clr>
            <a:srgbClr val="A4A3A4"/>
          </p15:clr>
        </p15:guide>
        <p15:guide id="8" pos="1663" userDrawn="1">
          <p15:clr>
            <a:srgbClr val="A4A3A4"/>
          </p15:clr>
        </p15:guide>
        <p15:guide id="9" pos="4191" userDrawn="1">
          <p15:clr>
            <a:srgbClr val="A4A3A4"/>
          </p15:clr>
        </p15:guide>
        <p15:guide id="10" pos="1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A8D6"/>
    <a:srgbClr val="00BBF0"/>
    <a:srgbClr val="6A7AB7"/>
    <a:srgbClr val="624B8F"/>
    <a:srgbClr val="CC96C1"/>
    <a:srgbClr val="39ADA5"/>
    <a:srgbClr val="3D3E80"/>
    <a:srgbClr val="D2D3D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69585" autoAdjust="0"/>
  </p:normalViewPr>
  <p:slideViewPr>
    <p:cSldViewPr snapToGrid="0">
      <p:cViewPr varScale="1">
        <p:scale>
          <a:sx n="81" d="100"/>
          <a:sy n="81" d="100"/>
        </p:scale>
        <p:origin x="1686" y="60"/>
      </p:cViewPr>
      <p:guideLst>
        <p:guide orient="horz" pos="391"/>
        <p:guide orient="horz" pos="4236"/>
        <p:guide orient="horz" pos="760"/>
        <p:guide orient="horz" pos="663"/>
        <p:guide orient="horz" pos="3366"/>
        <p:guide orient="horz" pos="3970"/>
        <p:guide pos="1609"/>
        <p:guide pos="1663"/>
        <p:guide pos="4191"/>
        <p:guide pos="1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5208" y="-108"/>
      </p:cViewPr>
      <p:guideLst>
        <p:guide orient="horz" pos="3109"/>
        <p:guide pos="2141"/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13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>
            <a:lvl1pPr algn="l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90" y="0"/>
            <a:ext cx="2972013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>
            <a:lvl1pPr algn="r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7713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1" y="4725155"/>
            <a:ext cx="5487040" cy="447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133"/>
            <a:ext cx="2972013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b" anchorCtr="0" compatLnSpc="1">
            <a:prstTxWarp prst="textNoShape">
              <a:avLst/>
            </a:prstTxWarp>
          </a:bodyPr>
          <a:lstStyle>
            <a:lvl1pPr algn="l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90" y="9447133"/>
            <a:ext cx="2972013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1" tIns="45951" rIns="91901" bIns="45951" numCol="1" anchor="b" anchorCtr="0" compatLnSpc="1">
            <a:prstTxWarp prst="textNoShape">
              <a:avLst/>
            </a:prstTxWarp>
          </a:bodyPr>
          <a:lstStyle>
            <a:lvl1pPr algn="r" defTabSz="919921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6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B0600000101010101" charset="-127"/>
        <a:ea typeface="나눔고딕" panose="020B0600000101010101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하나의 선으로는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XOR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를 표현할 수 없다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68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두개의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직선으로 해결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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다중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레이어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퍼셉트론으로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 해결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96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Deep Learning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이란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퍼셉트론의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XOR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문제처럼</a:t>
            </a:r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인간의 뉴런을 수학적으로 </a:t>
            </a:r>
            <a:r>
              <a:rPr lang="ko-KR" altLang="en-US" sz="1200" b="1" dirty="0" err="1" smtClean="0">
                <a:latin typeface="나눔고딕" panose="020B0600000101010101" charset="-127"/>
                <a:ea typeface="나눔고딕" panose="020B0600000101010101" charset="-127"/>
              </a:rPr>
              <a:t>모델링한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 신경망 네트워크를 </a:t>
            </a:r>
            <a:r>
              <a:rPr lang="ko-KR" altLang="en-US" sz="1200" b="1" dirty="0" err="1" smtClean="0">
                <a:latin typeface="나눔고딕" panose="020B0600000101010101" charset="-127"/>
                <a:ea typeface="나눔고딕" panose="020B0600000101010101" charset="-127"/>
              </a:rPr>
              <a:t>여러레이어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 쌓고</a:t>
            </a:r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데이터를 통해 학습시켜 원하는 결과를 도출해 내는 방법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입력과 출력 사이에 수 많은 은닉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노드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를 지나면서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노드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간 가중치를 조정해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입력값이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올바른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출력값을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가지도록 하는 방법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학습 데이터의 입력에 따른 출력이 최대한 많이 맞게 출력되도록 최적의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노드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간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가충치를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찾아가는 학습 방법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6827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Weight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와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Bias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그리고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Activation Function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WeightedSum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 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    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들어오는 입력신호에 각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Node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의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Weight 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가중치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를 곱해 더한 값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  <a:b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</a:b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    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후에 활성화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합수의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입력으로 쓰임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w1x1 + w2x2 + w3x3...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ActivateFunction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(Transfer Function / Output Function)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      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WeightedSum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을 출력신호로 변환하는 함수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사람의 뉴런 동작을 흉내 내는 함수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특정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임계치가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리턴하고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그외는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안한다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  <a:hlinkClick r:id="rId3"/>
              </a:rPr>
              <a:t>https://en.wikipedia.org/wiki/Activation_function</a:t>
            </a:r>
            <a:endParaRPr kumimoji="1" lang="ko-KR" altLang="en-US" sz="1200" b="0" i="0" kern="1200" dirty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11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730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Wx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선형 그래프에서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W </a:t>
            </a:r>
            <a:r>
              <a:rPr lang="ko-KR" altLang="en-US" baseline="0" dirty="0" smtClean="0"/>
              <a:t>값을 기준으로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W </a:t>
            </a:r>
            <a:r>
              <a:rPr lang="ko-KR" altLang="en-US" baseline="0" dirty="0" smtClean="0"/>
              <a:t>가 커지면 커질수록 비용함수의 값은 커지고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W </a:t>
            </a:r>
            <a:r>
              <a:rPr lang="ko-KR" altLang="en-US" baseline="0" dirty="0" smtClean="0"/>
              <a:t>가 작아져도 비용함수의 값이 커지게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따라서 가중치 </a:t>
            </a:r>
            <a:r>
              <a:rPr lang="en-US" altLang="ko-KR" baseline="0" dirty="0" smtClean="0"/>
              <a:t>W </a:t>
            </a:r>
            <a:r>
              <a:rPr lang="ko-KR" altLang="en-US" baseline="0" dirty="0" smtClean="0"/>
              <a:t>에 대한 비용함수 그래프는 아래로 볼록한 그림과 같은 모양이 나오게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실제로 </a:t>
            </a:r>
            <a:r>
              <a:rPr lang="ko-KR" altLang="en-US" baseline="0" dirty="0" err="1" smtClean="0"/>
              <a:t>딥러닝에서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 </a:t>
            </a:r>
            <a:r>
              <a:rPr lang="ko-KR" altLang="en-US" baseline="0" dirty="0" smtClean="0"/>
              <a:t>를 최적화 시키기 위해서는 비용함수가 필요하고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비용함수의 모양은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울퉁불퉁할수는</a:t>
            </a:r>
            <a:r>
              <a:rPr lang="ko-KR" altLang="en-US" baseline="0" dirty="0" smtClean="0"/>
              <a:t> 있지만</a:t>
            </a:r>
            <a:r>
              <a:rPr lang="en-US" altLang="ko-KR" baseline="0" dirty="0" smtClean="0"/>
              <a:t>).. .</a:t>
            </a:r>
            <a:r>
              <a:rPr lang="ko-KR" altLang="en-US" baseline="0" dirty="0" smtClean="0"/>
              <a:t>전체적으로 아래로 볼록해야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566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아래로 볼록한 비용함수가 존재한다면 비용이 가장적은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오차의 평균이 가장적은</a:t>
            </a:r>
            <a:r>
              <a:rPr lang="en-US" altLang="ko-KR" dirty="0" smtClean="0"/>
              <a:t>) W </a:t>
            </a:r>
            <a:r>
              <a:rPr lang="ko-KR" altLang="en-US" dirty="0" smtClean="0"/>
              <a:t>값을 구할 수 있게 됩니다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그림과 같이 현재 </a:t>
            </a:r>
            <a:r>
              <a:rPr lang="en-US" altLang="ko-KR" dirty="0" smtClean="0"/>
              <a:t>W </a:t>
            </a:r>
            <a:r>
              <a:rPr lang="ko-KR" altLang="en-US" dirty="0" smtClean="0"/>
              <a:t>지점에서 비용함수를 미분하면 기울기를 구할 수 있는데 </a:t>
            </a:r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기울기가 양수면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 최적화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보다 크다는 의미여서 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는 작아져야 합니다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반대로 기울기가 음수면 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 최적화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보다 작다는 의미여서 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는 커져야 합니다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이때 한번에 얼마만큼 작게 혹은 크게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할것인가를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정하는것이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learning rate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입니다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learning rate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 너무 작으면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최적값을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찾을때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너무 오래 걸리거나 로컬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미니마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국지적 최저점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에 걸릴 수 있고</a:t>
            </a:r>
            <a:endParaRPr lang="en-US" altLang="ko-KR" b="1" dirty="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learning rate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 너무 크면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최적값과의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차이가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+-</a:t>
            </a:r>
            <a:r>
              <a:rPr lang="en-US" altLang="ko-KR" b="1" baseline="0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b="1" baseline="0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 되어 발산해 찾기 어려울 수 있습니다</a:t>
            </a:r>
            <a:r>
              <a:rPr lang="en-US" altLang="ko-KR" b="1" baseline="0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이것이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값을 최적화 시키는 방법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옵티마이저</a:t>
            </a:r>
            <a:r>
              <a:rPr lang="ko-KR" altLang="en-US" b="1" baseline="0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중의 하나인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Gradient descent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라고 하는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경사도하강법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입니다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725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옵티마이저는</a:t>
            </a:r>
            <a:r>
              <a:rPr lang="ko-KR" altLang="en-US" dirty="0" smtClean="0"/>
              <a:t> 방금 소개한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Gradient descent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를 기반으로 조금씩 변형된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여러가지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방법들이 있습니다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그림을 참고하시면 됩니다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118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84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32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13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1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년간 해결되지 않은 문제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겨울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02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92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선형회귀로 </a:t>
            </a:r>
            <a:endParaRPr lang="en-US" altLang="ko-KR" dirty="0" smtClean="0"/>
          </a:p>
          <a:p>
            <a:r>
              <a:rPr lang="ko-KR" altLang="en-US" dirty="0" smtClean="0"/>
              <a:t>인공신경망으로 구성된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소개하고 </a:t>
            </a:r>
            <a:endParaRPr lang="en-US" altLang="ko-KR" dirty="0" smtClean="0"/>
          </a:p>
          <a:p>
            <a:r>
              <a:rPr lang="ko-KR" altLang="en-US" dirty="0" smtClean="0"/>
              <a:t>활성화 함수와 비용함수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경사도하강법과 </a:t>
            </a:r>
            <a:r>
              <a:rPr lang="ko-KR" altLang="en-US" baseline="0" dirty="0" err="1" smtClean="0"/>
              <a:t>오차역전파를</a:t>
            </a:r>
            <a:r>
              <a:rPr lang="ko-KR" altLang="en-US" baseline="0" dirty="0" smtClean="0"/>
              <a:t> 통해 최적화된 가중치를 학습하는 것을 살펴보았습니다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딥러닝은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이런구조를</a:t>
            </a:r>
            <a:r>
              <a:rPr lang="ko-KR" altLang="en-US" baseline="0" dirty="0" smtClean="0"/>
              <a:t> 확장하면서 모델을 개발해 상상할 수 없는 </a:t>
            </a:r>
            <a:r>
              <a:rPr lang="ko-KR" altLang="en-US" baseline="0" dirty="0" err="1" smtClean="0"/>
              <a:t>많은것들을</a:t>
            </a:r>
            <a:r>
              <a:rPr lang="ko-KR" altLang="en-US" baseline="0" dirty="0" smtClean="0"/>
              <a:t> 해 내고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아직 가중치처럼 학습에 의해 최적화 </a:t>
            </a:r>
            <a:r>
              <a:rPr lang="ko-KR" altLang="en-US" baseline="0" dirty="0" err="1" smtClean="0"/>
              <a:t>되는것이</a:t>
            </a:r>
            <a:r>
              <a:rPr lang="ko-KR" altLang="en-US" baseline="0" dirty="0" smtClean="0"/>
              <a:t> 아니라 사람들의 선험적 지식으로 설정을 </a:t>
            </a:r>
            <a:r>
              <a:rPr lang="ko-KR" altLang="en-US" baseline="0" dirty="0" err="1" smtClean="0"/>
              <a:t>해야하는</a:t>
            </a:r>
            <a:r>
              <a:rPr lang="ko-KR" altLang="en-US" baseline="0" dirty="0" smtClean="0"/>
              <a:t> 것들이 많이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5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493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585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324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5635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13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19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딥러닝에</a:t>
            </a:r>
            <a:r>
              <a:rPr lang="ko-KR" altLang="en-US" baseline="0" dirty="0" smtClean="0"/>
              <a:t> 대해서 알고 있나</a:t>
            </a:r>
            <a:r>
              <a:rPr lang="en-US" altLang="ko-KR" baseline="0" dirty="0" smtClean="0"/>
              <a:t>?  - MNIST </a:t>
            </a:r>
            <a:r>
              <a:rPr lang="ko-KR" altLang="en-US" baseline="0" dirty="0" smtClean="0"/>
              <a:t>예제 돌려봤다</a:t>
            </a:r>
            <a:r>
              <a:rPr lang="en-US" altLang="ko-KR" baseline="0" dirty="0" smtClean="0"/>
              <a:t>?? – </a:t>
            </a:r>
            <a:r>
              <a:rPr lang="ko-KR" altLang="en-US" baseline="0" dirty="0" err="1" smtClean="0"/>
              <a:t>캐글에서</a:t>
            </a:r>
            <a:r>
              <a:rPr lang="ko-KR" altLang="en-US" baseline="0" dirty="0" smtClean="0"/>
              <a:t> 문제 풀어봤다</a:t>
            </a:r>
            <a:r>
              <a:rPr lang="en-US" altLang="ko-KR" baseline="0" dirty="0" smtClean="0"/>
              <a:t>??</a:t>
            </a:r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수업을 </a:t>
            </a:r>
            <a:r>
              <a:rPr lang="ko-KR" altLang="en-US" baseline="0" dirty="0" err="1" smtClean="0"/>
              <a:t>들은학생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파이썬을</a:t>
            </a:r>
            <a:r>
              <a:rPr lang="ko-KR" altLang="en-US" baseline="0" dirty="0" smtClean="0"/>
              <a:t> 알고 있나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시간씩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강의에 </a:t>
            </a:r>
            <a:r>
              <a:rPr lang="ko-KR" altLang="en-US" dirty="0" err="1" smtClean="0"/>
              <a:t>많은것을</a:t>
            </a:r>
            <a:r>
              <a:rPr lang="ko-KR" altLang="en-US" dirty="0" smtClean="0"/>
              <a:t> 할 수</a:t>
            </a:r>
            <a:r>
              <a:rPr lang="ko-KR" altLang="en-US" baseline="0" dirty="0" smtClean="0"/>
              <a:t> 없다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ko-KR" altLang="en-US" baseline="0" dirty="0" smtClean="0"/>
              <a:t>개요를 소개하고 </a:t>
            </a:r>
            <a:r>
              <a:rPr lang="ko-KR" altLang="en-US" baseline="0" dirty="0" err="1" smtClean="0"/>
              <a:t>코드랩</a:t>
            </a:r>
            <a:r>
              <a:rPr lang="ko-KR" altLang="en-US" baseline="0" dirty="0" smtClean="0"/>
              <a:t> 형태로 따라 </a:t>
            </a:r>
            <a:r>
              <a:rPr lang="ko-KR" altLang="en-US" baseline="0" dirty="0" err="1" smtClean="0"/>
              <a:t>코딩하면서</a:t>
            </a:r>
            <a:r>
              <a:rPr lang="ko-KR" altLang="en-US" baseline="0" dirty="0" smtClean="0"/>
              <a:t> 각자 이해도를 높이고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깊은 공부는 각자 </a:t>
            </a:r>
            <a:r>
              <a:rPr lang="ko-KR" altLang="en-US" baseline="0" dirty="0" err="1" smtClean="0"/>
              <a:t>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프로젝트 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en-US" altLang="ko-KR" dirty="0" smtClean="0"/>
              <a:t>- MNIST</a:t>
            </a:r>
          </a:p>
          <a:p>
            <a:pPr marL="685800" lvl="1" indent="-228600">
              <a:buAutoNum type="arabicPeriod"/>
            </a:pPr>
            <a:r>
              <a:rPr lang="en-US" altLang="ko-KR" dirty="0" smtClean="0"/>
              <a:t>- TITANIC</a:t>
            </a:r>
          </a:p>
          <a:p>
            <a:pPr marL="685800" lvl="1" indent="-228600">
              <a:buAutoNum type="arabicPeriod"/>
            </a:pPr>
            <a:r>
              <a:rPr lang="en-US" altLang="ko-KR" dirty="0" smtClean="0"/>
              <a:t>- BOSTON HOUSE</a:t>
            </a:r>
          </a:p>
          <a:p>
            <a:pPr marL="685800" lvl="1" indent="-228600">
              <a:buAutoNum type="arabicPeriod"/>
            </a:pPr>
            <a:r>
              <a:rPr lang="en-US" altLang="ko-KR" dirty="0" smtClean="0"/>
              <a:t>- MNIST VAE</a:t>
            </a:r>
          </a:p>
          <a:p>
            <a:pPr marL="685800" lvl="1" indent="-228600">
              <a:buAutoNum type="arabicPeriod"/>
            </a:pPr>
            <a:r>
              <a:rPr lang="en-US" altLang="ko-KR" dirty="0" smtClean="0"/>
              <a:t>- MNIST GAN</a:t>
            </a:r>
          </a:p>
          <a:p>
            <a:pPr marL="685800" lvl="1" indent="-228600">
              <a:buAutoNum type="arabicPeriod"/>
            </a:pPr>
            <a:r>
              <a:rPr lang="en-US" altLang="ko-KR" dirty="0" smtClean="0"/>
              <a:t>- ETC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860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0631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739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8924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</a:t>
            </a:r>
            <a:r>
              <a:rPr lang="ko-KR" altLang="en-US" dirty="0" err="1" smtClean="0"/>
              <a:t>발표들어주셔서</a:t>
            </a:r>
            <a:r>
              <a:rPr lang="ko-KR" altLang="en-US" dirty="0" smtClean="0"/>
              <a:t> 감사합니다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모베란의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백지훈이였습니다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804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45697e3912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45697e3912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22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07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아나콘다는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쉽게 설치해주는 </a:t>
            </a:r>
            <a:r>
              <a:rPr lang="ko-KR" altLang="en-US" baseline="0" dirty="0" err="1" smtClean="0"/>
              <a:t>배포판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파이참은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Jet Brain </a:t>
            </a:r>
            <a:r>
              <a:rPr lang="ko-KR" altLang="en-US" baseline="0" dirty="0" smtClean="0"/>
              <a:t>에서 만든 </a:t>
            </a:r>
            <a:r>
              <a:rPr lang="en-US" altLang="ko-KR" baseline="0" dirty="0" smtClean="0"/>
              <a:t>IDE</a:t>
            </a:r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설치하면서 </a:t>
            </a: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기본 개념을 설명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47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431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먼저 인공지능과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머신러닝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그리고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딥러닝에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관계에 대해 짚고 넘어가겠습니다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인공지능  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vs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 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머신러닝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  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vs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딥러닝</a:t>
            </a:r>
            <a:endParaRPr kumimoji="1" lang="ko-KR" altLang="en-US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인공지능은 추상적인 개념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  -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인간이 가진 지적 능력을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컴퓨터등으로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인위적으로 구현하는 기술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머신러닝은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논리적인 프로그래밍을 하지 않고 데이터 기반으로 컴퓨터 스스로 학습하여 결과를 도출해 낼 수 있는 모든 방법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딥러닝은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머신러닝의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한 줄기로 인간의 뉴런을 수학적으로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모델링한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인공신경망을 데이터를 통해 학습시켜 원하는 결과를 도출해 내는 방법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현재는 </a:t>
            </a:r>
            <a:r>
              <a:rPr lang="ko-KR" altLang="en-US" dirty="0" err="1" smtClean="0">
                <a:sym typeface="Wingdings" panose="05000000000000000000" pitchFamily="2" charset="2"/>
              </a:rPr>
              <a:t>딥러닝의</a:t>
            </a:r>
            <a:r>
              <a:rPr lang="ko-KR" altLang="en-US" dirty="0" smtClean="0">
                <a:sym typeface="Wingdings" panose="05000000000000000000" pitchFamily="2" charset="2"/>
              </a:rPr>
              <a:t> 시대이고 신기할 정도로 잘 동작한다고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89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딥러닝을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자세히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살펴보기전에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머신러닝의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종류를 이렇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게 나누기도 합니다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지도학습은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input(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데이터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과 그에 따른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label 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정답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이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있을때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그것을 이용하여 학습을 시키는 방법이고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,  </a:t>
            </a:r>
          </a:p>
          <a:p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-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과거 경제지표 데이터와 집의 크기와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위치등의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입력데이터와 과거 집값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정답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데이터를 가지고 학습한 후에 미래 집값을 예측하는 방법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회귀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–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왜 이름이 이럴까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??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평균으로 돌아가려는 경향이 있다는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연구때문에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… )</a:t>
            </a:r>
          </a:p>
          <a:p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-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수많은 필기숫자 이미지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입력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과 해당 이미지의 실제 수치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정답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을 가지고 학습한 후에 실제 사람이 쓴 필기 이미지의 수치를 분류하는 방법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분류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</a:p>
          <a:p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비지도학습은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입력데이터만 있고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,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정답 데이터가 없이 학습을 시키는 방법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-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비슷한것끼리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묶는다</a:t>
            </a:r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-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차원축소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데이터에서 중요요소만 빼서 혹은 압축해서 작게 만들고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,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다시 복원할 수 있도록 학습시킨다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.)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- GAN (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가짜를 생성하는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생성망과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,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진짜와 가짜를 구별하는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판별망을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가지고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판별망이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구별하지 못하는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생성망을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학습시킨다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)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강화학습은 정답은 없지만 보상을 주면서 보상이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큰쪽으로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학습 시키는 방법</a:t>
            </a:r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-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게임의 점수를 높게 만들기 위한 방향으로 학습시킨다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세부 예들은 </a:t>
            </a:r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이부분은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공부하실때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용어가 나오더라도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머신러닝의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한 종류구나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…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하고 인식할 수 있도록 용어를 한번씩 봐두시면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좋을것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같습니다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뉴런을 수학적으로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모델링한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 최초의  모델이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퍼셉트론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프랑크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로젠블라트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로센블래트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가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1957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년에 고안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신경망의 기원이 되는 방법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사람의 뇌는 약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1000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억개의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신경세포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를 가지고 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시냅스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(synapse) 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수상돌기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(dendrite),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</a:p>
          <a:p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신경세포체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(soma, nucleus), </a:t>
            </a:r>
          </a:p>
          <a:p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축색돌기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(axon), </a:t>
            </a:r>
          </a:p>
          <a:p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축색종말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(axon terminal)</a:t>
            </a:r>
          </a:p>
          <a:p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A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뉴런의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축색종말과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B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뉴런의 수상돌기가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연결되는것을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시냅스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(synapse)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라고 한다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수상돌기에서 받은 신호의 총합이 일정 크기 이상의 강도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,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임계치가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되면 축색돌기를 통해 신호를 발사한다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시냅스 기능은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태어날때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전무하지만 출생 후 증가해서 생후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3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년째가 되면 가장 많은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1000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조개 연결을 유지하다가 이후 필요 없는 시냅스를 제거하는 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프루닝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 과정을 거치면서 </a:t>
            </a:r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성인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(40</a:t>
            </a:r>
            <a:r>
              <a:rPr kumimoji="1" lang="ko-KR" altLang="en-US" sz="1200" b="0" i="0" kern="1200" baseline="0" dirty="0" err="1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대초반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)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이 되면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100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조에서 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500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조개로 줄어들어 나이가 들수록 서서히 감소하는 경향을 보인다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나눔고딕" panose="020B0600000101010101" charset="-127"/>
                <a:ea typeface="나눔고딕" panose="020B0600000101010101" charset="-127"/>
                <a:cs typeface="+mn-cs"/>
              </a:rPr>
              <a:t>. </a:t>
            </a:r>
          </a:p>
          <a:p>
            <a:endParaRPr kumimoji="1" lang="en-US" altLang="ko-KR" sz="1200" b="0" i="0" kern="1200" baseline="0" dirty="0" smtClean="0">
              <a:solidFill>
                <a:schemeClr val="tx1"/>
              </a:solidFill>
              <a:effectLst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r>
              <a:rPr lang="ko-KR" altLang="en-US" dirty="0" smtClean="0"/>
              <a:t>어떤 목적을 위해 반복적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신호가 자극되는 결과로 </a:t>
            </a:r>
            <a:endParaRPr lang="en-US" altLang="ko-KR" dirty="0" smtClean="0"/>
          </a:p>
          <a:p>
            <a:r>
              <a:rPr lang="ko-KR" altLang="en-US" dirty="0" smtClean="0"/>
              <a:t>뉴런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에서 뉴런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로 가는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시냅스 연결이 강화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가중치가 커진다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0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0"/>
            <a:ext cx="10425673" cy="532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7938" y="4117978"/>
            <a:ext cx="785446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1806" y="5666014"/>
            <a:ext cx="7050593" cy="5343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2"/>
            <a:ext cx="297180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2" y="274642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541"/>
            <a:ext cx="10972800" cy="596291"/>
          </a:xfrm>
        </p:spPr>
        <p:txBody>
          <a:bodyPr>
            <a:normAutofit/>
          </a:bodyPr>
          <a:lstStyle>
            <a:lvl1pPr algn="l">
              <a:defRPr sz="3446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92555"/>
            <a:ext cx="10972800" cy="5133613"/>
          </a:xfrm>
        </p:spPr>
        <p:txBody>
          <a:bodyPr>
            <a:normAutofit/>
          </a:bodyPr>
          <a:lstStyle>
            <a:lvl1pPr>
              <a:defRPr sz="2462" b="1">
                <a:solidFill>
                  <a:srgbClr val="99CC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15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21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723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723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Google Shape;85;p13"/>
          <p:cNvSpPr/>
          <p:nvPr userDrawn="1"/>
        </p:nvSpPr>
        <p:spPr>
          <a:xfrm>
            <a:off x="0" y="0"/>
            <a:ext cx="12192000" cy="869828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7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4"/>
            <a:ext cx="58420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4"/>
            <a:ext cx="58420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F6F-687E-473D-8B36-715DBF5517BC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C9A1-B776-42E5-AC2D-8587B5CE27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243024" y="6446817"/>
            <a:ext cx="0" cy="15723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97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kim0119/DeepLearning_Notes/blob/master/3.Text%20Sequence%20and%20Time%20Series/6.Numeric%20Adder%20-%20LSTM.ipynb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ko-kr/pycharm/download/#section=window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9;p97"/>
          <p:cNvSpPr txBox="1"/>
          <p:nvPr/>
        </p:nvSpPr>
        <p:spPr>
          <a:xfrm>
            <a:off x="2264021" y="5500291"/>
            <a:ext cx="4131001" cy="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백지훈</a:t>
            </a:r>
            <a:r>
              <a:rPr lang="en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, 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㈜ </a:t>
            </a:r>
            <a:r>
              <a:rPr lang="ko-KR" altLang="en-US" sz="2000" dirty="0" err="1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모베란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 대표</a:t>
            </a:r>
            <a:endParaRPr sz="2000" dirty="0">
              <a:solidFill>
                <a:srgbClr val="5F6368"/>
              </a:solidFill>
              <a:latin typeface="+mn-lt"/>
              <a:ea typeface="Google Sans Medium"/>
              <a:cs typeface="Google Sans Medium"/>
              <a:sym typeface="Google Sans Medium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5F6368"/>
                </a:solidFill>
                <a:latin typeface="+mn-lt"/>
                <a:ea typeface="Google Sans"/>
                <a:cs typeface="Google Sans"/>
                <a:sym typeface="Google Sans"/>
              </a:rPr>
              <a:t>jhbaik@moberan.com</a:t>
            </a:r>
            <a:endParaRPr sz="2000" dirty="0">
              <a:solidFill>
                <a:srgbClr val="5F6368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Google Shape;395;p97"/>
          <p:cNvSpPr txBox="1"/>
          <p:nvPr/>
        </p:nvSpPr>
        <p:spPr>
          <a:xfrm>
            <a:off x="705938" y="2579334"/>
            <a:ext cx="51215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lvl="0"/>
            <a:r>
              <a:rPr lang="ko-KR" altLang="en-US" sz="4500" b="1" dirty="0" err="1" smtClean="0">
                <a:latin typeface="+mn-lt"/>
                <a:sym typeface="Google Sans"/>
              </a:rPr>
              <a:t>딥러닝</a:t>
            </a:r>
            <a:r>
              <a:rPr lang="ko-KR" altLang="en-US" sz="4500" b="1" dirty="0" smtClean="0">
                <a:latin typeface="+mn-lt"/>
                <a:sym typeface="Google Sans"/>
              </a:rPr>
              <a:t> 응용</a:t>
            </a:r>
            <a:r>
              <a:rPr lang="en-US" altLang="ko-KR" sz="4500" b="1" dirty="0" smtClean="0">
                <a:latin typeface="+mn-lt"/>
                <a:sym typeface="Google Sans"/>
              </a:rPr>
              <a:t>#1</a:t>
            </a:r>
            <a:endParaRPr sz="4166" b="1" dirty="0">
              <a:solidFill>
                <a:srgbClr val="3C4043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09" y="5231010"/>
            <a:ext cx="1357312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퍼셉트론의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한계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(XOR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Google Shape;5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1" y="1094548"/>
            <a:ext cx="3670350" cy="31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961" y="1094548"/>
            <a:ext cx="3754763" cy="31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311" y="916059"/>
            <a:ext cx="4011117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/>
          <p:cNvSpPr/>
          <p:nvPr/>
        </p:nvSpPr>
        <p:spPr>
          <a:xfrm>
            <a:off x="7604311" y="4456752"/>
            <a:ext cx="513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하나의 선으로는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XOR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를 표현할 수 없다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endParaRPr lang="ko-KR" altLang="en-US" b="1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6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퍼셉트론의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한계의 해결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Google Shape;5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1" y="874096"/>
            <a:ext cx="4091303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4096"/>
            <a:ext cx="5314950" cy="3771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969" y="4914976"/>
            <a:ext cx="115120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err="1">
                <a:solidFill>
                  <a:srgbClr val="222222"/>
                </a:solidFill>
                <a:latin typeface="+mn-ea"/>
                <a:ea typeface="+mn-ea"/>
              </a:rPr>
              <a:t>퍼셉트론을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 멀티로 쌓아 올려 해결</a:t>
            </a:r>
            <a:r>
              <a:rPr lang="en-US" altLang="ko-KR" sz="1200" b="1" dirty="0" smtClean="0">
                <a:solidFill>
                  <a:srgbClr val="222222"/>
                </a:solidFill>
                <a:latin typeface="+mn-ea"/>
                <a:ea typeface="+mn-ea"/>
              </a:rPr>
              <a:t>. (MLP)</a:t>
            </a:r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 </a:t>
            </a:r>
          </a:p>
          <a:p>
            <a:pPr algn="l"/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모든 </a:t>
            </a:r>
            <a:r>
              <a:rPr lang="ko-KR" altLang="en-US" sz="1200" b="1" dirty="0" err="1">
                <a:solidFill>
                  <a:srgbClr val="222222"/>
                </a:solidFill>
                <a:latin typeface="+mn-ea"/>
                <a:ea typeface="+mn-ea"/>
              </a:rPr>
              <a:t>논리게이트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 표현 가능</a:t>
            </a:r>
          </a:p>
          <a:p>
            <a:pPr algn="l"/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 NAND 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가 표현되면 이를 이용해 </a:t>
            </a:r>
            <a:r>
              <a:rPr lang="ko-KR" altLang="en-US" sz="1200" b="1" dirty="0" smtClean="0">
                <a:solidFill>
                  <a:srgbClr val="222222"/>
                </a:solidFill>
                <a:latin typeface="+mn-ea"/>
                <a:ea typeface="+mn-ea"/>
              </a:rPr>
              <a:t>멀티로 쌓아 올리면 모든 </a:t>
            </a:r>
            <a:r>
              <a:rPr lang="ko-KR" altLang="en-US" sz="1200" b="1" dirty="0" err="1">
                <a:solidFill>
                  <a:srgbClr val="222222"/>
                </a:solidFill>
                <a:latin typeface="+mn-ea"/>
                <a:ea typeface="+mn-ea"/>
              </a:rPr>
              <a:t>논리게이트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 표현 가능</a:t>
            </a:r>
          </a:p>
          <a:p>
            <a:pPr algn="l"/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 err="1">
                <a:solidFill>
                  <a:srgbClr val="222222"/>
                </a:solidFill>
                <a:latin typeface="+mn-ea"/>
                <a:ea typeface="+mn-ea"/>
              </a:rPr>
              <a:t>퍼셉트론을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rgbClr val="222222"/>
                </a:solidFill>
                <a:latin typeface="+mn-ea"/>
                <a:ea typeface="+mn-ea"/>
              </a:rPr>
              <a:t>여러층으로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 쌓으면 이론적으로 가산기</a:t>
            </a:r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... CPU 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까지 구현할 수 있다</a:t>
            </a:r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 </a:t>
            </a:r>
            <a:endParaRPr lang="en-US" altLang="ko-KR" sz="1200" b="1" dirty="0" smtClean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endParaRPr lang="en-US" altLang="ko-KR" sz="1200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==&gt; </a:t>
            </a:r>
            <a:r>
              <a:rPr lang="ko-KR" altLang="en-US" sz="1200" b="1" dirty="0">
                <a:solidFill>
                  <a:srgbClr val="222222"/>
                </a:solidFill>
                <a:latin typeface="+mn-ea"/>
                <a:ea typeface="+mn-ea"/>
              </a:rPr>
              <a:t>실제 가산기 구현</a:t>
            </a:r>
            <a:r>
              <a:rPr lang="en-US" altLang="ko-KR" sz="1200" b="1" dirty="0">
                <a:solidFill>
                  <a:srgbClr val="222222"/>
                </a:solidFill>
                <a:latin typeface="+mn-ea"/>
                <a:ea typeface="+mn-ea"/>
              </a:rPr>
              <a:t>... </a:t>
            </a:r>
            <a:r>
              <a:rPr lang="en-US" altLang="ko-KR" sz="1200" b="1" dirty="0" smtClean="0">
                <a:solidFill>
                  <a:srgbClr val="222222"/>
                </a:solidFill>
                <a:latin typeface="+mn-ea"/>
                <a:ea typeface="+mn-ea"/>
              </a:rPr>
              <a:t>(LSTM </a:t>
            </a:r>
            <a:r>
              <a:rPr lang="ko-KR" altLang="en-US" sz="1200" b="1" dirty="0" smtClean="0">
                <a:solidFill>
                  <a:srgbClr val="222222"/>
                </a:solidFill>
                <a:latin typeface="+mn-ea"/>
                <a:ea typeface="+mn-ea"/>
              </a:rPr>
              <a:t>모델이지만</a:t>
            </a:r>
            <a:r>
              <a:rPr lang="en-US" altLang="ko-KR" sz="1200" b="1" dirty="0" smtClean="0">
                <a:solidFill>
                  <a:srgbClr val="222222"/>
                </a:solidFill>
                <a:latin typeface="+mn-ea"/>
                <a:ea typeface="+mn-ea"/>
              </a:rPr>
              <a:t>.. )</a:t>
            </a:r>
            <a:endParaRPr lang="en-US" altLang="ko-KR" sz="1200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rgbClr val="0086E5"/>
                </a:solidFill>
                <a:latin typeface="+mn-ea"/>
                <a:ea typeface="+mn-ea"/>
                <a:hlinkClick r:id="rId5"/>
              </a:rPr>
              <a:t>https://github.com/skim0119/DeepLearning_Notes/blob/master/3.Text%20Sequence%20and%20Time%20Series/6.Numeric%20Adder%20-%20LSTM.ipynb</a:t>
            </a:r>
            <a:endParaRPr lang="ko-KR" altLang="en-US" sz="1200" b="1" i="0" dirty="0">
              <a:solidFill>
                <a:srgbClr val="22222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80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이란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5575" y="5402247"/>
            <a:ext cx="1172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인간의 뉴런을 수학적으로 </a:t>
            </a:r>
            <a:r>
              <a:rPr lang="ko-KR" altLang="en-US" sz="1200" b="1" dirty="0" err="1" smtClean="0">
                <a:latin typeface="나눔고딕" panose="020B0600000101010101" charset="-127"/>
                <a:ea typeface="나눔고딕" panose="020B0600000101010101" charset="-127"/>
              </a:rPr>
              <a:t>모델링한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 신경망 네트워크를 여러 </a:t>
            </a:r>
            <a:r>
              <a:rPr lang="ko-KR" altLang="en-US" sz="1200" b="1" dirty="0" err="1" smtClean="0">
                <a:latin typeface="나눔고딕" panose="020B0600000101010101" charset="-127"/>
                <a:ea typeface="나눔고딕" panose="020B0600000101010101" charset="-127"/>
              </a:rPr>
              <a:t>레이어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 쌓고</a:t>
            </a:r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데이터를 통해 학습시켜 원하는 결과를 도출해 내는 방법</a:t>
            </a:r>
          </a:p>
          <a:p>
            <a:pPr algn="l"/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입력과 출력 사이에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수 많은 은닉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노드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(deep neural network)</a:t>
            </a:r>
            <a:r>
              <a:rPr lang="ko-KR" altLang="en-US" sz="1200" b="1" dirty="0" smtClean="0">
                <a:latin typeface="나눔고딕" panose="020B0600000101010101" charset="-127"/>
                <a:ea typeface="나눔고딕" panose="020B0600000101010101" charset="-127"/>
              </a:rPr>
              <a:t>를  지나면서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노드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뉴런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간 가중치를 학습시켜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입력값이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올바른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출력값을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가지도록 하는 방법</a:t>
            </a:r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. </a:t>
            </a:r>
          </a:p>
          <a:p>
            <a:pPr algn="l"/>
            <a:r>
              <a:rPr lang="en-US" altLang="ko-KR" sz="1200" b="1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200" b="1" dirty="0">
                <a:latin typeface="나눔고딕" panose="020B0600000101010101" charset="-127"/>
                <a:ea typeface="나눔고딕" panose="020B0600000101010101" charset="-127"/>
              </a:rPr>
              <a:t>학습 데이터의 입력에 따른 출력이 최대한 많이 맞게 출력되도록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최적의 </a:t>
            </a:r>
            <a:r>
              <a:rPr lang="ko-KR" altLang="en-US" sz="1200" b="1" dirty="0" err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노드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뉴런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간 </a:t>
            </a:r>
            <a:r>
              <a:rPr lang="ko-KR" altLang="en-US" sz="1200" b="1" dirty="0" err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가충치를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찾아가는 학습 방법</a:t>
            </a:r>
            <a:r>
              <a:rPr lang="en-US" altLang="ko-KR" sz="1200" b="1" dirty="0">
                <a:latin typeface="나눔고딕" panose="020B0600000101010101" charset="-127"/>
                <a:ea typeface="나눔고딕" panose="020B0600000101010101" charset="-127"/>
              </a:rPr>
              <a:t>. </a:t>
            </a:r>
          </a:p>
        </p:txBody>
      </p:sp>
      <p:pic>
        <p:nvPicPr>
          <p:cNvPr id="8" name="Google Shape;5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424" y="1284403"/>
            <a:ext cx="8831238" cy="3615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1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딥러닝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선형회귀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48" y="1079632"/>
            <a:ext cx="3399618" cy="20753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1725" y="3418527"/>
            <a:ext cx="535435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Input (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입력값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: x0, x1, x2</a:t>
            </a: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- 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입력노드에서는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학습데이터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그외는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이전 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노드에서의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output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Weight 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가중치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: w0, w1, w2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  - 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학습되는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최적화되는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값</a:t>
            </a:r>
            <a:endParaRPr lang="en-US" altLang="ko-KR" sz="1400" b="1" dirty="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r>
              <a:rPr lang="en-US" altLang="ko-KR" sz="1400" dirty="0" err="1" smtClean="0">
                <a:latin typeface="나눔고딕" panose="020B0600000101010101" charset="-127"/>
                <a:ea typeface="나눔고딕" panose="020B0600000101010101" charset="-127"/>
              </a:rPr>
              <a:t>WeightedSum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가중치 입력의 합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 : w0x0 + w1x1 + w2x2</a:t>
            </a:r>
          </a:p>
          <a:p>
            <a:pPr algn="l"/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  -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활성화 함수의 입력 값으로 사용됨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algn="l"/>
            <a:r>
              <a:rPr lang="en-US" altLang="ko-KR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Activation Function 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활성화 함수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 : </a:t>
            </a: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 - </a:t>
            </a:r>
            <a:r>
              <a:rPr lang="en-US" altLang="ko-KR" sz="1400" dirty="0" err="1" smtClean="0">
                <a:latin typeface="나눔고딕" panose="020B0600000101010101" charset="-127"/>
                <a:ea typeface="나눔고딕" panose="020B0600000101010101" charset="-127"/>
              </a:rPr>
              <a:t>WeightedSum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을 출력신호로 변환하는 함수 </a:t>
            </a:r>
            <a:endParaRPr lang="en-US" altLang="ko-KR" sz="1400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 -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회귀의 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출력노드에선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항등함수를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사용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입력이 출력이 되는 함수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        -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수치 값을 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예측해야하기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 때문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algn="l"/>
            <a:endParaRPr lang="en-US" altLang="ko-KR" sz="1400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588847" y="5942295"/>
            <a:ext cx="5218415" cy="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588847" y="1989328"/>
            <a:ext cx="0" cy="39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709655" y="2601311"/>
            <a:ext cx="5526755" cy="3268750"/>
            <a:chOff x="5347837" y="1239140"/>
            <a:chExt cx="4042934" cy="209372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837" y="1239140"/>
              <a:ext cx="4042934" cy="2068084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 flipH="1">
              <a:off x="5347837" y="1444239"/>
              <a:ext cx="3232141" cy="166291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63312" y="1290412"/>
              <a:ext cx="2956845" cy="204244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709655" y="1655618"/>
                <a:ext cx="526297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값을 변경하여 그래프의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결과를 조금씩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변경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rgbClr val="FF0000"/>
                    </a:solidFill>
                  </a:rPr>
                </a:br>
                <a:r>
                  <a:rPr lang="ko-KR" altLang="en-US" b="1" dirty="0" smtClean="0">
                    <a:solidFill>
                      <a:srgbClr val="FF0000"/>
                    </a:solidFill>
                  </a:rPr>
                  <a:t>데이터와 </a:t>
                </a:r>
                <a:r>
                  <a:rPr lang="ko-KR" altLang="en-US" b="1" dirty="0" err="1" smtClean="0">
                    <a:solidFill>
                      <a:srgbClr val="FF0000"/>
                    </a:solidFill>
                  </a:rPr>
                  <a:t>그래프사이의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오차가 가장 작은 그래프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rgbClr val="FF0000"/>
                    </a:solidFill>
                  </a:rPr>
                </a:br>
                <a:r>
                  <a:rPr lang="en-US" altLang="ko-KR" b="1" dirty="0" smtClean="0">
                    <a:solidFill>
                      <a:srgbClr val="FF0000"/>
                    </a:solidFill>
                  </a:rPr>
                  <a:t>W,B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찾아내는 것 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655" y="1655618"/>
                <a:ext cx="5262979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043" t="-529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활성화 함수 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50011" y="5357871"/>
            <a:ext cx="544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  <a:hlinkClick r:id="rId3"/>
              </a:rPr>
              <a:t>https://en.wikipedia.org/wiki/Activation_function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" y="976720"/>
            <a:ext cx="5644558" cy="30931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402" y="1002675"/>
            <a:ext cx="6164966" cy="3067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402" y="4176787"/>
            <a:ext cx="5644558" cy="10741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0085" y="417678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은닉층의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활성화 함수는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항등함수를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포함해 선형 함수가 되면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안된다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pPr marL="742950" lvl="1" indent="-285750" algn="l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불필요한 계층이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최근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은닉층의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활성화 함수는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ReLU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를 많이 사용한다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출력층의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활성화 함수 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해결하고자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하는 문제의 성질에 맞게 설정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algn="l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회귀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수치 예측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주가 예측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키 예측 등등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1657350" lvl="3" indent="-285750" algn="l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항등함수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입력이 출력되는 함수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1200150" lvl="2" indent="-285750" algn="l"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클래스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분류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657350" lvl="3" indent="-285750" algn="l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시그모이드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or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Maxout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200150" lvl="2" indent="-285750" algn="l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다중 분류 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657350" lvl="3" indent="-285750" algn="l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소프트맥스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출력을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ea typeface="+mn-ea"/>
              </a:rPr>
              <a:t>확률값으로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 바꾸어 준다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400" b="1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6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 fontScale="90000"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선형회귀 </a:t>
            </a:r>
            <a:r>
              <a:rPr kumimoji="1"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kumimoji="1"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비용함수</a:t>
            </a:r>
            <a:r>
              <a:rPr kumimoji="1"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-Cost Function)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491" y="1085231"/>
            <a:ext cx="33570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Cost Function (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비용함수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 ; </a:t>
            </a: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 -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선형회귀에서는 </a:t>
            </a:r>
            <a:endParaRPr lang="en-US" altLang="ko-KR" sz="1400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   - (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측정값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-</a:t>
            </a:r>
            <a:r>
              <a:rPr lang="ko-KR" altLang="en-US" sz="1400" dirty="0" err="1">
                <a:latin typeface="나눔고딕" panose="020B0600000101010101" charset="-127"/>
                <a:ea typeface="나눔고딕" panose="020B0600000101010101" charset="-127"/>
              </a:rPr>
              <a:t>함수값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)²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의 총합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오차의 총합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pPr algn="l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  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인 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MSE (</a:t>
            </a:r>
            <a:r>
              <a:rPr lang="ko-KR" altLang="en-US" sz="1400" dirty="0" err="1" smtClean="0">
                <a:latin typeface="나눔고딕" panose="020B0600000101010101" charset="-127"/>
                <a:ea typeface="나눔고딕" panose="020B0600000101010101" charset="-127"/>
              </a:rPr>
              <a:t>최소제곱법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) </a:t>
            </a:r>
            <a:r>
              <a:rPr lang="ko-KR" altLang="en-US" sz="1400" dirty="0" smtClean="0">
                <a:latin typeface="나눔고딕" panose="020B0600000101010101" charset="-127"/>
                <a:ea typeface="나눔고딕" panose="020B0600000101010101" charset="-127"/>
              </a:rPr>
              <a:t>을 사용한다</a:t>
            </a:r>
            <a:r>
              <a:rPr lang="en-US" altLang="ko-KR" sz="1400" dirty="0" smtClean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algn="l"/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16055" y="4089356"/>
                <a:ext cx="109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055" y="4089356"/>
                <a:ext cx="109145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1526587" y="6392406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587" y="6392406"/>
                <a:ext cx="46621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797006" y="3425456"/>
                <a:ext cx="327057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06" y="3425456"/>
                <a:ext cx="3270574" cy="848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547" y="955492"/>
            <a:ext cx="4277520" cy="2167692"/>
          </a:xfrm>
          <a:prstGeom prst="rect">
            <a:avLst/>
          </a:prstGeom>
        </p:spPr>
      </p:pic>
      <p:cxnSp>
        <p:nvCxnSpPr>
          <p:cNvPr id="14" name="꺾인 연결선 13"/>
          <p:cNvCxnSpPr>
            <a:endCxn id="12" idx="1"/>
          </p:cNvCxnSpPr>
          <p:nvPr/>
        </p:nvCxnSpPr>
        <p:spPr>
          <a:xfrm rot="10800000" flipV="1">
            <a:off x="3797007" y="2405835"/>
            <a:ext cx="551027" cy="1443904"/>
          </a:xfrm>
          <a:prstGeom prst="bentConnector3">
            <a:avLst>
              <a:gd name="adj1" fmla="val 141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3"/>
          </p:cNvCxnSpPr>
          <p:nvPr/>
        </p:nvCxnSpPr>
        <p:spPr>
          <a:xfrm>
            <a:off x="7067580" y="3849739"/>
            <a:ext cx="3144049" cy="239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652538" y="4274022"/>
                <a:ext cx="221381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38" y="4274022"/>
                <a:ext cx="2213811" cy="8485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652538" y="5786488"/>
                <a:ext cx="1386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38" y="5786488"/>
                <a:ext cx="138602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 17"/>
          <p:cNvCxnSpPr>
            <a:stCxn id="17" idx="0"/>
          </p:cNvCxnSpPr>
          <p:nvPr/>
        </p:nvCxnSpPr>
        <p:spPr>
          <a:xfrm rot="5400000" flipH="1" flipV="1">
            <a:off x="5151906" y="5052120"/>
            <a:ext cx="928011" cy="540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8240" y="1570117"/>
            <a:ext cx="3627120" cy="14860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706960" y="955491"/>
            <a:ext cx="2179315" cy="210063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055" y="4195995"/>
            <a:ext cx="3514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딥러닝</a:t>
            </a:r>
            <a:r>
              <a:rPr kumimoji="1"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ko-KR" sz="2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선형회귀 </a:t>
            </a:r>
            <a:r>
              <a:rPr kumimoji="1" lang="en-US" altLang="ko-KR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ko-KR" altLang="en-US" sz="2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경사도하강법</a:t>
            </a:r>
            <a:r>
              <a:rPr kumimoji="1" lang="en-US" altLang="ko-KR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(Gradient descent</a:t>
            </a:r>
            <a:r>
              <a:rPr kumimoji="1" lang="en-US" altLang="ko-KR" sz="2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</a:t>
            </a:r>
            <a:endParaRPr kumimoji="1" lang="ko-KR" altLang="en-US" sz="2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78" y="2099917"/>
            <a:ext cx="3562350" cy="24193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3122738" y="1685891"/>
            <a:ext cx="1341690" cy="324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269468" y="2800671"/>
            <a:ext cx="2258494" cy="202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63611" y="1846885"/>
                <a:ext cx="109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1" y="1846885"/>
                <a:ext cx="10914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274143" y="4149935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43" y="4149935"/>
                <a:ext cx="4662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473428" y="2616005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428" y="2616005"/>
                <a:ext cx="53386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307889" y="1580022"/>
                <a:ext cx="528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89" y="1580022"/>
                <a:ext cx="52854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976760" y="1677651"/>
                <a:ext cx="1738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 smtClean="0"/>
                  <a:t>경사도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60" y="1677651"/>
                <a:ext cx="173855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912" t="-11475" r="-351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t1.daumcdn.net/cfile/tistory/999A2E4A5AB8601A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65" y="2099917"/>
            <a:ext cx="4803288" cy="20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610406" y="4452865"/>
            <a:ext cx="6231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비용함수를 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에 대해 미분해 기울기가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</a:b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양수면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learning rate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만큼 빼주고 </a:t>
            </a:r>
            <a:endParaRPr lang="en-US" altLang="ko-KR" b="1" dirty="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음수면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현재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learning rate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만큼 더해주면서 </a:t>
            </a:r>
            <a:endParaRPr lang="en-US" altLang="ko-KR" b="1" dirty="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endParaRPr lang="en-US" altLang="ko-KR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비용함수의 값이 최저가 되는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다음 </a:t>
            </a:r>
            <a:r>
              <a:rPr lang="en-US" altLang="ko-KR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값을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찾는다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9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옵티마이저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nas.moberan.com/ns/dv/wFzDc/58b70115a288db11840b511dcfd8542b9230f912/_DsR7HuYO_fhTiWBY68DFqw/ns_attach_image_14971527147476387.png?SynoToken=urBo2nA2amtto&amp;_sid=%22YrvgaTxh2iJAk1710NZN114300%22&amp;thumb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93" y="1177737"/>
            <a:ext cx="66865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33608" y="4929006"/>
            <a:ext cx="9455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latin typeface="나눔고딕" panose="020B0600000101010101" charset="-127"/>
                <a:ea typeface="나눔고딕" panose="020B0600000101010101" charset="-127"/>
              </a:rPr>
              <a:t>옵티마이저</a:t>
            </a:r>
            <a:r>
              <a:rPr lang="ko-KR" altLang="en-US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dirty="0" smtClean="0"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dirty="0" smtClean="0">
                <a:latin typeface="나눔고딕" panose="020B0600000101010101" charset="-127"/>
                <a:ea typeface="나눔고딕" panose="020B0600000101010101" charset="-127"/>
              </a:rPr>
              <a:t>비용 함수를 가지고 최적화된 값을 찾는 방법 </a:t>
            </a:r>
            <a:endParaRPr lang="en-US" altLang="ko-KR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dirty="0" smtClean="0">
                <a:latin typeface="나눔고딕" panose="020B0600000101010101" charset="-127"/>
                <a:ea typeface="나눔고딕" panose="020B0600000101010101" charset="-127"/>
              </a:rPr>
              <a:t>대표적인 예로 </a:t>
            </a:r>
            <a:r>
              <a:rPr lang="ko-KR" altLang="en-US" dirty="0" err="1" smtClean="0">
                <a:latin typeface="나눔고딕" panose="020B0600000101010101" charset="-127"/>
                <a:ea typeface="나눔고딕" panose="020B0600000101010101" charset="-127"/>
              </a:rPr>
              <a:t>경사도하강법이</a:t>
            </a:r>
            <a:r>
              <a:rPr lang="ko-KR" altLang="en-US" dirty="0" smtClean="0">
                <a:latin typeface="나눔고딕" panose="020B0600000101010101" charset="-127"/>
                <a:ea typeface="나눔고딕" panose="020B0600000101010101" charset="-127"/>
              </a:rPr>
              <a:t> 있고</a:t>
            </a:r>
            <a:endParaRPr lang="en-US" altLang="ko-KR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dirty="0" err="1" smtClean="0">
                <a:latin typeface="나눔고딕" panose="020B0600000101010101" charset="-127"/>
                <a:ea typeface="나눔고딕" panose="020B0600000101010101" charset="-127"/>
              </a:rPr>
              <a:t>그외</a:t>
            </a:r>
            <a:r>
              <a:rPr lang="ko-KR" altLang="en-US" dirty="0" smtClean="0">
                <a:latin typeface="나눔고딕" panose="020B0600000101010101" charset="-127"/>
                <a:ea typeface="나눔고딕" panose="020B0600000101010101" charset="-127"/>
              </a:rPr>
              <a:t> 변형이 많이 있다</a:t>
            </a:r>
            <a:r>
              <a:rPr lang="en-US" altLang="ko-KR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742950" lvl="1" indent="-285750" algn="l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모델을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구성할때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옵티마이저를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선택하고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learning rate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를 정해주면 된다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r>
              <a:rPr lang="en-US" altLang="ko-KR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br>
              <a:rPr lang="en-US" altLang="ko-KR" dirty="0" smtClean="0">
                <a:latin typeface="나눔고딕" panose="020B0600000101010101" charset="-127"/>
                <a:ea typeface="나눔고딕" panose="020B0600000101010101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딥러닝</a:t>
            </a:r>
            <a:r>
              <a:rPr kumimoji="1"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선형회귀 결론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" y="1881963"/>
            <a:ext cx="6175768" cy="312965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50925" y="5186754"/>
            <a:ext cx="5218415" cy="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50925" y="1233787"/>
            <a:ext cx="0" cy="39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794090" y="1912398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400" b="1" dirty="0" smtClean="0">
                <a:latin typeface="나눔고딕" panose="020B0600000101010101" charset="-127"/>
                <a:ea typeface="나눔고딕" panose="020B0600000101010101" charset="-127"/>
              </a:rPr>
              <a:t>- </a:t>
            </a:r>
            <a:endParaRPr lang="ko-KR" altLang="en-US" sz="1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0011" y="4457278"/>
            <a:ext cx="6281706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비용함수와 </a:t>
            </a:r>
            <a:r>
              <a:rPr lang="ko-KR" altLang="en-US" sz="1400" b="1" dirty="0" err="1" smtClean="0">
                <a:latin typeface="나눔고딕" panose="020B0600000101010101" charset="-127"/>
                <a:ea typeface="나눔고딕" panose="020B0600000101010101" charset="-127"/>
              </a:rPr>
              <a:t>옵티마이저를</a:t>
            </a:r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 통해 최적화된 </a:t>
            </a:r>
            <a:r>
              <a:rPr lang="en-US" altLang="ko-KR" sz="1400" b="1" dirty="0" smtClean="0">
                <a:latin typeface="나눔고딕" panose="020B0600000101010101" charset="-127"/>
                <a:ea typeface="나눔고딕" panose="020B0600000101010101" charset="-127"/>
              </a:rPr>
              <a:t>W </a:t>
            </a:r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를 찾아 선형 그래프를 그려보면 그림과 같다</a:t>
            </a:r>
            <a:r>
              <a:rPr lang="en-US" altLang="ko-KR" sz="1400" b="1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171450" indent="-171450" algn="l">
              <a:buFontTx/>
              <a:buChar char="-"/>
            </a:pPr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해당 그래프를 기반으로 </a:t>
            </a:r>
            <a:r>
              <a:rPr lang="en-US" altLang="ko-KR" sz="1400" b="1" dirty="0" smtClean="0">
                <a:latin typeface="나눔고딕" panose="020B0600000101010101" charset="-127"/>
                <a:ea typeface="나눔고딕" panose="020B0600000101010101" charset="-127"/>
              </a:rPr>
              <a:t>label </a:t>
            </a:r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없는 데이터의 값을 예측 할 수 있게 된다</a:t>
            </a:r>
            <a:r>
              <a:rPr lang="en-US" altLang="ko-KR" sz="1400" b="1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56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오차역전파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en-US" altLang="ko-K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backpropagation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kumimoji="1"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2253" y="1035254"/>
            <a:ext cx="116572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 dirty="0" err="1" smtClean="0">
                <a:latin typeface="+mn-ea"/>
                <a:ea typeface="+mn-ea"/>
              </a:rPr>
              <a:t>은닉층이</a:t>
            </a:r>
            <a:r>
              <a:rPr lang="ko-KR" altLang="en-US" b="1" dirty="0" smtClean="0">
                <a:latin typeface="+mn-ea"/>
                <a:ea typeface="+mn-ea"/>
              </a:rPr>
              <a:t> 많고 각 층에 </a:t>
            </a:r>
            <a:r>
              <a:rPr lang="ko-KR" altLang="en-US" b="1" dirty="0" err="1" smtClean="0">
                <a:latin typeface="+mn-ea"/>
                <a:ea typeface="+mn-ea"/>
              </a:rPr>
              <a:t>노드가</a:t>
            </a:r>
            <a:r>
              <a:rPr lang="ko-KR" altLang="en-US" b="1" dirty="0" smtClean="0">
                <a:latin typeface="+mn-ea"/>
                <a:ea typeface="+mn-ea"/>
              </a:rPr>
              <a:t> 많으면 </a:t>
            </a:r>
            <a:r>
              <a:rPr lang="en-US" altLang="ko-KR" b="1" dirty="0" smtClean="0">
                <a:latin typeface="+mn-ea"/>
                <a:ea typeface="+mn-ea"/>
              </a:rPr>
              <a:t>Weight </a:t>
            </a:r>
            <a:r>
              <a:rPr lang="ko-KR" altLang="en-US" b="1" dirty="0" smtClean="0">
                <a:latin typeface="+mn-ea"/>
                <a:ea typeface="+mn-ea"/>
              </a:rPr>
              <a:t>값을 최적화 시키기 위한 계산이 너무 많아진다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285750" indent="-285750" algn="l">
              <a:buFontTx/>
              <a:buChar char="-"/>
            </a:pPr>
            <a:r>
              <a:rPr lang="ko-KR" altLang="en-US" b="1" dirty="0" err="1" smtClean="0">
                <a:latin typeface="+mn-ea"/>
                <a:ea typeface="+mn-ea"/>
              </a:rPr>
              <a:t>경사도하강법에서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gradient </a:t>
            </a:r>
            <a:r>
              <a:rPr lang="ko-KR" altLang="en-US" b="1" dirty="0" smtClean="0">
                <a:latin typeface="+mn-ea"/>
                <a:ea typeface="+mn-ea"/>
              </a:rPr>
              <a:t>를 계산하기 위한 미분에 너무 많은 계산이 필요하다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285750" indent="-285750" algn="l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오차역전파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편미분과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체인룰을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이용하여 각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Weight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가 오차에 미치는 방향과 오차를 계산해내는 방법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pPr marL="742950" lvl="1" indent="-285750" algn="l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계산이 쉬워져 쉽게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Weight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값을 최적화 시킬 수 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lvl="1" algn="l"/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031" y="2103511"/>
            <a:ext cx="4905375" cy="1771650"/>
          </a:xfrm>
          <a:prstGeom prst="rect">
            <a:avLst/>
          </a:prstGeom>
        </p:spPr>
      </p:pic>
      <p:pic>
        <p:nvPicPr>
          <p:cNvPr id="6" name="Picture 2" descr="https://t1.daumcdn.net/cfile/tistory/999A2E4A5AB8601A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3" y="4530460"/>
            <a:ext cx="4803288" cy="20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510" y="3940897"/>
            <a:ext cx="3269798" cy="11737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670" y="5466227"/>
            <a:ext cx="2799617" cy="9477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47" y="2389957"/>
            <a:ext cx="4914900" cy="1790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3131" y="5375732"/>
            <a:ext cx="220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소개</a:t>
            </a:r>
            <a:r>
              <a:rPr kumimoji="1"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3611" y="1235392"/>
            <a:ext cx="117564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백지훈 </a:t>
            </a:r>
            <a:endParaRPr lang="en-US" altLang="ko-KR" sz="2800" b="1" dirty="0" smtClean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인천대 </a:t>
            </a:r>
            <a:r>
              <a:rPr lang="ko-KR" altLang="en-US" sz="2800" b="1" dirty="0" err="1">
                <a:latin typeface="+mn-ea"/>
                <a:ea typeface="+mn-ea"/>
              </a:rPr>
              <a:t>컴공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>
                <a:latin typeface="+mn-ea"/>
                <a:ea typeface="+mn-ea"/>
              </a:rPr>
              <a:t>95</a:t>
            </a:r>
            <a:r>
              <a:rPr lang="ko-KR" altLang="en-US" sz="2800" b="1" dirty="0">
                <a:latin typeface="+mn-ea"/>
                <a:ea typeface="+mn-ea"/>
              </a:rPr>
              <a:t>학번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송도에서 </a:t>
            </a:r>
            <a:r>
              <a:rPr lang="en-US" altLang="ko-KR" sz="2800" b="1" dirty="0" smtClean="0">
                <a:latin typeface="+mn-ea"/>
                <a:ea typeface="+mn-ea"/>
              </a:rPr>
              <a:t>“</a:t>
            </a:r>
            <a:r>
              <a:rPr lang="ko-KR" altLang="en-US" sz="2800" b="1" dirty="0" smtClean="0">
                <a:latin typeface="+mn-ea"/>
                <a:ea typeface="+mn-ea"/>
              </a:rPr>
              <a:t>주식회사 </a:t>
            </a:r>
            <a:r>
              <a:rPr lang="ko-KR" altLang="en-US" sz="2800" b="1" dirty="0" err="1" smtClean="0">
                <a:latin typeface="+mn-ea"/>
                <a:ea typeface="+mn-ea"/>
              </a:rPr>
              <a:t>모베란</a:t>
            </a:r>
            <a:r>
              <a:rPr lang="en-US" altLang="ko-KR" sz="2800" b="1" dirty="0" smtClean="0">
                <a:latin typeface="+mn-ea"/>
                <a:ea typeface="+mn-ea"/>
              </a:rPr>
              <a:t>”</a:t>
            </a:r>
            <a:r>
              <a:rPr lang="ko-KR" altLang="en-US" sz="2800" b="1" dirty="0" smtClean="0">
                <a:latin typeface="+mn-ea"/>
                <a:ea typeface="+mn-ea"/>
              </a:rPr>
              <a:t>이라는 </a:t>
            </a:r>
            <a:r>
              <a:rPr lang="ko-KR" altLang="en-US" sz="2800" b="1" dirty="0">
                <a:latin typeface="+mn-ea"/>
                <a:ea typeface="+mn-ea"/>
              </a:rPr>
              <a:t>작은 개발 전문 회사를 </a:t>
            </a:r>
            <a:r>
              <a:rPr lang="ko-KR" altLang="en-US" sz="2800" b="1" dirty="0" smtClean="0">
                <a:latin typeface="+mn-ea"/>
                <a:ea typeface="+mn-ea"/>
              </a:rPr>
              <a:t>운영</a:t>
            </a:r>
            <a:r>
              <a:rPr lang="en-US" altLang="ko-KR" sz="2800" b="1" dirty="0" smtClean="0">
                <a:latin typeface="+mn-ea"/>
                <a:ea typeface="+mn-ea"/>
              </a:rPr>
              <a:t>.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+mn-ea"/>
                <a:ea typeface="+mn-ea"/>
              </a:rPr>
              <a:t>GDG </a:t>
            </a:r>
            <a:r>
              <a:rPr lang="en-US" altLang="ko-KR" sz="2800" b="1" dirty="0" err="1">
                <a:latin typeface="+mn-ea"/>
                <a:ea typeface="+mn-ea"/>
              </a:rPr>
              <a:t>Songdo</a:t>
            </a:r>
            <a:r>
              <a:rPr lang="en-US" altLang="ko-KR" sz="2800" b="1" dirty="0">
                <a:latin typeface="+mn-ea"/>
                <a:ea typeface="+mn-ea"/>
              </a:rPr>
              <a:t> </a:t>
            </a:r>
            <a:r>
              <a:rPr lang="ko-KR" altLang="en-US" sz="2800" b="1" dirty="0">
                <a:latin typeface="+mn-ea"/>
                <a:ea typeface="+mn-ea"/>
              </a:rPr>
              <a:t>이벤트 </a:t>
            </a:r>
            <a:r>
              <a:rPr lang="ko-KR" altLang="en-US" sz="2800" b="1" dirty="0" err="1">
                <a:latin typeface="+mn-ea"/>
                <a:ea typeface="+mn-ea"/>
              </a:rPr>
              <a:t>오거나이저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endParaRPr lang="en-US" altLang="ko-KR" sz="2800" b="1" dirty="0" smtClean="0">
              <a:latin typeface="+mn-ea"/>
              <a:ea typeface="+mn-ea"/>
            </a:endParaRPr>
          </a:p>
          <a:p>
            <a:pPr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인공지능 </a:t>
            </a:r>
            <a:r>
              <a:rPr lang="ko-KR" altLang="en-US" sz="2800" b="1" dirty="0" err="1">
                <a:latin typeface="+mn-ea"/>
                <a:ea typeface="+mn-ea"/>
              </a:rPr>
              <a:t>스터디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ko-KR" altLang="en-US" sz="2800" b="1" dirty="0" err="1" smtClean="0">
                <a:latin typeface="+mn-ea"/>
                <a:ea typeface="+mn-ea"/>
              </a:rPr>
              <a:t>진행중</a:t>
            </a:r>
            <a:r>
              <a:rPr lang="ko-KR" altLang="en-US" sz="2800" b="1" dirty="0" smtClean="0">
                <a:latin typeface="+mn-ea"/>
                <a:ea typeface="+mn-ea"/>
              </a:rPr>
              <a:t> </a:t>
            </a:r>
            <a:r>
              <a:rPr lang="en-US" altLang="ko-KR" sz="2800" b="1" dirty="0" smtClean="0">
                <a:latin typeface="+mn-ea"/>
                <a:ea typeface="+mn-ea"/>
              </a:rPr>
              <a:t>– </a:t>
            </a:r>
            <a:r>
              <a:rPr lang="ko-KR" altLang="en-US" sz="2800" b="1" dirty="0" smtClean="0">
                <a:latin typeface="+mn-ea"/>
                <a:ea typeface="+mn-ea"/>
              </a:rPr>
              <a:t>매주 토요일 </a:t>
            </a:r>
            <a:r>
              <a:rPr lang="en-US" altLang="ko-KR" sz="2800" b="1" dirty="0" smtClean="0">
                <a:latin typeface="+mn-ea"/>
                <a:ea typeface="+mn-ea"/>
              </a:rPr>
              <a:t>10</a:t>
            </a:r>
            <a:r>
              <a:rPr lang="ko-KR" altLang="en-US" sz="2800" b="1" dirty="0" smtClean="0">
                <a:latin typeface="+mn-ea"/>
                <a:ea typeface="+mn-ea"/>
              </a:rPr>
              <a:t>시</a:t>
            </a:r>
            <a:r>
              <a:rPr lang="en-US" altLang="ko-KR" sz="2800" b="1" dirty="0" smtClean="0">
                <a:latin typeface="+mn-ea"/>
                <a:ea typeface="+mn-ea"/>
              </a:rPr>
              <a:t>~12</a:t>
            </a:r>
            <a:r>
              <a:rPr lang="ko-KR" altLang="en-US" sz="2800" b="1" dirty="0" smtClean="0">
                <a:latin typeface="+mn-ea"/>
                <a:ea typeface="+mn-ea"/>
              </a:rPr>
              <a:t>시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</a:p>
          <a:p>
            <a:pPr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알고리즘 </a:t>
            </a:r>
            <a:r>
              <a:rPr lang="ko-KR" altLang="en-US" sz="2800" b="1" dirty="0" err="1">
                <a:latin typeface="+mn-ea"/>
                <a:ea typeface="+mn-ea"/>
              </a:rPr>
              <a:t>스터디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ko-KR" altLang="en-US" sz="2800" b="1" dirty="0" smtClean="0">
                <a:latin typeface="+mn-ea"/>
                <a:ea typeface="+mn-ea"/>
              </a:rPr>
              <a:t>시즌</a:t>
            </a:r>
            <a:r>
              <a:rPr lang="en-US" altLang="ko-KR" sz="2800" b="1" dirty="0" smtClean="0">
                <a:latin typeface="+mn-ea"/>
                <a:ea typeface="+mn-ea"/>
              </a:rPr>
              <a:t>1</a:t>
            </a:r>
            <a:r>
              <a:rPr lang="ko-KR" altLang="en-US" sz="2800" b="1" dirty="0" smtClean="0">
                <a:latin typeface="+mn-ea"/>
                <a:ea typeface="+mn-ea"/>
              </a:rPr>
              <a:t>종료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</a:p>
          <a:p>
            <a:pPr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블록체인 </a:t>
            </a:r>
            <a:r>
              <a:rPr lang="ko-KR" altLang="en-US" sz="2800" b="1" dirty="0" err="1">
                <a:latin typeface="+mn-ea"/>
                <a:ea typeface="+mn-ea"/>
              </a:rPr>
              <a:t>스터디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ko-KR" altLang="en-US" sz="2800" b="1" dirty="0" smtClean="0">
                <a:latin typeface="+mn-ea"/>
                <a:ea typeface="+mn-ea"/>
              </a:rPr>
              <a:t>종료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</a:p>
          <a:p>
            <a:pPr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 smtClean="0">
                <a:latin typeface="+mn-ea"/>
                <a:ea typeface="+mn-ea"/>
              </a:rPr>
              <a:t>디코드</a:t>
            </a:r>
            <a:r>
              <a:rPr lang="en-US" altLang="ko-KR" sz="2800" b="1" dirty="0">
                <a:latin typeface="+mn-ea"/>
                <a:ea typeface="+mn-ea"/>
              </a:rPr>
              <a:t>(</a:t>
            </a:r>
            <a:r>
              <a:rPr lang="ko-KR" altLang="en-US" sz="2800" b="1" dirty="0" err="1">
                <a:latin typeface="+mn-ea"/>
                <a:ea typeface="+mn-ea"/>
              </a:rPr>
              <a:t>프로토타입핑스터디</a:t>
            </a:r>
            <a:r>
              <a:rPr lang="en-US" altLang="ko-KR" sz="2800" b="1" dirty="0">
                <a:latin typeface="+mn-ea"/>
                <a:ea typeface="+mn-ea"/>
              </a:rPr>
              <a:t>) 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ko-KR" altLang="en-US" sz="2800" b="1" dirty="0" smtClean="0">
                <a:latin typeface="+mn-ea"/>
                <a:ea typeface="+mn-ea"/>
              </a:rPr>
              <a:t>시즌</a:t>
            </a:r>
            <a:r>
              <a:rPr lang="en-US" altLang="ko-KR" sz="2800" b="1" dirty="0" smtClean="0">
                <a:latin typeface="+mn-ea"/>
                <a:ea typeface="+mn-ea"/>
              </a:rPr>
              <a:t>2</a:t>
            </a:r>
            <a:r>
              <a:rPr lang="ko-KR" altLang="en-US" sz="2800" b="1" dirty="0" smtClean="0">
                <a:latin typeface="+mn-ea"/>
                <a:ea typeface="+mn-ea"/>
              </a:rPr>
              <a:t>종료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</a:p>
          <a:p>
            <a:pPr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수요모닝커피 </a:t>
            </a:r>
            <a:r>
              <a:rPr lang="ko-KR" altLang="en-US" sz="2800" b="1" dirty="0">
                <a:latin typeface="+mn-ea"/>
                <a:ea typeface="+mn-ea"/>
              </a:rPr>
              <a:t>모임 등을 진행</a:t>
            </a:r>
            <a:r>
              <a:rPr lang="en-US" altLang="ko-KR" sz="2800" b="1" dirty="0">
                <a:latin typeface="+mn-ea"/>
                <a:ea typeface="+mn-ea"/>
              </a:rPr>
              <a:t>. </a:t>
            </a:r>
            <a:r>
              <a:rPr lang="en-US" altLang="ko-KR" sz="2800" b="1" dirty="0" smtClean="0">
                <a:latin typeface="+mn-ea"/>
                <a:ea typeface="+mn-ea"/>
              </a:rPr>
              <a:t>(</a:t>
            </a:r>
            <a:r>
              <a:rPr lang="ko-KR" altLang="en-US" sz="2800" b="1" dirty="0" err="1" smtClean="0">
                <a:latin typeface="+mn-ea"/>
                <a:ea typeface="+mn-ea"/>
              </a:rPr>
              <a:t>진행중</a:t>
            </a:r>
            <a:r>
              <a:rPr lang="ko-KR" altLang="en-US" sz="2800" b="1" dirty="0" smtClean="0">
                <a:latin typeface="+mn-ea"/>
                <a:ea typeface="+mn-ea"/>
              </a:rPr>
              <a:t> </a:t>
            </a:r>
            <a:r>
              <a:rPr lang="en-US" altLang="ko-KR" sz="2800" b="1" dirty="0" smtClean="0">
                <a:latin typeface="+mn-ea"/>
                <a:ea typeface="+mn-ea"/>
              </a:rPr>
              <a:t>– 2/4</a:t>
            </a:r>
            <a:r>
              <a:rPr lang="ko-KR" altLang="en-US" sz="2800" b="1" dirty="0" smtClean="0">
                <a:latin typeface="+mn-ea"/>
                <a:ea typeface="+mn-ea"/>
              </a:rPr>
              <a:t>번째 수요일 오전 </a:t>
            </a:r>
            <a:r>
              <a:rPr lang="en-US" altLang="ko-KR" sz="2800" b="1" dirty="0" smtClean="0">
                <a:latin typeface="+mn-ea"/>
                <a:ea typeface="+mn-ea"/>
              </a:rPr>
              <a:t>8</a:t>
            </a:r>
            <a:r>
              <a:rPr lang="ko-KR" altLang="en-US" sz="2800" b="1" dirty="0" smtClean="0">
                <a:latin typeface="+mn-ea"/>
                <a:ea typeface="+mn-ea"/>
              </a:rPr>
              <a:t>시</a:t>
            </a:r>
            <a:r>
              <a:rPr lang="en-US" altLang="ko-KR" sz="2800" b="1" dirty="0" smtClean="0">
                <a:latin typeface="+mn-ea"/>
                <a:ea typeface="+mn-ea"/>
              </a:rPr>
              <a:t>)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  <a:ea typeface="+mn-ea"/>
              </a:rPr>
              <a:t>여러 </a:t>
            </a:r>
            <a:r>
              <a:rPr lang="ko-KR" altLang="en-US" sz="2800" b="1" dirty="0" err="1">
                <a:latin typeface="+mn-ea"/>
                <a:ea typeface="+mn-ea"/>
              </a:rPr>
              <a:t>스터디들을</a:t>
            </a:r>
            <a:r>
              <a:rPr lang="ko-KR" altLang="en-US" sz="2800" b="1" dirty="0">
                <a:latin typeface="+mn-ea"/>
                <a:ea typeface="+mn-ea"/>
              </a:rPr>
              <a:t> 모아 </a:t>
            </a:r>
            <a:r>
              <a:rPr lang="ko-KR" altLang="en-US" sz="2800" b="1" dirty="0" err="1">
                <a:latin typeface="+mn-ea"/>
                <a:ea typeface="+mn-ea"/>
              </a:rPr>
              <a:t>코드포인천</a:t>
            </a:r>
            <a:r>
              <a:rPr lang="ko-KR" altLang="en-US" sz="2800" b="1" dirty="0">
                <a:latin typeface="+mn-ea"/>
                <a:ea typeface="+mn-ea"/>
              </a:rPr>
              <a:t> 이라는 사단법인을 설립예정</a:t>
            </a:r>
            <a:r>
              <a:rPr lang="en-US" altLang="ko-KR" sz="2800" b="1" dirty="0" smtClean="0">
                <a:latin typeface="+mn-ea"/>
                <a:ea typeface="+mn-ea"/>
              </a:rPr>
              <a:t>.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1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오차역전파</a:t>
            </a:r>
            <a:r>
              <a:rPr kumimoji="1"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kumimoji="1" lang="en-US" altLang="ko-K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backpropagation</a:t>
            </a:r>
            <a:r>
              <a:rPr kumimoji="1"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kumimoji="1"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026" name="Picture 2" descr="íì¼:attachment/ë ì´ìì ìì¸í ì¤ëªì ìëµíë¤/skip_detailed_explanation_any_m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29" y="947859"/>
            <a:ext cx="3677871" cy="4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78533" y="5311381"/>
            <a:ext cx="6589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텐셔플로우</a:t>
            </a:r>
            <a:r>
              <a:rPr lang="ko-KR" altLang="en-US" b="1" dirty="0" smtClean="0">
                <a:latin typeface="+mn-ea"/>
                <a:ea typeface="+mn-ea"/>
              </a:rPr>
              <a:t> 같은 </a:t>
            </a:r>
            <a:r>
              <a:rPr lang="ko-KR" altLang="en-US" b="1" dirty="0" err="1" smtClean="0">
                <a:latin typeface="+mn-ea"/>
                <a:ea typeface="+mn-ea"/>
              </a:rPr>
              <a:t>딥러닝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프레임웍</a:t>
            </a:r>
            <a:r>
              <a:rPr lang="ko-KR" altLang="en-US" b="1" dirty="0" smtClean="0">
                <a:latin typeface="+mn-ea"/>
                <a:ea typeface="+mn-ea"/>
              </a:rPr>
              <a:t> 에서 알아서 처리해 줌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ko-KR" altLang="en-US" b="1" dirty="0" smtClean="0">
                <a:latin typeface="+mn-ea"/>
                <a:ea typeface="+mn-ea"/>
              </a:rPr>
              <a:t>활성화 함수</a:t>
            </a:r>
            <a:r>
              <a:rPr lang="en-US" altLang="ko-KR" b="1" dirty="0" smtClean="0">
                <a:latin typeface="+mn-ea"/>
                <a:ea typeface="+mn-ea"/>
              </a:rPr>
              <a:t>, cost function </a:t>
            </a:r>
            <a:r>
              <a:rPr lang="ko-KR" altLang="en-US" b="1" dirty="0" smtClean="0">
                <a:latin typeface="+mn-ea"/>
                <a:ea typeface="+mn-ea"/>
              </a:rPr>
              <a:t>과 </a:t>
            </a:r>
            <a:r>
              <a:rPr lang="en-US" altLang="ko-KR" b="1" dirty="0" smtClean="0">
                <a:latin typeface="+mn-ea"/>
                <a:ea typeface="+mn-ea"/>
              </a:rPr>
              <a:t>learning rate </a:t>
            </a:r>
            <a:r>
              <a:rPr lang="ko-KR" altLang="en-US" b="1" dirty="0" smtClean="0">
                <a:latin typeface="+mn-ea"/>
                <a:ea typeface="+mn-ea"/>
              </a:rPr>
              <a:t>만 정해주면 됨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7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Vanishing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Gradient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현상</a:t>
            </a:r>
            <a:endParaRPr kumimoji="1"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3379" y="1226348"/>
            <a:ext cx="92256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 dirty="0" err="1" smtClean="0">
                <a:latin typeface="+mn-ea"/>
                <a:ea typeface="+mn-ea"/>
              </a:rPr>
              <a:t>은닉층이</a:t>
            </a:r>
            <a:r>
              <a:rPr lang="ko-KR" altLang="en-US" b="1" dirty="0" smtClean="0">
                <a:latin typeface="+mn-ea"/>
                <a:ea typeface="+mn-ea"/>
              </a:rPr>
              <a:t> 많은 깊은 망을 </a:t>
            </a:r>
            <a:r>
              <a:rPr lang="ko-KR" altLang="en-US" b="1" dirty="0" err="1" smtClean="0">
                <a:latin typeface="+mn-ea"/>
                <a:ea typeface="+mn-ea"/>
              </a:rPr>
              <a:t>학습시킬때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OUTPUT </a:t>
            </a:r>
            <a:r>
              <a:rPr lang="ko-KR" altLang="en-US" b="1" dirty="0" smtClean="0">
                <a:latin typeface="+mn-ea"/>
                <a:ea typeface="+mn-ea"/>
              </a:rPr>
              <a:t>에서 멀어질수록 학습이 </a:t>
            </a:r>
            <a:r>
              <a:rPr lang="ko-KR" altLang="en-US" b="1" dirty="0" err="1" smtClean="0">
                <a:latin typeface="+mn-ea"/>
                <a:ea typeface="+mn-ea"/>
              </a:rPr>
              <a:t>안되는</a:t>
            </a:r>
            <a:r>
              <a:rPr lang="ko-KR" altLang="en-US" b="1" dirty="0" smtClean="0">
                <a:latin typeface="+mn-ea"/>
                <a:ea typeface="+mn-ea"/>
              </a:rPr>
              <a:t> 현상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활성화 함수로 </a:t>
            </a:r>
            <a:r>
              <a:rPr lang="en-US" altLang="ko-KR" b="1" dirty="0" smtClean="0">
                <a:latin typeface="+mn-ea"/>
                <a:ea typeface="+mn-ea"/>
              </a:rPr>
              <a:t>sigmoid </a:t>
            </a:r>
            <a:r>
              <a:rPr lang="ko-KR" altLang="en-US" b="1" dirty="0" smtClean="0">
                <a:latin typeface="+mn-ea"/>
                <a:ea typeface="+mn-ea"/>
              </a:rPr>
              <a:t>를 사용했기 때문에 발생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742950" lvl="1" indent="-285750" algn="l">
              <a:buFontTx/>
              <a:buChar char="-"/>
            </a:pPr>
            <a:r>
              <a:rPr lang="en-US" altLang="ko-KR" b="1" dirty="0" smtClean="0">
                <a:latin typeface="+mn-ea"/>
                <a:ea typeface="+mn-ea"/>
              </a:rPr>
              <a:t>sigmoid 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0~1 </a:t>
            </a:r>
            <a:r>
              <a:rPr lang="ko-KR" altLang="en-US" b="1" dirty="0" smtClean="0">
                <a:latin typeface="+mn-ea"/>
                <a:ea typeface="+mn-ea"/>
              </a:rPr>
              <a:t>을 출력하고</a:t>
            </a:r>
            <a:r>
              <a:rPr lang="en-US" altLang="ko-KR" b="1" dirty="0" smtClean="0">
                <a:latin typeface="+mn-ea"/>
                <a:ea typeface="+mn-ea"/>
              </a:rPr>
              <a:t>, sigmoid </a:t>
            </a:r>
            <a:r>
              <a:rPr lang="ko-KR" altLang="en-US" b="1" dirty="0" smtClean="0">
                <a:latin typeface="+mn-ea"/>
                <a:ea typeface="+mn-ea"/>
              </a:rPr>
              <a:t>를 미분하면 </a:t>
            </a:r>
            <a:r>
              <a:rPr lang="en-US" altLang="ko-KR" b="1" dirty="0" smtClean="0">
                <a:latin typeface="+mn-ea"/>
                <a:ea typeface="+mn-ea"/>
              </a:rPr>
              <a:t>0~0.25 </a:t>
            </a:r>
            <a:r>
              <a:rPr lang="ko-KR" altLang="en-US" b="1" dirty="0" smtClean="0">
                <a:latin typeface="+mn-ea"/>
                <a:ea typeface="+mn-ea"/>
              </a:rPr>
              <a:t>가 된다</a:t>
            </a:r>
            <a:r>
              <a:rPr lang="en-US" altLang="ko-KR" b="1" dirty="0" smtClean="0">
                <a:latin typeface="+mn-ea"/>
                <a:ea typeface="+mn-ea"/>
              </a:rPr>
              <a:t>.  </a:t>
            </a:r>
          </a:p>
          <a:p>
            <a:pPr marL="742950" lvl="1" indent="-285750" algn="l">
              <a:buFontTx/>
              <a:buChar char="-"/>
            </a:pPr>
            <a:r>
              <a:rPr lang="en-US" altLang="ko-KR" b="1" dirty="0" smtClean="0">
                <a:latin typeface="+mn-ea"/>
                <a:ea typeface="+mn-ea"/>
              </a:rPr>
              <a:t>Gradient </a:t>
            </a:r>
            <a:r>
              <a:rPr lang="ko-KR" altLang="en-US" b="1" dirty="0" smtClean="0">
                <a:latin typeface="+mn-ea"/>
                <a:ea typeface="+mn-ea"/>
              </a:rPr>
              <a:t>가 </a:t>
            </a:r>
            <a:r>
              <a:rPr lang="en-US" altLang="ko-KR" b="1" dirty="0" smtClean="0">
                <a:latin typeface="+mn-ea"/>
                <a:ea typeface="+mn-ea"/>
              </a:rPr>
              <a:t>¼ </a:t>
            </a:r>
            <a:r>
              <a:rPr lang="ko-KR" altLang="en-US" b="1" dirty="0" smtClean="0">
                <a:latin typeface="+mn-ea"/>
                <a:ea typeface="+mn-ea"/>
              </a:rPr>
              <a:t>씩 줄어들어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에 수렴하여 학습이 </a:t>
            </a:r>
            <a:r>
              <a:rPr lang="ko-KR" altLang="en-US" b="1" dirty="0" err="1" smtClean="0">
                <a:latin typeface="+mn-ea"/>
                <a:ea typeface="+mn-ea"/>
              </a:rPr>
              <a:t>안되는</a:t>
            </a:r>
            <a:r>
              <a:rPr lang="ko-KR" altLang="en-US" b="1" dirty="0" smtClean="0">
                <a:latin typeface="+mn-ea"/>
                <a:ea typeface="+mn-ea"/>
              </a:rPr>
              <a:t> 현상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새로운 활성화 함수로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ReLU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계열의 활성화 함수를 사용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5122" name="Picture 2" descr="https://t1.daumcdn.net/cfile/tistory/991ACB475AB5A92D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64" y="4468014"/>
            <a:ext cx="9560071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83" y="2553000"/>
            <a:ext cx="4249458" cy="17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 fontScale="90000"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요즘 </a:t>
            </a:r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딥러닝이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잘 되는 이유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예전에 잘 안되었던 이유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).  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3379" y="1226348"/>
            <a:ext cx="997664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b="1" dirty="0" smtClean="0">
                <a:latin typeface="+mn-ea"/>
                <a:ea typeface="+mn-ea"/>
              </a:rPr>
              <a:t>Our </a:t>
            </a:r>
            <a:r>
              <a:rPr lang="en-US" altLang="ko-KR" b="1" dirty="0">
                <a:latin typeface="+mn-ea"/>
                <a:ea typeface="+mn-ea"/>
              </a:rPr>
              <a:t>labeled datasets were thousands of times too small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742950" lvl="1" indent="-285750" algn="l">
              <a:buFontTx/>
              <a:buChar char="-"/>
            </a:pPr>
            <a:r>
              <a:rPr lang="ko-KR" altLang="en-US" b="1" dirty="0" err="1" smtClean="0">
                <a:latin typeface="+mn-ea"/>
                <a:ea typeface="+mn-ea"/>
              </a:rPr>
              <a:t>데이터셋이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1000</a:t>
            </a:r>
            <a:r>
              <a:rPr lang="ko-KR" altLang="en-US" b="1" dirty="0" smtClean="0">
                <a:latin typeface="+mn-ea"/>
                <a:ea typeface="+mn-ea"/>
              </a:rPr>
              <a:t>여배 작았다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1200150" lvl="2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현재는 </a:t>
            </a:r>
            <a:r>
              <a:rPr lang="ko-KR" altLang="en-US" b="1" dirty="0" err="1" smtClean="0">
                <a:latin typeface="+mn-ea"/>
                <a:ea typeface="+mn-ea"/>
              </a:rPr>
              <a:t>빅데이터시대가</a:t>
            </a:r>
            <a:r>
              <a:rPr lang="ko-KR" altLang="en-US" b="1" dirty="0" smtClean="0">
                <a:latin typeface="+mn-ea"/>
                <a:ea typeface="+mn-ea"/>
              </a:rPr>
              <a:t> 왔고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빅데이터가</a:t>
            </a:r>
            <a:r>
              <a:rPr lang="ko-KR" altLang="en-US" b="1" dirty="0" smtClean="0">
                <a:latin typeface="+mn-ea"/>
                <a:ea typeface="+mn-ea"/>
              </a:rPr>
              <a:t> 중요함을 누구나 인정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285750" indent="-285750" algn="l">
              <a:buFontTx/>
              <a:buChar char="-"/>
            </a:pPr>
            <a:r>
              <a:rPr lang="en-US" altLang="ko-KR" b="1" dirty="0" smtClean="0">
                <a:latin typeface="+mn-ea"/>
                <a:ea typeface="+mn-ea"/>
              </a:rPr>
              <a:t>Our computers were millions of times too slow.</a:t>
            </a:r>
          </a:p>
          <a:p>
            <a:pPr marL="742950" lvl="1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컴퓨터가 </a:t>
            </a:r>
            <a:r>
              <a:rPr lang="ko-KR" altLang="en-US" b="1" dirty="0" err="1" smtClean="0">
                <a:latin typeface="+mn-ea"/>
                <a:ea typeface="+mn-ea"/>
              </a:rPr>
              <a:t>수백만배</a:t>
            </a:r>
            <a:r>
              <a:rPr lang="ko-KR" altLang="en-US" b="1" dirty="0" smtClean="0">
                <a:latin typeface="+mn-ea"/>
                <a:ea typeface="+mn-ea"/>
              </a:rPr>
              <a:t> 느렸다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1200150" lvl="2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현재는 </a:t>
            </a:r>
            <a:r>
              <a:rPr lang="en-US" altLang="ko-KR" b="1" dirty="0" smtClean="0">
                <a:latin typeface="+mn-ea"/>
                <a:ea typeface="+mn-ea"/>
              </a:rPr>
              <a:t>GPU </a:t>
            </a:r>
            <a:r>
              <a:rPr lang="ko-KR" altLang="en-US" b="1" dirty="0" smtClean="0">
                <a:latin typeface="+mn-ea"/>
                <a:ea typeface="+mn-ea"/>
              </a:rPr>
              <a:t>를 비롯해서 병렬처리가 가능해졌다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285750" indent="-285750" algn="l">
              <a:buFontTx/>
              <a:buChar char="-"/>
            </a:pPr>
            <a:r>
              <a:rPr lang="en-US" altLang="ko-KR" b="1" dirty="0" smtClean="0">
                <a:latin typeface="+mn-ea"/>
                <a:ea typeface="+mn-ea"/>
              </a:rPr>
              <a:t>We initialized the weights in a stupid way.</a:t>
            </a:r>
          </a:p>
          <a:p>
            <a:pPr marL="742950" lvl="1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잘못된 방법으로 </a:t>
            </a:r>
            <a:r>
              <a:rPr lang="en-US" altLang="ko-KR" b="1" dirty="0" smtClean="0">
                <a:latin typeface="+mn-ea"/>
                <a:ea typeface="+mn-ea"/>
              </a:rPr>
              <a:t>weight </a:t>
            </a:r>
            <a:r>
              <a:rPr lang="ko-KR" altLang="en-US" b="1" dirty="0" smtClean="0">
                <a:latin typeface="+mn-ea"/>
                <a:ea typeface="+mn-ea"/>
              </a:rPr>
              <a:t>초기화를 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1200150" lvl="2" indent="-285750" algn="l">
              <a:buFontTx/>
              <a:buChar char="-"/>
            </a:pPr>
            <a:r>
              <a:rPr lang="ko-KR" altLang="en-US" b="1" dirty="0" err="1" smtClean="0">
                <a:latin typeface="+mn-ea"/>
                <a:ea typeface="+mn-ea"/>
              </a:rPr>
              <a:t>난수가</a:t>
            </a:r>
            <a:r>
              <a:rPr lang="ko-KR" altLang="en-US" b="1" dirty="0" smtClean="0">
                <a:latin typeface="+mn-ea"/>
                <a:ea typeface="+mn-ea"/>
              </a:rPr>
              <a:t> 아닌 선행 학습을 통한 </a:t>
            </a:r>
            <a:r>
              <a:rPr lang="en-US" altLang="ko-KR" b="1" dirty="0" smtClean="0">
                <a:latin typeface="+mn-ea"/>
                <a:ea typeface="+mn-ea"/>
              </a:rPr>
              <a:t>weight </a:t>
            </a:r>
            <a:r>
              <a:rPr lang="ko-KR" altLang="en-US" b="1" dirty="0" smtClean="0">
                <a:latin typeface="+mn-ea"/>
                <a:ea typeface="+mn-ea"/>
              </a:rPr>
              <a:t>초기화를 한다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en-US" altLang="ko-KR" b="1" dirty="0" smtClean="0">
                <a:latin typeface="+mn-ea"/>
                <a:ea typeface="+mn-ea"/>
              </a:rPr>
              <a:t>We used the wrong type of non-linearity.</a:t>
            </a:r>
          </a:p>
          <a:p>
            <a:pPr marL="742950" lvl="1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잘못된 비선형함수</a:t>
            </a:r>
            <a:r>
              <a:rPr lang="en-US" altLang="ko-KR" b="1" dirty="0" smtClean="0">
                <a:latin typeface="+mn-ea"/>
                <a:ea typeface="+mn-ea"/>
              </a:rPr>
              <a:t>(sigmoid) </a:t>
            </a:r>
            <a:r>
              <a:rPr lang="ko-KR" altLang="en-US" b="1" dirty="0" smtClean="0">
                <a:latin typeface="+mn-ea"/>
                <a:ea typeface="+mn-ea"/>
              </a:rPr>
              <a:t>를 사용했다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</a:p>
          <a:p>
            <a:pPr marL="1200150" lvl="2" indent="-285750" algn="l">
              <a:buFontTx/>
              <a:buChar char="-"/>
            </a:pPr>
            <a:r>
              <a:rPr lang="ko-KR" altLang="en-US" b="1" dirty="0" smtClean="0">
                <a:latin typeface="+mn-ea"/>
                <a:ea typeface="+mn-ea"/>
              </a:rPr>
              <a:t>활성화 함수로 </a:t>
            </a:r>
            <a:r>
              <a:rPr lang="en-US" altLang="ko-KR" b="1" dirty="0" err="1" smtClean="0">
                <a:latin typeface="+mn-ea"/>
                <a:ea typeface="+mn-ea"/>
              </a:rPr>
              <a:t>ReLU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계열을 사용함으로 </a:t>
            </a:r>
            <a:r>
              <a:rPr lang="en-US" altLang="ko-KR" b="1" dirty="0" smtClean="0">
                <a:latin typeface="+mn-ea"/>
                <a:ea typeface="+mn-ea"/>
              </a:rPr>
              <a:t>Vanishing gradient </a:t>
            </a:r>
            <a:r>
              <a:rPr lang="ko-KR" altLang="en-US" b="1" dirty="0" smtClean="0">
                <a:latin typeface="+mn-ea"/>
                <a:ea typeface="+mn-ea"/>
              </a:rPr>
              <a:t>문제를 최소화 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</a:t>
            </a:r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하이퍼파라메터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6329" y="1242736"/>
            <a:ext cx="115981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가중치처럼 학습에 의해 최적화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되는것이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아니라 사람들의 선험적 지식으로 설정을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해야하는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변수들</a:t>
            </a:r>
            <a:endParaRPr lang="en-US" altLang="ko-KR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endParaRPr lang="en-US" altLang="ko-KR" b="1" dirty="0" smtClean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히든노드의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레어어수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–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깊이를 몇 개 할까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?</a:t>
            </a:r>
            <a:endParaRPr lang="en-US" altLang="ko-KR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dirty="0" err="1">
                <a:solidFill>
                  <a:srgbClr val="222222"/>
                </a:solidFill>
                <a:latin typeface="+mn-ea"/>
                <a:ea typeface="+mn-ea"/>
              </a:rPr>
              <a:t>히든노드의</a:t>
            </a:r>
            <a:r>
              <a:rPr lang="ko-KR" altLang="en-US" b="1" dirty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수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–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한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레이어에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노드를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몇 개 둘까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?</a:t>
            </a:r>
            <a:endParaRPr lang="en-US" altLang="ko-KR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반복학습 수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–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몇번이나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 반복 학습 할까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?</a:t>
            </a:r>
            <a:endParaRPr lang="en-US" altLang="ko-KR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가중치 초기값 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–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초기값은 무엇으로 </a:t>
            </a:r>
            <a:r>
              <a:rPr lang="ko-KR" altLang="en-US" b="1" dirty="0" err="1" smtClean="0">
                <a:solidFill>
                  <a:srgbClr val="222222"/>
                </a:solidFill>
                <a:latin typeface="+mn-ea"/>
                <a:ea typeface="+mn-ea"/>
              </a:rPr>
              <a:t>해야하나</a:t>
            </a:r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?</a:t>
            </a:r>
            <a:endParaRPr lang="en-US" altLang="ko-KR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dirty="0">
                <a:solidFill>
                  <a:srgbClr val="222222"/>
                </a:solidFill>
                <a:latin typeface="+mn-ea"/>
                <a:ea typeface="+mn-ea"/>
              </a:rPr>
              <a:t>입력데이터 </a:t>
            </a:r>
            <a:r>
              <a:rPr lang="ko-KR" altLang="en-US" b="1" dirty="0" smtClean="0">
                <a:solidFill>
                  <a:srgbClr val="222222"/>
                </a:solidFill>
                <a:latin typeface="+mn-ea"/>
                <a:ea typeface="+mn-ea"/>
              </a:rPr>
              <a:t>정규화 </a:t>
            </a:r>
            <a:endParaRPr lang="en-US" altLang="ko-KR" b="1" dirty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i="0" dirty="0" err="1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학습진도율</a:t>
            </a:r>
            <a:r>
              <a:rPr lang="ko-KR" altLang="en-US" b="1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(Learning Rate) </a:t>
            </a:r>
          </a:p>
          <a:p>
            <a:pPr algn="l"/>
            <a:r>
              <a:rPr lang="en-US" altLang="ko-KR" b="1" dirty="0" smtClean="0">
                <a:solidFill>
                  <a:srgbClr val="222222"/>
                </a:solidFill>
                <a:latin typeface="+mn-ea"/>
                <a:ea typeface="+mn-ea"/>
              </a:rPr>
              <a:t>Cost Function</a:t>
            </a:r>
          </a:p>
          <a:p>
            <a:pPr algn="l"/>
            <a:r>
              <a:rPr lang="en-US" altLang="ko-KR" b="1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Mini-batch </a:t>
            </a:r>
            <a:r>
              <a:rPr lang="ko-KR" altLang="en-US" b="1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크기</a:t>
            </a:r>
            <a:endParaRPr lang="en-US" altLang="ko-KR" b="1" dirty="0" smtClean="0">
              <a:solidFill>
                <a:srgbClr val="222222"/>
              </a:solidFill>
              <a:latin typeface="+mn-ea"/>
              <a:ea typeface="+mn-ea"/>
            </a:endParaRPr>
          </a:p>
          <a:p>
            <a:pPr algn="l"/>
            <a:r>
              <a:rPr lang="ko-KR" altLang="en-US" b="1" i="0" dirty="0" err="1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등등등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+mn-ea"/>
                <a:ea typeface="+mn-ea"/>
              </a:rPr>
              <a:t>…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329" y="4903242"/>
            <a:ext cx="10660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ko-KR" altLang="en-US" b="1" dirty="0" smtClean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알아서 시행해보고 최적화되는 값을 찾아주는 방법들이 연구되고 있음</a:t>
            </a:r>
            <a:r>
              <a:rPr lang="en-US" altLang="ko-KR" b="1" dirty="0" smtClean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83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프레임워크의 시장점유율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" name="Picture 2" descr="Deep learning libraries accumulated github metric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74" y="930106"/>
            <a:ext cx="8780271" cy="53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–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가상환경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611" y="335693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3611" y="1583572"/>
            <a:ext cx="11107774" cy="332398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 </a:t>
            </a:r>
            <a:r>
              <a:rPr kumimoji="0" 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 conda create -n </a:t>
            </a:r>
            <a:r>
              <a:rPr kumimoji="0" lang="en-US" altLang="ko-KR" sz="1600" dirty="0" err="1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inu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_env python=3.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3.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버전의 ‘</a:t>
            </a:r>
            <a:r>
              <a:rPr kumimoji="0"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inu</a:t>
            </a:r>
            <a:r>
              <a:rPr kumimoji="0"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_env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이름으로 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생성합니다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 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1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 </a:t>
            </a:r>
            <a:r>
              <a:rPr kumimoji="0" 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보기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 conda env list 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1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 </a:t>
            </a:r>
            <a:r>
              <a:rPr kumimoji="0" 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</a:p>
          <a:p>
            <a:pPr lvl="0" latinLnBrk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 activate </a:t>
            </a:r>
            <a:r>
              <a:rPr kumimoji="0" lang="en-US" altLang="ko-KR" sz="1600" dirty="0" err="1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inu</a:t>
            </a:r>
            <a:r>
              <a:rPr kumimoji="0" lang="ko-KR" altLang="ko-KR" sz="16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_env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1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 </a:t>
            </a:r>
            <a:r>
              <a:rPr kumimoji="0" 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비활성화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 deactivate 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1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 </a:t>
            </a:r>
            <a:r>
              <a:rPr kumimoji="0" lang="ko-KR" sz="800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  <a:p>
            <a:pPr lvl="0" latinLnBrk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 conda env remove -n </a:t>
            </a:r>
            <a:r>
              <a:rPr kumimoji="0"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inu</a:t>
            </a:r>
            <a:r>
              <a:rPr kumimoji="0"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_env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7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개발 라이브러리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343" y="1128241"/>
            <a:ext cx="1185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pip   pip installs packages. 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파이썬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패키지 매니저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200" dirty="0" smtClean="0"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611" y="2181262"/>
            <a:ext cx="48013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0" lang="ko-KR" altLang="en-US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활성화</a:t>
            </a:r>
            <a:endParaRPr kumimoji="0" lang="en-US" altLang="ko-KR" dirty="0" smtClean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kumimoji="0" lang="ko-KR" altLang="ko-KR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activate </a:t>
            </a:r>
            <a:r>
              <a:rPr kumimoji="0"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inu</a:t>
            </a:r>
            <a:r>
              <a:rPr kumimoji="0" lang="ko-KR" altLang="ko-KR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_env</a:t>
            </a:r>
            <a:endParaRPr kumimoji="0" lang="en-US" altLang="ko-KR" dirty="0" smtClean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텐서플로우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pip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install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tensorflow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아나콘다로 설치하지 않았다면 아래도 설치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algn="l"/>
            <a:r>
              <a:rPr lang="en-US" altLang="ko-KR" dirty="0" smtClean="0"/>
              <a:t>pip </a:t>
            </a:r>
            <a:r>
              <a:rPr lang="en-US" altLang="ko-KR" dirty="0"/>
              <a:t>install pandas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/>
              <a:t>pip 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algn="l"/>
            <a:r>
              <a:rPr lang="en-US" altLang="ko-KR" dirty="0"/>
              <a:t>pip install </a:t>
            </a:r>
            <a:r>
              <a:rPr lang="en-US" altLang="ko-KR" dirty="0" err="1"/>
              <a:t>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MNIST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0128" y="948488"/>
            <a:ext cx="11855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Modified National Institute of Standards and Technology </a:t>
            </a:r>
            <a:r>
              <a:rPr lang="en-US" altLang="ko-KR" sz="1200" dirty="0" smtClean="0">
                <a:latin typeface="+mn-ea"/>
                <a:ea typeface="+mn-ea"/>
              </a:rPr>
              <a:t>database</a:t>
            </a:r>
          </a:p>
          <a:p>
            <a:pPr algn="l"/>
            <a:endParaRPr lang="en-US" altLang="ko-KR" sz="1200" b="0" i="0" dirty="0">
              <a:solidFill>
                <a:srgbClr val="222222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200" dirty="0" smtClean="0">
                <a:solidFill>
                  <a:srgbClr val="222222"/>
                </a:solidFill>
                <a:latin typeface="+mn-ea"/>
                <a:ea typeface="+mn-ea"/>
              </a:rPr>
              <a:t>손 글씨 숫자 이미지 데이터베이스 </a:t>
            </a:r>
            <a:endParaRPr lang="en-US" altLang="ko-KR" sz="1200" dirty="0" smtClean="0">
              <a:solidFill>
                <a:srgbClr val="222222"/>
              </a:solidFill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</a:rPr>
              <a:t>label(</a:t>
            </a:r>
            <a:r>
              <a:rPr lang="ko-KR" altLang="en-US" sz="1200" dirty="0" smtClean="0">
                <a:latin typeface="+mn-ea"/>
                <a:ea typeface="+mn-ea"/>
              </a:rPr>
              <a:t>정답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이 있는 </a:t>
            </a:r>
            <a:r>
              <a:rPr lang="en-US" altLang="ko-KR" sz="1200" dirty="0" smtClean="0">
                <a:latin typeface="+mn-ea"/>
                <a:ea typeface="+mn-ea"/>
              </a:rPr>
              <a:t>60,000</a:t>
            </a:r>
            <a:r>
              <a:rPr lang="ko-KR" altLang="en-US" sz="1200" dirty="0">
                <a:latin typeface="+mn-ea"/>
                <a:ea typeface="+mn-ea"/>
              </a:rPr>
              <a:t>개의 트레이닝 이미지와 </a:t>
            </a:r>
            <a:r>
              <a:rPr lang="en-US" altLang="ko-KR" sz="1200" dirty="0">
                <a:latin typeface="+mn-ea"/>
                <a:ea typeface="+mn-ea"/>
              </a:rPr>
              <a:t>10,000</a:t>
            </a:r>
            <a:r>
              <a:rPr lang="ko-KR" altLang="en-US" sz="1200" dirty="0">
                <a:latin typeface="+mn-ea"/>
                <a:ea typeface="+mn-ea"/>
              </a:rPr>
              <a:t>개의 테스트 </a:t>
            </a:r>
            <a:r>
              <a:rPr lang="ko-KR" altLang="en-US" sz="1200" dirty="0" smtClean="0">
                <a:latin typeface="+mn-ea"/>
                <a:ea typeface="+mn-ea"/>
              </a:rPr>
              <a:t>이미지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</a:rPr>
              <a:t>28x28 </a:t>
            </a:r>
            <a:r>
              <a:rPr lang="ko-KR" altLang="en-US" sz="1200" dirty="0" smtClean="0">
                <a:latin typeface="+mn-ea"/>
                <a:ea typeface="+mn-ea"/>
              </a:rPr>
              <a:t>픽셀의 </a:t>
            </a:r>
            <a:r>
              <a:rPr lang="ko-KR" altLang="en-US" sz="1200" dirty="0" err="1" smtClean="0">
                <a:latin typeface="+mn-ea"/>
                <a:ea typeface="+mn-ea"/>
              </a:rPr>
              <a:t>그레이스케일</a:t>
            </a:r>
            <a:r>
              <a:rPr lang="ko-KR" altLang="en-US" sz="1200" dirty="0" smtClean="0">
                <a:latin typeface="+mn-ea"/>
                <a:ea typeface="+mn-ea"/>
              </a:rPr>
              <a:t> 이미지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이미지의 크기는 </a:t>
            </a:r>
            <a:r>
              <a:rPr lang="en-US" altLang="ko-KR" sz="1200" dirty="0" smtClean="0">
                <a:latin typeface="+mn-ea"/>
                <a:ea typeface="+mn-ea"/>
              </a:rPr>
              <a:t>784 </a:t>
            </a:r>
            <a:r>
              <a:rPr lang="ko-KR" altLang="en-US" sz="1200" dirty="0" smtClean="0">
                <a:latin typeface="+mn-ea"/>
                <a:ea typeface="+mn-ea"/>
              </a:rPr>
              <a:t>픽셀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 input 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크기는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784 (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하나의 픽셀이 하나의 입력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</a:p>
          <a:p>
            <a:pPr marL="285750" indent="-285750" algn="l">
              <a:buFontTx/>
              <a:buChar char="-"/>
            </a:pP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0~9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까지 분류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 output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수는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10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그리고 </a:t>
            </a: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출력노드의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활성화 함수는 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softmax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그리고 비용 함수는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cross-entropy 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계열</a:t>
            </a: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하이퍼파라메터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200" dirty="0" err="1">
                <a:latin typeface="+mn-ea"/>
                <a:ea typeface="+mn-ea"/>
                <a:sym typeface="Wingdings" panose="05000000000000000000" pitchFamily="2" charset="2"/>
              </a:rPr>
              <a:t>은닉층의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 수는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=&gt; 5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은닉노드의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개수는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=&gt; 256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개 사이에서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err="1" smtClean="0">
                <a:latin typeface="+mn-ea"/>
                <a:ea typeface="+mn-ea"/>
                <a:sym typeface="Wingdings" panose="05000000000000000000" pitchFamily="2" charset="2"/>
              </a:rPr>
              <a:t>은닉노드의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 활성화 함수는 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ReLU</a:t>
            </a: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반복은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=&gt; 20</a:t>
            </a: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번</a:t>
            </a:r>
            <a:endParaRPr lang="en-US" altLang="ko-KR" sz="12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200" dirty="0" smtClean="0">
                <a:latin typeface="+mn-ea"/>
                <a:ea typeface="+mn-ea"/>
                <a:sym typeface="Wingdings" panose="05000000000000000000" pitchFamily="2" charset="2"/>
              </a:rPr>
              <a:t>배치크기는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=&gt; 100</a:t>
            </a:r>
          </a:p>
          <a:p>
            <a:pPr marL="742950" lvl="1" indent="-285750" algn="l">
              <a:buFontTx/>
              <a:buChar char="-"/>
            </a:pP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optimizer =&gt; Adam</a:t>
            </a:r>
          </a:p>
          <a:p>
            <a:pPr marL="742950" lvl="1" indent="-285750" algn="l">
              <a:buFontTx/>
              <a:buChar char="-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learning rate =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0.001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810810"/>
            <a:ext cx="12192000" cy="30471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layers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tensorflow.keras.layers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Dropout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ANN_seq_class(models.Sequential):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__init__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__init__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optm = optimizers.Adam(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0.001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.add(layers.Dense(Nh/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input_shape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=(Nin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.add(layers.Dense(Nh/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.add(layers.Dense(Nh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.add(layers.Dense(Nh/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.add(layers.Dense(Nh/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.add(layers.Dense(Nout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'softmax'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.compile(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'categorical_crossentropy'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=optm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MNIST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3520"/>
            <a:ext cx="12192000" cy="46837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model2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keras.utils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np_utils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to_categorical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datasets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mnist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(testX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testY) = datasets.mnist.load_data()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one-hot convert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= np_utils.to_categorical(Y)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 = X.shape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X.reshape(-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 * H)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X.astype(np.float64)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X /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255.0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Nin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784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Nh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256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number_of_class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 = number_of_class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= model2.ANN_seq_class(Nin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Nh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model.fit(X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validation_split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Save trained 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model.save_weights(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"models/model2.tfl"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MNIST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3660"/>
            <a:ext cx="12192000" cy="67767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io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base64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model2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Default output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 = 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"result"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"data"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[]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"error"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os.environ[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"REQUEST_METHOD"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"POST"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 = sys.stdin.read(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(os.environ[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"CONTENT_LENGTH"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Convert data url to numpy array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img_str = re.search(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r'base64,(.*)'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data).group(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image_bytes = io.BytesIO(base64.b64decode(img_str))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 = Image.open(image_bytes)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 = im.resize((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Normalize and invert pixel values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 = np.array(im)[: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arr.astype(np.float64)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H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 = arr.shape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arr.reshape(-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 * H)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-arr) /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255.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Nin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784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Nh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256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number_of_class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 = number_of_class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model = model2.ANN_seq_class(Nin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Nh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Nout)       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model.load_weights(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"models/model2.tfl"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Predict class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predictions = model.predict(arr)[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Return label data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'result'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'data'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float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(num)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predictions]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Return error data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Print JSON response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"Content-type: application/json"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(json.dumps(res))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77727" y="1477108"/>
            <a:ext cx="10972800" cy="5585570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 fontScale="92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주 </a:t>
            </a:r>
            <a:r>
              <a:rPr lang="en-US" altLang="ko-KR" sz="2800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강의소개 및 </a:t>
            </a:r>
            <a:r>
              <a:rPr lang="ko-KR" altLang="en-US" sz="2800" dirty="0" err="1" smtClean="0">
                <a:solidFill>
                  <a:srgbClr val="FF0000"/>
                </a:solidFill>
                <a:latin typeface="+mn-ea"/>
                <a:ea typeface="+mn-ea"/>
              </a:rPr>
              <a:t>딥러닝</a:t>
            </a:r>
            <a:r>
              <a:rPr lang="ko-KR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 개요</a:t>
            </a:r>
            <a:r>
              <a:rPr lang="en-US" altLang="ko-KR" sz="280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F0000"/>
                </a:solidFill>
                <a:latin typeface="+mn-ea"/>
                <a:ea typeface="+mn-ea"/>
              </a:rPr>
              <a:t>딥러닝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개요</a:t>
            </a:r>
            <a:endParaRPr lang="en-US" altLang="ko-KR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strike="sngStrike" dirty="0" smtClean="0">
                <a:solidFill>
                  <a:srgbClr val="FF0000"/>
                </a:solidFill>
                <a:latin typeface="+mn-ea"/>
                <a:ea typeface="+mn-ea"/>
              </a:rPr>
              <a:t>팀 프로젝트 </a:t>
            </a:r>
            <a:r>
              <a:rPr lang="en-US" altLang="ko-KR" sz="2000" strike="sngStrike" dirty="0" smtClean="0">
                <a:solidFill>
                  <a:srgbClr val="FF0000"/>
                </a:solidFill>
                <a:latin typeface="+mn-ea"/>
                <a:ea typeface="+mn-ea"/>
              </a:rPr>
              <a:t>– </a:t>
            </a:r>
            <a:r>
              <a:rPr lang="ko-KR" altLang="en-US" sz="2000" strike="sngStrike" dirty="0" smtClean="0">
                <a:solidFill>
                  <a:srgbClr val="FF0000"/>
                </a:solidFill>
                <a:latin typeface="+mn-ea"/>
                <a:ea typeface="+mn-ea"/>
              </a:rPr>
              <a:t>팀 구성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ea typeface="+mn-ea"/>
              </a:rPr>
              <a:t>=&gt;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매 강의 </a:t>
            </a:r>
            <a:r>
              <a:rPr lang="ko-KR" altLang="en-US" sz="2000" dirty="0" err="1" smtClean="0">
                <a:solidFill>
                  <a:srgbClr val="FF0000"/>
                </a:solidFill>
                <a:latin typeface="+mn-ea"/>
                <a:ea typeface="+mn-ea"/>
              </a:rPr>
              <a:t>코드랩으로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진행</a:t>
            </a:r>
            <a:endParaRPr lang="en-US" altLang="ko-KR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039844" lvl="3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b="1" dirty="0" smtClean="0">
              <a:latin typeface="+mn-ea"/>
              <a:ea typeface="+mn-ea"/>
              <a:cs typeface="+mj-cs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  <a:ea typeface="+mn-ea"/>
              </a:rPr>
              <a:t>2</a:t>
            </a:r>
            <a:r>
              <a:rPr lang="ko-KR" altLang="en-US" sz="2800" dirty="0" smtClean="0">
                <a:latin typeface="+mn-ea"/>
                <a:ea typeface="+mn-ea"/>
              </a:rPr>
              <a:t>주 </a:t>
            </a:r>
            <a:r>
              <a:rPr lang="en-US" altLang="ko-KR" sz="2800" dirty="0" smtClean="0">
                <a:latin typeface="+mn-ea"/>
                <a:ea typeface="+mn-ea"/>
              </a:rPr>
              <a:t>: </a:t>
            </a:r>
            <a:r>
              <a:rPr lang="ko-KR" altLang="en-US" sz="2800" dirty="0" err="1" smtClean="0">
                <a:latin typeface="+mn-ea"/>
                <a:ea typeface="+mn-ea"/>
              </a:rPr>
              <a:t>딥러닝</a:t>
            </a:r>
            <a:r>
              <a:rPr lang="ko-KR" altLang="en-US" sz="2800" dirty="0" smtClean="0">
                <a:latin typeface="+mn-ea"/>
                <a:ea typeface="+mn-ea"/>
              </a:rPr>
              <a:t> 공부 방법</a:t>
            </a:r>
            <a:endParaRPr lang="en-US" altLang="ko-KR" sz="28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  <a:ea typeface="+mn-ea"/>
              </a:rPr>
              <a:t>딥러닝</a:t>
            </a:r>
            <a:r>
              <a:rPr lang="ko-KR" altLang="en-US" sz="2000" dirty="0" smtClean="0">
                <a:latin typeface="+mn-ea"/>
                <a:ea typeface="+mn-ea"/>
              </a:rPr>
              <a:t> 공부 방법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  <a:ea typeface="+mn-ea"/>
              </a:rPr>
              <a:t>kaggle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소개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  <a:ea typeface="+mn-ea"/>
              </a:rPr>
              <a:t>kaggle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문제풀이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  <a:ea typeface="+mn-ea"/>
              </a:rPr>
              <a:t>3</a:t>
            </a:r>
            <a:r>
              <a:rPr lang="ko-KR" altLang="en-US" sz="2800" dirty="0" smtClean="0">
                <a:latin typeface="+mn-ea"/>
                <a:ea typeface="+mn-ea"/>
              </a:rPr>
              <a:t>주 </a:t>
            </a:r>
            <a:r>
              <a:rPr lang="en-US" altLang="ko-KR" sz="2800" dirty="0" smtClean="0">
                <a:latin typeface="+mn-ea"/>
                <a:ea typeface="+mn-ea"/>
              </a:rPr>
              <a:t>: GAN </a:t>
            </a:r>
            <a:r>
              <a:rPr lang="ko-KR" altLang="en-US" sz="2800" dirty="0" smtClean="0">
                <a:latin typeface="+mn-ea"/>
                <a:ea typeface="+mn-ea"/>
              </a:rPr>
              <a:t>소개 </a:t>
            </a:r>
            <a:endParaRPr lang="en-US" altLang="ko-KR" sz="28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GAN </a:t>
            </a:r>
            <a:r>
              <a:rPr lang="ko-KR" altLang="en-US" sz="2000" dirty="0" smtClean="0">
                <a:latin typeface="+mn-ea"/>
                <a:ea typeface="+mn-ea"/>
              </a:rPr>
              <a:t>소개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GAN </a:t>
            </a:r>
            <a:r>
              <a:rPr lang="ko-KR" altLang="en-US" sz="2000" dirty="0" smtClean="0">
                <a:latin typeface="+mn-ea"/>
                <a:ea typeface="+mn-ea"/>
              </a:rPr>
              <a:t>예제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  <a:ea typeface="+mn-ea"/>
              </a:rPr>
              <a:t>4</a:t>
            </a:r>
            <a:r>
              <a:rPr lang="ko-KR" altLang="en-US" sz="2800" dirty="0" smtClean="0">
                <a:latin typeface="+mn-ea"/>
                <a:ea typeface="+mn-ea"/>
              </a:rPr>
              <a:t>주 </a:t>
            </a:r>
            <a:r>
              <a:rPr lang="en-US" altLang="ko-KR" sz="2800" dirty="0" smtClean="0">
                <a:latin typeface="+mn-ea"/>
                <a:ea typeface="+mn-ea"/>
              </a:rPr>
              <a:t>: GAN </a:t>
            </a:r>
            <a:r>
              <a:rPr lang="ko-KR" altLang="en-US" sz="2800" dirty="0" smtClean="0">
                <a:latin typeface="+mn-ea"/>
                <a:ea typeface="+mn-ea"/>
              </a:rPr>
              <a:t>심화 </a:t>
            </a:r>
            <a:endParaRPr lang="en-US" altLang="ko-KR" sz="28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GAN </a:t>
            </a:r>
            <a:r>
              <a:rPr lang="ko-KR" altLang="en-US" sz="2000" dirty="0" smtClean="0">
                <a:latin typeface="+mn-ea"/>
                <a:ea typeface="+mn-ea"/>
              </a:rPr>
              <a:t>심화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GAN </a:t>
            </a:r>
            <a:r>
              <a:rPr lang="ko-KR" altLang="en-US" sz="2000" dirty="0" smtClean="0">
                <a:latin typeface="+mn-ea"/>
                <a:ea typeface="+mn-ea"/>
              </a:rPr>
              <a:t>심화 예제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5</a:t>
            </a:r>
            <a:r>
              <a:rPr lang="ko-KR" altLang="en-US" sz="2800" dirty="0" smtClean="0">
                <a:latin typeface="+mn-ea"/>
              </a:rPr>
              <a:t>주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회고 및 발표</a:t>
            </a:r>
            <a:endParaRPr lang="en-US" altLang="ko-KR" sz="2800" dirty="0" smtClean="0">
              <a:latin typeface="+mn-ea"/>
            </a:endParaRPr>
          </a:p>
          <a:p>
            <a:pPr marL="1019922" lvl="2" algn="l" fontAlgn="auto">
              <a:spcAft>
                <a:spcPts val="0"/>
              </a:spcAft>
            </a:pPr>
            <a:endParaRPr lang="en-US" altLang="ko-KR" sz="2000" dirty="0">
              <a:latin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629" y="138670"/>
            <a:ext cx="448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딥러닝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응용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267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MNIST + CNN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01520"/>
            <a:ext cx="12192000" cy="48564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tensorflow.keras.layers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Conv2D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tensorflow.keras.layers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tensorflow.keras.layers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Dropout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tensorflow.keras.layers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Flatten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tensorflow.keras.layers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MaxPooling2D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CNN2_seq_class(models.Sequential):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__init__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__init__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.add(Conv2D(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kernel_size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input_shape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data_format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'channels_first'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.add(MaxPooling2D(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pool_size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.add(Conv2D(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kernel_size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kernel_initializer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'he_normal'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.add(MaxPooling2D(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pool_size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.add(Flatten())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.add(Dense(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127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'tanh'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.add(Dense(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256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'tanh'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.add(Dropout(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.add(Dense(Nout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'softmax'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Compile 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.compile(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'categorical_crossentropy'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'adam'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MNIST + CNN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438400"/>
            <a:ext cx="12192000" cy="44196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Data loading and preprocessing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tensorflow.keras.datasets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mnist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mnist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keras.utils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np_utils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to_categorical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(testX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testY) = mnist.load_data()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one-hot convert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= np_utils.to_categorical(Y)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 = X.shape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X.reshape(X.shape[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X.astype(np.float64)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= X /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255.0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Train the 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number_of_class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 = number_of_class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= model.CNN2_seq_class(Nout)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model.fit(X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validation_split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Save trained 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model.save_weights(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"models/modelcnn2.tfl"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r>
              <a:rPr kumimoji="1"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– MNIST + CNN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33120"/>
            <a:ext cx="12192000" cy="602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io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base64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Default output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 = 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"result"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"data"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[]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"error"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os.environ[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"REQUEST_METHOD"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"POST"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 = sys.stdin.read(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(os.environ[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"CONTENT_LENGTH"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Convert data url to numpy array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img_str = re.search(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r'base64,(.*)'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data).group(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image_bytes = io.BytesIO(base64.b64decode(img_str))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 = Image.open(image_bytes)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 = im.resize((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np.array(im)[: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arr.astype(np.float64)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H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 = arr.shape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arr.reshape(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arr = 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arr) /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255.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Load trained model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number_of_class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Nout = number_of_class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model = model.CNN2_seq_class(Nout)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model.load_weights(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"models/modelcnn2.tfl"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Predict class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predictions = model.predict(arr)[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Return label data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'result'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'data'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float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(num)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predictions]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Return error data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Print JSON response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"Content-type: application/json"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(json.dumps(res))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69859" cy="57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25755" y="4233733"/>
            <a:ext cx="618490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굴림" charset="-127"/>
              </a:rPr>
              <a:t>Beyond Mobile, Beyond Smart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510830" y="4730267"/>
            <a:ext cx="4309095" cy="1052596"/>
          </a:xfrm>
          <a:prstGeom prst="rect">
            <a:avLst/>
          </a:prstGeom>
          <a:solidFill>
            <a:schemeClr val="bg1"/>
          </a:solidFill>
          <a:ln w="6350" cap="rnd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THANK YOU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296108" y="5865218"/>
            <a:ext cx="4895892" cy="8499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(</a:t>
            </a:r>
            <a:r>
              <a:rPr lang="ko-KR" altLang="en-US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주</a:t>
            </a:r>
            <a:r>
              <a:rPr lang="en-US" altLang="ko-KR" sz="123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)</a:t>
            </a:r>
            <a:r>
              <a:rPr lang="ko-KR" altLang="en-US" sz="1231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모베란</a:t>
            </a:r>
            <a:endParaRPr lang="ko-KR" altLang="en-US" sz="1231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나눔고딕 ExtraBold" pitchFamily="50" charset="-127"/>
            </a:endParaRPr>
          </a:p>
          <a:p>
            <a:pPr algn="l"/>
            <a:r>
              <a:rPr lang="ko-KR" altLang="en-US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오피스</a:t>
            </a:r>
            <a:r>
              <a:rPr lang="en-US" altLang="ko-KR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: 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인천광역시 연수구 </a:t>
            </a:r>
            <a:r>
              <a:rPr lang="ko-KR" altLang="en-US" sz="1231" u="sng" dirty="0" err="1">
                <a:solidFill>
                  <a:srgbClr val="0070C0"/>
                </a:solidFill>
                <a:latin typeface="+mn-lt"/>
                <a:ea typeface="+mn-ea"/>
              </a:rPr>
              <a:t>송도동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1231" u="sng" dirty="0" err="1">
                <a:solidFill>
                  <a:srgbClr val="0070C0"/>
                </a:solidFill>
                <a:latin typeface="+mn-lt"/>
                <a:ea typeface="+mn-ea"/>
              </a:rPr>
              <a:t>송도과학로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1231" u="sng" dirty="0">
                <a:solidFill>
                  <a:srgbClr val="0070C0"/>
                </a:solidFill>
                <a:latin typeface="+mn-lt"/>
                <a:ea typeface="+mn-ea"/>
              </a:rPr>
              <a:t>32, 30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층 </a:t>
            </a:r>
            <a:r>
              <a:rPr lang="en-US" altLang="ko-KR" sz="1231" u="sng" dirty="0">
                <a:solidFill>
                  <a:srgbClr val="0070C0"/>
                </a:solidFill>
                <a:latin typeface="+mn-lt"/>
                <a:ea typeface="+mn-ea"/>
              </a:rPr>
              <a:t>M3001</a:t>
            </a:r>
            <a:r>
              <a:rPr lang="ko-KR" altLang="en-US" sz="1231" u="sng" dirty="0">
                <a:solidFill>
                  <a:srgbClr val="0070C0"/>
                </a:solidFill>
                <a:latin typeface="+mn-lt"/>
                <a:ea typeface="+mn-ea"/>
              </a:rPr>
              <a:t>호</a:t>
            </a:r>
            <a:endParaRPr lang="en-US" altLang="ko-KR" sz="123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en-US" altLang="ko-KR" sz="1231" dirty="0">
                <a:solidFill>
                  <a:schemeClr val="bg2">
                    <a:lumMod val="50000"/>
                  </a:schemeClr>
                </a:solidFill>
                <a:latin typeface="+mn-lt"/>
                <a:ea typeface="나눔고딕 ExtraBold" pitchFamily="50" charset="-127"/>
              </a:rPr>
              <a:t>Tel 070-4245-3267 </a:t>
            </a:r>
            <a:endParaRPr lang="en-US" altLang="ko-KR" sz="123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나눔고딕 ExtraBold" pitchFamily="50" charset="-127"/>
            </a:endParaRPr>
          </a:p>
          <a:p>
            <a:pPr algn="l"/>
            <a:r>
              <a:rPr lang="en-US" altLang="ko-KR" sz="123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고딕 ExtraBold" pitchFamily="50" charset="-127"/>
              </a:rPr>
              <a:t>http://www.moberan.com</a:t>
            </a:r>
          </a:p>
        </p:txBody>
      </p:sp>
      <p:sp>
        <p:nvSpPr>
          <p:cNvPr id="9" name="Google Shape;389;p97"/>
          <p:cNvSpPr txBox="1"/>
          <p:nvPr/>
        </p:nvSpPr>
        <p:spPr>
          <a:xfrm>
            <a:off x="1445330" y="5865218"/>
            <a:ext cx="4131001" cy="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7" tIns="76187" rIns="76187" bIns="76187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백지훈</a:t>
            </a:r>
            <a:r>
              <a:rPr lang="en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, 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㈜ </a:t>
            </a:r>
            <a:r>
              <a:rPr lang="ko-KR" altLang="en-US" sz="2000" dirty="0" err="1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모베란</a:t>
            </a:r>
            <a:r>
              <a:rPr lang="ko-KR" altLang="en-US" sz="2000" dirty="0">
                <a:solidFill>
                  <a:srgbClr val="5F6368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 대표</a:t>
            </a:r>
            <a:endParaRPr sz="2000" dirty="0">
              <a:solidFill>
                <a:srgbClr val="5F6368"/>
              </a:solidFill>
              <a:latin typeface="+mn-lt"/>
              <a:ea typeface="Google Sans Medium"/>
              <a:cs typeface="Google Sans Medium"/>
              <a:sym typeface="Google Sans Medium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5F6368"/>
                </a:solidFill>
                <a:latin typeface="+mn-lt"/>
                <a:ea typeface="Google Sans"/>
                <a:cs typeface="Google Sans"/>
                <a:sym typeface="Google Sans"/>
              </a:rPr>
              <a:t>jhbaik@moberan.com</a:t>
            </a:r>
            <a:endParaRPr sz="2000" dirty="0">
              <a:solidFill>
                <a:srgbClr val="5F6368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8" y="5595937"/>
            <a:ext cx="1357312" cy="12620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965195" y="32017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65195" y="32017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7"/>
          <p:cNvSpPr txBox="1"/>
          <p:nvPr/>
        </p:nvSpPr>
        <p:spPr>
          <a:xfrm>
            <a:off x="762010" y="2488966"/>
            <a:ext cx="7107600" cy="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9" tIns="76199" rIns="76199" bIns="76199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" sz="5333" dirty="0">
                <a:solidFill>
                  <a:srgbClr val="3C4043"/>
                </a:solidFill>
                <a:latin typeface="+mn-lt"/>
                <a:ea typeface="Google Sans"/>
                <a:cs typeface="Google Sans"/>
                <a:sym typeface="Google Sans"/>
              </a:rPr>
              <a:t>Q&amp;A</a:t>
            </a:r>
            <a:endParaRPr sz="5333" dirty="0">
              <a:solidFill>
                <a:srgbClr val="3C4043"/>
              </a:solidFill>
              <a:latin typeface="+mn-lt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69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77727" y="1477108"/>
            <a:ext cx="10482642" cy="4161692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685800" lvl="1" indent="-228600" algn="l">
              <a:buAutoNum type="arabicPeriod"/>
            </a:pPr>
            <a:r>
              <a:rPr lang="en-US" altLang="ko-KR" sz="2800" dirty="0"/>
              <a:t>- MNIST</a:t>
            </a:r>
          </a:p>
          <a:p>
            <a:pPr marL="685800" lvl="1" indent="-228600" algn="l">
              <a:buAutoNum type="arabicPeriod"/>
            </a:pPr>
            <a:r>
              <a:rPr lang="en-US" altLang="ko-KR" sz="2800" dirty="0"/>
              <a:t>- TITANIC</a:t>
            </a:r>
          </a:p>
          <a:p>
            <a:pPr marL="685800" lvl="1" indent="-228600" algn="l">
              <a:buAutoNum type="arabicPeriod"/>
            </a:pPr>
            <a:r>
              <a:rPr lang="en-US" altLang="ko-KR" sz="2800" dirty="0"/>
              <a:t>- BOSTON HOUSE</a:t>
            </a:r>
          </a:p>
          <a:p>
            <a:pPr marL="685800" lvl="1" indent="-228600" algn="l">
              <a:buAutoNum type="arabicPeriod"/>
            </a:pPr>
            <a:r>
              <a:rPr lang="en-US" altLang="ko-KR" sz="2800" dirty="0"/>
              <a:t>- MNIST VAE</a:t>
            </a:r>
          </a:p>
          <a:p>
            <a:pPr marL="685800" lvl="1" indent="-228600" algn="l">
              <a:buAutoNum type="arabicPeriod"/>
            </a:pPr>
            <a:r>
              <a:rPr lang="en-US" altLang="ko-KR" sz="2800" dirty="0"/>
              <a:t>- MNIST </a:t>
            </a:r>
            <a:r>
              <a:rPr lang="en-US" altLang="ko-KR" sz="2800" dirty="0" smtClean="0"/>
              <a:t>GAN</a:t>
            </a:r>
          </a:p>
          <a:p>
            <a:pPr marL="685800" lvl="1" indent="-228600" algn="l">
              <a:buAutoNum type="arabicPeriod"/>
            </a:pPr>
            <a:r>
              <a:rPr lang="en-US" altLang="ko-KR" sz="2800" dirty="0" smtClean="0"/>
              <a:t>- Style Transfer</a:t>
            </a:r>
            <a:endParaRPr lang="en-US" altLang="ko-KR" sz="2800" dirty="0"/>
          </a:p>
          <a:p>
            <a:pPr marL="685800" lvl="1" indent="-228600" algn="l">
              <a:buAutoNum type="arabicPeriod"/>
            </a:pPr>
            <a:r>
              <a:rPr lang="en-US" altLang="ko-KR" sz="2800" dirty="0"/>
              <a:t>- </a:t>
            </a:r>
            <a:r>
              <a:rPr lang="en-US" altLang="ko-KR" sz="2800" dirty="0" smtClean="0"/>
              <a:t>ETC</a:t>
            </a:r>
          </a:p>
          <a:p>
            <a:pPr marL="1143000" lvl="2" indent="-228600" algn="l">
              <a:buAutoNum type="arabicPeriod"/>
            </a:pPr>
            <a:r>
              <a:rPr lang="ko-KR" altLang="en-US" sz="2800" dirty="0" smtClean="0"/>
              <a:t>이미지분류</a:t>
            </a:r>
            <a:endParaRPr lang="en-US" altLang="ko-KR" sz="2800" dirty="0" smtClean="0"/>
          </a:p>
          <a:p>
            <a:pPr marL="1143000" lvl="2" indent="-228600" algn="l">
              <a:buAutoNum type="arabicPeriod"/>
            </a:pP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130629" y="138670"/>
            <a:ext cx="448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딥러닝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응용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프로젝트 예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8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77727" y="1477108"/>
            <a:ext cx="10482642" cy="4161692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 algn="l"/>
            <a:r>
              <a:rPr lang="ko-KR" altLang="en-US" sz="2800" dirty="0" smtClean="0"/>
              <a:t>아나콘다 설치 </a:t>
            </a:r>
            <a:r>
              <a:rPr lang="en-US" altLang="ko-KR" sz="2800" dirty="0" smtClean="0"/>
              <a:t>:  </a:t>
            </a: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배포판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3.7 Version.</a:t>
            </a:r>
          </a:p>
          <a:p>
            <a:pPr lvl="1" algn="l"/>
            <a:r>
              <a:rPr lang="en-US" altLang="ko-KR" sz="2800" dirty="0">
                <a:hlinkClick r:id="rId3"/>
              </a:rPr>
              <a:t>https://www.anaconda.com/distribution</a:t>
            </a:r>
            <a:r>
              <a:rPr lang="en-US" altLang="ko-KR" sz="2800" dirty="0" smtClean="0">
                <a:hlinkClick r:id="rId3"/>
              </a:rPr>
              <a:t>/</a:t>
            </a:r>
            <a:endParaRPr lang="en-US" altLang="ko-KR" sz="2800" dirty="0" smtClean="0"/>
          </a:p>
          <a:p>
            <a:pPr lvl="1" algn="l"/>
            <a:r>
              <a:rPr lang="en-US" altLang="ko-KR" sz="2800" dirty="0" smtClean="0"/>
              <a:t>* </a:t>
            </a:r>
            <a:r>
              <a:rPr lang="en-US" altLang="ko-KR" sz="2800" dirty="0" err="1" smtClean="0"/>
              <a:t>tensorflor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64</a:t>
            </a:r>
            <a:r>
              <a:rPr lang="ko-KR" altLang="en-US" sz="2800" dirty="0" smtClean="0"/>
              <a:t>비트에서만 동작</a:t>
            </a:r>
            <a:r>
              <a:rPr lang="en-US" altLang="ko-KR" sz="2800" dirty="0" smtClean="0"/>
              <a:t>.</a:t>
            </a:r>
          </a:p>
          <a:p>
            <a:pPr lvl="1" algn="l"/>
            <a:endParaRPr lang="en-US" altLang="ko-KR" sz="2800" dirty="0" smtClean="0"/>
          </a:p>
          <a:p>
            <a:pPr lvl="1" algn="l"/>
            <a:r>
              <a:rPr lang="en-US" altLang="ko-KR" sz="2800" dirty="0" err="1" smtClean="0"/>
              <a:t>PyCharm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 </a:t>
            </a:r>
            <a:r>
              <a:rPr lang="en-US" altLang="ko-KR" sz="2800" dirty="0" smtClean="0"/>
              <a:t>: Community Version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pPr lvl="1" algn="l"/>
            <a:r>
              <a:rPr lang="en-US" altLang="ko-KR" sz="2800" dirty="0">
                <a:hlinkClick r:id="rId4"/>
              </a:rPr>
              <a:t>https://www.jetbrains.com/ko-kr/pycharm/download/#section=windows</a:t>
            </a:r>
            <a:endParaRPr lang="en-US" altLang="ko-KR" sz="2800" dirty="0" smtClean="0"/>
          </a:p>
          <a:p>
            <a:pPr lvl="1" algn="l"/>
            <a:endParaRPr lang="ko-KR" altLang="en-US" sz="2800" dirty="0"/>
          </a:p>
          <a:p>
            <a:pPr lvl="1" algn="l"/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130629" y="138670"/>
            <a:ext cx="448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딥러닝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응용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실습 환경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824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30834" y="1442282"/>
            <a:ext cx="10972800" cy="5139750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n-ea"/>
                <a:ea typeface="+mn-ea"/>
              </a:rPr>
              <a:t>인공지능  </a:t>
            </a:r>
            <a:r>
              <a:rPr lang="en-US" altLang="ko-KR" sz="3200" dirty="0" err="1">
                <a:latin typeface="+mn-ea"/>
                <a:ea typeface="+mn-ea"/>
              </a:rPr>
              <a:t>vs</a:t>
            </a:r>
            <a:r>
              <a:rPr lang="en-US" altLang="ko-KR" sz="3200" dirty="0">
                <a:latin typeface="+mn-ea"/>
                <a:ea typeface="+mn-ea"/>
              </a:rPr>
              <a:t>  </a:t>
            </a:r>
            <a:r>
              <a:rPr lang="ko-KR" altLang="en-US" sz="3200" dirty="0" err="1" smtClean="0">
                <a:latin typeface="+mn-ea"/>
                <a:ea typeface="+mn-ea"/>
              </a:rPr>
              <a:t>머신러닝</a:t>
            </a:r>
            <a:r>
              <a:rPr lang="ko-KR" altLang="en-US" sz="3200" dirty="0">
                <a:latin typeface="+mn-ea"/>
                <a:ea typeface="+mn-ea"/>
              </a:rPr>
              <a:t>  </a:t>
            </a:r>
            <a:r>
              <a:rPr lang="en-US" altLang="ko-KR" sz="3200" dirty="0" err="1">
                <a:latin typeface="+mn-ea"/>
                <a:ea typeface="+mn-ea"/>
              </a:rPr>
              <a:t>vs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 err="1">
                <a:latin typeface="+mn-ea"/>
                <a:ea typeface="+mn-ea"/>
              </a:rPr>
              <a:t>딥러닝</a:t>
            </a:r>
            <a:endParaRPr lang="en-US" altLang="ko-KR" sz="3200" b="1" dirty="0">
              <a:latin typeface="+mn-ea"/>
              <a:ea typeface="+mn-ea"/>
              <a:cs typeface="+mj-cs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n-ea"/>
                <a:ea typeface="+mn-ea"/>
              </a:rPr>
              <a:t>퍼셉트론</a:t>
            </a:r>
            <a:endParaRPr lang="en-US" altLang="ko-KR" sz="3200" dirty="0" smtClean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n-ea"/>
                <a:ea typeface="+mn-ea"/>
              </a:rPr>
              <a:t>딥러닝</a:t>
            </a:r>
            <a:endParaRPr lang="en-US" altLang="ko-KR" sz="32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n-ea"/>
                <a:ea typeface="+mn-ea"/>
              </a:rPr>
              <a:t>Weight</a:t>
            </a: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활성화 함수</a:t>
            </a:r>
            <a:endParaRPr lang="en-US" altLang="ko-KR" sz="32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n-ea"/>
                <a:ea typeface="+mn-ea"/>
              </a:rPr>
              <a:t>오차함수</a:t>
            </a:r>
            <a:endParaRPr lang="en-US" altLang="ko-KR" sz="32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n-ea"/>
                <a:ea typeface="+mn-ea"/>
              </a:rPr>
              <a:t>옵티마이저</a:t>
            </a:r>
            <a:endParaRPr lang="en-US" altLang="ko-KR" sz="3200" dirty="0" smtClean="0">
              <a:latin typeface="+mn-ea"/>
              <a:ea typeface="+mn-ea"/>
            </a:endParaRPr>
          </a:p>
          <a:p>
            <a:pPr marL="1582644" lvl="2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n-ea"/>
                <a:ea typeface="+mn-ea"/>
              </a:rPr>
              <a:t>오차역전파</a:t>
            </a:r>
            <a:endParaRPr lang="en-US" altLang="ko-KR" sz="3200" dirty="0" smtClean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n-ea"/>
                <a:ea typeface="+mn-ea"/>
              </a:rPr>
              <a:t>MNIST</a:t>
            </a:r>
            <a:endParaRPr lang="en-US" altLang="ko-KR" sz="3200" dirty="0">
              <a:latin typeface="+mn-ea"/>
              <a:ea typeface="+mn-ea"/>
            </a:endParaRPr>
          </a:p>
          <a:p>
            <a:pPr marL="1125444" lvl="1"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3200" dirty="0" smtClean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629" y="138670"/>
            <a:ext cx="448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딥러닝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Google Sans"/>
              </a:rPr>
              <a:t>응용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254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 fontScale="90000"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인공지능  </a:t>
            </a:r>
            <a:r>
              <a:rPr kumimoji="1"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vs</a:t>
            </a:r>
            <a:r>
              <a:rPr kumimoji="1"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  </a:t>
            </a:r>
            <a:r>
              <a:rPr kumimoji="1"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머신러닝</a:t>
            </a:r>
            <a:r>
              <a:rPr kumimoji="1"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  </a:t>
            </a:r>
            <a:r>
              <a:rPr kumimoji="1"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vs</a:t>
            </a:r>
            <a:r>
              <a:rPr kumimoji="1"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딥러닝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6089" y="1127368"/>
            <a:ext cx="8673981" cy="37088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80437" y="1640115"/>
            <a:ext cx="6533260" cy="27560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8608" y="2154424"/>
            <a:ext cx="4281443" cy="1812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95973" y="2154424"/>
            <a:ext cx="15600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사고나 </a:t>
            </a:r>
            <a:r>
              <a:rPr lang="ko-KR" altLang="en-US" sz="1400" dirty="0" err="1" smtClean="0">
                <a:solidFill>
                  <a:schemeClr val="accent1"/>
                </a:solidFill>
              </a:rPr>
              <a:t>학습등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인간이 가진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지적 능력을 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err="1" smtClean="0">
                <a:solidFill>
                  <a:schemeClr val="accent1"/>
                </a:solidFill>
              </a:rPr>
              <a:t>컴퓨터등을</a:t>
            </a:r>
            <a:r>
              <a:rPr lang="ko-KR" altLang="en-US" sz="1400" dirty="0" smtClean="0">
                <a:solidFill>
                  <a:schemeClr val="accent1"/>
                </a:solidFill>
              </a:rPr>
              <a:t> 통해 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구현하는 기술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1478" y="2369868"/>
            <a:ext cx="1776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컴퓨터가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스스로 학습하여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인공지능의 성능을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향상시키는 기술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11" name="Picture 4" descr="인공지능에 대한 이미지 검색결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36" y="3554711"/>
            <a:ext cx="1354333" cy="101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기계학습에 대한 이미지 검색결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35" y="3394091"/>
            <a:ext cx="1500561" cy="9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관련 이미지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35" y="2494004"/>
            <a:ext cx="2278152" cy="13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796089" y="5348990"/>
            <a:ext cx="8673981" cy="7605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5107" y="2369868"/>
            <a:ext cx="2005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인간의 뉴런과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r>
              <a:rPr lang="ko-KR" altLang="en-US" sz="1400" dirty="0" smtClean="0">
                <a:solidFill>
                  <a:schemeClr val="accent1"/>
                </a:solidFill>
              </a:rPr>
              <a:t>비슷한 인공신경망을 구성하여 정보를 처리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8299" y="968339"/>
            <a:ext cx="13231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/>
                </a:solidFill>
              </a:rPr>
              <a:t>인공지능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0025" y="1457011"/>
            <a:ext cx="13231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accent1"/>
                </a:solidFill>
              </a:rPr>
              <a:t>머신러닝</a:t>
            </a:r>
            <a:r>
              <a:rPr lang="en-US" altLang="ko-KR" sz="2000" dirty="0" smtClean="0">
                <a:solidFill>
                  <a:schemeClr val="accent1"/>
                </a:solidFill>
              </a:rPr>
              <a:t>(</a:t>
            </a:r>
            <a:r>
              <a:rPr lang="ko-KR" altLang="en-US" sz="2000" dirty="0" smtClean="0">
                <a:solidFill>
                  <a:schemeClr val="accent1"/>
                </a:solidFill>
              </a:rPr>
              <a:t>기계학습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3079" y="1954369"/>
            <a:ext cx="13231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accent1"/>
                </a:solidFill>
              </a:rPr>
              <a:t>딥러닝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9" name="위쪽 화살표 18"/>
          <p:cNvSpPr/>
          <p:nvPr/>
        </p:nvSpPr>
        <p:spPr>
          <a:xfrm>
            <a:off x="5763206" y="4955044"/>
            <a:ext cx="846035" cy="3057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머신러닝의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종류</a:t>
            </a:r>
            <a:endParaRPr kumimoji="1"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65791"/>
              </p:ext>
            </p:extLst>
          </p:nvPr>
        </p:nvGraphicFramePr>
        <p:xfrm>
          <a:off x="1614785" y="1181826"/>
          <a:ext cx="8780271" cy="418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757">
                  <a:extLst>
                    <a:ext uri="{9D8B030D-6E8A-4147-A177-3AD203B41FA5}">
                      <a16:colId xmlns:a16="http://schemas.microsoft.com/office/drawing/2014/main" xmlns="" val="2738493184"/>
                    </a:ext>
                  </a:extLst>
                </a:gridCol>
                <a:gridCol w="2926757">
                  <a:extLst>
                    <a:ext uri="{9D8B030D-6E8A-4147-A177-3AD203B41FA5}">
                      <a16:colId xmlns:a16="http://schemas.microsoft.com/office/drawing/2014/main" xmlns="" val="377747539"/>
                    </a:ext>
                  </a:extLst>
                </a:gridCol>
                <a:gridCol w="2926757">
                  <a:extLst>
                    <a:ext uri="{9D8B030D-6E8A-4147-A177-3AD203B41FA5}">
                      <a16:colId xmlns:a16="http://schemas.microsoft.com/office/drawing/2014/main" xmlns="" val="3470826612"/>
                    </a:ext>
                  </a:extLst>
                </a:gridCol>
              </a:tblGrid>
              <a:tr h="60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지도학습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(Supervised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Learning)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비지도학습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(Unsupervised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Learning)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강화학습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(Reinforcement</a:t>
                      </a:r>
                      <a:r>
                        <a:rPr lang="en-US" altLang="ko-KR" sz="1400" baseline="0" dirty="0" smtClean="0"/>
                        <a:t> Learning)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2972475"/>
                  </a:ext>
                </a:extLst>
              </a:tr>
              <a:tr h="801196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정의된 데이터로 학습을 수행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Input 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label</a:t>
                      </a:r>
                      <a:r>
                        <a:rPr lang="ko-KR" altLang="en-US" sz="1200" dirty="0" smtClean="0"/>
                        <a:t>을 이용하여 학습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정의되지 않은 데이터로 </a:t>
                      </a:r>
                      <a:r>
                        <a:rPr lang="ko-KR" altLang="en-US" sz="1200" dirty="0" err="1" smtClean="0"/>
                        <a:t>학습수행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Input</a:t>
                      </a:r>
                      <a:r>
                        <a:rPr lang="ko-KR" altLang="en-US" sz="1200" dirty="0" smtClean="0"/>
                        <a:t>만을 이용한 학습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시뮬레이션 반복학습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Input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en-US" altLang="ko-KR" sz="1200" dirty="0" smtClean="0"/>
                        <a:t>reward</a:t>
                      </a:r>
                      <a:r>
                        <a:rPr lang="ko-KR" altLang="en-US" sz="1200" dirty="0" smtClean="0"/>
                        <a:t>가 주어짐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9225350"/>
                  </a:ext>
                </a:extLst>
              </a:tr>
              <a:tr h="91427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예측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분류에 사용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패턴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baseline="0" dirty="0" smtClean="0"/>
                        <a:t>구조 발견</a:t>
                      </a:r>
                      <a:endParaRPr lang="en-US" altLang="ko-KR" sz="1200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그룹화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dirty="0" smtClean="0"/>
                        <a:t>군집화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Clustring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 사용</a:t>
                      </a:r>
                      <a:endParaRPr lang="en-US" altLang="ko-KR" sz="12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차원축소</a:t>
                      </a:r>
                      <a:endParaRPr lang="en-US" altLang="ko-KR" sz="12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영상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문자 처리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성능강화</a:t>
                      </a:r>
                      <a:r>
                        <a:rPr lang="ko-KR" altLang="en-US" sz="1200" dirty="0" smtClean="0"/>
                        <a:t> 등에 사용</a:t>
                      </a:r>
                      <a:endParaRPr lang="en-US" altLang="ko-KR" sz="12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Action Selection,</a:t>
                      </a:r>
                      <a:r>
                        <a:rPr lang="en-US" altLang="ko-KR" sz="1200" baseline="0" dirty="0" smtClean="0"/>
                        <a:t> Policy learning</a:t>
                      </a:r>
                      <a:endParaRPr lang="ko-KR" altLang="en-US" sz="12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066595"/>
                  </a:ext>
                </a:extLst>
              </a:tr>
              <a:tr h="160239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선형회귀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로지스틱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회귀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다변량회귀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SVM(Support</a:t>
                      </a:r>
                      <a:r>
                        <a:rPr lang="en-US" altLang="ko-KR" sz="1200" baseline="0" dirty="0" smtClean="0"/>
                        <a:t> vector machine)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err="1" smtClean="0"/>
                        <a:t>결정트리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Random Forests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Boosting Trees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최대 엔트로피 </a:t>
                      </a: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K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 means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Spectral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Mixture</a:t>
                      </a:r>
                      <a:r>
                        <a:rPr lang="en-US" altLang="ko-KR" sz="1200" baseline="0" dirty="0" smtClean="0"/>
                        <a:t> models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Hierarchical clustering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Expectation – Maximization(EM)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Principal Component Analysis(PCS)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Linear Discriminant Analysis(LDA)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반복값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반복정책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Q-Learning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학습분류자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통계적 </a:t>
                      </a:r>
                      <a:r>
                        <a:rPr lang="ko-KR" altLang="en-US" sz="1200" dirty="0" err="1" smtClean="0"/>
                        <a:t>급강하법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유전자 알고리즘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926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611" y="125260"/>
            <a:ext cx="10972800" cy="596291"/>
          </a:xfrm>
        </p:spPr>
        <p:txBody>
          <a:bodyPr>
            <a:normAutofit/>
          </a:bodyPr>
          <a:lstStyle/>
          <a:p>
            <a:r>
              <a:rPr lang="ko-KR" altLang="en-US" sz="2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</a:t>
            </a:r>
            <a:r>
              <a:rPr lang="ko-KR" altLang="en-US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인간의 뉴런을 수학적으로 </a:t>
            </a:r>
            <a:r>
              <a:rPr lang="ko-KR" altLang="en-US" sz="2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모델링한</a:t>
            </a:r>
            <a:r>
              <a:rPr lang="ko-KR" altLang="en-US" sz="2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최초의 모델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228" y="5449797"/>
            <a:ext cx="117295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91201" y="1068192"/>
            <a:ext cx="5326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시냅스는 이전뉴런의 </a:t>
            </a:r>
            <a:r>
              <a:rPr lang="ko-KR" altLang="en-US" sz="1200" dirty="0" err="1" smtClean="0">
                <a:latin typeface="나눔고딕" panose="020B0600000101010101" charset="-127"/>
                <a:ea typeface="나눔고딕" panose="020B0600000101010101" charset="-127"/>
              </a:rPr>
              <a:t>축삭종말과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 지금 뉴런의 수상돌기를 연결한다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시냅스를 통과하면서 신호가 커지거나 작아진다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dirty="0" err="1" smtClean="0">
                <a:latin typeface="나눔고딕" panose="020B0600000101010101" charset="-127"/>
                <a:ea typeface="나눔고딕" panose="020B0600000101010101" charset="-127"/>
              </a:rPr>
              <a:t>신경세포체에서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 모든 수상돌기에서 받은 신호가 특정 크기 이상의 강도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200" dirty="0" err="1" smtClean="0">
                <a:latin typeface="나눔고딕" panose="020B0600000101010101" charset="-127"/>
                <a:ea typeface="나눔고딕" panose="020B0600000101010101" charset="-127"/>
              </a:rPr>
              <a:t>임계치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)</a:t>
            </a:r>
            <a:b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</a:b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가 되면 축색돌기를 통해 신호를 발사한다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171450" indent="-171450" algn="l">
              <a:buFontTx/>
              <a:buChar char="-"/>
            </a:pPr>
            <a:endParaRPr lang="en-US" altLang="ko-KR" sz="12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반복적 지속적으로 신호가 자극되면 시냅스 연결이 강화된다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91201" y="3162494"/>
            <a:ext cx="523152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ko-KR" altLang="en-US" sz="1200" dirty="0" err="1" smtClean="0">
                <a:latin typeface="나눔고딕" panose="020B0600000101010101" charset="-127"/>
                <a:ea typeface="나눔고딕" panose="020B0600000101010101" charset="-127"/>
              </a:rPr>
              <a:t>이전노드의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output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은 현재 </a:t>
            </a:r>
            <a:r>
              <a:rPr lang="ko-KR" altLang="en-US" sz="1200" dirty="0" err="1" smtClean="0">
                <a:latin typeface="나눔고딕" panose="020B0600000101010101" charset="-127"/>
                <a:ea typeface="나눔고딕" panose="020B0600000101010101" charset="-127"/>
              </a:rPr>
              <a:t>노드의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input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이 된다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weight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를 통과하면서 값이 커지거나 작아진다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input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에 각 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weight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를 곱한 값을 모두 더해 계단 함수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200" dirty="0" err="1" smtClean="0">
                <a:latin typeface="나눔고딕" panose="020B0600000101010101" charset="-127"/>
                <a:ea typeface="나눔고딕" panose="020B0600000101010101" charset="-127"/>
              </a:rPr>
              <a:t>활성화함수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)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를 통과하여 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output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 값을 생성한다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marL="171450" indent="-171450" algn="l">
              <a:buFontTx/>
              <a:buChar char="-"/>
            </a:pPr>
            <a:endParaRPr lang="en-US" altLang="ko-KR" sz="1200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weight </a:t>
            </a:r>
            <a:r>
              <a:rPr lang="ko-KR" altLang="en-US" sz="1200" dirty="0" smtClean="0">
                <a:latin typeface="나눔고딕" panose="020B0600000101010101" charset="-127"/>
                <a:ea typeface="나눔고딕" panose="020B0600000101010101" charset="-127"/>
              </a:rPr>
              <a:t>값을 조정함으로 원하는 결과를 만들어 낸다</a:t>
            </a:r>
            <a:r>
              <a:rPr lang="en-US" altLang="ko-KR" sz="1200" dirty="0" smtClean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endParaRPr lang="en-US" altLang="ko-KR" sz="12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7" y="1068192"/>
            <a:ext cx="4314825" cy="1838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0" y="2978708"/>
            <a:ext cx="4165600" cy="2052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805" y="4342894"/>
            <a:ext cx="2232513" cy="22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31782</TotalTime>
  <Words>2023</Words>
  <Application>Microsoft Office PowerPoint</Application>
  <PresentationFormat>와이드스크린</PresentationFormat>
  <Paragraphs>448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Google Sans Medium</vt:lpstr>
      <vt:lpstr>맑은 고딕</vt:lpstr>
      <vt:lpstr>Arial</vt:lpstr>
      <vt:lpstr>나눔고딕</vt:lpstr>
      <vt:lpstr>Verdana</vt:lpstr>
      <vt:lpstr>Cambria Math</vt:lpstr>
      <vt:lpstr>Google Sans</vt:lpstr>
      <vt:lpstr>굴림</vt:lpstr>
      <vt:lpstr>Wingdings</vt:lpstr>
      <vt:lpstr>굴림체</vt:lpstr>
      <vt:lpstr>나눔고딕 ExtraBold</vt:lpstr>
      <vt:lpstr>Consolas</vt:lpstr>
      <vt:lpstr>Office 테마</vt:lpstr>
      <vt:lpstr>PowerPoint 프레젠테이션</vt:lpstr>
      <vt:lpstr>소개 </vt:lpstr>
      <vt:lpstr>PowerPoint 프레젠테이션</vt:lpstr>
      <vt:lpstr>PowerPoint 프레젠테이션</vt:lpstr>
      <vt:lpstr>PowerPoint 프레젠테이션</vt:lpstr>
      <vt:lpstr>PowerPoint 프레젠테이션</vt:lpstr>
      <vt:lpstr>인공지능  vs  머신러닝  vs 딥러닝</vt:lpstr>
      <vt:lpstr>머신러닝의 종류</vt:lpstr>
      <vt:lpstr>퍼셉트론 - 인간의 뉴런을 수학적으로 모델링한 최초의 모델</vt:lpstr>
      <vt:lpstr>퍼셉트론 – 퍼셉트론의 한계 (XOR 문제)</vt:lpstr>
      <vt:lpstr>퍼셉트론 – 퍼셉트론의 한계의 해결</vt:lpstr>
      <vt:lpstr>딥러닝(Deep Learning) 이란</vt:lpstr>
      <vt:lpstr>딥러닝-선형회귀</vt:lpstr>
      <vt:lpstr>딥러닝 – 활성화 함수 </vt:lpstr>
      <vt:lpstr>딥러닝 – 선형회귀 (비용함수-Cost Function)</vt:lpstr>
      <vt:lpstr>딥러닝 – 선형회귀 (경사도하강법(Gradient descent))</vt:lpstr>
      <vt:lpstr>딥러닝 – 옵티마이저</vt:lpstr>
      <vt:lpstr>딥러닝 – 선형회귀 결론</vt:lpstr>
      <vt:lpstr>딥러닝 – 오차역전파 (backpropagation)</vt:lpstr>
      <vt:lpstr>딥러닝 – 오차역전파 (backpropagation)</vt:lpstr>
      <vt:lpstr>딥러닝 – Vanishing Gradient 현상</vt:lpstr>
      <vt:lpstr>딥러닝 – 요즘 딥러닝이 잘 되는 이유(예전에 잘 안되었던 이유).    </vt:lpstr>
      <vt:lpstr>딥러닝 - 하이퍼파라메터</vt:lpstr>
      <vt:lpstr>딥러닝 프레임워크의 시장점유율</vt:lpstr>
      <vt:lpstr>딥러닝 – 가상환경</vt:lpstr>
      <vt:lpstr>딥러닝 – 개발 라이브러리</vt:lpstr>
      <vt:lpstr>딥러닝 – MNIST</vt:lpstr>
      <vt:lpstr>딥러닝 – MNIST</vt:lpstr>
      <vt:lpstr>딥러닝 – MNIST</vt:lpstr>
      <vt:lpstr>딥러닝 – MNIST + CNN</vt:lpstr>
      <vt:lpstr>딥러닝 – MNIST + CNN</vt:lpstr>
      <vt:lpstr>딥러닝 – MNIST + CNN</vt:lpstr>
      <vt:lpstr>PowerPoint 프레젠테이션</vt:lpstr>
      <vt:lpstr>PowerPoint 프레젠테이션</vt:lpstr>
    </vt:vector>
  </TitlesOfParts>
  <Company>ADPLUS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cutie</dc:creator>
  <cp:lastModifiedBy>백 지훈</cp:lastModifiedBy>
  <cp:revision>3654</cp:revision>
  <cp:lastPrinted>2014-06-17T06:16:33Z</cp:lastPrinted>
  <dcterms:created xsi:type="dcterms:W3CDTF">2003-04-02T08:48:48Z</dcterms:created>
  <dcterms:modified xsi:type="dcterms:W3CDTF">2020-01-04T03:18:28Z</dcterms:modified>
</cp:coreProperties>
</file>