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6079788" cy="12107863"/>
  <p:notesSz cx="6858000" cy="9144000"/>
  <p:defaultTextStyle>
    <a:defPPr>
      <a:defRPr lang="en-US"/>
    </a:defPPr>
    <a:lvl1pPr marL="0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04042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08085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412129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216173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020217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4824263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628305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432348" algn="l" defTabSz="160808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4F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78" autoAdjust="0"/>
  </p:normalViewPr>
  <p:slideViewPr>
    <p:cSldViewPr>
      <p:cViewPr varScale="1">
        <p:scale>
          <a:sx n="36" d="100"/>
          <a:sy n="36" d="100"/>
        </p:scale>
        <p:origin x="-1348" y="-56"/>
      </p:cViewPr>
      <p:guideLst>
        <p:guide orient="horz" pos="3815"/>
        <p:guide pos="50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989" y="3761294"/>
            <a:ext cx="13667819" cy="2595343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974" y="6861128"/>
            <a:ext cx="11255855" cy="3094231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8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1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16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2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2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2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32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3993" y="2825176"/>
            <a:ext cx="14471812" cy="7990629"/>
          </a:xfrm>
          <a:prstGeom prst="rect">
            <a:avLst/>
          </a:prstGeom>
        </p:spPr>
        <p:txBody>
          <a:bodyPr vert="eaVert" lIns="136846" tIns="68424" rIns="136846" bIns="6842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57848" y="484880"/>
            <a:ext cx="3617951" cy="10330922"/>
          </a:xfrm>
          <a:prstGeom prst="rect">
            <a:avLst/>
          </a:prstGeom>
        </p:spPr>
        <p:txBody>
          <a:bodyPr vert="eaVert"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3990" y="484880"/>
            <a:ext cx="10585859" cy="10330922"/>
          </a:xfrm>
          <a:prstGeom prst="rect">
            <a:avLst/>
          </a:prstGeom>
        </p:spPr>
        <p:txBody>
          <a:bodyPr vert="eaVert" lIns="136846" tIns="68424" rIns="136846" bIns="6842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93" y="2825176"/>
            <a:ext cx="14471812" cy="7990629"/>
          </a:xfrm>
          <a:prstGeom prst="rect">
            <a:avLst/>
          </a:prstGeom>
        </p:spPr>
        <p:txBody>
          <a:bodyPr lIns="136846" tIns="68424" rIns="136846" bIns="6842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97" y="7780426"/>
            <a:ext cx="13667819" cy="2404757"/>
          </a:xfrm>
          <a:prstGeom prst="rect">
            <a:avLst/>
          </a:prstGeom>
        </p:spPr>
        <p:txBody>
          <a:bodyPr lIns="136846" tIns="68424" rIns="136846" bIns="68424" anchor="t"/>
          <a:lstStyle>
            <a:lvl1pPr algn="l">
              <a:defRPr sz="7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197" y="5131831"/>
            <a:ext cx="13667819" cy="2648595"/>
          </a:xfrm>
          <a:prstGeom prst="rect">
            <a:avLst/>
          </a:prstGeom>
        </p:spPr>
        <p:txBody>
          <a:bodyPr lIns="136846" tIns="68424" rIns="136846" bIns="68424"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0404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080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4121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2161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40202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824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6283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43234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93" y="2825176"/>
            <a:ext cx="7101905" cy="7990629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5100"/>
            </a:lvl1pPr>
            <a:lvl2pPr>
              <a:defRPr sz="42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3895" y="2825176"/>
            <a:ext cx="7101905" cy="7990629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5100"/>
            </a:lvl1pPr>
            <a:lvl2pPr>
              <a:defRPr sz="42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97" y="2710263"/>
            <a:ext cx="7104696" cy="1129505"/>
          </a:xfrm>
          <a:prstGeom prst="rect">
            <a:avLst/>
          </a:prstGeom>
        </p:spPr>
        <p:txBody>
          <a:bodyPr lIns="136846" tIns="68424" rIns="136846" bIns="68424" anchor="b"/>
          <a:lstStyle>
            <a:lvl1pPr marL="0" indent="0">
              <a:buNone/>
              <a:defRPr sz="4200" b="1"/>
            </a:lvl1pPr>
            <a:lvl2pPr marL="804042" indent="0">
              <a:buNone/>
              <a:defRPr sz="3600" b="1"/>
            </a:lvl2pPr>
            <a:lvl3pPr marL="1608085" indent="0">
              <a:buNone/>
              <a:defRPr sz="3300" b="1"/>
            </a:lvl3pPr>
            <a:lvl4pPr marL="2412129" indent="0">
              <a:buNone/>
              <a:defRPr sz="2700" b="1"/>
            </a:lvl4pPr>
            <a:lvl5pPr marL="3216173" indent="0">
              <a:buNone/>
              <a:defRPr sz="2700" b="1"/>
            </a:lvl5pPr>
            <a:lvl6pPr marL="4020217" indent="0">
              <a:buNone/>
              <a:defRPr sz="2700" b="1"/>
            </a:lvl6pPr>
            <a:lvl7pPr marL="4824263" indent="0">
              <a:buNone/>
              <a:defRPr sz="2700" b="1"/>
            </a:lvl7pPr>
            <a:lvl8pPr marL="5628305" indent="0">
              <a:buNone/>
              <a:defRPr sz="2700" b="1"/>
            </a:lvl8pPr>
            <a:lvl9pPr marL="643234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997" y="3839769"/>
            <a:ext cx="7104696" cy="6976036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4200"/>
            </a:lvl1pPr>
            <a:lvl2pPr>
              <a:defRPr sz="36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309" y="2710263"/>
            <a:ext cx="7107493" cy="1129505"/>
          </a:xfrm>
          <a:prstGeom prst="rect">
            <a:avLst/>
          </a:prstGeom>
        </p:spPr>
        <p:txBody>
          <a:bodyPr lIns="136846" tIns="68424" rIns="136846" bIns="68424" anchor="b"/>
          <a:lstStyle>
            <a:lvl1pPr marL="0" indent="0">
              <a:buNone/>
              <a:defRPr sz="4200" b="1"/>
            </a:lvl1pPr>
            <a:lvl2pPr marL="804042" indent="0">
              <a:buNone/>
              <a:defRPr sz="3600" b="1"/>
            </a:lvl2pPr>
            <a:lvl3pPr marL="1608085" indent="0">
              <a:buNone/>
              <a:defRPr sz="3300" b="1"/>
            </a:lvl3pPr>
            <a:lvl4pPr marL="2412129" indent="0">
              <a:buNone/>
              <a:defRPr sz="2700" b="1"/>
            </a:lvl4pPr>
            <a:lvl5pPr marL="3216173" indent="0">
              <a:buNone/>
              <a:defRPr sz="2700" b="1"/>
            </a:lvl5pPr>
            <a:lvl6pPr marL="4020217" indent="0">
              <a:buNone/>
              <a:defRPr sz="2700" b="1"/>
            </a:lvl6pPr>
            <a:lvl7pPr marL="4824263" indent="0">
              <a:buNone/>
              <a:defRPr sz="2700" b="1"/>
            </a:lvl7pPr>
            <a:lvl8pPr marL="5628305" indent="0">
              <a:buNone/>
              <a:defRPr sz="2700" b="1"/>
            </a:lvl8pPr>
            <a:lvl9pPr marL="643234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309" y="3839769"/>
            <a:ext cx="7107493" cy="6976036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4200"/>
            </a:lvl1pPr>
            <a:lvl2pPr>
              <a:defRPr sz="36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3" y="484877"/>
            <a:ext cx="14471812" cy="2017978"/>
          </a:xfrm>
          <a:prstGeom prst="rect">
            <a:avLst/>
          </a:prstGeom>
        </p:spPr>
        <p:txBody>
          <a:bodyPr lIns="136846" tIns="68424" rIns="136846" bIns="6842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97" y="482075"/>
            <a:ext cx="5290140" cy="2051611"/>
          </a:xfrm>
          <a:prstGeom prst="rect">
            <a:avLst/>
          </a:prstGeom>
        </p:spPr>
        <p:txBody>
          <a:bodyPr lIns="136846" tIns="68424" rIns="136846" bIns="68424"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758" y="482076"/>
            <a:ext cx="8989046" cy="10333727"/>
          </a:xfrm>
          <a:prstGeom prst="rect">
            <a:avLst/>
          </a:prstGeom>
        </p:spPr>
        <p:txBody>
          <a:bodyPr lIns="136846" tIns="68424" rIns="136846" bIns="68424"/>
          <a:lstStyle>
            <a:lvl1pPr>
              <a:defRPr sz="5700"/>
            </a:lvl1pPr>
            <a:lvl2pPr>
              <a:defRPr sz="5100"/>
            </a:lvl2pPr>
            <a:lvl3pPr>
              <a:defRPr sz="42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997" y="2533690"/>
            <a:ext cx="5290140" cy="8282115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>
              <a:buNone/>
              <a:defRPr sz="2400"/>
            </a:lvl1pPr>
            <a:lvl2pPr marL="804042" indent="0">
              <a:buNone/>
              <a:defRPr sz="2100"/>
            </a:lvl2pPr>
            <a:lvl3pPr marL="1608085" indent="0">
              <a:buNone/>
              <a:defRPr sz="1800"/>
            </a:lvl3pPr>
            <a:lvl4pPr marL="2412129" indent="0">
              <a:buNone/>
              <a:defRPr sz="1700"/>
            </a:lvl4pPr>
            <a:lvl5pPr marL="3216173" indent="0">
              <a:buNone/>
              <a:defRPr sz="1700"/>
            </a:lvl5pPr>
            <a:lvl6pPr marL="4020217" indent="0">
              <a:buNone/>
              <a:defRPr sz="1700"/>
            </a:lvl6pPr>
            <a:lvl7pPr marL="4824263" indent="0">
              <a:buNone/>
              <a:defRPr sz="1700"/>
            </a:lvl7pPr>
            <a:lvl8pPr marL="5628305" indent="0">
              <a:buNone/>
              <a:defRPr sz="1700"/>
            </a:lvl8pPr>
            <a:lvl9pPr marL="6432348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755" y="8475509"/>
            <a:ext cx="9647873" cy="1000582"/>
          </a:xfrm>
          <a:prstGeom prst="rect">
            <a:avLst/>
          </a:prstGeom>
        </p:spPr>
        <p:txBody>
          <a:bodyPr lIns="136846" tIns="68424" rIns="136846" bIns="68424"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755" y="1081865"/>
            <a:ext cx="9647873" cy="7264718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>
              <a:buNone/>
              <a:defRPr sz="5700"/>
            </a:lvl1pPr>
            <a:lvl2pPr marL="804042" indent="0">
              <a:buNone/>
              <a:defRPr sz="5100"/>
            </a:lvl2pPr>
            <a:lvl3pPr marL="1608085" indent="0">
              <a:buNone/>
              <a:defRPr sz="4200"/>
            </a:lvl3pPr>
            <a:lvl4pPr marL="2412129" indent="0">
              <a:buNone/>
              <a:defRPr sz="3600"/>
            </a:lvl4pPr>
            <a:lvl5pPr marL="3216173" indent="0">
              <a:buNone/>
              <a:defRPr sz="3600"/>
            </a:lvl5pPr>
            <a:lvl6pPr marL="4020217" indent="0">
              <a:buNone/>
              <a:defRPr sz="3600"/>
            </a:lvl6pPr>
            <a:lvl7pPr marL="4824263" indent="0">
              <a:buNone/>
              <a:defRPr sz="3600"/>
            </a:lvl7pPr>
            <a:lvl8pPr marL="5628305" indent="0">
              <a:buNone/>
              <a:defRPr sz="3600"/>
            </a:lvl8pPr>
            <a:lvl9pPr marL="6432348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1755" y="9476088"/>
            <a:ext cx="9647873" cy="1420992"/>
          </a:xfrm>
          <a:prstGeom prst="rect">
            <a:avLst/>
          </a:prstGeom>
        </p:spPr>
        <p:txBody>
          <a:bodyPr lIns="136846" tIns="68424" rIns="136846" bIns="68424"/>
          <a:lstStyle>
            <a:lvl1pPr marL="0" indent="0">
              <a:buNone/>
              <a:defRPr sz="2400"/>
            </a:lvl1pPr>
            <a:lvl2pPr marL="804042" indent="0">
              <a:buNone/>
              <a:defRPr sz="2100"/>
            </a:lvl2pPr>
            <a:lvl3pPr marL="1608085" indent="0">
              <a:buNone/>
              <a:defRPr sz="1800"/>
            </a:lvl3pPr>
            <a:lvl4pPr marL="2412129" indent="0">
              <a:buNone/>
              <a:defRPr sz="1700"/>
            </a:lvl4pPr>
            <a:lvl5pPr marL="3216173" indent="0">
              <a:buNone/>
              <a:defRPr sz="1700"/>
            </a:lvl5pPr>
            <a:lvl6pPr marL="4020217" indent="0">
              <a:buNone/>
              <a:defRPr sz="1700"/>
            </a:lvl6pPr>
            <a:lvl7pPr marL="4824263" indent="0">
              <a:buNone/>
              <a:defRPr sz="1700"/>
            </a:lvl7pPr>
            <a:lvl8pPr marL="5628305" indent="0">
              <a:buNone/>
              <a:defRPr sz="1700"/>
            </a:lvl8pPr>
            <a:lvl9pPr marL="6432348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91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0018AE3B-86E8-4A1B-AE4F-373A479D31E7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3931" y="11222197"/>
            <a:ext cx="5091935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3850" y="11222197"/>
            <a:ext cx="3751950" cy="644631"/>
          </a:xfrm>
          <a:prstGeom prst="rect">
            <a:avLst/>
          </a:prstGeom>
        </p:spPr>
        <p:txBody>
          <a:bodyPr lIns="136846" tIns="68424" rIns="136846" bIns="68424"/>
          <a:lstStyle/>
          <a:p>
            <a:fld id="{39D982F9-4618-49B5-BA3B-F7CD88ABE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" y="-54337"/>
            <a:ext cx="16079788" cy="12327599"/>
          </a:xfrm>
          <a:prstGeom prst="rect">
            <a:avLst/>
          </a:prstGeom>
          <a:solidFill>
            <a:srgbClr val="41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46" tIns="68424" rIns="136846" bIns="6842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5803" y="167782"/>
            <a:ext cx="15608188" cy="11829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36846" tIns="68424" rIns="136846" bIns="68424"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flipH="1">
            <a:off x="13658848" y="389900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 userDrawn="1"/>
        </p:nvGrpSpPr>
        <p:grpSpPr>
          <a:xfrm>
            <a:off x="3149331" y="500961"/>
            <a:ext cx="10093295" cy="113529"/>
            <a:chOff x="2233589" y="320649"/>
            <a:chExt cx="6929486" cy="7302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33589" y="320649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33589" y="392087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 userDrawn="1"/>
        </p:nvGrpSpPr>
        <p:grpSpPr>
          <a:xfrm>
            <a:off x="3149331" y="11606906"/>
            <a:ext cx="10093295" cy="113529"/>
            <a:chOff x="2233589" y="7321573"/>
            <a:chExt cx="6929486" cy="730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233589" y="7321573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33589" y="7393011"/>
              <a:ext cx="6929486" cy="1588"/>
            </a:xfrm>
            <a:prstGeom prst="line">
              <a:avLst/>
            </a:prstGeom>
            <a:ln cmpd="dbl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339859" y="2998603"/>
            <a:ext cx="936490" cy="6774626"/>
            <a:chOff x="233325" y="1679559"/>
            <a:chExt cx="642942" cy="4357718"/>
          </a:xfrm>
        </p:grpSpPr>
        <p:grpSp>
          <p:nvGrpSpPr>
            <p:cNvPr id="17" name="Group 21"/>
            <p:cNvGrpSpPr/>
            <p:nvPr/>
          </p:nvGrpSpPr>
          <p:grpSpPr>
            <a:xfrm rot="5400000">
              <a:off x="-1703268" y="3821905"/>
              <a:ext cx="4357718" cy="73026"/>
              <a:chOff x="2233589" y="320649"/>
              <a:chExt cx="6929486" cy="7302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233589" y="320649"/>
                <a:ext cx="6929486" cy="0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233589" y="392087"/>
                <a:ext cx="6929486" cy="1588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5"/>
            <p:cNvGrpSpPr/>
            <p:nvPr/>
          </p:nvGrpSpPr>
          <p:grpSpPr>
            <a:xfrm>
              <a:off x="233325" y="2679691"/>
              <a:ext cx="642942" cy="2500330"/>
              <a:chOff x="233325" y="2679691"/>
              <a:chExt cx="642942" cy="250033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33325" y="2679691"/>
                <a:ext cx="642942" cy="2500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34963" y="2882903"/>
                <a:ext cx="326990" cy="1868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3" name="Group 22"/>
          <p:cNvGrpSpPr/>
          <p:nvPr userDrawn="1"/>
        </p:nvGrpSpPr>
        <p:grpSpPr>
          <a:xfrm rot="10800000">
            <a:off x="14803444" y="2998607"/>
            <a:ext cx="936490" cy="6552505"/>
            <a:chOff x="233325" y="1679559"/>
            <a:chExt cx="642942" cy="4357718"/>
          </a:xfrm>
        </p:grpSpPr>
        <p:grpSp>
          <p:nvGrpSpPr>
            <p:cNvPr id="24" name="Group 21"/>
            <p:cNvGrpSpPr/>
            <p:nvPr/>
          </p:nvGrpSpPr>
          <p:grpSpPr>
            <a:xfrm rot="5400000">
              <a:off x="-1703268" y="3821905"/>
              <a:ext cx="4357718" cy="73026"/>
              <a:chOff x="2233589" y="320649"/>
              <a:chExt cx="6929486" cy="73026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233589" y="320649"/>
                <a:ext cx="6929486" cy="0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2233589" y="392087"/>
                <a:ext cx="6929486" cy="1588"/>
              </a:xfrm>
              <a:prstGeom prst="line">
                <a:avLst/>
              </a:prstGeom>
              <a:ln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"/>
            <p:cNvGrpSpPr/>
            <p:nvPr/>
          </p:nvGrpSpPr>
          <p:grpSpPr>
            <a:xfrm>
              <a:off x="233325" y="2679691"/>
              <a:ext cx="642942" cy="2500330"/>
              <a:chOff x="233325" y="2679691"/>
              <a:chExt cx="642942" cy="250033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33325" y="2679691"/>
                <a:ext cx="642942" cy="2500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34963" y="2882903"/>
                <a:ext cx="326990" cy="1868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flipH="1" flipV="1">
            <a:off x="13658848" y="10124505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43915" y="296935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flipV="1">
            <a:off x="524371" y="10177730"/>
            <a:ext cx="1977034" cy="175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08085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033" indent="-603033" algn="l" defTabSz="1608085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571" indent="-502528" algn="l" defTabSz="1608085" rtl="0" eaLnBrk="1" latinLnBrk="0" hangingPunct="1">
        <a:spcBef>
          <a:spcPct val="20000"/>
        </a:spcBef>
        <a:buFont typeface="Arial" pitchFamily="34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10109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14151" indent="-402023" algn="l" defTabSz="160808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18197" indent="-402023" algn="l" defTabSz="1608085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22238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26282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30325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834369" indent="-402023" algn="l" defTabSz="16080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4042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08085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29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216173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20217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24263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28305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32348" algn="l" defTabSz="160808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https://lh3.googleusercontent.com/IFS2hBY8cmruGK_LO5oszbPfZSqRXnr-f-M9LpLUDdo9OW58pfUg6SV7vq14UbdfZcYolTRxtuDmQxet2sdSu9ceR2j3INxuLIcCIp16xnPhbn0vAVcxTBNeXE5zOtpgSeL6Thh9"/>
          <p:cNvPicPr>
            <a:picLocks noChangeAspect="1" noChangeArrowheads="1"/>
          </p:cNvPicPr>
          <p:nvPr/>
        </p:nvPicPr>
        <p:blipFill>
          <a:blip r:embed="rId2"/>
          <a:srcRect l="33925" t="35626" r="26164" b="42108"/>
          <a:stretch>
            <a:fillRect/>
          </a:stretch>
        </p:blipFill>
        <p:spPr bwMode="auto">
          <a:xfrm>
            <a:off x="12716472" y="9807178"/>
            <a:ext cx="1789306" cy="93731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9138" y="9782676"/>
            <a:ext cx="1419073" cy="8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6347" y="711272"/>
            <a:ext cx="979316" cy="105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66545" y="1026972"/>
            <a:ext cx="1944838" cy="4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ectangle 65"/>
          <p:cNvSpPr/>
          <p:nvPr/>
        </p:nvSpPr>
        <p:spPr>
          <a:xfrm>
            <a:off x="2150197" y="3031914"/>
            <a:ext cx="11758166" cy="515703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400" dirty="0">
                <a:latin typeface="Poppins Medium" pitchFamily="2" charset="0"/>
                <a:cs typeface="Poppins Medium" pitchFamily="2" charset="0"/>
              </a:rPr>
              <a:t>IQAC Cluster India and White Code Technology Solutions Pvt.  Ltd.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21694" y="6174059"/>
            <a:ext cx="13650202" cy="1022880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Conquering less attended areas in NAAC  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&amp; Outcome based Education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06499" y="2341587"/>
            <a:ext cx="8245566" cy="569072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800" dirty="0">
                <a:latin typeface="Modern No. 20" pitchFamily="18" charset="0"/>
              </a:rPr>
              <a:t>CERTIFICATE        APPRECIATION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557230" y="2114002"/>
            <a:ext cx="678719" cy="1061514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lex Brush" pitchFamily="2" charset="0"/>
              </a:rPr>
              <a:t>of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Alex Brush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41270" y="3487438"/>
            <a:ext cx="2514704" cy="439923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in Association with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69869" y="3910791"/>
            <a:ext cx="11718828" cy="876848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000" dirty="0">
                <a:latin typeface="Poppins" pitchFamily="2" charset="0"/>
                <a:cs typeface="Poppins" pitchFamily="2" charset="0"/>
              </a:rPr>
              <a:t>Shri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Jagadamba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Vinkar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Shikshan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Sanstha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Achalpur's</a:t>
            </a:r>
          </a:p>
          <a:p>
            <a:pPr algn="ctr"/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Jagadamba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Mahavidyalaya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, </a:t>
            </a:r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Achalpur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 City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96160" y="5680534"/>
            <a:ext cx="7066241" cy="444835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Organized Three Days National Level webinar 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73844" y="5181038"/>
            <a:ext cx="13110876" cy="515703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Atul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Vidya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Mandir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Wardha’s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Rajarshee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Shahu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Science College, 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Chandur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Rly</a:t>
            </a:r>
            <a:endParaRPr lang="en-US" sz="24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96160" y="4823278"/>
            <a:ext cx="7066241" cy="444835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And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52882" y="7221274"/>
            <a:ext cx="3586000" cy="435739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This is to acknowledge that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33921" y="7549278"/>
            <a:ext cx="4790723" cy="837454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4500" dirty="0">
                <a:solidFill>
                  <a:srgbClr val="C00000"/>
                </a:solidFill>
                <a:latin typeface="Kaufmann BT" pitchFamily="66" charset="0"/>
                <a:cs typeface="Poppins Medium" pitchFamily="2" charset="0"/>
              </a:rPr>
              <a:t>Dr. Shruti Jog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34680" y="8400090"/>
            <a:ext cx="1482435" cy="439923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 Medium" pitchFamily="2" charset="0"/>
                <a:cs typeface="Poppins Medium" pitchFamily="2" charset="0"/>
              </a:rPr>
              <a:t>Topic: XYZ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40610" y="8872093"/>
            <a:ext cx="13140789" cy="753738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000" dirty="0">
                <a:latin typeface="Poppins" pitchFamily="2" charset="0"/>
                <a:cs typeface="Poppins" pitchFamily="2" charset="0"/>
              </a:rPr>
              <a:t>has contributed to the National level webinar on 1st June 2020 to 3rd June 2020. As a resource person for the topic ‘NACC III Criteria’. Your valuable contribution made the webinar a great success </a:t>
            </a:r>
            <a:endParaRPr lang="en-US" sz="2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6299" y="8257183"/>
            <a:ext cx="3745966" cy="24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396160" y="10427731"/>
            <a:ext cx="2085968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MR. AMIT PATIL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73692" y="10896387"/>
            <a:ext cx="1925855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CEO. WhiteCode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1528866" y="10873205"/>
            <a:ext cx="1968238" cy="14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610870" y="10427731"/>
            <a:ext cx="3190685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PROF. PEEYUSH PAHADE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17464" y="10896387"/>
            <a:ext cx="2703311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Co- Founder, IQAC India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4694701" y="10873204"/>
            <a:ext cx="2827807" cy="208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759250" y="10427731"/>
            <a:ext cx="2697894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DR. P. G. ROHANKAR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397084" y="10896387"/>
            <a:ext cx="3630456" cy="630627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600" dirty="0" err="1">
                <a:latin typeface="Poppins" pitchFamily="2" charset="0"/>
                <a:cs typeface="Poppins" pitchFamily="2" charset="0"/>
              </a:rPr>
              <a:t>Principal,Jagadamba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 </a:t>
            </a:r>
          </a:p>
          <a:p>
            <a:pPr algn="ctr"/>
            <a:r>
              <a:rPr lang="en-US" sz="1600" dirty="0" err="1">
                <a:latin typeface="Poppins" pitchFamily="2" charset="0"/>
                <a:cs typeface="Poppins" pitchFamily="2" charset="0"/>
              </a:rPr>
              <a:t>Mahavidyalaya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1600" dirty="0" err="1">
                <a:latin typeface="Poppins" pitchFamily="2" charset="0"/>
                <a:cs typeface="Poppins" pitchFamily="2" charset="0"/>
              </a:rPr>
              <a:t>Achalpur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City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8557247" y="10852684"/>
            <a:ext cx="3141190" cy="205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2492965" y="10513291"/>
            <a:ext cx="2190663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DR.S.S.THAKARE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614897" y="10896387"/>
            <a:ext cx="1925855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CEO. WhiteCode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2590895" y="10958765"/>
            <a:ext cx="1968238" cy="14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iGit\newGitTest\whitecode\certificates\sign-pahadeSi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4272" y="9768707"/>
            <a:ext cx="1163049" cy="807061"/>
          </a:xfrm>
          <a:prstGeom prst="rect">
            <a:avLst/>
          </a:prstGeom>
          <a:noFill/>
        </p:spPr>
      </p:pic>
      <p:pic>
        <p:nvPicPr>
          <p:cNvPr id="1037" name="Picture 13" descr="C:\Users\shree\Downloads\PG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20009" y="9738882"/>
            <a:ext cx="1840782" cy="824798"/>
          </a:xfrm>
          <a:prstGeom prst="rect">
            <a:avLst/>
          </a:prstGeom>
          <a:noFill/>
        </p:spPr>
      </p:pic>
      <p:sp>
        <p:nvSpPr>
          <p:cNvPr id="110" name="Rectangle 109"/>
          <p:cNvSpPr/>
          <p:nvPr/>
        </p:nvSpPr>
        <p:spPr>
          <a:xfrm>
            <a:off x="631709" y="1767651"/>
            <a:ext cx="2979029" cy="630627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IQAC Cluster India</a:t>
            </a:r>
          </a:p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www.iqacclusterindia.com</a:t>
            </a:r>
          </a:p>
        </p:txBody>
      </p:sp>
      <p:pic>
        <p:nvPicPr>
          <p:cNvPr id="1041" name="Picture 17" descr="C:\Users\shree\Downloads\IMG-20190813-WA000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17037" y="838957"/>
            <a:ext cx="1808412" cy="1088895"/>
          </a:xfrm>
          <a:prstGeom prst="rect">
            <a:avLst/>
          </a:prstGeom>
          <a:noFill/>
        </p:spPr>
      </p:pic>
      <p:pic>
        <p:nvPicPr>
          <p:cNvPr id="1043" name="Picture 19" descr="C:\Users\Yatharth\Downloads\logo 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84373" y="808944"/>
            <a:ext cx="1484413" cy="1387335"/>
          </a:xfrm>
          <a:prstGeom prst="rect">
            <a:avLst/>
          </a:prstGeom>
          <a:noFill/>
        </p:spPr>
      </p:pic>
      <p:sp>
        <p:nvSpPr>
          <p:cNvPr id="115" name="Rectangle 114"/>
          <p:cNvSpPr/>
          <p:nvPr/>
        </p:nvSpPr>
        <p:spPr>
          <a:xfrm>
            <a:off x="12760874" y="1421047"/>
            <a:ext cx="2414771" cy="630627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 smtClean="0">
                <a:latin typeface="Poppins" pitchFamily="2" charset="0"/>
                <a:cs typeface="Poppins" pitchFamily="2" charset="0"/>
              </a:rPr>
              <a:t>Organizing  Partner</a:t>
            </a:r>
            <a:endParaRPr lang="en-US" sz="1600" dirty="0">
              <a:latin typeface="Poppins" pitchFamily="2" charset="0"/>
              <a:cs typeface="Poppins" pitchFamily="2" charset="0"/>
            </a:endParaRPr>
          </a:p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www.whitecode.co.in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https://lh3.googleusercontent.com/IFS2hBY8cmruGK_LO5oszbPfZSqRXnr-f-M9LpLUDdo9OW58pfUg6SV7vq14UbdfZcYolTRxtuDmQxet2sdSu9ceR2j3INxuLIcCIp16xnPhbn0vAVcxTBNeXE5zOtpgSeL6Thh9"/>
          <p:cNvPicPr>
            <a:picLocks noChangeAspect="1" noChangeArrowheads="1"/>
          </p:cNvPicPr>
          <p:nvPr/>
        </p:nvPicPr>
        <p:blipFill>
          <a:blip r:embed="rId2"/>
          <a:srcRect l="33925" t="35626" r="26164" b="42108"/>
          <a:stretch>
            <a:fillRect/>
          </a:stretch>
        </p:blipFill>
        <p:spPr bwMode="auto">
          <a:xfrm>
            <a:off x="12716472" y="9807178"/>
            <a:ext cx="1789306" cy="93731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9138" y="9782676"/>
            <a:ext cx="1419073" cy="8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6347" y="711272"/>
            <a:ext cx="979316" cy="105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66545" y="1026972"/>
            <a:ext cx="1944838" cy="4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ectangle 65"/>
          <p:cNvSpPr/>
          <p:nvPr/>
        </p:nvSpPr>
        <p:spPr>
          <a:xfrm>
            <a:off x="2150197" y="3031914"/>
            <a:ext cx="11758166" cy="515703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400" dirty="0">
                <a:latin typeface="Poppins Medium" pitchFamily="2" charset="0"/>
                <a:cs typeface="Poppins Medium" pitchFamily="2" charset="0"/>
              </a:rPr>
              <a:t>IQAC Cluster India and White Code Technology Solutions Pvt.  Ltd.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21694" y="6174059"/>
            <a:ext cx="13650202" cy="1022880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Conquering less attended areas in NAAC  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&amp; Outcome based Education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06499" y="2341587"/>
            <a:ext cx="8245566" cy="569072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800" dirty="0">
                <a:latin typeface="Modern No. 20" pitchFamily="18" charset="0"/>
              </a:rPr>
              <a:t>CERTIFICATE        APPRECIATION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557230" y="2114002"/>
            <a:ext cx="678719" cy="1061514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lex Brush" pitchFamily="2" charset="0"/>
              </a:rPr>
              <a:t>of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Alex Brush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41270" y="3487438"/>
            <a:ext cx="2514704" cy="439923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in Association with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69869" y="3910791"/>
            <a:ext cx="11718828" cy="876848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000" dirty="0">
                <a:latin typeface="Poppins" pitchFamily="2" charset="0"/>
                <a:cs typeface="Poppins" pitchFamily="2" charset="0"/>
              </a:rPr>
              <a:t>Shri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Jagadamba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Vinkar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Shikshan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2000" dirty="0" err="1">
                <a:latin typeface="Poppins" pitchFamily="2" charset="0"/>
                <a:cs typeface="Poppins" pitchFamily="2" charset="0"/>
              </a:rPr>
              <a:t>Sanstha</a:t>
            </a:r>
            <a:r>
              <a:rPr lang="en-US" sz="2000" dirty="0">
                <a:latin typeface="Poppins" pitchFamily="2" charset="0"/>
                <a:cs typeface="Poppins" pitchFamily="2" charset="0"/>
              </a:rPr>
              <a:t> Achalpur's</a:t>
            </a:r>
          </a:p>
          <a:p>
            <a:pPr algn="ctr"/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Jagadamba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Mahavidyalaya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, </a:t>
            </a:r>
            <a:r>
              <a:rPr lang="en-US" sz="2800" dirty="0" err="1">
                <a:latin typeface="Poppins Medium" pitchFamily="2" charset="0"/>
                <a:cs typeface="Poppins Medium" pitchFamily="2" charset="0"/>
              </a:rPr>
              <a:t>Achalpur</a:t>
            </a:r>
            <a:r>
              <a:rPr lang="en-US" sz="2800" dirty="0">
                <a:latin typeface="Poppins Medium" pitchFamily="2" charset="0"/>
                <a:cs typeface="Poppins Medium" pitchFamily="2" charset="0"/>
              </a:rPr>
              <a:t> City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96160" y="5680534"/>
            <a:ext cx="7066241" cy="444835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Organized Three Days National Level webinar 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73844" y="5181038"/>
            <a:ext cx="13110876" cy="515703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Atul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Vidya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Mandir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Wardha’s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Rajarshee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Shahu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Science College, 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Chandur</a:t>
            </a:r>
            <a:r>
              <a:rPr lang="en-US" sz="2400" dirty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US" sz="2400" dirty="0" err="1">
                <a:latin typeface="Poppins Medium" pitchFamily="2" charset="0"/>
                <a:cs typeface="Poppins Medium" pitchFamily="2" charset="0"/>
              </a:rPr>
              <a:t>Rly</a:t>
            </a:r>
            <a:endParaRPr lang="en-US" sz="24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96160" y="4823278"/>
            <a:ext cx="7066241" cy="444835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And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52882" y="7221274"/>
            <a:ext cx="3586000" cy="435739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900" dirty="0">
                <a:latin typeface="Poppins" pitchFamily="2" charset="0"/>
                <a:cs typeface="Poppins" pitchFamily="2" charset="0"/>
              </a:rPr>
              <a:t>This is to acknowledge that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40610" y="8872093"/>
            <a:ext cx="13140789" cy="753738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2000" dirty="0">
                <a:latin typeface="Poppins" pitchFamily="2" charset="0"/>
                <a:cs typeface="Poppins" pitchFamily="2" charset="0"/>
              </a:rPr>
              <a:t>has contributed to the National level webinar on 1st June 2020 to 3rd June 2020. As a resource person for the topic ‘NACC III Criteria’. Your valuable contribution made the webinar a great success </a:t>
            </a:r>
            <a:endParaRPr lang="en-US" sz="2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6299" y="8257183"/>
            <a:ext cx="3745966" cy="24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396160" y="10427731"/>
            <a:ext cx="2085968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MR. AMIT PATIL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73692" y="10896387"/>
            <a:ext cx="1925855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CEO. WhiteCode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1528866" y="10873205"/>
            <a:ext cx="1968238" cy="14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610870" y="10427731"/>
            <a:ext cx="3190685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PROF. PEEYUSH PAHADE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17464" y="10896387"/>
            <a:ext cx="2703311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Co- Founder, IQAC India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4694701" y="10873204"/>
            <a:ext cx="2827807" cy="208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759250" y="10427731"/>
            <a:ext cx="2697894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DR. P. G. ROHANKAR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397084" y="10896387"/>
            <a:ext cx="3630456" cy="630627"/>
          </a:xfrm>
          <a:prstGeom prst="rect">
            <a:avLst/>
          </a:prstGeom>
        </p:spPr>
        <p:txBody>
          <a:bodyPr wrap="square" lIns="136846" tIns="68424" rIns="136846" bIns="68424">
            <a:spAutoFit/>
          </a:bodyPr>
          <a:lstStyle/>
          <a:p>
            <a:pPr algn="ctr"/>
            <a:r>
              <a:rPr lang="en-US" sz="1600" dirty="0" err="1">
                <a:latin typeface="Poppins" pitchFamily="2" charset="0"/>
                <a:cs typeface="Poppins" pitchFamily="2" charset="0"/>
              </a:rPr>
              <a:t>Principal,Jagadamba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 </a:t>
            </a:r>
          </a:p>
          <a:p>
            <a:pPr algn="ctr"/>
            <a:r>
              <a:rPr lang="en-US" sz="1600" dirty="0" err="1">
                <a:latin typeface="Poppins" pitchFamily="2" charset="0"/>
                <a:cs typeface="Poppins" pitchFamily="2" charset="0"/>
              </a:rPr>
              <a:t>Mahavidyalaya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</a:t>
            </a:r>
            <a:r>
              <a:rPr lang="en-US" sz="1600" dirty="0" err="1">
                <a:latin typeface="Poppins" pitchFamily="2" charset="0"/>
                <a:cs typeface="Poppins" pitchFamily="2" charset="0"/>
              </a:rPr>
              <a:t>Achalpur</a:t>
            </a:r>
            <a:r>
              <a:rPr lang="en-US" sz="1600" dirty="0">
                <a:latin typeface="Poppins" pitchFamily="2" charset="0"/>
                <a:cs typeface="Poppins" pitchFamily="2" charset="0"/>
              </a:rPr>
              <a:t> City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8557247" y="10852684"/>
            <a:ext cx="3141190" cy="205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2492965" y="10513291"/>
            <a:ext cx="2190663" cy="453205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 Medium" pitchFamily="2" charset="0"/>
                <a:cs typeface="Poppins Medium" pitchFamily="2" charset="0"/>
              </a:rPr>
              <a:t>DR.S.S.THAKARE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614897" y="10896387"/>
            <a:ext cx="1925855" cy="384406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CEO. WhiteCode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2590895" y="10958765"/>
            <a:ext cx="1968238" cy="14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iGit\newGitTest\whitecode\certificates\sign-pahadeSi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4272" y="9768707"/>
            <a:ext cx="1163049" cy="807061"/>
          </a:xfrm>
          <a:prstGeom prst="rect">
            <a:avLst/>
          </a:prstGeom>
          <a:noFill/>
        </p:spPr>
      </p:pic>
      <p:pic>
        <p:nvPicPr>
          <p:cNvPr id="1037" name="Picture 13" descr="C:\Users\shree\Downloads\PG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20009" y="9738882"/>
            <a:ext cx="1840782" cy="824798"/>
          </a:xfrm>
          <a:prstGeom prst="rect">
            <a:avLst/>
          </a:prstGeom>
          <a:noFill/>
        </p:spPr>
      </p:pic>
      <p:sp>
        <p:nvSpPr>
          <p:cNvPr id="110" name="Rectangle 109"/>
          <p:cNvSpPr/>
          <p:nvPr/>
        </p:nvSpPr>
        <p:spPr>
          <a:xfrm>
            <a:off x="631709" y="1767651"/>
            <a:ext cx="2979029" cy="630627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IQAC Cluster India</a:t>
            </a:r>
          </a:p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www.iqacclusterindia.com</a:t>
            </a:r>
          </a:p>
        </p:txBody>
      </p:sp>
      <p:pic>
        <p:nvPicPr>
          <p:cNvPr id="1041" name="Picture 17" descr="C:\Users\shree\Downloads\IMG-20190813-WA000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17037" y="838957"/>
            <a:ext cx="1808412" cy="1088895"/>
          </a:xfrm>
          <a:prstGeom prst="rect">
            <a:avLst/>
          </a:prstGeom>
          <a:noFill/>
        </p:spPr>
      </p:pic>
      <p:pic>
        <p:nvPicPr>
          <p:cNvPr id="1043" name="Picture 19" descr="C:\Users\Yatharth\Downloads\logo 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84373" y="808944"/>
            <a:ext cx="1484413" cy="1387335"/>
          </a:xfrm>
          <a:prstGeom prst="rect">
            <a:avLst/>
          </a:prstGeom>
          <a:noFill/>
        </p:spPr>
      </p:pic>
      <p:sp>
        <p:nvSpPr>
          <p:cNvPr id="115" name="Rectangle 114"/>
          <p:cNvSpPr/>
          <p:nvPr/>
        </p:nvSpPr>
        <p:spPr>
          <a:xfrm>
            <a:off x="12760874" y="1421047"/>
            <a:ext cx="2414771" cy="630627"/>
          </a:xfrm>
          <a:prstGeom prst="rect">
            <a:avLst/>
          </a:prstGeom>
        </p:spPr>
        <p:txBody>
          <a:bodyPr wrap="none" lIns="136846" tIns="68424" rIns="136846" bIns="68424">
            <a:spAutoFit/>
          </a:bodyPr>
          <a:lstStyle/>
          <a:p>
            <a:pPr algn="ctr"/>
            <a:r>
              <a:rPr lang="en-US" sz="1600" dirty="0" smtClean="0">
                <a:latin typeface="Poppins" pitchFamily="2" charset="0"/>
                <a:cs typeface="Poppins" pitchFamily="2" charset="0"/>
              </a:rPr>
              <a:t>Organizing  Partner</a:t>
            </a:r>
            <a:endParaRPr lang="en-US" sz="1600" dirty="0">
              <a:latin typeface="Poppins" pitchFamily="2" charset="0"/>
              <a:cs typeface="Poppins" pitchFamily="2" charset="0"/>
            </a:endParaRPr>
          </a:p>
          <a:p>
            <a:pPr algn="ctr"/>
            <a:r>
              <a:rPr lang="en-US" sz="1600" dirty="0">
                <a:latin typeface="Poppins" pitchFamily="2" charset="0"/>
                <a:cs typeface="Poppins" pitchFamily="2" charset="0"/>
              </a:rPr>
              <a:t>www.whitecode.co.in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283</Words>
  <Application>Microsoft Office PowerPoint</Application>
  <PresentationFormat>Custom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XYZ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49</cp:revision>
  <dcterms:created xsi:type="dcterms:W3CDTF">2020-06-18T06:47:47Z</dcterms:created>
  <dcterms:modified xsi:type="dcterms:W3CDTF">2020-06-19T07:02:05Z</dcterms:modified>
</cp:coreProperties>
</file>