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EA4002-B704-49CB-BCB3-D1C048FB8EBD}">
  <a:tblStyle styleId="{A5EA4002-B704-49CB-BCB3-D1C048FB8EB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44c724a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44c724a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44c724a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44c724a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44c724a3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44c724a3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44c724a3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44c724a3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44c724a3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44c724a3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Real Estate Valuation in New Taipei City, Taiwan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Sesha Jonnavithula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</a:t>
            </a:r>
            <a:r>
              <a:rPr lang="en"/>
              <a:t>the</a:t>
            </a:r>
            <a:r>
              <a:rPr lang="en"/>
              <a:t> 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Taiwan is a “country” that thrives on foreign investments on its industries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foreign investments increase foreign involvement in Taiwan and therefore make it increasingly difficult for Chinese annexation politically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important consideration for foreign investors is the predicted value of their investments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algorithm will predict prices of real estate properties in New Taipei City, Taiwan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2479700"/>
            <a:ext cx="8520600" cy="23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Transaction 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House 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Distance to Nearest MRT Station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</a:t>
            </a:r>
            <a:r>
              <a:rPr lang="en"/>
              <a:t>Convenience</a:t>
            </a:r>
            <a:r>
              <a:rPr lang="en"/>
              <a:t> 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Latitude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Longitude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50" y="1152463"/>
            <a:ext cx="8832299" cy="96388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Model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Linear</a:t>
            </a:r>
            <a:endParaRPr u="sng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h(x) = </a:t>
            </a:r>
            <a:r>
              <a:rPr lang="en" sz="2000"/>
              <a:t>w</a:t>
            </a:r>
            <a:r>
              <a:rPr baseline="-25000" lang="en" sz="2000"/>
              <a:t>0</a:t>
            </a:r>
            <a:r>
              <a:rPr lang="en" sz="2000"/>
              <a:t> + </a:t>
            </a:r>
            <a:r>
              <a:rPr lang="en" sz="2000"/>
              <a:t>w</a:t>
            </a:r>
            <a:r>
              <a:rPr baseline="-25000" lang="en" sz="2000"/>
              <a:t>1</a:t>
            </a:r>
            <a:r>
              <a:rPr lang="en" sz="2000"/>
              <a:t>x</a:t>
            </a:r>
            <a:r>
              <a:rPr baseline="-25000" lang="en" sz="2000"/>
              <a:t>1</a:t>
            </a:r>
            <a:r>
              <a:rPr lang="en" sz="2000"/>
              <a:t> </a:t>
            </a:r>
            <a:r>
              <a:rPr lang="en" sz="2000"/>
              <a:t>+ w</a:t>
            </a:r>
            <a:r>
              <a:rPr baseline="-25000" lang="en" sz="2000"/>
              <a:t>2</a:t>
            </a:r>
            <a:r>
              <a:rPr lang="en" sz="2000"/>
              <a:t>x</a:t>
            </a:r>
            <a:r>
              <a:rPr baseline="-25000" lang="en" sz="2000"/>
              <a:t>2</a:t>
            </a:r>
            <a:r>
              <a:rPr lang="en" sz="2000"/>
              <a:t>+ w</a:t>
            </a:r>
            <a:r>
              <a:rPr baseline="-25000" lang="en" sz="2000"/>
              <a:t>3</a:t>
            </a:r>
            <a:r>
              <a:rPr lang="en" sz="2000"/>
              <a:t>x</a:t>
            </a:r>
            <a:r>
              <a:rPr baseline="-25000" lang="en" sz="2000"/>
              <a:t>3</a:t>
            </a:r>
            <a:r>
              <a:rPr lang="en" sz="2000"/>
              <a:t>+ w</a:t>
            </a:r>
            <a:r>
              <a:rPr baseline="-25000" lang="en" sz="2000"/>
              <a:t>4</a:t>
            </a:r>
            <a:r>
              <a:rPr lang="en" sz="2000"/>
              <a:t>x</a:t>
            </a:r>
            <a:r>
              <a:rPr baseline="-25000" lang="en" sz="2000"/>
              <a:t>4</a:t>
            </a:r>
            <a:r>
              <a:rPr lang="en" sz="2000"/>
              <a:t>+ w</a:t>
            </a:r>
            <a:r>
              <a:rPr baseline="-25000" lang="en" sz="2000"/>
              <a:t>5</a:t>
            </a:r>
            <a:r>
              <a:rPr lang="en" sz="2000"/>
              <a:t>x</a:t>
            </a:r>
            <a:r>
              <a:rPr baseline="-25000" lang="en" sz="2000"/>
              <a:t>5</a:t>
            </a:r>
            <a:r>
              <a:rPr lang="en" sz="2000"/>
              <a:t>+ w</a:t>
            </a:r>
            <a:r>
              <a:rPr baseline="-25000" lang="en" sz="2000"/>
              <a:t>6</a:t>
            </a:r>
            <a:r>
              <a:rPr lang="en" sz="2000"/>
              <a:t>x</a:t>
            </a:r>
            <a:r>
              <a:rPr baseline="-25000" lang="en" sz="2000"/>
              <a:t>6</a:t>
            </a:r>
            <a:endParaRPr baseline="-25000"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572000" y="11376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Quadratic</a:t>
            </a:r>
            <a:endParaRPr u="sng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h(x) = w</a:t>
            </a:r>
            <a:r>
              <a:rPr baseline="-25000" lang="en" sz="2000"/>
              <a:t>0</a:t>
            </a:r>
            <a:r>
              <a:rPr lang="en" sz="2000"/>
              <a:t> + w</a:t>
            </a:r>
            <a:r>
              <a:rPr baseline="-25000" lang="en" sz="2000"/>
              <a:t>1</a:t>
            </a:r>
            <a:r>
              <a:rPr lang="en" sz="2000"/>
              <a:t>x</a:t>
            </a:r>
            <a:r>
              <a:rPr baseline="-25000" lang="en" sz="2000"/>
              <a:t>1</a:t>
            </a:r>
            <a:r>
              <a:rPr lang="en" sz="2000"/>
              <a:t> + w</a:t>
            </a:r>
            <a:r>
              <a:rPr baseline="-25000" lang="en" sz="2000"/>
              <a:t>1</a:t>
            </a:r>
            <a:r>
              <a:rPr lang="en" sz="2000"/>
              <a:t>x</a:t>
            </a:r>
            <a:r>
              <a:rPr baseline="30000" lang="en" sz="2000"/>
              <a:t>2</a:t>
            </a:r>
            <a:r>
              <a:rPr baseline="-25000" lang="en" sz="2000"/>
              <a:t>1</a:t>
            </a:r>
            <a:r>
              <a:rPr lang="en" sz="2000"/>
              <a:t> + w</a:t>
            </a:r>
            <a:r>
              <a:rPr baseline="-25000" lang="en" sz="2000"/>
              <a:t>2</a:t>
            </a:r>
            <a:r>
              <a:rPr lang="en" sz="2000"/>
              <a:t>x</a:t>
            </a:r>
            <a:r>
              <a:rPr baseline="-25000" lang="en" sz="2000"/>
              <a:t>2</a:t>
            </a:r>
            <a:r>
              <a:rPr lang="en" sz="2000"/>
              <a:t>+ w</a:t>
            </a:r>
            <a:r>
              <a:rPr baseline="-25000" lang="en" sz="2000"/>
              <a:t>2</a:t>
            </a:r>
            <a:r>
              <a:rPr lang="en" sz="2000"/>
              <a:t>x</a:t>
            </a:r>
            <a:r>
              <a:rPr baseline="30000" lang="en" sz="2000"/>
              <a:t>2</a:t>
            </a:r>
            <a:r>
              <a:rPr baseline="-25000" lang="en" sz="2000"/>
              <a:t>2</a:t>
            </a:r>
            <a:r>
              <a:rPr lang="en" sz="2000"/>
              <a:t>+ w</a:t>
            </a:r>
            <a:r>
              <a:rPr baseline="-25000" lang="en" sz="2000"/>
              <a:t>3</a:t>
            </a:r>
            <a:r>
              <a:rPr lang="en" sz="2000"/>
              <a:t>x</a:t>
            </a:r>
            <a:r>
              <a:rPr baseline="-25000" lang="en" sz="2000"/>
              <a:t>3</a:t>
            </a:r>
            <a:r>
              <a:rPr lang="en" sz="2000"/>
              <a:t>+ w</a:t>
            </a:r>
            <a:r>
              <a:rPr baseline="-25000" lang="en" sz="2000"/>
              <a:t>3</a:t>
            </a:r>
            <a:r>
              <a:rPr lang="en" sz="2000"/>
              <a:t>x</a:t>
            </a:r>
            <a:r>
              <a:rPr baseline="30000" lang="en" sz="2000"/>
              <a:t>2</a:t>
            </a:r>
            <a:r>
              <a:rPr baseline="-25000" lang="en" sz="2000"/>
              <a:t>3</a:t>
            </a:r>
            <a:r>
              <a:rPr lang="en" sz="2000"/>
              <a:t>+ w</a:t>
            </a:r>
            <a:r>
              <a:rPr baseline="-25000" lang="en" sz="2000"/>
              <a:t>4</a:t>
            </a:r>
            <a:r>
              <a:rPr lang="en" sz="2000"/>
              <a:t>x</a:t>
            </a:r>
            <a:r>
              <a:rPr baseline="-25000" lang="en" sz="2000"/>
              <a:t>4</a:t>
            </a:r>
            <a:r>
              <a:rPr lang="en" sz="2000"/>
              <a:t>+ w</a:t>
            </a:r>
            <a:r>
              <a:rPr baseline="-25000" lang="en" sz="2000"/>
              <a:t>4</a:t>
            </a:r>
            <a:r>
              <a:rPr lang="en" sz="2000"/>
              <a:t>x</a:t>
            </a:r>
            <a:r>
              <a:rPr baseline="30000" lang="en" sz="2000"/>
              <a:t>2</a:t>
            </a:r>
            <a:r>
              <a:rPr baseline="-25000" lang="en" sz="2000"/>
              <a:t>4</a:t>
            </a:r>
            <a:r>
              <a:rPr lang="en" sz="2000"/>
              <a:t>+ w</a:t>
            </a:r>
            <a:r>
              <a:rPr baseline="-25000" lang="en" sz="2000"/>
              <a:t>5</a:t>
            </a:r>
            <a:r>
              <a:rPr lang="en" sz="2000"/>
              <a:t>x</a:t>
            </a:r>
            <a:r>
              <a:rPr baseline="-25000" lang="en" sz="2000"/>
              <a:t>5</a:t>
            </a:r>
            <a:r>
              <a:rPr lang="en" sz="2000"/>
              <a:t>+ w</a:t>
            </a:r>
            <a:r>
              <a:rPr baseline="-25000" lang="en" sz="2000"/>
              <a:t>5</a:t>
            </a:r>
            <a:r>
              <a:rPr lang="en" sz="2000"/>
              <a:t>x</a:t>
            </a:r>
            <a:r>
              <a:rPr baseline="30000" lang="en" sz="2000"/>
              <a:t>2</a:t>
            </a:r>
            <a:r>
              <a:rPr baseline="-25000" lang="en" sz="2000"/>
              <a:t>5</a:t>
            </a:r>
            <a:r>
              <a:rPr lang="en" sz="2000"/>
              <a:t>+ w</a:t>
            </a:r>
            <a:r>
              <a:rPr baseline="-25000" lang="en" sz="2000"/>
              <a:t>6</a:t>
            </a:r>
            <a:r>
              <a:rPr lang="en" sz="2000"/>
              <a:t>x</a:t>
            </a:r>
            <a:r>
              <a:rPr baseline="-25000" lang="en" sz="2000"/>
              <a:t>6</a:t>
            </a:r>
            <a:r>
              <a:rPr lang="en" sz="2000"/>
              <a:t>+ w</a:t>
            </a:r>
            <a:r>
              <a:rPr baseline="-25000" lang="en" sz="2000"/>
              <a:t>6</a:t>
            </a:r>
            <a:r>
              <a:rPr lang="en" sz="2000"/>
              <a:t>x</a:t>
            </a:r>
            <a:r>
              <a:rPr baseline="30000" lang="en" sz="2000"/>
              <a:t>2</a:t>
            </a:r>
            <a:r>
              <a:rPr baseline="-25000" lang="en" sz="2000"/>
              <a:t>6</a:t>
            </a:r>
            <a:endParaRPr sz="2000"/>
          </a:p>
        </p:txBody>
      </p:sp>
      <p:sp>
        <p:nvSpPr>
          <p:cNvPr id="76" name="Google Shape;76;p16"/>
          <p:cNvSpPr txBox="1"/>
          <p:nvPr/>
        </p:nvSpPr>
        <p:spPr>
          <a:xfrm>
            <a:off x="0" y="3461725"/>
            <a:ext cx="91440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These are the </a:t>
            </a:r>
            <a:r>
              <a:rPr lang="en" sz="2200">
                <a:solidFill>
                  <a:schemeClr val="dk2"/>
                </a:solidFill>
              </a:rPr>
              <a:t>hypothesis</a:t>
            </a:r>
            <a:r>
              <a:rPr lang="en" sz="2200">
                <a:solidFill>
                  <a:schemeClr val="dk2"/>
                </a:solidFill>
              </a:rPr>
              <a:t> functions that will allow me to predict the prices given all input variables. These input variables are </a:t>
            </a:r>
            <a:r>
              <a:rPr lang="en" sz="2200">
                <a:solidFill>
                  <a:schemeClr val="dk2"/>
                </a:solidFill>
              </a:rPr>
              <a:t>x</a:t>
            </a:r>
            <a:r>
              <a:rPr baseline="-25000" lang="en" sz="2200">
                <a:solidFill>
                  <a:schemeClr val="dk2"/>
                </a:solidFill>
              </a:rPr>
              <a:t>1 </a:t>
            </a:r>
            <a:r>
              <a:rPr lang="en" sz="2200">
                <a:solidFill>
                  <a:schemeClr val="dk2"/>
                </a:solidFill>
              </a:rPr>
              <a:t>through x</a:t>
            </a:r>
            <a:r>
              <a:rPr baseline="-25000" lang="en" sz="2200">
                <a:solidFill>
                  <a:schemeClr val="dk2"/>
                </a:solidFill>
              </a:rPr>
              <a:t>2</a:t>
            </a:r>
            <a:r>
              <a:rPr lang="en" sz="2200">
                <a:solidFill>
                  <a:schemeClr val="dk2"/>
                </a:solidFill>
              </a:rPr>
              <a:t>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Training, Validation, Testing Methods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five fold train-test technique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J errors for each fold in linear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J errors for each fold in </a:t>
            </a:r>
            <a:r>
              <a:rPr lang="en"/>
              <a:t>quadratic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Average J term errors for test and train sets in both quadratic and linear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best model to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Find best weights in the best model from the five folds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Your Results</a:t>
            </a:r>
            <a:endParaRPr/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311700" y="110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{A5EA4002-B704-49CB-BCB3-D1C048FB8EBD}</a:tableStyleId>
              </a:tblPr>
              <a:tblGrid>
                <a:gridCol w="1525100"/>
                <a:gridCol w="1081625"/>
                <a:gridCol w="1081625"/>
              </a:tblGrid>
              <a:tr h="218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K-Fold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Linear Fit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Quadratic Fit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83.36492305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56.76734665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57.27046493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53.7430328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66.54039037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59.63005309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124.9850583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33.62955147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82.36666742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59.16770018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62.33349759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42.42697156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78.77941508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53.80854382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76.33987941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65.46337029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77.45559194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50.34206859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82.18189953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66.80535663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Average Training Error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77.70139757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55.94314247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Average Test Error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80.62215995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52.41365655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9" name="Google Shape;89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375" y="1017715"/>
            <a:ext cx="3098124" cy="191568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375" y="3016200"/>
            <a:ext cx="3098127" cy="1915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18"/>
          <p:cNvSpPr txBox="1"/>
          <p:nvPr/>
        </p:nvSpPr>
        <p:spPr>
          <a:xfrm>
            <a:off x="340425" y="4188800"/>
            <a:ext cx="368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determined lowest error was from the second fold weights from the quadratic fit.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7467300" y="562450"/>
            <a:ext cx="18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Final Best Weights</a:t>
            </a:r>
            <a:endParaRPr u="sng"/>
          </a:p>
        </p:txBody>
      </p:sp>
      <p:sp>
        <p:nvSpPr>
          <p:cNvPr id="93" name="Google Shape;93;p18"/>
          <p:cNvSpPr txBox="1"/>
          <p:nvPr/>
        </p:nvSpPr>
        <p:spPr>
          <a:xfrm>
            <a:off x="7467300" y="932500"/>
            <a:ext cx="3000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[ 2.19769838e-04]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[ 2.22302056e-01]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[ 7.82839081e-04]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[-8.20274189e-01]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[ 1.31489939e-02]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[-1.20593851e-02]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[ 1.37711217e-06]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[ 2.08887215e-01]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[ 5.31021153e-02]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[ 8.67647203e-02]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[ 4.19612743e+00]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[ 1.16320129e-02]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[-4.18832642e-01]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