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311" r:id="rId2"/>
    <p:sldId id="637" r:id="rId3"/>
    <p:sldId id="649" r:id="rId4"/>
    <p:sldId id="650" r:id="rId5"/>
    <p:sldId id="651" r:id="rId6"/>
    <p:sldId id="652" r:id="rId7"/>
    <p:sldId id="654" r:id="rId8"/>
    <p:sldId id="653" r:id="rId9"/>
    <p:sldId id="655" r:id="rId10"/>
    <p:sldId id="656" r:id="rId11"/>
    <p:sldId id="657" r:id="rId12"/>
    <p:sldId id="658" r:id="rId13"/>
    <p:sldId id="659" r:id="rId14"/>
    <p:sldId id="660" r:id="rId15"/>
    <p:sldId id="389" r:id="rId16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412" autoAdjust="0"/>
  </p:normalViewPr>
  <p:slideViewPr>
    <p:cSldViewPr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/>
              <a:t>Let's Begin Python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14600"/>
            <a:ext cx="2700337" cy="381000"/>
          </a:xfrm>
        </p:spPr>
        <p:txBody>
          <a:bodyPr/>
          <a:lstStyle/>
          <a:p>
            <a:r>
              <a:rPr lang="en-US" sz="2400" dirty="0"/>
              <a:t>3.1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340824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39B35C-4744-4D7F-B5ED-0D8DE8D66AA6}" type="datetime2">
              <a:rPr lang="en-US" sz="1800"/>
              <a:t>Sunday, January 27, 2019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CAE66-0B31-4998-B851-BCB5030FCA46}"/>
              </a:ext>
            </a:extLst>
          </p:cNvPr>
          <p:cNvSpPr/>
          <p:nvPr/>
        </p:nvSpPr>
        <p:spPr>
          <a:xfrm>
            <a:off x="225287" y="1143000"/>
            <a:ext cx="4041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Checks if one value is equal to another</a:t>
            </a:r>
          </a:p>
          <a:p>
            <a:r>
              <a:rPr lang="en-US" sz="1600" dirty="0"/>
              <a:t>if x == 1:</a:t>
            </a:r>
          </a:p>
          <a:p>
            <a:r>
              <a:rPr lang="en-US" sz="1600" dirty="0"/>
              <a:t>    print("x is equal to 1")</a:t>
            </a:r>
          </a:p>
          <a:p>
            <a:endParaRPr lang="en-US" sz="1600" dirty="0"/>
          </a:p>
          <a:p>
            <a:r>
              <a:rPr lang="en-US" sz="1600" dirty="0"/>
              <a:t># Checks if one value is NOT equal to another</a:t>
            </a:r>
          </a:p>
          <a:p>
            <a:r>
              <a:rPr lang="en-US" sz="1600" dirty="0"/>
              <a:t>if y != 1:</a:t>
            </a:r>
          </a:p>
          <a:p>
            <a:r>
              <a:rPr lang="en-US" sz="1600" dirty="0"/>
              <a:t>    print("y is not equal to 1")</a:t>
            </a:r>
          </a:p>
          <a:p>
            <a:endParaRPr lang="en-US" sz="1600" dirty="0"/>
          </a:p>
          <a:p>
            <a:r>
              <a:rPr lang="en-US" sz="1600" dirty="0"/>
              <a:t># Checks if one value is less than another</a:t>
            </a:r>
          </a:p>
          <a:p>
            <a:r>
              <a:rPr lang="en-US" sz="1600" dirty="0"/>
              <a:t>if x &lt; y:</a:t>
            </a:r>
          </a:p>
          <a:p>
            <a:r>
              <a:rPr lang="en-US" sz="1600" dirty="0"/>
              <a:t>    print("x is less than y")</a:t>
            </a:r>
          </a:p>
          <a:p>
            <a:endParaRPr lang="en-US" sz="1600" dirty="0"/>
          </a:p>
          <a:p>
            <a:r>
              <a:rPr lang="en-US" sz="1600" dirty="0"/>
              <a:t># Checks if one value is greater than another</a:t>
            </a:r>
          </a:p>
          <a:p>
            <a:r>
              <a:rPr lang="en-US" sz="1600" dirty="0"/>
              <a:t>if y &gt; x:</a:t>
            </a:r>
          </a:p>
          <a:p>
            <a:r>
              <a:rPr lang="en-US" sz="1600" dirty="0"/>
              <a:t>    print("y is greater than x")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62889-B1BD-46AA-BA45-7B306F760FD4}"/>
              </a:ext>
            </a:extLst>
          </p:cNvPr>
          <p:cNvSpPr/>
          <p:nvPr/>
        </p:nvSpPr>
        <p:spPr>
          <a:xfrm>
            <a:off x="4419600" y="12192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 Checks if a value is less than or equal to another</a:t>
            </a:r>
          </a:p>
          <a:p>
            <a:r>
              <a:rPr lang="en-US" sz="1400" dirty="0"/>
              <a:t>if x &gt;= 1:</a:t>
            </a:r>
          </a:p>
          <a:p>
            <a:r>
              <a:rPr lang="en-US" sz="1400" dirty="0"/>
              <a:t>    print("x is greater than or equal to 1")</a:t>
            </a:r>
          </a:p>
          <a:p>
            <a:endParaRPr lang="en-US" sz="1400" dirty="0"/>
          </a:p>
          <a:p>
            <a:r>
              <a:rPr lang="en-US" sz="1400" dirty="0"/>
              <a:t># Checks for two conditions to be met using "and"</a:t>
            </a:r>
          </a:p>
          <a:p>
            <a:r>
              <a:rPr lang="en-US" sz="1400" dirty="0"/>
              <a:t>if x == 1 and y == 10:</a:t>
            </a:r>
          </a:p>
          <a:p>
            <a:r>
              <a:rPr lang="en-US" sz="1400" dirty="0"/>
              <a:t>    print("Both values returned true")</a:t>
            </a:r>
          </a:p>
          <a:p>
            <a:endParaRPr lang="en-US" sz="1400" dirty="0"/>
          </a:p>
          <a:p>
            <a:r>
              <a:rPr lang="en-US" sz="1400" dirty="0"/>
              <a:t># Checks if either of two conditions is met</a:t>
            </a:r>
          </a:p>
          <a:p>
            <a:r>
              <a:rPr lang="en-US" sz="1400" dirty="0"/>
              <a:t>if x &lt; 45 or y &lt; 5:</a:t>
            </a:r>
          </a:p>
          <a:p>
            <a:r>
              <a:rPr lang="en-US" sz="1400" dirty="0"/>
              <a:t>    print("One or more of the statements were true")</a:t>
            </a:r>
          </a:p>
          <a:p>
            <a:endParaRPr lang="en-US" sz="1400" dirty="0"/>
          </a:p>
          <a:p>
            <a:r>
              <a:rPr lang="en-US" sz="1400" dirty="0"/>
              <a:t># Nested if statements</a:t>
            </a:r>
          </a:p>
          <a:p>
            <a:r>
              <a:rPr lang="en-US" sz="1400" dirty="0"/>
              <a:t>if x &lt; 10:</a:t>
            </a:r>
          </a:p>
          <a:p>
            <a:r>
              <a:rPr lang="en-US" sz="1400" dirty="0"/>
              <a:t>    if y &lt; 5:</a:t>
            </a:r>
          </a:p>
          <a:p>
            <a:r>
              <a:rPr lang="en-US" sz="1400" dirty="0"/>
              <a:t>        print("x is less than 10 and y is less than 5")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y == 5:</a:t>
            </a:r>
          </a:p>
          <a:p>
            <a:r>
              <a:rPr lang="en-US" sz="1400" dirty="0"/>
              <a:t>        print("x is less than 10 and y is equal to 5")</a:t>
            </a:r>
          </a:p>
          <a:p>
            <a:r>
              <a:rPr lang="en-US" sz="1400" dirty="0"/>
              <a:t>    else:</a:t>
            </a:r>
          </a:p>
          <a:p>
            <a:r>
              <a:rPr lang="en-US" sz="1400" dirty="0"/>
              <a:t>        print("x is less than 10 and y is greater than 5")</a:t>
            </a:r>
          </a:p>
        </p:txBody>
      </p:sp>
    </p:spTree>
    <p:extLst>
      <p:ext uri="{BB962C8B-B14F-4D97-AF65-F5344CB8AC3E}">
        <p14:creationId xmlns:p14="http://schemas.microsoft.com/office/powerpoint/2010/main" val="7946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Lists and Tuples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AB78F8-D5C9-4BED-A1EC-4823E718EF76}"/>
              </a:ext>
            </a:extLst>
          </p:cNvPr>
          <p:cNvSpPr/>
          <p:nvPr/>
        </p:nvSpPr>
        <p:spPr>
          <a:xfrm>
            <a:off x="304800" y="7620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Lists hold multiple pieces of data within one variable.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BBF54-92B7-4396-B20A-FEF254BB6EF3}"/>
              </a:ext>
            </a:extLst>
          </p:cNvPr>
          <p:cNvSpPr/>
          <p:nvPr/>
        </p:nvSpPr>
        <p:spPr>
          <a:xfrm>
            <a:off x="304800" y="1219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Lists can hold multiple types of data inside of them.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B7B91-B707-48C1-8ECC-F4A84AED46F4}"/>
              </a:ext>
            </a:extLst>
          </p:cNvPr>
          <p:cNvSpPr/>
          <p:nvPr/>
        </p:nvSpPr>
        <p:spPr>
          <a:xfrm>
            <a:off x="327991" y="19050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</a:t>
            </a:r>
            <a:r>
              <a:rPr lang="en-US" sz="2000" dirty="0"/>
              <a:t> method can add elements on to the end of a list.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000" dirty="0"/>
              <a:t> method returns the numeric location of a given value within a list.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000" dirty="0"/>
              <a:t> function returns the length of a list.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2000" dirty="0"/>
              <a:t> method deletes a given value from a list.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000" dirty="0"/>
              <a:t> method can be used to remove a value by index.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77C8D-7026-47FB-A536-E14880C6340D}"/>
              </a:ext>
            </a:extLst>
          </p:cNvPr>
          <p:cNvSpPr/>
          <p:nvPr/>
        </p:nvSpPr>
        <p:spPr>
          <a:xfrm>
            <a:off x="321365" y="6019800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Indexing in lists starts at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A8C9B-A093-4611-A575-C1D48A9B3D2B}"/>
              </a:ext>
            </a:extLst>
          </p:cNvPr>
          <p:cNvSpPr/>
          <p:nvPr/>
        </p:nvSpPr>
        <p:spPr>
          <a:xfrm>
            <a:off x="457200" y="4916269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also has a data type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are functionally similar to lists in what they can store but are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FF1C6-520A-430A-816F-2D061AD023FA}"/>
              </a:ext>
            </a:extLst>
          </p:cNvPr>
          <p:cNvSpPr/>
          <p:nvPr/>
        </p:nvSpPr>
        <p:spPr>
          <a:xfrm>
            <a:off x="457201" y="5562600"/>
            <a:ext cx="8686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While lists in Python can be modified after their creation, tuples can never be modified after their declaration.</a:t>
            </a:r>
          </a:p>
        </p:txBody>
      </p:sp>
    </p:spTree>
    <p:extLst>
      <p:ext uri="{BB962C8B-B14F-4D97-AF65-F5344CB8AC3E}">
        <p14:creationId xmlns:p14="http://schemas.microsoft.com/office/powerpoint/2010/main" val="4192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Lists and Tuples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22F8B-D103-4E46-ADA2-2CEC9F743C04}"/>
              </a:ext>
            </a:extLst>
          </p:cNvPr>
          <p:cNvSpPr/>
          <p:nvPr/>
        </p:nvSpPr>
        <p:spPr>
          <a:xfrm>
            <a:off x="119960" y="1179443"/>
            <a:ext cx="45720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Create a variable and set it as an List</a:t>
            </a:r>
          </a:p>
          <a:p>
            <a:r>
              <a:rPr lang="en-US" sz="1600" dirty="0" err="1"/>
              <a:t>myList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FF0000"/>
                </a:solidFill>
              </a:rPr>
              <a:t>[</a:t>
            </a:r>
            <a:r>
              <a:rPr lang="en-US" sz="1600" dirty="0"/>
              <a:t>"Jacob", 25, "Ahmed", 80</a:t>
            </a:r>
            <a:r>
              <a:rPr lang="en-US" sz="1600" dirty="0">
                <a:solidFill>
                  <a:srgbClr val="FF0000"/>
                </a:solidFill>
              </a:rPr>
              <a:t>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myList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# Adds an element onto the end of a List</a:t>
            </a:r>
          </a:p>
          <a:p>
            <a:r>
              <a:rPr lang="en-US" sz="1600" dirty="0" err="1"/>
              <a:t>myList.append</a:t>
            </a:r>
            <a:r>
              <a:rPr lang="en-US" sz="1600" dirty="0"/>
              <a:t>("Matt")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myList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# Returns the index of the first object with a matching value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myList.index</a:t>
            </a:r>
            <a:r>
              <a:rPr lang="en-US" sz="1600" dirty="0"/>
              <a:t>("Matt"))</a:t>
            </a:r>
          </a:p>
          <a:p>
            <a:endParaRPr lang="en-US" sz="1600" dirty="0"/>
          </a:p>
          <a:p>
            <a:r>
              <a:rPr lang="en-US" sz="1600" dirty="0"/>
              <a:t># Changes a specified element within an List at the given index</a:t>
            </a:r>
          </a:p>
          <a:p>
            <a:r>
              <a:rPr lang="en-US" sz="1600" dirty="0" err="1"/>
              <a:t>myList</a:t>
            </a:r>
            <a:r>
              <a:rPr lang="en-US" sz="1600" dirty="0"/>
              <a:t>[3] = 85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myList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A5A65-CA5C-4DC2-BD20-6FA130556F38}"/>
              </a:ext>
            </a:extLst>
          </p:cNvPr>
          <p:cNvSpPr/>
          <p:nvPr/>
        </p:nvSpPr>
        <p:spPr>
          <a:xfrm>
            <a:off x="4728404" y="1179443"/>
            <a:ext cx="42956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# Returns the length of the List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print(</a:t>
            </a:r>
            <a:r>
              <a:rPr lang="en-US" sz="1600" dirty="0" err="1">
                <a:solidFill>
                  <a:prstClr val="black"/>
                </a:solidFill>
              </a:rPr>
              <a:t>len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myList</a:t>
            </a:r>
            <a:r>
              <a:rPr lang="en-US" sz="1600" dirty="0">
                <a:solidFill>
                  <a:prstClr val="black"/>
                </a:solidFill>
              </a:rPr>
              <a:t>))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# Removes a specified object from an List</a:t>
            </a:r>
          </a:p>
          <a:p>
            <a:pPr lvl="0"/>
            <a:r>
              <a:rPr lang="en-US" sz="1600" dirty="0" err="1">
                <a:solidFill>
                  <a:prstClr val="black"/>
                </a:solidFill>
              </a:rPr>
              <a:t>myList.remove</a:t>
            </a:r>
            <a:r>
              <a:rPr lang="en-US" sz="1600" dirty="0">
                <a:solidFill>
                  <a:prstClr val="black"/>
                </a:solidFill>
              </a:rPr>
              <a:t>("Matt")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print(</a:t>
            </a:r>
            <a:r>
              <a:rPr lang="en-US" sz="1600" dirty="0" err="1">
                <a:solidFill>
                  <a:prstClr val="black"/>
                </a:solidFill>
              </a:rPr>
              <a:t>myList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# Removes the object at the index specified</a:t>
            </a:r>
          </a:p>
          <a:p>
            <a:pPr lvl="0"/>
            <a:r>
              <a:rPr lang="en-US" sz="1600" dirty="0" err="1">
                <a:solidFill>
                  <a:prstClr val="black"/>
                </a:solidFill>
              </a:rPr>
              <a:t>myList.pop</a:t>
            </a:r>
            <a:r>
              <a:rPr lang="en-US" sz="1600" dirty="0">
                <a:solidFill>
                  <a:prstClr val="black"/>
                </a:solidFill>
              </a:rPr>
              <a:t>(0)</a:t>
            </a:r>
          </a:p>
          <a:p>
            <a:pPr lvl="0"/>
            <a:r>
              <a:rPr lang="en-US" sz="1600" dirty="0" err="1">
                <a:solidFill>
                  <a:prstClr val="black"/>
                </a:solidFill>
              </a:rPr>
              <a:t>myList.pop</a:t>
            </a:r>
            <a:r>
              <a:rPr lang="en-US" sz="1600" dirty="0">
                <a:solidFill>
                  <a:prstClr val="black"/>
                </a:solidFill>
              </a:rPr>
              <a:t>(0)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print(</a:t>
            </a:r>
            <a:r>
              <a:rPr lang="en-US" sz="1600" dirty="0" err="1">
                <a:solidFill>
                  <a:prstClr val="black"/>
                </a:solidFill>
              </a:rPr>
              <a:t>myList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# Creates a tuple, a sequence of immutable Python objects that cannot be changed</a:t>
            </a:r>
          </a:p>
          <a:p>
            <a:pPr lvl="0"/>
            <a:r>
              <a:rPr lang="en-US" sz="1600" dirty="0" err="1">
                <a:solidFill>
                  <a:prstClr val="black"/>
                </a:solidFill>
              </a:rPr>
              <a:t>myTuple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'Python', 100, 'VBA', False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print(</a:t>
            </a:r>
            <a:r>
              <a:rPr lang="en-US" sz="1600" dirty="0" err="1">
                <a:solidFill>
                  <a:prstClr val="black"/>
                </a:solidFill>
              </a:rPr>
              <a:t>myTuple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8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08E99-49AA-4AC2-87A8-40AB412D414A}"/>
              </a:ext>
            </a:extLst>
          </p:cNvPr>
          <p:cNvSpPr/>
          <p:nvPr/>
        </p:nvSpPr>
        <p:spPr>
          <a:xfrm>
            <a:off x="270359" y="2056536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looping through a range of numbers, Python will halt the loop one number before the final number.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EF87E-775C-4835-A63C-65AE2E9098F5}"/>
              </a:ext>
            </a:extLst>
          </p:cNvPr>
          <p:cNvSpPr/>
          <p:nvPr/>
        </p:nvSpPr>
        <p:spPr>
          <a:xfrm>
            <a:off x="270359" y="2967335"/>
            <a:ext cx="86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provided with a single number, range() will always start the loop at 0. </a:t>
            </a:r>
            <a:br>
              <a:rPr lang="en-US" dirty="0"/>
            </a:br>
            <a:r>
              <a:rPr lang="en-US" dirty="0"/>
              <a:t>When provided with two numbers, however, the code will loop from the first number until it reaches one less than the second number.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6E17F-1F78-4A37-B527-0F24E5DB27DD}"/>
              </a:ext>
            </a:extLst>
          </p:cNvPr>
          <p:cNvSpPr/>
          <p:nvPr/>
        </p:nvSpPr>
        <p:spPr>
          <a:xfrm>
            <a:off x="1471226" y="1079429"/>
            <a:ext cx="522290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Syntax: 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&lt;variable&gt; in &lt;string or list&gt;: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B176-02CC-4829-B10B-5203003339AB}"/>
              </a:ext>
            </a:extLst>
          </p:cNvPr>
          <p:cNvSpPr/>
          <p:nvPr/>
        </p:nvSpPr>
        <p:spPr>
          <a:xfrm>
            <a:off x="152400" y="878443"/>
            <a:ext cx="380337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 Loop through a range of numbers (0 through 4)</a:t>
            </a:r>
          </a:p>
          <a:p>
            <a:r>
              <a:rPr lang="en-US" sz="1600" dirty="0"/>
              <a:t>for x in range(5):</a:t>
            </a:r>
          </a:p>
          <a:p>
            <a:r>
              <a:rPr lang="en-US" sz="1600" dirty="0"/>
              <a:t>    print(x)</a:t>
            </a:r>
          </a:p>
          <a:p>
            <a:endParaRPr lang="en-US" sz="1600" dirty="0"/>
          </a:p>
          <a:p>
            <a:r>
              <a:rPr lang="en-US" sz="1600" dirty="0"/>
              <a:t>print("-----------------------------------------")</a:t>
            </a:r>
          </a:p>
          <a:p>
            <a:endParaRPr lang="en-US" sz="1600" dirty="0"/>
          </a:p>
          <a:p>
            <a:r>
              <a:rPr lang="en-US" sz="1600" dirty="0"/>
              <a:t># Loop through a range of numbers (2 through 6)</a:t>
            </a:r>
          </a:p>
          <a:p>
            <a:r>
              <a:rPr lang="en-US" sz="1600" dirty="0"/>
              <a:t>for x in range(2, 7):</a:t>
            </a:r>
          </a:p>
          <a:p>
            <a:r>
              <a:rPr lang="en-US" sz="1600" dirty="0"/>
              <a:t>    print(x)</a:t>
            </a:r>
          </a:p>
          <a:p>
            <a:endParaRPr lang="en-US" sz="1600" dirty="0"/>
          </a:p>
          <a:p>
            <a:r>
              <a:rPr lang="en-US" sz="1600" dirty="0"/>
              <a:t>print("----------------------------------------")</a:t>
            </a:r>
          </a:p>
          <a:p>
            <a:endParaRPr lang="en-US" sz="1600" dirty="0"/>
          </a:p>
          <a:p>
            <a:r>
              <a:rPr lang="en-US" sz="1600" dirty="0"/>
              <a:t># Iterate through letters in a string</a:t>
            </a:r>
          </a:p>
          <a:p>
            <a:r>
              <a:rPr lang="en-US" sz="1600" dirty="0"/>
              <a:t>word = "Peace"</a:t>
            </a:r>
          </a:p>
          <a:p>
            <a:r>
              <a:rPr lang="en-US" sz="1600" dirty="0"/>
              <a:t>for letters in word:</a:t>
            </a:r>
          </a:p>
          <a:p>
            <a:r>
              <a:rPr lang="en-US" sz="1600" dirty="0"/>
              <a:t>    print(letters)</a:t>
            </a:r>
          </a:p>
          <a:p>
            <a:endParaRPr lang="en-US" sz="1600" dirty="0"/>
          </a:p>
          <a:p>
            <a:r>
              <a:rPr lang="en-US" sz="1600" dirty="0"/>
              <a:t>print("----------------------------------------")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E9003-536E-4A04-89E3-87E6704BCCCA}"/>
              </a:ext>
            </a:extLst>
          </p:cNvPr>
          <p:cNvSpPr/>
          <p:nvPr/>
        </p:nvSpPr>
        <p:spPr>
          <a:xfrm>
            <a:off x="4419600" y="1219200"/>
            <a:ext cx="44494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Iterate through a list</a:t>
            </a:r>
          </a:p>
          <a:p>
            <a:r>
              <a:rPr lang="en-US" dirty="0"/>
              <a:t>zoo = ["cow", "dog", "bee", "zebra"]</a:t>
            </a:r>
          </a:p>
          <a:p>
            <a:r>
              <a:rPr lang="en-US" dirty="0"/>
              <a:t>for animal in zoo:</a:t>
            </a:r>
          </a:p>
          <a:p>
            <a:r>
              <a:rPr lang="en-US" dirty="0"/>
              <a:t>    print(animal)</a:t>
            </a:r>
          </a:p>
          <a:p>
            <a:endParaRPr lang="en-US" dirty="0"/>
          </a:p>
          <a:p>
            <a:r>
              <a:rPr lang="en-US" dirty="0"/>
              <a:t>print("----------------------------------------")</a:t>
            </a:r>
          </a:p>
          <a:p>
            <a:endParaRPr lang="en-US" dirty="0"/>
          </a:p>
          <a:p>
            <a:r>
              <a:rPr lang="en-US" dirty="0"/>
              <a:t># Loop while a condition is being met</a:t>
            </a:r>
          </a:p>
          <a:p>
            <a:r>
              <a:rPr lang="en-US" dirty="0"/>
              <a:t>run = "y"</a:t>
            </a:r>
          </a:p>
          <a:p>
            <a:endParaRPr lang="en-US" dirty="0"/>
          </a:p>
          <a:p>
            <a:r>
              <a:rPr lang="en-US" dirty="0"/>
              <a:t>while run == "y":</a:t>
            </a:r>
          </a:p>
          <a:p>
            <a:r>
              <a:rPr lang="en-US" dirty="0"/>
              <a:t>    print("Hi!")</a:t>
            </a:r>
          </a:p>
          <a:p>
            <a:r>
              <a:rPr lang="en-US" dirty="0"/>
              <a:t>    run = input("To run again. Enter 'y'")</a:t>
            </a:r>
          </a:p>
        </p:txBody>
      </p:sp>
    </p:spTree>
    <p:extLst>
      <p:ext uri="{BB962C8B-B14F-4D97-AF65-F5344CB8AC3E}">
        <p14:creationId xmlns:p14="http://schemas.microsoft.com/office/powerpoint/2010/main" val="14300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E9329-E3DA-49CC-8AC4-3570D27BD63E}"/>
              </a:ext>
            </a:extLst>
          </p:cNvPr>
          <p:cNvSpPr/>
          <p:nvPr/>
        </p:nvSpPr>
        <p:spPr>
          <a:xfrm>
            <a:off x="381000" y="9906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In this week we will be introducing the Python programming language. </a:t>
            </a:r>
            <a:br>
              <a:rPr lang="en-US" dirty="0">
                <a:solidFill>
                  <a:srgbClr val="2429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</a:br>
            <a:endParaRPr lang="en-US" dirty="0">
              <a:solidFill>
                <a:srgbClr val="2429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The purpose of this unit is to gain a firm understanding on how to use the core Python language to store and manipulate data; read and write to files; and "translate" logical solutions to problems to Python implementations of those solutions.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B1FC9-6DB2-4877-AFAE-35981892C865}"/>
              </a:ext>
            </a:extLst>
          </p:cNvPr>
          <p:cNvSpPr/>
          <p:nvPr/>
        </p:nvSpPr>
        <p:spPr>
          <a:xfrm>
            <a:off x="914400" y="2804674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Guide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Activities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Helpful Links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Course Resources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Cheat Sheet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PDF of Python Reference Guide</a:t>
            </a:r>
          </a:p>
        </p:txBody>
      </p:sp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from Terminal (mac) or git-bash (pc)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B1FC9-6DB2-4877-AFAE-35981892C865}"/>
              </a:ext>
            </a:extLst>
          </p:cNvPr>
          <p:cNvSpPr/>
          <p:nvPr/>
        </p:nvSpPr>
        <p:spPr>
          <a:xfrm>
            <a:off x="76200" y="914400"/>
            <a:ext cx="4572000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cd (Changes the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cd ~ (Changes to the home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cd .. (Moves up one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ls (Lists files in the folder).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pwd</a:t>
            </a:r>
            <a:r>
              <a:rPr lang="en-US" dirty="0"/>
              <a:t> (Shows the current directory).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05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mkdir</a:t>
            </a:r>
            <a:r>
              <a:rPr lang="en-US" dirty="0"/>
              <a:t> &lt;FOLDERNAME&gt; (Creates a new directory with the FOLDERNAME).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2999-95FC-4209-815B-D46D2F97C455}"/>
              </a:ext>
            </a:extLst>
          </p:cNvPr>
          <p:cNvSpPr/>
          <p:nvPr/>
        </p:nvSpPr>
        <p:spPr>
          <a:xfrm>
            <a:off x="4953000" y="751344"/>
            <a:ext cx="40783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touch &lt;FILENAME&gt; (Creates a new file with the FILENAME).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rm &lt;FILENAME&gt; (Deletes a file).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rm -r &lt;FOLDERNAME&gt; (Deletes a folder, make sure to note the -r).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open . (Opens the current folder on Macs).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explorer . (Opens the current folder on Bash).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open &lt;FILENAME&gt; (Opens a specific file on Macs).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explorer &lt;FILENAME&gt; (Opens a specific file on Bash).</a:t>
            </a:r>
          </a:p>
        </p:txBody>
      </p:sp>
    </p:spTree>
    <p:extLst>
      <p:ext uri="{BB962C8B-B14F-4D97-AF65-F5344CB8AC3E}">
        <p14:creationId xmlns:p14="http://schemas.microsoft.com/office/powerpoint/2010/main" val="10186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Run Python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876F7-7E5E-449D-BE67-75F16A33B7C4}"/>
              </a:ext>
            </a:extLst>
          </p:cNvPr>
          <p:cNvSpPr/>
          <p:nvPr/>
        </p:nvSpPr>
        <p:spPr>
          <a:xfrm>
            <a:off x="152400" y="167640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typhon file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&lt;FILENAME&gt;.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Python program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&lt;FILENAME&gt;.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tells the computer that this is a python file and to run the code contained within.</a:t>
            </a:r>
          </a:p>
        </p:txBody>
      </p:sp>
    </p:spTree>
    <p:extLst>
      <p:ext uri="{BB962C8B-B14F-4D97-AF65-F5344CB8AC3E}">
        <p14:creationId xmlns:p14="http://schemas.microsoft.com/office/powerpoint/2010/main" val="19970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Anaconda Virtual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876F7-7E5E-449D-BE67-75F16A33B7C4}"/>
              </a:ext>
            </a:extLst>
          </p:cNvPr>
          <p:cNvSpPr/>
          <p:nvPr/>
        </p:nvSpPr>
        <p:spPr>
          <a:xfrm>
            <a:off x="178904" y="1127302"/>
            <a:ext cx="899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Verify Anaconda Installation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Enter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--version </a:t>
            </a:r>
            <a:br>
              <a:rPr lang="en-US" dirty="0"/>
            </a:br>
            <a:r>
              <a:rPr lang="en-US" dirty="0"/>
              <a:t>	which will display the version of Anaconda install.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 a virtual environment that will run Python 3.6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-n &lt;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VM_name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python=3.6 anaconda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Activate the environment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activate &lt;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VM_name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327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Variables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D93F1-FBEE-4929-A2DF-5C2188405F0D}"/>
              </a:ext>
            </a:extLst>
          </p:cNvPr>
          <p:cNvSpPr/>
          <p:nvPr/>
        </p:nvSpPr>
        <p:spPr>
          <a:xfrm>
            <a:off x="304800" y="914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can store different data types strings, integers and an entirely new data type called booleans which hold True or False values.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0A0EA13-BDB6-44E5-8806-0A4041817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05451"/>
            <a:ext cx="8153400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Creates a variable with a string "Frankfurter"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title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"Frankfurter"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Creates a variable with an integer 80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years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80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Creates a variable with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value of 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expert_status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Variables 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4DEB54-C9CC-4A7A-873C-082575AB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52600"/>
            <a:ext cx="876300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Prints a statement adding the variable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"Nick is a professional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title)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Convert the integer years into a string and prints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"He has been coding for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(years)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 years"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Converts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into a string and prints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"Expert status: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expert_status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DAB02-2AD9-4659-9D37-EEAA0858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763000" cy="8002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4292E"/>
                </a:solidFill>
                <a:latin typeface="-apple-system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raditional Python formatting won't concatenate strings with other data types. They must be cast as strings using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str()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function.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FD7895-09D1-42EE-A12B-B50A02A3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78" y="4524851"/>
            <a:ext cx="8763000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Mono-Regular"/>
              </a:rPr>
              <a:t>f-string</a:t>
            </a:r>
            <a:r>
              <a:rPr lang="en-US" altLang="en-US" sz="2800" dirty="0">
                <a:solidFill>
                  <a:srgbClr val="24292E"/>
                </a:solidFill>
                <a:latin typeface="-apple-system"/>
              </a:rPr>
              <a:t> </a:t>
            </a:r>
            <a:br>
              <a:rPr lang="en-US" altLang="en-US" sz="2800" dirty="0">
                <a:solidFill>
                  <a:srgbClr val="24292E"/>
                </a:solidFill>
                <a:latin typeface="-apple-system"/>
              </a:rPr>
            </a:br>
            <a:r>
              <a:rPr lang="en-US" altLang="en-US" sz="2000" dirty="0">
                <a:solidFill>
                  <a:srgbClr val="24292E"/>
                </a:solidFill>
                <a:latin typeface="-apple-system"/>
              </a:rPr>
              <a:t>method of formatting strings allows string concatenation with different data types</a:t>
            </a:r>
            <a:r>
              <a:rPr lang="en-US" altLang="en-US" sz="11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An f-string accepts all data types without conversion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f"Expert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 status: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expert_status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Inputs and Prompts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0BFEF-D430-482F-B612-488D73315602}"/>
              </a:ext>
            </a:extLst>
          </p:cNvPr>
          <p:cNvSpPr/>
          <p:nvPr/>
        </p:nvSpPr>
        <p:spPr>
          <a:xfrm>
            <a:off x="190500" y="9906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Input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 </a:t>
            </a:r>
            <a:r>
              <a:rPr lang="en-US" sz="2000" dirty="0">
                <a:solidFill>
                  <a:srgbClr val="24292E"/>
                </a:solidFill>
                <a:latin typeface="-apple-system"/>
              </a:rPr>
              <a:t>Takes input from the command line after printing a prompt to the terminal.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FE389-3B5F-4D45-87E4-660DC8A52B68}"/>
              </a:ext>
            </a:extLst>
          </p:cNvPr>
          <p:cNvSpPr/>
          <p:nvPr/>
        </p:nvSpPr>
        <p:spPr>
          <a:xfrm>
            <a:off x="304800" y="144333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Every response to an input is stored as a string regardless of the characters entered.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Variables that are intended to be integers must be cast to be used in calculations.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BB2D503-791E-4133-ADFA-6E858CAE5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4624"/>
            <a:ext cx="65951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Mono-Regular"/>
              </a:rPr>
              <a:t>bool()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function always returns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Mono-Regular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if any text is inside of it.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90F1C0B-479F-4DCB-816F-F9361B2E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819400"/>
            <a:ext cx="8572500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Collects the user's input for the prompt "What is your name?"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"What is your name?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5CC5"/>
                </a:solidFill>
                <a:latin typeface="SFMono-Regular"/>
              </a:rPr>
              <a:t>print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32F62"/>
                </a:solidFill>
                <a:latin typeface="SFMono-Regular"/>
              </a:rPr>
              <a:t>"My name is "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5CC5"/>
                </a:solidFill>
                <a:latin typeface="SFMono-Regular"/>
              </a:rPr>
              <a:t>str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(name))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Collects the user's input for the prompt "How old are you?"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and converts the string to an integer.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"How old are you?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5CC5"/>
                </a:solidFill>
                <a:latin typeface="SFMono-Regular"/>
              </a:rPr>
              <a:t>print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32F62"/>
                </a:solidFill>
                <a:latin typeface="SFMono-Regular"/>
              </a:rPr>
              <a:t>"I will be "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5CC5"/>
                </a:solidFill>
                <a:latin typeface="SFMono-Regular"/>
              </a:rPr>
              <a:t>str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(age </a:t>
            </a:r>
            <a:r>
              <a:rPr lang="en-US" altLang="en-US" sz="1400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en-US" altLang="en-US" sz="1400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032F62"/>
                </a:solidFill>
                <a:latin typeface="SFMono-Regular"/>
              </a:rPr>
              <a:t>" next year."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Collects the user's input for the prompt "Is input truthy?"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and converts it to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# Note that non-zero, non-empty objects are truth-y.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trueOrFalse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"Is the input truthy?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</a:br>
            <a:endParaRPr lang="en-US" altLang="en-US" sz="1400" dirty="0">
              <a:solidFill>
                <a:srgbClr val="24292E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"The input was converted to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trueOrFalse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1592-50E4-4547-8A26-E9A2851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946"/>
            <a:ext cx="5470526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E1A161-EDAC-449F-897C-E9BD604E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5344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Python uses 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elif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and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for creating conditionals.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74ABC-DF03-46F9-855C-C8A8AF987651}"/>
              </a:ext>
            </a:extLst>
          </p:cNvPr>
          <p:cNvSpPr/>
          <p:nvPr/>
        </p:nvSpPr>
        <p:spPr>
          <a:xfrm>
            <a:off x="228600" y="1893094"/>
            <a:ext cx="8534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Conditional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statements</a:t>
            </a:r>
            <a:r>
              <a:rPr lang="en-US" sz="2000" dirty="0">
                <a:solidFill>
                  <a:srgbClr val="24292E"/>
                </a:solidFill>
                <a:latin typeface="-apple-system"/>
              </a:rPr>
              <a:t> are concluded with a colon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“:”</a:t>
            </a:r>
            <a:b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but all lines after the colon 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must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be indented to be considered a part of that code block</a:t>
            </a:r>
            <a:endParaRPr lang="en-US" dirty="0"/>
          </a:p>
          <a:p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E9DDE-079A-43A2-AC46-0FD77245C217}"/>
              </a:ext>
            </a:extLst>
          </p:cNvPr>
          <p:cNvSpPr/>
          <p:nvPr/>
        </p:nvSpPr>
        <p:spPr>
          <a:xfrm>
            <a:off x="228600" y="31242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sorts of operators like greater than, less than, equal to, and much more can be used to create logic tests for conditionals.</a:t>
            </a:r>
          </a:p>
          <a:p>
            <a:endParaRPr lang="en-US" dirty="0"/>
          </a:p>
          <a:p>
            <a:r>
              <a:rPr lang="en-US" dirty="0"/>
              <a:t>The condition is equal to uses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dirty="0"/>
              <a:t> while variable assignment uses one equal sign.</a:t>
            </a:r>
          </a:p>
          <a:p>
            <a:endParaRPr lang="en-US" dirty="0"/>
          </a:p>
          <a:p>
            <a:r>
              <a:rPr lang="en-US" dirty="0"/>
              <a:t>Multiple logic tests can be checked within a single conditional statement. Using the term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dirty="0"/>
              <a:t> must mean both tests return True while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dirty="0"/>
              <a:t> require that only one test return as true.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57F66-CE11-403D-8775-83304309800A}"/>
              </a:ext>
            </a:extLst>
          </p:cNvPr>
          <p:cNvSpPr/>
          <p:nvPr/>
        </p:nvSpPr>
        <p:spPr>
          <a:xfrm>
            <a:off x="228600" y="5587425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Conditionals can even be nested, allowing programmers to run logic tests based upon whether or not the original logic test returned as True.</a:t>
            </a:r>
          </a:p>
        </p:txBody>
      </p:sp>
    </p:spTree>
    <p:extLst>
      <p:ext uri="{BB962C8B-B14F-4D97-AF65-F5344CB8AC3E}">
        <p14:creationId xmlns:p14="http://schemas.microsoft.com/office/powerpoint/2010/main" val="28164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18997</TotalTime>
  <Words>1222</Words>
  <Application>Microsoft Office PowerPoint</Application>
  <PresentationFormat>On-screen Show (4:3)</PresentationFormat>
  <Paragraphs>196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Calibri</vt:lpstr>
      <vt:lpstr>Arial</vt:lpstr>
      <vt:lpstr>-apple-system</vt:lpstr>
      <vt:lpstr>SFMono-Regular</vt:lpstr>
      <vt:lpstr>1_Unbranded</vt:lpstr>
      <vt:lpstr>Let's Begin Python </vt:lpstr>
      <vt:lpstr>Intro to Python</vt:lpstr>
      <vt:lpstr>Python from Terminal (mac) or git-bash (pc)</vt:lpstr>
      <vt:lpstr>Create and Run Python File</vt:lpstr>
      <vt:lpstr>Anaconda Virtual Environment</vt:lpstr>
      <vt:lpstr>Variables </vt:lpstr>
      <vt:lpstr>Variables </vt:lpstr>
      <vt:lpstr>Inputs and Prompts</vt:lpstr>
      <vt:lpstr>Conditionals</vt:lpstr>
      <vt:lpstr>Conditionals</vt:lpstr>
      <vt:lpstr>Lists and Tuples</vt:lpstr>
      <vt:lpstr>Lists and Tuples</vt:lpstr>
      <vt:lpstr>Loops</vt:lpstr>
      <vt:lpstr>Loops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stanley Josil</cp:lastModifiedBy>
  <cp:revision>1766</cp:revision>
  <cp:lastPrinted>2016-01-30T16:23:56Z</cp:lastPrinted>
  <dcterms:created xsi:type="dcterms:W3CDTF">2015-01-20T17:19:00Z</dcterms:created>
  <dcterms:modified xsi:type="dcterms:W3CDTF">2019-01-28T04:23:40Z</dcterms:modified>
</cp:coreProperties>
</file>