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8" r:id="rId1"/>
  </p:sldMasterIdLst>
  <p:notesMasterIdLst>
    <p:notesMasterId r:id="rId9"/>
  </p:notesMasterIdLst>
  <p:handoutMasterIdLst>
    <p:handoutMasterId r:id="rId10"/>
  </p:handoutMasterIdLst>
  <p:sldIdLst>
    <p:sldId id="311" r:id="rId2"/>
    <p:sldId id="637" r:id="rId3"/>
    <p:sldId id="638" r:id="rId4"/>
    <p:sldId id="639" r:id="rId5"/>
    <p:sldId id="640" r:id="rId6"/>
    <p:sldId id="641" r:id="rId7"/>
    <p:sldId id="389" r:id="rId8"/>
  </p:sldIdLst>
  <p:sldSz cx="9144000" cy="6858000" type="screen4x3"/>
  <p:notesSz cx="7315200" cy="9601200"/>
  <p:embeddedFontLst>
    <p:embeddedFont>
      <p:font typeface="Calibri" panose="020F0502020204030204"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00"/>
    <a:srgbClr val="C0504D"/>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6412" autoAdjust="0"/>
  </p:normalViewPr>
  <p:slideViewPr>
    <p:cSldViewPr>
      <p:cViewPr varScale="1">
        <p:scale>
          <a:sx n="72" d="100"/>
          <a:sy n="72" d="100"/>
        </p:scale>
        <p:origin x="1266" y="78"/>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1/27/2019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1/27/2019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Trilogy Education Services</a:t>
            </a: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Trilogy Education Services</a:t>
            </a: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Trilogy Education Services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Trilogy Education Services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2017 Trilogy Education Services</a:t>
            </a: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545708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1/27/2019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2885043"/>
            <a:ext cx="8229600" cy="871860"/>
          </a:xfrm>
        </p:spPr>
        <p:txBody>
          <a:bodyPr>
            <a:normAutofit fontScale="90000"/>
          </a:bodyPr>
          <a:lstStyle/>
          <a:p>
            <a:r>
              <a:rPr lang="en-US" dirty="0"/>
              <a:t> Reading, Writing, and </a:t>
            </a:r>
            <a:r>
              <a:rPr lang="en-US" dirty="0" err="1"/>
              <a:t>Pyrithmetic</a:t>
            </a:r>
            <a:endParaRPr lang="en-US" dirty="0"/>
          </a:p>
        </p:txBody>
      </p:sp>
      <p:sp>
        <p:nvSpPr>
          <p:cNvPr id="4" name="Text Placeholder 3"/>
          <p:cNvSpPr>
            <a:spLocks noGrp="1"/>
          </p:cNvSpPr>
          <p:nvPr>
            <p:ph type="body" sz="quarter" idx="10"/>
          </p:nvPr>
        </p:nvSpPr>
        <p:spPr>
          <a:xfrm>
            <a:off x="396991" y="2514600"/>
            <a:ext cx="2700337" cy="381000"/>
          </a:xfrm>
        </p:spPr>
        <p:txBody>
          <a:bodyPr/>
          <a:lstStyle/>
          <a:p>
            <a:r>
              <a:rPr lang="en-US" sz="2400" dirty="0"/>
              <a:t>3.2</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3" y="4034789"/>
            <a:ext cx="3408248"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B439B35C-4744-4D7F-B5ED-0D8DE8D66AA6}" type="datetime2">
              <a:rPr lang="en-US" sz="1800"/>
              <a:t>Sunday, January 27, 2019</a:t>
            </a:fld>
            <a:endParaRPr lang="en-US" sz="1800" dirty="0"/>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Text Files</a:t>
            </a:r>
          </a:p>
        </p:txBody>
      </p:sp>
      <p:sp>
        <p:nvSpPr>
          <p:cNvPr id="4" name="Rectangle 3">
            <a:extLst>
              <a:ext uri="{FF2B5EF4-FFF2-40B4-BE49-F238E27FC236}">
                <a16:creationId xmlns:a16="http://schemas.microsoft.com/office/drawing/2014/main" id="{F1841315-0254-4379-B07C-0A696BBB7675}"/>
              </a:ext>
            </a:extLst>
          </p:cNvPr>
          <p:cNvSpPr/>
          <p:nvPr/>
        </p:nvSpPr>
        <p:spPr>
          <a:xfrm>
            <a:off x="304800" y="838200"/>
            <a:ext cx="8610600" cy="646331"/>
          </a:xfrm>
          <a:prstGeom prst="rect">
            <a:avLst/>
          </a:prstGeom>
        </p:spPr>
        <p:txBody>
          <a:bodyPr wrap="square">
            <a:spAutoFit/>
          </a:bodyPr>
          <a:lstStyle/>
          <a:p>
            <a:r>
              <a:rPr lang="en-US" dirty="0"/>
              <a:t>Python is that it is capable of reading data in from external text files and then performing some tasks on it.</a:t>
            </a:r>
          </a:p>
        </p:txBody>
      </p:sp>
      <p:sp>
        <p:nvSpPr>
          <p:cNvPr id="5" name="Rectangle 4">
            <a:extLst>
              <a:ext uri="{FF2B5EF4-FFF2-40B4-BE49-F238E27FC236}">
                <a16:creationId xmlns:a16="http://schemas.microsoft.com/office/drawing/2014/main" id="{9A404F43-3377-4B3B-830E-7A30E9C63F64}"/>
              </a:ext>
            </a:extLst>
          </p:cNvPr>
          <p:cNvSpPr/>
          <p:nvPr/>
        </p:nvSpPr>
        <p:spPr>
          <a:xfrm>
            <a:off x="304800" y="1658938"/>
            <a:ext cx="8305800" cy="646331"/>
          </a:xfrm>
          <a:prstGeom prst="rect">
            <a:avLst/>
          </a:prstGeom>
        </p:spPr>
        <p:txBody>
          <a:bodyPr wrap="square">
            <a:spAutoFit/>
          </a:bodyPr>
          <a:lstStyle/>
          <a:p>
            <a:r>
              <a:rPr lang="en-US" dirty="0"/>
              <a:t>When dealing with external files, Python requires very precise directions on what path to follow to reach the desired file.</a:t>
            </a:r>
          </a:p>
        </p:txBody>
      </p:sp>
      <p:sp>
        <p:nvSpPr>
          <p:cNvPr id="7" name="Rectangle 6">
            <a:extLst>
              <a:ext uri="{FF2B5EF4-FFF2-40B4-BE49-F238E27FC236}">
                <a16:creationId xmlns:a16="http://schemas.microsoft.com/office/drawing/2014/main" id="{171FA685-5AD2-48BB-9B79-3023288AB164}"/>
              </a:ext>
            </a:extLst>
          </p:cNvPr>
          <p:cNvSpPr/>
          <p:nvPr/>
        </p:nvSpPr>
        <p:spPr>
          <a:xfrm>
            <a:off x="321365" y="2305269"/>
            <a:ext cx="8305800" cy="369332"/>
          </a:xfrm>
          <a:prstGeom prst="rect">
            <a:avLst/>
          </a:prstGeom>
        </p:spPr>
        <p:txBody>
          <a:bodyPr wrap="square">
            <a:spAutoFit/>
          </a:bodyPr>
          <a:lstStyle/>
          <a:p>
            <a:r>
              <a:rPr lang="en-US" dirty="0"/>
              <a:t>Keyword </a:t>
            </a:r>
            <a:r>
              <a:rPr lang="en-US" dirty="0">
                <a:solidFill>
                  <a:srgbClr val="FF0000"/>
                </a:solidFill>
                <a:effectLst>
                  <a:outerShdw blurRad="38100" dist="38100" dir="2700000" algn="tl">
                    <a:srgbClr val="000000">
                      <a:alpha val="43137"/>
                    </a:srgbClr>
                  </a:outerShdw>
                </a:effectLst>
              </a:rPr>
              <a:t>with open(&lt;File Path&gt;, &lt;Read/Write&gt;) as </a:t>
            </a:r>
            <a:r>
              <a:rPr lang="en-US" dirty="0" err="1">
                <a:solidFill>
                  <a:srgbClr val="FF0000"/>
                </a:solidFill>
                <a:effectLst>
                  <a:outerShdw blurRad="38100" dist="38100" dir="2700000" algn="tl">
                    <a:srgbClr val="000000">
                      <a:alpha val="43137"/>
                    </a:srgbClr>
                  </a:outerShdw>
                </a:effectLst>
              </a:rPr>
              <a:t>someVariable</a:t>
            </a:r>
            <a:endParaRPr lang="en-US" dirty="0">
              <a:solidFill>
                <a:srgbClr val="FF0000"/>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54304B5B-8BD4-42FF-AE4B-D248C38D4DDC}"/>
              </a:ext>
            </a:extLst>
          </p:cNvPr>
          <p:cNvSpPr/>
          <p:nvPr/>
        </p:nvSpPr>
        <p:spPr>
          <a:xfrm>
            <a:off x="344556" y="2817572"/>
            <a:ext cx="2257862" cy="369332"/>
          </a:xfrm>
          <a:prstGeom prst="rect">
            <a:avLst/>
          </a:prstGeom>
        </p:spPr>
        <p:txBody>
          <a:bodyPr wrap="none">
            <a:spAutoFit/>
          </a:bodyPr>
          <a:lstStyle/>
          <a:p>
            <a:r>
              <a:rPr lang="en-US" dirty="0" err="1">
                <a:effectLst>
                  <a:outerShdw blurRad="38100" dist="38100" dir="2700000" algn="tl">
                    <a:srgbClr val="000000">
                      <a:alpha val="43137"/>
                    </a:srgbClr>
                  </a:outerShdw>
                </a:effectLst>
              </a:rPr>
              <a:t>someVariable</a:t>
            </a:r>
            <a:r>
              <a:rPr lang="en-US" dirty="0" err="1">
                <a:solidFill>
                  <a:srgbClr val="FF0000"/>
                </a:solidFill>
                <a:effectLst>
                  <a:outerShdw blurRad="38100" dist="38100" dir="2700000" algn="tl">
                    <a:srgbClr val="000000">
                      <a:alpha val="43137"/>
                    </a:srgbClr>
                  </a:outerShdw>
                </a:effectLst>
              </a:rPr>
              <a:t>.read</a:t>
            </a:r>
            <a:r>
              <a:rPr lang="en-US" dirty="0">
                <a:solidFill>
                  <a:srgbClr val="FF0000"/>
                </a:solidFill>
                <a:effectLst>
                  <a:outerShdw blurRad="38100" dist="38100" dir="2700000" algn="tl">
                    <a:srgbClr val="000000">
                      <a:alpha val="43137"/>
                    </a:srgbClr>
                  </a:outerShdw>
                </a:effectLst>
              </a:rPr>
              <a:t>()</a:t>
            </a:r>
            <a:endParaRPr lang="en-US" dirty="0"/>
          </a:p>
        </p:txBody>
      </p:sp>
      <p:sp>
        <p:nvSpPr>
          <p:cNvPr id="9" name="Rectangle 8">
            <a:extLst>
              <a:ext uri="{FF2B5EF4-FFF2-40B4-BE49-F238E27FC236}">
                <a16:creationId xmlns:a16="http://schemas.microsoft.com/office/drawing/2014/main" id="{A93B21B2-2C54-4C17-832E-CCC6192D702D}"/>
              </a:ext>
            </a:extLst>
          </p:cNvPr>
          <p:cNvSpPr/>
          <p:nvPr/>
        </p:nvSpPr>
        <p:spPr>
          <a:xfrm>
            <a:off x="344556" y="3212068"/>
            <a:ext cx="8799444" cy="369332"/>
          </a:xfrm>
          <a:prstGeom prst="rect">
            <a:avLst/>
          </a:prstGeom>
        </p:spPr>
        <p:txBody>
          <a:bodyPr wrap="square">
            <a:spAutoFit/>
          </a:bodyPr>
          <a:lstStyle/>
          <a:p>
            <a:r>
              <a:rPr lang="en-US" dirty="0"/>
              <a:t>parses the data that is read in by the open() function and converts it into a string type</a:t>
            </a:r>
          </a:p>
        </p:txBody>
      </p:sp>
      <p:sp>
        <p:nvSpPr>
          <p:cNvPr id="10" name="Rectangle 9">
            <a:extLst>
              <a:ext uri="{FF2B5EF4-FFF2-40B4-BE49-F238E27FC236}">
                <a16:creationId xmlns:a16="http://schemas.microsoft.com/office/drawing/2014/main" id="{9B42ECEA-A054-484A-A109-C627139D6FDA}"/>
              </a:ext>
            </a:extLst>
          </p:cNvPr>
          <p:cNvSpPr/>
          <p:nvPr/>
        </p:nvSpPr>
        <p:spPr>
          <a:xfrm>
            <a:off x="685800" y="3733800"/>
            <a:ext cx="6553200" cy="2492990"/>
          </a:xfrm>
          <a:prstGeom prst="rect">
            <a:avLst/>
          </a:prstGeom>
        </p:spPr>
        <p:txBody>
          <a:bodyPr wrap="square">
            <a:spAutoFit/>
          </a:bodyPr>
          <a:lstStyle/>
          <a:p>
            <a:r>
              <a:rPr lang="en-US" sz="1200" dirty="0"/>
              <a:t># Store the file path associated with the file (note the backslash may be OS specific)</a:t>
            </a:r>
          </a:p>
          <a:p>
            <a:r>
              <a:rPr lang="en-US" sz="1200" dirty="0"/>
              <a:t>file = '../Resources/input.txt'</a:t>
            </a:r>
          </a:p>
          <a:p>
            <a:endParaRPr lang="en-US" sz="1200" dirty="0"/>
          </a:p>
          <a:p>
            <a:r>
              <a:rPr lang="en-US" sz="1200" dirty="0"/>
              <a:t># Open the file in "read" mode ('r') and store the contents in the variable "text"</a:t>
            </a:r>
          </a:p>
          <a:p>
            <a:r>
              <a:rPr lang="en-US" sz="1200" dirty="0"/>
              <a:t>with open(file, 'r') as text:</a:t>
            </a:r>
          </a:p>
          <a:p>
            <a:endParaRPr lang="en-US" sz="1200" dirty="0"/>
          </a:p>
          <a:p>
            <a:r>
              <a:rPr lang="en-US" sz="1200" dirty="0"/>
              <a:t>    print(text)</a:t>
            </a:r>
          </a:p>
          <a:p>
            <a:endParaRPr lang="en-US" sz="1200" dirty="0"/>
          </a:p>
          <a:p>
            <a:r>
              <a:rPr lang="en-US" sz="1200" dirty="0"/>
              <a:t>    # Store all of the text inside a variable called "lines"</a:t>
            </a:r>
          </a:p>
          <a:p>
            <a:r>
              <a:rPr lang="en-US" sz="1200" dirty="0"/>
              <a:t>    lines = </a:t>
            </a:r>
            <a:r>
              <a:rPr lang="en-US" sz="1200" dirty="0" err="1"/>
              <a:t>text.read</a:t>
            </a:r>
            <a:r>
              <a:rPr lang="en-US" sz="1200" dirty="0"/>
              <a:t>()</a:t>
            </a:r>
          </a:p>
          <a:p>
            <a:endParaRPr lang="en-US" sz="1200" dirty="0"/>
          </a:p>
          <a:p>
            <a:r>
              <a:rPr lang="en-US" sz="1200" dirty="0"/>
              <a:t>    # Print the contents of the text file</a:t>
            </a:r>
          </a:p>
          <a:p>
            <a:r>
              <a:rPr lang="en-US" sz="1200" dirty="0"/>
              <a:t>    print(lines)</a:t>
            </a:r>
          </a:p>
        </p:txBody>
      </p:sp>
    </p:spTree>
    <p:extLst>
      <p:ext uri="{BB962C8B-B14F-4D97-AF65-F5344CB8AC3E}">
        <p14:creationId xmlns:p14="http://schemas.microsoft.com/office/powerpoint/2010/main" val="13427420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a:t>
            </a:r>
          </a:p>
        </p:txBody>
      </p:sp>
      <p:sp>
        <p:nvSpPr>
          <p:cNvPr id="4" name="Rectangle 3">
            <a:extLst>
              <a:ext uri="{FF2B5EF4-FFF2-40B4-BE49-F238E27FC236}">
                <a16:creationId xmlns:a16="http://schemas.microsoft.com/office/drawing/2014/main" id="{F1841315-0254-4379-B07C-0A696BBB7675}"/>
              </a:ext>
            </a:extLst>
          </p:cNvPr>
          <p:cNvSpPr/>
          <p:nvPr/>
        </p:nvSpPr>
        <p:spPr>
          <a:xfrm>
            <a:off x="304800" y="838200"/>
            <a:ext cx="8610600" cy="923330"/>
          </a:xfrm>
          <a:prstGeom prst="rect">
            <a:avLst/>
          </a:prstGeom>
        </p:spPr>
        <p:txBody>
          <a:bodyPr wrap="square">
            <a:spAutoFit/>
          </a:bodyPr>
          <a:lstStyle/>
          <a:p>
            <a:r>
              <a:rPr lang="en-US" dirty="0"/>
              <a:t>Modules are libraries that extend Python built-in functions.</a:t>
            </a:r>
          </a:p>
          <a:p>
            <a:br>
              <a:rPr lang="en-US" dirty="0">
                <a:solidFill>
                  <a:srgbClr val="FF0000"/>
                </a:solidFill>
                <a:effectLst>
                  <a:outerShdw blurRad="38100" dist="38100" dir="2700000" algn="tl">
                    <a:srgbClr val="000000">
                      <a:alpha val="43137"/>
                    </a:srgbClr>
                  </a:outerShdw>
                </a:effectLst>
              </a:rPr>
            </a:br>
            <a:r>
              <a:rPr lang="en-US" dirty="0">
                <a:solidFill>
                  <a:srgbClr val="FF0000"/>
                </a:solidFill>
                <a:effectLst>
                  <a:outerShdw blurRad="38100" dist="38100" dir="2700000" algn="tl">
                    <a:srgbClr val="000000">
                      <a:alpha val="43137"/>
                    </a:srgbClr>
                  </a:outerShdw>
                </a:effectLst>
              </a:rPr>
              <a:t>Import &lt;</a:t>
            </a:r>
            <a:r>
              <a:rPr lang="en-US" dirty="0" err="1">
                <a:solidFill>
                  <a:srgbClr val="FF0000"/>
                </a:solidFill>
                <a:effectLst>
                  <a:outerShdw blurRad="38100" dist="38100" dir="2700000" algn="tl">
                    <a:srgbClr val="000000">
                      <a:alpha val="43137"/>
                    </a:srgbClr>
                  </a:outerShdw>
                </a:effectLst>
              </a:rPr>
              <a:t>module_name</a:t>
            </a:r>
            <a:r>
              <a:rPr lang="en-US" dirty="0">
                <a:solidFill>
                  <a:srgbClr val="FF0000"/>
                </a:solidFill>
                <a:effectLst>
                  <a:outerShdw blurRad="38100" dist="38100" dir="2700000" algn="tl">
                    <a:srgbClr val="000000">
                      <a:alpha val="43137"/>
                    </a:srgbClr>
                  </a:outerShdw>
                </a:effectLst>
              </a:rPr>
              <a:t>&gt; </a:t>
            </a:r>
            <a:r>
              <a:rPr lang="en-US" dirty="0">
                <a:effectLst>
                  <a:outerShdw blurRad="38100" dist="38100" dir="2700000" algn="tl">
                    <a:srgbClr val="000000">
                      <a:alpha val="43137"/>
                    </a:srgbClr>
                  </a:outerShdw>
                </a:effectLst>
              </a:rPr>
              <a:t>imports the specify library to python</a:t>
            </a:r>
          </a:p>
        </p:txBody>
      </p:sp>
      <p:sp>
        <p:nvSpPr>
          <p:cNvPr id="3" name="Rectangle 2">
            <a:extLst>
              <a:ext uri="{FF2B5EF4-FFF2-40B4-BE49-F238E27FC236}">
                <a16:creationId xmlns:a16="http://schemas.microsoft.com/office/drawing/2014/main" id="{ED2FB761-7468-4915-9575-BD167A5DD023}"/>
              </a:ext>
            </a:extLst>
          </p:cNvPr>
          <p:cNvSpPr/>
          <p:nvPr/>
        </p:nvSpPr>
        <p:spPr>
          <a:xfrm>
            <a:off x="1905000" y="1944867"/>
            <a:ext cx="4025269" cy="461665"/>
          </a:xfrm>
          <a:prstGeom prst="rect">
            <a:avLst/>
          </a:prstGeom>
        </p:spPr>
        <p:txBody>
          <a:bodyPr wrap="none">
            <a:spAutoFit/>
          </a:bodyPr>
          <a:lstStyle/>
          <a:p>
            <a:r>
              <a:rPr lang="en-US" sz="2400" dirty="0">
                <a:solidFill>
                  <a:srgbClr val="0366D6"/>
                </a:solidFill>
                <a:latin typeface="-apple-system"/>
                <a:hlinkClick r:id="rId2"/>
              </a:rPr>
              <a:t>List of Built-In Python Modules</a:t>
            </a:r>
            <a:endParaRPr lang="en-US" sz="2400" b="0" i="0" dirty="0">
              <a:solidFill>
                <a:srgbClr val="24292E"/>
              </a:solidFill>
              <a:effectLst/>
              <a:latin typeface="-apple-system"/>
            </a:endParaRPr>
          </a:p>
        </p:txBody>
      </p:sp>
      <p:sp>
        <p:nvSpPr>
          <p:cNvPr id="6" name="Rectangle 5">
            <a:extLst>
              <a:ext uri="{FF2B5EF4-FFF2-40B4-BE49-F238E27FC236}">
                <a16:creationId xmlns:a16="http://schemas.microsoft.com/office/drawing/2014/main" id="{A6AD5983-DFBF-47F2-AA90-6C4FBC07C3F8}"/>
              </a:ext>
            </a:extLst>
          </p:cNvPr>
          <p:cNvSpPr/>
          <p:nvPr/>
        </p:nvSpPr>
        <p:spPr>
          <a:xfrm>
            <a:off x="457200" y="2697301"/>
            <a:ext cx="7772400" cy="3170099"/>
          </a:xfrm>
          <a:prstGeom prst="rect">
            <a:avLst/>
          </a:prstGeom>
        </p:spPr>
        <p:txBody>
          <a:bodyPr wrap="square">
            <a:spAutoFit/>
          </a:bodyPr>
          <a:lstStyle/>
          <a:p>
            <a:r>
              <a:rPr lang="en-US" sz="2000" dirty="0"/>
              <a:t># Import the random and string Module</a:t>
            </a:r>
          </a:p>
          <a:p>
            <a:r>
              <a:rPr lang="en-US" sz="2000" dirty="0"/>
              <a:t>import random</a:t>
            </a:r>
          </a:p>
          <a:p>
            <a:r>
              <a:rPr lang="en-US" sz="2000" dirty="0"/>
              <a:t>import string</a:t>
            </a:r>
          </a:p>
          <a:p>
            <a:endParaRPr lang="en-US" sz="2000" dirty="0"/>
          </a:p>
          <a:p>
            <a:r>
              <a:rPr lang="en-US" sz="2000" dirty="0"/>
              <a:t># Utilize the string module's custom method: ".</a:t>
            </a:r>
            <a:r>
              <a:rPr lang="en-US" sz="2000" dirty="0" err="1"/>
              <a:t>ascii_letters</a:t>
            </a:r>
            <a:r>
              <a:rPr lang="en-US" sz="2000" dirty="0"/>
              <a:t>"</a:t>
            </a:r>
          </a:p>
          <a:p>
            <a:r>
              <a:rPr lang="en-US" sz="2000" dirty="0"/>
              <a:t>print(</a:t>
            </a:r>
            <a:r>
              <a:rPr lang="en-US" sz="2000" dirty="0" err="1"/>
              <a:t>string.ascii_letters</a:t>
            </a:r>
            <a:r>
              <a:rPr lang="en-US" sz="2000" dirty="0"/>
              <a:t>)</a:t>
            </a:r>
          </a:p>
          <a:p>
            <a:endParaRPr lang="en-US" sz="2000" dirty="0"/>
          </a:p>
          <a:p>
            <a:r>
              <a:rPr lang="en-US" sz="2000" dirty="0"/>
              <a:t># Utilize the random module's custom method </a:t>
            </a:r>
            <a:r>
              <a:rPr lang="en-US" sz="2000" dirty="0" err="1"/>
              <a:t>randint</a:t>
            </a:r>
            <a:endParaRPr lang="en-US" sz="2000" dirty="0"/>
          </a:p>
          <a:p>
            <a:r>
              <a:rPr lang="en-US" sz="2000" dirty="0"/>
              <a:t>for x in range(10):</a:t>
            </a:r>
          </a:p>
          <a:p>
            <a:r>
              <a:rPr lang="en-US" sz="2000" dirty="0"/>
              <a:t>    print(</a:t>
            </a:r>
            <a:r>
              <a:rPr lang="en-US" sz="2000" dirty="0" err="1"/>
              <a:t>random.randint</a:t>
            </a:r>
            <a:r>
              <a:rPr lang="en-US" sz="2000" dirty="0"/>
              <a:t>(1, 10))</a:t>
            </a:r>
          </a:p>
        </p:txBody>
      </p:sp>
    </p:spTree>
    <p:extLst>
      <p:ext uri="{BB962C8B-B14F-4D97-AF65-F5344CB8AC3E}">
        <p14:creationId xmlns:p14="http://schemas.microsoft.com/office/powerpoint/2010/main" val="24115430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315200" cy="653854"/>
          </a:xfrm>
        </p:spPr>
        <p:txBody>
          <a:bodyPr>
            <a:normAutofit/>
          </a:bodyPr>
          <a:lstStyle/>
          <a:p>
            <a:r>
              <a:rPr lang="en-US" dirty="0"/>
              <a:t>Reading In CSV Files </a:t>
            </a:r>
            <a:r>
              <a:rPr lang="en-US" sz="1600" b="0" dirty="0"/>
              <a:t>(Comma Separated Values)</a:t>
            </a:r>
            <a:r>
              <a:rPr lang="en-US" sz="2000" b="0" dirty="0"/>
              <a:t> </a:t>
            </a:r>
            <a:endParaRPr lang="en-US" b="0" dirty="0"/>
          </a:p>
        </p:txBody>
      </p:sp>
      <p:sp>
        <p:nvSpPr>
          <p:cNvPr id="5" name="Rectangle 4">
            <a:extLst>
              <a:ext uri="{FF2B5EF4-FFF2-40B4-BE49-F238E27FC236}">
                <a16:creationId xmlns:a16="http://schemas.microsoft.com/office/drawing/2014/main" id="{55E8C4CE-344F-4E68-9085-D44C078F4CC2}"/>
              </a:ext>
            </a:extLst>
          </p:cNvPr>
          <p:cNvSpPr/>
          <p:nvPr/>
        </p:nvSpPr>
        <p:spPr>
          <a:xfrm>
            <a:off x="304800" y="877669"/>
            <a:ext cx="8610600" cy="646331"/>
          </a:xfrm>
          <a:prstGeom prst="rect">
            <a:avLst/>
          </a:prstGeom>
        </p:spPr>
        <p:txBody>
          <a:bodyPr wrap="square">
            <a:spAutoFit/>
          </a:bodyPr>
          <a:lstStyle/>
          <a:p>
            <a:r>
              <a:rPr lang="en-US" dirty="0"/>
              <a:t>Python has a module called csv which allows its users to easily pull in data from external CSV files</a:t>
            </a:r>
          </a:p>
        </p:txBody>
      </p:sp>
      <p:sp>
        <p:nvSpPr>
          <p:cNvPr id="7" name="Rectangle 6">
            <a:extLst>
              <a:ext uri="{FF2B5EF4-FFF2-40B4-BE49-F238E27FC236}">
                <a16:creationId xmlns:a16="http://schemas.microsoft.com/office/drawing/2014/main" id="{6689B8AA-79AD-40E4-82C0-CF435D401A70}"/>
              </a:ext>
            </a:extLst>
          </p:cNvPr>
          <p:cNvSpPr/>
          <p:nvPr/>
        </p:nvSpPr>
        <p:spPr>
          <a:xfrm>
            <a:off x="266700" y="1747815"/>
            <a:ext cx="8686800" cy="2062103"/>
          </a:xfrm>
          <a:prstGeom prst="rect">
            <a:avLst/>
          </a:prstGeom>
        </p:spPr>
        <p:txBody>
          <a:bodyPr wrap="square">
            <a:spAutoFit/>
          </a:bodyPr>
          <a:lstStyle/>
          <a:p>
            <a:r>
              <a:rPr lang="en-US" sz="1600" dirty="0"/>
              <a:t># First we'll import the </a:t>
            </a:r>
            <a:r>
              <a:rPr lang="en-US" sz="1600" dirty="0" err="1"/>
              <a:t>os</a:t>
            </a:r>
            <a:r>
              <a:rPr lang="en-US" sz="1600" dirty="0"/>
              <a:t> module</a:t>
            </a:r>
          </a:p>
          <a:p>
            <a:r>
              <a:rPr lang="en-US" sz="1600" dirty="0"/>
              <a:t># This will allow us to create file paths across operating systems</a:t>
            </a:r>
          </a:p>
          <a:p>
            <a:r>
              <a:rPr lang="en-US" sz="1600" dirty="0">
                <a:solidFill>
                  <a:srgbClr val="FF0000"/>
                </a:solidFill>
                <a:effectLst>
                  <a:outerShdw blurRad="38100" dist="38100" dir="2700000" algn="tl">
                    <a:srgbClr val="000000">
                      <a:alpha val="43137"/>
                    </a:srgbClr>
                  </a:outerShdw>
                </a:effectLst>
              </a:rPr>
              <a:t>import </a:t>
            </a:r>
            <a:r>
              <a:rPr lang="en-US" sz="1600" dirty="0" err="1">
                <a:solidFill>
                  <a:srgbClr val="FF0000"/>
                </a:solidFill>
                <a:effectLst>
                  <a:outerShdw blurRad="38100" dist="38100" dir="2700000" algn="tl">
                    <a:srgbClr val="000000">
                      <a:alpha val="43137"/>
                    </a:srgbClr>
                  </a:outerShdw>
                </a:effectLst>
              </a:rPr>
              <a:t>os</a:t>
            </a:r>
            <a:endParaRPr lang="en-US" sz="1600" dirty="0">
              <a:solidFill>
                <a:srgbClr val="FF0000"/>
              </a:solidFill>
              <a:effectLst>
                <a:outerShdw blurRad="38100" dist="38100" dir="2700000" algn="tl">
                  <a:srgbClr val="000000">
                    <a:alpha val="43137"/>
                  </a:srgbClr>
                </a:outerShdw>
              </a:effectLst>
            </a:endParaRPr>
          </a:p>
          <a:p>
            <a:endParaRPr lang="en-US" sz="1600" dirty="0"/>
          </a:p>
          <a:p>
            <a:r>
              <a:rPr lang="en-US" sz="1600" dirty="0"/>
              <a:t># Module for reading CSV files</a:t>
            </a:r>
          </a:p>
          <a:p>
            <a:r>
              <a:rPr lang="en-US" sz="1600" dirty="0">
                <a:solidFill>
                  <a:srgbClr val="FF0000"/>
                </a:solidFill>
                <a:effectLst>
                  <a:outerShdw blurRad="38100" dist="38100" dir="2700000" algn="tl">
                    <a:srgbClr val="000000">
                      <a:alpha val="43137"/>
                    </a:srgbClr>
                  </a:outerShdw>
                </a:effectLst>
              </a:rPr>
              <a:t>import csv</a:t>
            </a:r>
          </a:p>
          <a:p>
            <a:endParaRPr lang="en-US" sz="1600" dirty="0"/>
          </a:p>
          <a:p>
            <a:r>
              <a:rPr lang="en-US" sz="1600" dirty="0" err="1"/>
              <a:t>csvpath</a:t>
            </a:r>
            <a:r>
              <a:rPr lang="en-US" sz="1600" dirty="0"/>
              <a:t> = </a:t>
            </a:r>
            <a:r>
              <a:rPr lang="en-US" sz="1600" dirty="0" err="1"/>
              <a:t>os.path.join</a:t>
            </a:r>
            <a:r>
              <a:rPr lang="en-US" sz="1600" dirty="0"/>
              <a:t>('..', </a:t>
            </a:r>
            <a:r>
              <a:rPr lang="en-US" sz="1400" dirty="0"/>
              <a:t>'Resources</a:t>
            </a:r>
            <a:r>
              <a:rPr lang="en-US" sz="1600" dirty="0"/>
              <a:t>', 'accounting.csv')</a:t>
            </a:r>
          </a:p>
        </p:txBody>
      </p:sp>
      <p:sp>
        <p:nvSpPr>
          <p:cNvPr id="8" name="Rectangle 7">
            <a:extLst>
              <a:ext uri="{FF2B5EF4-FFF2-40B4-BE49-F238E27FC236}">
                <a16:creationId xmlns:a16="http://schemas.microsoft.com/office/drawing/2014/main" id="{84249A26-BF7A-42C7-A834-DDEE02B77173}"/>
              </a:ext>
            </a:extLst>
          </p:cNvPr>
          <p:cNvSpPr/>
          <p:nvPr/>
        </p:nvSpPr>
        <p:spPr>
          <a:xfrm>
            <a:off x="266700" y="3997290"/>
            <a:ext cx="8496300" cy="1107996"/>
          </a:xfrm>
          <a:prstGeom prst="rect">
            <a:avLst/>
          </a:prstGeom>
        </p:spPr>
        <p:txBody>
          <a:bodyPr wrap="square">
            <a:spAutoFit/>
          </a:bodyPr>
          <a:lstStyle/>
          <a:p>
            <a:r>
              <a:rPr lang="en-US" sz="1600" dirty="0"/>
              <a:t>with open(</a:t>
            </a:r>
            <a:r>
              <a:rPr lang="en-US" sz="1600" dirty="0" err="1"/>
              <a:t>csvpath</a:t>
            </a:r>
            <a:r>
              <a:rPr lang="en-US" sz="1600" dirty="0"/>
              <a:t>, </a:t>
            </a:r>
            <a:r>
              <a:rPr lang="en-US" sz="1600" dirty="0">
                <a:solidFill>
                  <a:srgbClr val="FF0000"/>
                </a:solidFill>
                <a:effectLst>
                  <a:outerShdw blurRad="38100" dist="38100" dir="2700000" algn="tl">
                    <a:srgbClr val="000000">
                      <a:alpha val="43137"/>
                    </a:srgbClr>
                  </a:outerShdw>
                </a:effectLst>
              </a:rPr>
              <a:t>newline=‘ '</a:t>
            </a:r>
            <a:r>
              <a:rPr lang="en-US" sz="1600" dirty="0"/>
              <a:t>) as </a:t>
            </a:r>
            <a:r>
              <a:rPr lang="en-US" sz="1600" dirty="0" err="1">
                <a:solidFill>
                  <a:srgbClr val="7030A0"/>
                </a:solidFill>
              </a:rPr>
              <a:t>csvfile</a:t>
            </a:r>
            <a:r>
              <a:rPr lang="en-US" b="1" dirty="0">
                <a:effectLst>
                  <a:outerShdw blurRad="38100" dist="38100" dir="2700000" algn="tl">
                    <a:srgbClr val="000000">
                      <a:alpha val="43137"/>
                    </a:srgbClr>
                  </a:outerShdw>
                </a:effectLst>
              </a:rPr>
              <a:t>:</a:t>
            </a:r>
            <a:endParaRPr lang="en-US" sz="1600" b="1" dirty="0">
              <a:effectLst>
                <a:outerShdw blurRad="38100" dist="38100" dir="2700000" algn="tl">
                  <a:srgbClr val="000000">
                    <a:alpha val="43137"/>
                  </a:srgbClr>
                </a:outerShdw>
              </a:effectLst>
            </a:endParaRPr>
          </a:p>
          <a:p>
            <a:endParaRPr lang="en-US" sz="1600" dirty="0"/>
          </a:p>
          <a:p>
            <a:r>
              <a:rPr lang="en-US" sz="1600" dirty="0"/>
              <a:t>    # CSV reader specifies delimiter and variable that holds contents</a:t>
            </a:r>
          </a:p>
          <a:p>
            <a:r>
              <a:rPr lang="en-US" sz="1600" dirty="0"/>
              <a:t>    </a:t>
            </a:r>
            <a:r>
              <a:rPr lang="en-US" sz="1600" dirty="0" err="1"/>
              <a:t>csvreader</a:t>
            </a:r>
            <a:r>
              <a:rPr lang="en-US" sz="1600" dirty="0"/>
              <a:t> = </a:t>
            </a:r>
            <a:r>
              <a:rPr lang="en-US" sz="1600" dirty="0" err="1">
                <a:solidFill>
                  <a:srgbClr val="FF0000"/>
                </a:solidFill>
                <a:effectLst>
                  <a:outerShdw blurRad="38100" dist="38100" dir="2700000" algn="tl">
                    <a:srgbClr val="000000">
                      <a:alpha val="43137"/>
                    </a:srgbClr>
                  </a:outerShdw>
                </a:effectLst>
              </a:rPr>
              <a:t>csv.reader</a:t>
            </a:r>
            <a:r>
              <a:rPr lang="en-US" sz="1600" dirty="0"/>
              <a:t>(</a:t>
            </a:r>
            <a:r>
              <a:rPr lang="en-US" sz="1600" dirty="0" err="1">
                <a:solidFill>
                  <a:srgbClr val="7030A0"/>
                </a:solidFill>
              </a:rPr>
              <a:t>csvfile</a:t>
            </a:r>
            <a:r>
              <a:rPr lang="en-US" sz="1600" dirty="0"/>
              <a:t>, </a:t>
            </a:r>
            <a:r>
              <a:rPr lang="en-US" sz="1600" dirty="0">
                <a:solidFill>
                  <a:srgbClr val="FF0000"/>
                </a:solidFill>
                <a:effectLst>
                  <a:outerShdw blurRad="38100" dist="38100" dir="2700000" algn="tl">
                    <a:srgbClr val="000000">
                      <a:alpha val="43137"/>
                    </a:srgbClr>
                  </a:outerShdw>
                </a:effectLst>
              </a:rPr>
              <a:t>delimiter=','</a:t>
            </a:r>
            <a:r>
              <a:rPr lang="en-US" sz="1600" dirty="0"/>
              <a:t>)</a:t>
            </a:r>
          </a:p>
        </p:txBody>
      </p:sp>
      <p:sp>
        <p:nvSpPr>
          <p:cNvPr id="10" name="Rectangle 9">
            <a:extLst>
              <a:ext uri="{FF2B5EF4-FFF2-40B4-BE49-F238E27FC236}">
                <a16:creationId xmlns:a16="http://schemas.microsoft.com/office/drawing/2014/main" id="{D1DF59A5-8842-4770-AF56-CC1B7E99507B}"/>
              </a:ext>
            </a:extLst>
          </p:cNvPr>
          <p:cNvSpPr/>
          <p:nvPr/>
        </p:nvSpPr>
        <p:spPr>
          <a:xfrm>
            <a:off x="266700" y="5267980"/>
            <a:ext cx="8686800" cy="523220"/>
          </a:xfrm>
          <a:prstGeom prst="rect">
            <a:avLst/>
          </a:prstGeom>
        </p:spPr>
        <p:txBody>
          <a:bodyPr wrap="square">
            <a:spAutoFit/>
          </a:bodyPr>
          <a:lstStyle/>
          <a:p>
            <a:r>
              <a:rPr lang="en-US" sz="1400" dirty="0"/>
              <a:t>The </a:t>
            </a:r>
            <a:r>
              <a:rPr lang="en-US" sz="1400" dirty="0">
                <a:solidFill>
                  <a:srgbClr val="FF0000"/>
                </a:solidFill>
              </a:rPr>
              <a:t>newline='' </a:t>
            </a:r>
            <a:r>
              <a:rPr lang="en-US" sz="1400" dirty="0"/>
              <a:t>parameter tells Python that each time the CSV file goes down a line, it should be considered a new row.</a:t>
            </a:r>
          </a:p>
        </p:txBody>
      </p:sp>
      <p:sp>
        <p:nvSpPr>
          <p:cNvPr id="11" name="Rectangle 10">
            <a:extLst>
              <a:ext uri="{FF2B5EF4-FFF2-40B4-BE49-F238E27FC236}">
                <a16:creationId xmlns:a16="http://schemas.microsoft.com/office/drawing/2014/main" id="{F8B1EA87-1249-4574-9806-AA7E19792AEC}"/>
              </a:ext>
            </a:extLst>
          </p:cNvPr>
          <p:cNvSpPr/>
          <p:nvPr/>
        </p:nvSpPr>
        <p:spPr>
          <a:xfrm>
            <a:off x="304800" y="5801380"/>
            <a:ext cx="8610600" cy="523220"/>
          </a:xfrm>
          <a:prstGeom prst="rect">
            <a:avLst/>
          </a:prstGeom>
        </p:spPr>
        <p:txBody>
          <a:bodyPr wrap="square">
            <a:spAutoFit/>
          </a:bodyPr>
          <a:lstStyle/>
          <a:p>
            <a:r>
              <a:rPr lang="en-US" sz="1400" dirty="0"/>
              <a:t>the </a:t>
            </a:r>
            <a:r>
              <a:rPr lang="en-US" sz="1400" dirty="0">
                <a:solidFill>
                  <a:srgbClr val="FF0000"/>
                </a:solidFill>
              </a:rPr>
              <a:t>delimiter=',' </a:t>
            </a:r>
            <a:r>
              <a:rPr lang="en-US" sz="1400" dirty="0"/>
              <a:t>parameter being used as this tells Python that each comma within the CSV should be seen as moving into a new column for a row</a:t>
            </a:r>
          </a:p>
        </p:txBody>
      </p:sp>
    </p:spTree>
    <p:extLst>
      <p:ext uri="{BB962C8B-B14F-4D97-AF65-F5344CB8AC3E}">
        <p14:creationId xmlns:p14="http://schemas.microsoft.com/office/powerpoint/2010/main" val="32574295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315200" cy="653854"/>
          </a:xfrm>
        </p:spPr>
        <p:txBody>
          <a:bodyPr>
            <a:normAutofit/>
          </a:bodyPr>
          <a:lstStyle/>
          <a:p>
            <a:r>
              <a:rPr lang="en-US" dirty="0"/>
              <a:t>Writing CSV Files </a:t>
            </a:r>
            <a:r>
              <a:rPr lang="en-US" sz="1600" b="0" dirty="0"/>
              <a:t>(Comma Separated Values)</a:t>
            </a:r>
            <a:r>
              <a:rPr lang="en-US" sz="2000" b="0" dirty="0"/>
              <a:t> </a:t>
            </a:r>
            <a:endParaRPr lang="en-US" b="0" dirty="0"/>
          </a:p>
        </p:txBody>
      </p:sp>
      <p:sp>
        <p:nvSpPr>
          <p:cNvPr id="3" name="Rectangle 2">
            <a:extLst>
              <a:ext uri="{FF2B5EF4-FFF2-40B4-BE49-F238E27FC236}">
                <a16:creationId xmlns:a16="http://schemas.microsoft.com/office/drawing/2014/main" id="{D77DE91F-919E-4C51-AC56-9A5A0D4604F3}"/>
              </a:ext>
            </a:extLst>
          </p:cNvPr>
          <p:cNvSpPr/>
          <p:nvPr/>
        </p:nvSpPr>
        <p:spPr>
          <a:xfrm>
            <a:off x="152400" y="914400"/>
            <a:ext cx="8686799" cy="646331"/>
          </a:xfrm>
          <a:prstGeom prst="rect">
            <a:avLst/>
          </a:prstGeom>
        </p:spPr>
        <p:txBody>
          <a:bodyPr wrap="square">
            <a:spAutoFit/>
          </a:bodyPr>
          <a:lstStyle/>
          <a:p>
            <a:r>
              <a:rPr lang="en-US" dirty="0">
                <a:solidFill>
                  <a:srgbClr val="24292E"/>
                </a:solidFill>
                <a:latin typeface="-apple-system"/>
              </a:rPr>
              <a:t>Not only can python read data in from CSV files, it is also wholly capable of writing data into CSV files as well.</a:t>
            </a:r>
            <a:endParaRPr lang="en-US" dirty="0"/>
          </a:p>
        </p:txBody>
      </p:sp>
      <p:sp>
        <p:nvSpPr>
          <p:cNvPr id="4" name="Rectangle 3">
            <a:extLst>
              <a:ext uri="{FF2B5EF4-FFF2-40B4-BE49-F238E27FC236}">
                <a16:creationId xmlns:a16="http://schemas.microsoft.com/office/drawing/2014/main" id="{26DAC2BB-0E90-40C1-9586-933FF0ED8EA6}"/>
              </a:ext>
            </a:extLst>
          </p:cNvPr>
          <p:cNvSpPr/>
          <p:nvPr/>
        </p:nvSpPr>
        <p:spPr>
          <a:xfrm>
            <a:off x="155712" y="1676400"/>
            <a:ext cx="8759687" cy="646331"/>
          </a:xfrm>
          <a:prstGeom prst="rect">
            <a:avLst/>
          </a:prstGeom>
        </p:spPr>
        <p:txBody>
          <a:bodyPr wrap="square">
            <a:spAutoFit/>
          </a:bodyPr>
          <a:lstStyle/>
          <a:p>
            <a:r>
              <a:rPr lang="en-US" dirty="0"/>
              <a:t>The syntax for writing into a CSV file is very similar to that used to read data in from an external file.</a:t>
            </a:r>
          </a:p>
        </p:txBody>
      </p:sp>
      <p:sp>
        <p:nvSpPr>
          <p:cNvPr id="6" name="Rectangle 5">
            <a:extLst>
              <a:ext uri="{FF2B5EF4-FFF2-40B4-BE49-F238E27FC236}">
                <a16:creationId xmlns:a16="http://schemas.microsoft.com/office/drawing/2014/main" id="{C43052ED-4C60-4EA9-9E00-0C1C4DCF4580}"/>
              </a:ext>
            </a:extLst>
          </p:cNvPr>
          <p:cNvSpPr/>
          <p:nvPr/>
        </p:nvSpPr>
        <p:spPr>
          <a:xfrm>
            <a:off x="228601" y="2430482"/>
            <a:ext cx="8610598" cy="3970318"/>
          </a:xfrm>
          <a:prstGeom prst="rect">
            <a:avLst/>
          </a:prstGeom>
        </p:spPr>
        <p:txBody>
          <a:bodyPr wrap="square">
            <a:spAutoFit/>
          </a:bodyPr>
          <a:lstStyle/>
          <a:p>
            <a:r>
              <a:rPr lang="en-US" dirty="0"/>
              <a:t># Specify the file to write to</a:t>
            </a:r>
          </a:p>
          <a:p>
            <a:r>
              <a:rPr lang="en-US" dirty="0" err="1"/>
              <a:t>output_path</a:t>
            </a:r>
            <a:r>
              <a:rPr lang="en-US" dirty="0"/>
              <a:t> = </a:t>
            </a:r>
            <a:r>
              <a:rPr lang="en-US" dirty="0" err="1"/>
              <a:t>os.path.join</a:t>
            </a:r>
            <a:r>
              <a:rPr lang="en-US" dirty="0"/>
              <a:t>("..", "output", "new.csv")</a:t>
            </a:r>
          </a:p>
          <a:p>
            <a:endParaRPr lang="en-US" dirty="0"/>
          </a:p>
          <a:p>
            <a:r>
              <a:rPr lang="en-US" dirty="0"/>
              <a:t># Open the file using "write" mode. Specify the variable to hold the contents</a:t>
            </a:r>
          </a:p>
          <a:p>
            <a:r>
              <a:rPr lang="en-US" dirty="0">
                <a:solidFill>
                  <a:srgbClr val="FF0000"/>
                </a:solidFill>
              </a:rPr>
              <a:t>with</a:t>
            </a:r>
            <a:r>
              <a:rPr lang="en-US" dirty="0"/>
              <a:t> </a:t>
            </a:r>
            <a:r>
              <a:rPr lang="en-US" dirty="0">
                <a:solidFill>
                  <a:schemeClr val="accent1"/>
                </a:solidFill>
              </a:rPr>
              <a:t>open</a:t>
            </a:r>
            <a:r>
              <a:rPr lang="en-US" dirty="0"/>
              <a:t>(</a:t>
            </a:r>
            <a:r>
              <a:rPr lang="en-US" dirty="0" err="1"/>
              <a:t>output_path</a:t>
            </a:r>
            <a:r>
              <a:rPr lang="en-US" dirty="0"/>
              <a:t>, </a:t>
            </a:r>
            <a:r>
              <a:rPr lang="en-US" dirty="0">
                <a:solidFill>
                  <a:schemeClr val="accent2"/>
                </a:solidFill>
              </a:rPr>
              <a:t>'w</a:t>
            </a:r>
            <a:r>
              <a:rPr lang="en-US" dirty="0"/>
              <a:t>', </a:t>
            </a:r>
            <a:r>
              <a:rPr lang="en-US" dirty="0">
                <a:solidFill>
                  <a:schemeClr val="accent2">
                    <a:lumMod val="75000"/>
                  </a:schemeClr>
                </a:solidFill>
              </a:rPr>
              <a:t>newline</a:t>
            </a:r>
            <a:r>
              <a:rPr lang="en-US" dirty="0">
                <a:solidFill>
                  <a:srgbClr val="FF0000"/>
                </a:solidFill>
              </a:rPr>
              <a:t>=</a:t>
            </a:r>
            <a:r>
              <a:rPr lang="en-US" dirty="0">
                <a:solidFill>
                  <a:schemeClr val="accent2">
                    <a:lumMod val="75000"/>
                  </a:schemeClr>
                </a:solidFill>
              </a:rPr>
              <a:t>''</a:t>
            </a:r>
            <a:r>
              <a:rPr lang="en-US" dirty="0"/>
              <a:t>) </a:t>
            </a:r>
            <a:r>
              <a:rPr lang="en-US" dirty="0">
                <a:solidFill>
                  <a:srgbClr val="FF0000"/>
                </a:solidFill>
              </a:rPr>
              <a:t>as</a:t>
            </a:r>
            <a:r>
              <a:rPr lang="en-US" dirty="0"/>
              <a:t> </a:t>
            </a:r>
            <a:r>
              <a:rPr lang="en-US" dirty="0" err="1"/>
              <a:t>csvfile</a:t>
            </a:r>
            <a:r>
              <a:rPr lang="en-US" dirty="0"/>
              <a:t>:</a:t>
            </a:r>
          </a:p>
          <a:p>
            <a:endParaRPr lang="en-US" dirty="0"/>
          </a:p>
          <a:p>
            <a:r>
              <a:rPr lang="en-US" dirty="0"/>
              <a:t>    # Initialize </a:t>
            </a:r>
            <a:r>
              <a:rPr lang="en-US" dirty="0" err="1"/>
              <a:t>csv.writer</a:t>
            </a:r>
            <a:endParaRPr lang="en-US" dirty="0"/>
          </a:p>
          <a:p>
            <a:r>
              <a:rPr lang="en-US" dirty="0"/>
              <a:t>    </a:t>
            </a:r>
            <a:r>
              <a:rPr lang="en-US" dirty="0" err="1"/>
              <a:t>csvwriter</a:t>
            </a:r>
            <a:r>
              <a:rPr lang="en-US" dirty="0"/>
              <a:t> </a:t>
            </a:r>
            <a:r>
              <a:rPr lang="en-US" dirty="0">
                <a:solidFill>
                  <a:srgbClr val="FF0000"/>
                </a:solidFill>
              </a:rPr>
              <a:t>=</a:t>
            </a:r>
            <a:r>
              <a:rPr lang="en-US" dirty="0"/>
              <a:t> </a:t>
            </a:r>
            <a:r>
              <a:rPr lang="en-US" dirty="0" err="1"/>
              <a:t>csv.</a:t>
            </a:r>
            <a:r>
              <a:rPr lang="en-US" dirty="0" err="1">
                <a:solidFill>
                  <a:schemeClr val="accent1"/>
                </a:solidFill>
              </a:rPr>
              <a:t>writer</a:t>
            </a:r>
            <a:r>
              <a:rPr lang="en-US" dirty="0"/>
              <a:t>(</a:t>
            </a:r>
            <a:r>
              <a:rPr lang="en-US" dirty="0" err="1"/>
              <a:t>csvfile</a:t>
            </a:r>
            <a:r>
              <a:rPr lang="en-US" dirty="0"/>
              <a:t>, </a:t>
            </a:r>
            <a:r>
              <a:rPr lang="en-US" dirty="0">
                <a:solidFill>
                  <a:schemeClr val="accent2">
                    <a:lumMod val="75000"/>
                  </a:schemeClr>
                </a:solidFill>
              </a:rPr>
              <a:t>delimiter</a:t>
            </a:r>
            <a:r>
              <a:rPr lang="en-US" dirty="0">
                <a:solidFill>
                  <a:srgbClr val="FF0000"/>
                </a:solidFill>
              </a:rPr>
              <a:t>=</a:t>
            </a:r>
            <a:r>
              <a:rPr lang="en-US" dirty="0">
                <a:solidFill>
                  <a:srgbClr val="FF8200"/>
                </a:solidFill>
              </a:rPr>
              <a:t>','</a:t>
            </a:r>
            <a:r>
              <a:rPr lang="en-US" dirty="0"/>
              <a:t>)</a:t>
            </a:r>
          </a:p>
          <a:p>
            <a:endParaRPr lang="en-US" dirty="0"/>
          </a:p>
          <a:p>
            <a:r>
              <a:rPr lang="en-US" dirty="0"/>
              <a:t>    # Write the first row (column headers)</a:t>
            </a:r>
          </a:p>
          <a:p>
            <a:r>
              <a:rPr lang="en-US" dirty="0"/>
              <a:t>    </a:t>
            </a:r>
            <a:r>
              <a:rPr lang="en-US" dirty="0" err="1"/>
              <a:t>csvwriter.</a:t>
            </a:r>
            <a:r>
              <a:rPr lang="en-US" dirty="0" err="1">
                <a:solidFill>
                  <a:schemeClr val="accent1"/>
                </a:solidFill>
              </a:rPr>
              <a:t>writerow</a:t>
            </a:r>
            <a:r>
              <a:rPr lang="en-US" dirty="0"/>
              <a:t>([</a:t>
            </a:r>
            <a:r>
              <a:rPr lang="en-US" dirty="0">
                <a:solidFill>
                  <a:srgbClr val="FFC000"/>
                </a:solidFill>
              </a:rPr>
              <a:t>'First Name', 'Last Name', 'SSN'</a:t>
            </a:r>
            <a:r>
              <a:rPr lang="en-US" dirty="0"/>
              <a:t>])</a:t>
            </a:r>
          </a:p>
          <a:p>
            <a:endParaRPr lang="en-US" dirty="0"/>
          </a:p>
          <a:p>
            <a:r>
              <a:rPr lang="en-US" dirty="0"/>
              <a:t>    # Write the second row</a:t>
            </a:r>
          </a:p>
          <a:p>
            <a:r>
              <a:rPr lang="en-US" dirty="0"/>
              <a:t>    </a:t>
            </a:r>
            <a:r>
              <a:rPr lang="en-US" dirty="0" err="1"/>
              <a:t>csvwriter.</a:t>
            </a:r>
            <a:r>
              <a:rPr lang="en-US" dirty="0" err="1">
                <a:solidFill>
                  <a:schemeClr val="accent1"/>
                </a:solidFill>
              </a:rPr>
              <a:t>writerow</a:t>
            </a:r>
            <a:r>
              <a:rPr lang="en-US" dirty="0"/>
              <a:t>([</a:t>
            </a:r>
            <a:r>
              <a:rPr lang="en-US" dirty="0">
                <a:solidFill>
                  <a:srgbClr val="FFC000"/>
                </a:solidFill>
              </a:rPr>
              <a:t>'Caleb', 'Frost', '505-80-2901'</a:t>
            </a:r>
            <a:r>
              <a:rPr lang="en-US" dirty="0"/>
              <a:t>])</a:t>
            </a:r>
          </a:p>
        </p:txBody>
      </p:sp>
    </p:spTree>
    <p:extLst>
      <p:ext uri="{BB962C8B-B14F-4D97-AF65-F5344CB8AC3E}">
        <p14:creationId xmlns:p14="http://schemas.microsoft.com/office/powerpoint/2010/main" val="3707716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27" y="115060"/>
            <a:ext cx="7315200" cy="653854"/>
          </a:xfrm>
        </p:spPr>
        <p:txBody>
          <a:bodyPr>
            <a:normAutofit/>
          </a:bodyPr>
          <a:lstStyle/>
          <a:p>
            <a:r>
              <a:rPr lang="en-US" dirty="0"/>
              <a:t>Zipping Lists </a:t>
            </a:r>
            <a:r>
              <a:rPr lang="en-US" sz="1600" b="0" dirty="0"/>
              <a:t>(Comma Separated Values)</a:t>
            </a:r>
            <a:r>
              <a:rPr lang="en-US" sz="2000" b="0" dirty="0"/>
              <a:t> </a:t>
            </a:r>
            <a:endParaRPr lang="en-US" b="0" dirty="0"/>
          </a:p>
        </p:txBody>
      </p:sp>
      <p:sp>
        <p:nvSpPr>
          <p:cNvPr id="7" name="Rectangle 6">
            <a:extLst>
              <a:ext uri="{FF2B5EF4-FFF2-40B4-BE49-F238E27FC236}">
                <a16:creationId xmlns:a16="http://schemas.microsoft.com/office/drawing/2014/main" id="{C4B3E1A9-9420-4C16-8D6E-55CAF7C150CA}"/>
              </a:ext>
            </a:extLst>
          </p:cNvPr>
          <p:cNvSpPr/>
          <p:nvPr/>
        </p:nvSpPr>
        <p:spPr>
          <a:xfrm>
            <a:off x="235227" y="876665"/>
            <a:ext cx="8680173" cy="923330"/>
          </a:xfrm>
          <a:prstGeom prst="rect">
            <a:avLst/>
          </a:prstGeom>
        </p:spPr>
        <p:txBody>
          <a:bodyPr wrap="square">
            <a:spAutoFit/>
          </a:bodyPr>
          <a:lstStyle/>
          <a:p>
            <a:r>
              <a:rPr lang="en-US" sz="3600" dirty="0">
                <a:solidFill>
                  <a:srgbClr val="FF0000"/>
                </a:solidFill>
                <a:effectLst>
                  <a:outerShdw blurRad="38100" dist="38100" dir="2700000" algn="tl">
                    <a:srgbClr val="000000">
                      <a:alpha val="43137"/>
                    </a:srgbClr>
                  </a:outerShdw>
                </a:effectLst>
              </a:rPr>
              <a:t>zip() </a:t>
            </a:r>
            <a:r>
              <a:rPr lang="en-US" dirty="0"/>
              <a:t>function</a:t>
            </a:r>
            <a:r>
              <a:rPr lang="en-US" dirty="0">
                <a:solidFill>
                  <a:srgbClr val="FF0000"/>
                </a:solidFill>
                <a:effectLst>
                  <a:outerShdw blurRad="38100" dist="38100" dir="2700000" algn="tl">
                    <a:srgbClr val="000000">
                      <a:alpha val="43137"/>
                    </a:srgbClr>
                  </a:outerShdw>
                </a:effectLst>
              </a:rPr>
              <a:t> </a:t>
            </a:r>
            <a:r>
              <a:rPr lang="en-US" dirty="0"/>
              <a:t>takes in a series of lists as its parameters and joins them together into a stack.</a:t>
            </a:r>
          </a:p>
        </p:txBody>
      </p:sp>
      <p:sp>
        <p:nvSpPr>
          <p:cNvPr id="8" name="Rectangle 7">
            <a:extLst>
              <a:ext uri="{FF2B5EF4-FFF2-40B4-BE49-F238E27FC236}">
                <a16:creationId xmlns:a16="http://schemas.microsoft.com/office/drawing/2014/main" id="{7B1473EC-C248-4EFD-9757-6D86EE0B4DC3}"/>
              </a:ext>
            </a:extLst>
          </p:cNvPr>
          <p:cNvSpPr/>
          <p:nvPr/>
        </p:nvSpPr>
        <p:spPr>
          <a:xfrm>
            <a:off x="235227" y="2057400"/>
            <a:ext cx="8305800" cy="1200329"/>
          </a:xfrm>
          <a:prstGeom prst="rect">
            <a:avLst/>
          </a:prstGeom>
        </p:spPr>
        <p:txBody>
          <a:bodyPr wrap="square">
            <a:spAutoFit/>
          </a:bodyPr>
          <a:lstStyle/>
          <a:p>
            <a:r>
              <a:rPr lang="en-US" dirty="0">
                <a:effectLst>
                  <a:outerShdw blurRad="38100" dist="38100" dir="2700000" algn="tl">
                    <a:srgbClr val="000000">
                      <a:alpha val="43137"/>
                    </a:srgbClr>
                  </a:outerShdw>
                </a:effectLst>
              </a:rPr>
              <a:t>Zipped listed are turned into iterator objects which are similar to tuples, but once they are iterated over they are empty. This means each zipped object can only be used once. For example, you can write the zipped object to a csv or print to the terminal, but not both.</a:t>
            </a:r>
          </a:p>
        </p:txBody>
      </p:sp>
      <p:sp>
        <p:nvSpPr>
          <p:cNvPr id="9" name="Rectangle 8">
            <a:extLst>
              <a:ext uri="{FF2B5EF4-FFF2-40B4-BE49-F238E27FC236}">
                <a16:creationId xmlns:a16="http://schemas.microsoft.com/office/drawing/2014/main" id="{DBF29857-7572-4BB0-AD1D-E820D5A08709}"/>
              </a:ext>
            </a:extLst>
          </p:cNvPr>
          <p:cNvSpPr/>
          <p:nvPr/>
        </p:nvSpPr>
        <p:spPr>
          <a:xfrm>
            <a:off x="425727" y="3563829"/>
            <a:ext cx="7924800" cy="2246769"/>
          </a:xfrm>
          <a:prstGeom prst="rect">
            <a:avLst/>
          </a:prstGeom>
        </p:spPr>
        <p:txBody>
          <a:bodyPr wrap="square">
            <a:spAutoFit/>
          </a:bodyPr>
          <a:lstStyle/>
          <a:p>
            <a:r>
              <a:rPr lang="en-US" sz="2000" dirty="0"/>
              <a:t># Three Lists</a:t>
            </a:r>
          </a:p>
          <a:p>
            <a:r>
              <a:rPr lang="en-US" sz="2000" dirty="0"/>
              <a:t>indexes = [1, 2, 3, 4]</a:t>
            </a:r>
          </a:p>
          <a:p>
            <a:r>
              <a:rPr lang="en-US" sz="2000" dirty="0"/>
              <a:t>employees = ["Michael", "Dwight", "Meredith", "Kelly"]</a:t>
            </a:r>
          </a:p>
          <a:p>
            <a:r>
              <a:rPr lang="en-US" sz="2000" dirty="0"/>
              <a:t>department = ["Boss", "Sales", "Sales", "HR"]</a:t>
            </a:r>
          </a:p>
          <a:p>
            <a:endParaRPr lang="en-US" sz="2000" dirty="0"/>
          </a:p>
          <a:p>
            <a:r>
              <a:rPr lang="en-US" sz="2000" dirty="0"/>
              <a:t># Zip all three lists together into tuples</a:t>
            </a:r>
          </a:p>
          <a:p>
            <a:r>
              <a:rPr lang="en-US" sz="2000" dirty="0"/>
              <a:t>roster = zip(indexes, employees, department)</a:t>
            </a:r>
          </a:p>
        </p:txBody>
      </p:sp>
    </p:spTree>
    <p:extLst>
      <p:ext uri="{BB962C8B-B14F-4D97-AF65-F5344CB8AC3E}">
        <p14:creationId xmlns:p14="http://schemas.microsoft.com/office/powerpoint/2010/main" val="30904940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24421</TotalTime>
  <Words>745</Words>
  <Application>Microsoft Office PowerPoint</Application>
  <PresentationFormat>On-screen Show (4:3)</PresentationFormat>
  <Paragraphs>84</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Arial</vt:lpstr>
      <vt:lpstr>-apple-system</vt:lpstr>
      <vt:lpstr>1_Unbranded</vt:lpstr>
      <vt:lpstr> Reading, Writing, and Pyrithmetic</vt:lpstr>
      <vt:lpstr>Reading Text Files</vt:lpstr>
      <vt:lpstr>Modules </vt:lpstr>
      <vt:lpstr>Reading In CSV Files (Comma Separated Values) </vt:lpstr>
      <vt:lpstr>Writing CSV Files (Comma Separated Values) </vt:lpstr>
      <vt:lpstr>Zipping Lists (Comma Separated Values) </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stanley Josil</cp:lastModifiedBy>
  <cp:revision>1763</cp:revision>
  <cp:lastPrinted>2016-01-30T16:23:56Z</cp:lastPrinted>
  <dcterms:created xsi:type="dcterms:W3CDTF">2015-01-20T17:19:00Z</dcterms:created>
  <dcterms:modified xsi:type="dcterms:W3CDTF">2019-01-28T05:18:10Z</dcterms:modified>
</cp:coreProperties>
</file>